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5DA26-C8FC-4A2B-BA35-2E3B809D8FF7}" type="datetimeFigureOut">
              <a:rPr lang="en-US" smtClean="0"/>
              <a:t>4/27/2019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8E121-B35B-44B1-A65E-0AB4FDE3FDE5}" type="slidenum">
              <a:rPr lang="en-US" smtClean="0"/>
              <a:t>‹#›</a:t>
            </a:fld>
            <a:endParaRPr lang="en-US"/>
          </a:p>
        </p:txBody>
      </p:sp>
    </p:spTree>
    <p:extLst>
      <p:ext uri="{BB962C8B-B14F-4D97-AF65-F5344CB8AC3E}">
        <p14:creationId xmlns:p14="http://schemas.microsoft.com/office/powerpoint/2010/main" val="2694798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https://www.mathsisfun.com/algebra/proportions.html</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2</a:t>
            </a:fld>
            <a:endParaRPr lang="en-US"/>
          </a:p>
        </p:txBody>
      </p:sp>
    </p:spTree>
    <p:extLst>
      <p:ext uri="{BB962C8B-B14F-4D97-AF65-F5344CB8AC3E}">
        <p14:creationId xmlns:p14="http://schemas.microsoft.com/office/powerpoint/2010/main" val="209635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https://stattrek.com/hypothesis-test/proportion.aspx</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3</a:t>
            </a:fld>
            <a:endParaRPr lang="en-US"/>
          </a:p>
        </p:txBody>
      </p:sp>
    </p:spTree>
    <p:extLst>
      <p:ext uri="{BB962C8B-B14F-4D97-AF65-F5344CB8AC3E}">
        <p14:creationId xmlns:p14="http://schemas.microsoft.com/office/powerpoint/2010/main" val="195336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4</a:t>
            </a:fld>
            <a:endParaRPr lang="en-US"/>
          </a:p>
        </p:txBody>
      </p:sp>
    </p:spTree>
    <p:extLst>
      <p:ext uri="{BB962C8B-B14F-4D97-AF65-F5344CB8AC3E}">
        <p14:creationId xmlns:p14="http://schemas.microsoft.com/office/powerpoint/2010/main" val="202297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http://sphweb.bumc.bu.edu/otlt/MPH-Modules/BS/R/R-Manual/R-Manual13.html</a:t>
            </a:r>
          </a:p>
          <a:p>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5</a:t>
            </a:fld>
            <a:endParaRPr lang="en-US"/>
          </a:p>
        </p:txBody>
      </p:sp>
    </p:spTree>
    <p:extLst>
      <p:ext uri="{BB962C8B-B14F-4D97-AF65-F5344CB8AC3E}">
        <p14:creationId xmlns:p14="http://schemas.microsoft.com/office/powerpoint/2010/main" val="413700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http://www.r-tutor.com/elementary-statistics/hypothesis-testing/lower-tail-test-population-proportion</a:t>
            </a:r>
            <a:endParaRPr lang="en-US" dirty="0"/>
          </a:p>
        </p:txBody>
      </p:sp>
      <p:sp>
        <p:nvSpPr>
          <p:cNvPr id="4" name="Slide Number Placeholder 3"/>
          <p:cNvSpPr>
            <a:spLocks noGrp="1"/>
          </p:cNvSpPr>
          <p:nvPr>
            <p:ph type="sldNum" sz="quarter" idx="10"/>
          </p:nvPr>
        </p:nvSpPr>
        <p:spPr/>
        <p:txBody>
          <a:bodyPr/>
          <a:lstStyle/>
          <a:p>
            <a:fld id="{05691480-3443-4ACA-B8D4-F2EFD4B82F09}" type="slidenum">
              <a:rPr lang="en-US" smtClean="0"/>
              <a:t>7</a:t>
            </a:fld>
            <a:endParaRPr lang="en-US"/>
          </a:p>
        </p:txBody>
      </p:sp>
    </p:spTree>
    <p:extLst>
      <p:ext uri="{BB962C8B-B14F-4D97-AF65-F5344CB8AC3E}">
        <p14:creationId xmlns:p14="http://schemas.microsoft.com/office/powerpoint/2010/main" val="1244006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57A13F-1381-44BE-8503-5C98EC4DAE2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34129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57A13F-1381-44BE-8503-5C98EC4DAE2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386155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57A13F-1381-44BE-8503-5C98EC4DAE2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70637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57A13F-1381-44BE-8503-5C98EC4DAE2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192141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57A13F-1381-44BE-8503-5C98EC4DAE2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307196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57A13F-1381-44BE-8503-5C98EC4DAE22}"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83400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57A13F-1381-44BE-8503-5C98EC4DAE22}" type="datetimeFigureOut">
              <a:rPr lang="en-US" smtClean="0"/>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97425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57A13F-1381-44BE-8503-5C98EC4DAE22}"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386752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7A13F-1381-44BE-8503-5C98EC4DAE22}" type="datetimeFigureOut">
              <a:rPr lang="en-US" smtClean="0"/>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220149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57A13F-1381-44BE-8503-5C98EC4DAE22}"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1741948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57A13F-1381-44BE-8503-5C98EC4DAE22}"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49002-9939-417E-BD95-2CDFC7FAB9A1}" type="slidenum">
              <a:rPr lang="en-US" smtClean="0"/>
              <a:t>‹#›</a:t>
            </a:fld>
            <a:endParaRPr lang="en-US"/>
          </a:p>
        </p:txBody>
      </p:sp>
    </p:spTree>
    <p:extLst>
      <p:ext uri="{BB962C8B-B14F-4D97-AF65-F5344CB8AC3E}">
        <p14:creationId xmlns:p14="http://schemas.microsoft.com/office/powerpoint/2010/main" val="370113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7A13F-1381-44BE-8503-5C98EC4DAE22}" type="datetimeFigureOut">
              <a:rPr lang="en-US" smtClean="0"/>
              <a:t>4/27/2019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49002-9939-417E-BD95-2CDFC7FAB9A1}" type="slidenum">
              <a:rPr lang="en-US" smtClean="0"/>
              <a:t>‹#›</a:t>
            </a:fld>
            <a:endParaRPr lang="en-US"/>
          </a:p>
        </p:txBody>
      </p:sp>
    </p:spTree>
    <p:extLst>
      <p:ext uri="{BB962C8B-B14F-4D97-AF65-F5344CB8AC3E}">
        <p14:creationId xmlns:p14="http://schemas.microsoft.com/office/powerpoint/2010/main" val="3284546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Proportion Test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53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a:t>
            </a:r>
            <a:endParaRPr lang="en-US" dirty="0"/>
          </a:p>
        </p:txBody>
      </p:sp>
      <p:sp>
        <p:nvSpPr>
          <p:cNvPr id="3" name="Content Placeholder 2"/>
          <p:cNvSpPr>
            <a:spLocks noGrp="1"/>
          </p:cNvSpPr>
          <p:nvPr>
            <p:ph idx="1"/>
          </p:nvPr>
        </p:nvSpPr>
        <p:spPr/>
        <p:txBody>
          <a:bodyPr/>
          <a:lstStyle/>
          <a:p>
            <a:r>
              <a:rPr lang="en-US" dirty="0"/>
              <a:t>Proportion says that two ratios (or fractions) are equal.</a:t>
            </a:r>
          </a:p>
        </p:txBody>
      </p:sp>
      <p:pic>
        <p:nvPicPr>
          <p:cNvPr id="4" name="Picture 3"/>
          <p:cNvPicPr>
            <a:picLocks noChangeAspect="1"/>
          </p:cNvPicPr>
          <p:nvPr/>
        </p:nvPicPr>
        <p:blipFill>
          <a:blip r:embed="rId3"/>
          <a:stretch>
            <a:fillRect/>
          </a:stretch>
        </p:blipFill>
        <p:spPr>
          <a:xfrm>
            <a:off x="5179695" y="2288312"/>
            <a:ext cx="6764180" cy="4038703"/>
          </a:xfrm>
          <a:prstGeom prst="rect">
            <a:avLst/>
          </a:prstGeom>
        </p:spPr>
      </p:pic>
      <p:pic>
        <p:nvPicPr>
          <p:cNvPr id="5" name="Picture 4"/>
          <p:cNvPicPr>
            <a:picLocks noChangeAspect="1"/>
          </p:cNvPicPr>
          <p:nvPr/>
        </p:nvPicPr>
        <p:blipFill>
          <a:blip r:embed="rId4"/>
          <a:stretch>
            <a:fillRect/>
          </a:stretch>
        </p:blipFill>
        <p:spPr>
          <a:xfrm>
            <a:off x="457200" y="3014448"/>
            <a:ext cx="4600575" cy="1293215"/>
          </a:xfrm>
          <a:prstGeom prst="rect">
            <a:avLst/>
          </a:prstGeom>
        </p:spPr>
      </p:pic>
    </p:spTree>
    <p:extLst>
      <p:ext uri="{BB962C8B-B14F-4D97-AF65-F5344CB8AC3E}">
        <p14:creationId xmlns:p14="http://schemas.microsoft.com/office/powerpoint/2010/main" val="2234204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CEO of a large electric utility claims that 80 percent of his 1,000,000 customers are very satisfied with the service they receive. To test this claim, the local newspaper surveyed 100 customers, using simple random sampling. Among the sampled customers, 73 percent say they are very </a:t>
            </a:r>
            <a:r>
              <a:rPr lang="en-US" dirty="0" err="1"/>
              <a:t>satisified</a:t>
            </a:r>
            <a:r>
              <a:rPr lang="en-US" dirty="0"/>
              <a:t>. Based on these findings, can we reject the CEO's hypothesis that 80% of the customers are very satisfied? Use a 0.05 level of significance.</a:t>
            </a:r>
          </a:p>
        </p:txBody>
      </p:sp>
      <p:graphicFrame>
        <p:nvGraphicFramePr>
          <p:cNvPr id="4" name="Table 3"/>
          <p:cNvGraphicFramePr>
            <a:graphicFrameLocks noGrp="1"/>
          </p:cNvGraphicFramePr>
          <p:nvPr>
            <p:extLst>
              <p:ext uri="{D42A27DB-BD31-4B8C-83A1-F6EECF244321}">
                <p14:modId xmlns:p14="http://schemas.microsoft.com/office/powerpoint/2010/main" val="770884906"/>
              </p:ext>
            </p:extLst>
          </p:nvPr>
        </p:nvGraphicFramePr>
        <p:xfrm>
          <a:off x="1805757" y="4942350"/>
          <a:ext cx="8127999" cy="1107440"/>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endParaRPr lang="en-US" dirty="0"/>
                    </a:p>
                  </a:txBody>
                  <a:tcPr/>
                </a:tc>
                <a:tc>
                  <a:txBody>
                    <a:bodyPr/>
                    <a:lstStyle/>
                    <a:p>
                      <a:r>
                        <a:rPr lang="en-US" dirty="0" smtClean="0"/>
                        <a:t>#</a:t>
                      </a:r>
                      <a:r>
                        <a:rPr lang="en-US" baseline="0" dirty="0" smtClean="0"/>
                        <a:t> </a:t>
                      </a:r>
                      <a:r>
                        <a:rPr lang="en-US" dirty="0" smtClean="0"/>
                        <a:t>Satisfaction</a:t>
                      </a:r>
                      <a:r>
                        <a:rPr lang="en-US" baseline="0" dirty="0" smtClean="0"/>
                        <a:t> </a:t>
                      </a:r>
                      <a:endParaRPr lang="en-US" dirty="0"/>
                    </a:p>
                  </a:txBody>
                  <a:tcPr/>
                </a:tc>
                <a:tc>
                  <a:txBody>
                    <a:bodyPr/>
                    <a:lstStyle/>
                    <a:p>
                      <a:r>
                        <a:rPr lang="en-US" dirty="0" smtClean="0"/>
                        <a:t># not satisfied</a:t>
                      </a:r>
                      <a:endParaRPr lang="en-US" dirty="0"/>
                    </a:p>
                  </a:txBody>
                  <a:tcPr/>
                </a:tc>
              </a:tr>
              <a:tr h="370840">
                <a:tc>
                  <a:txBody>
                    <a:bodyPr/>
                    <a:lstStyle/>
                    <a:p>
                      <a:r>
                        <a:rPr lang="en-US" dirty="0" smtClean="0"/>
                        <a:t>Observed( newspaper)</a:t>
                      </a:r>
                      <a:endParaRPr lang="en-US" dirty="0"/>
                    </a:p>
                  </a:txBody>
                  <a:tcPr/>
                </a:tc>
                <a:tc>
                  <a:txBody>
                    <a:bodyPr/>
                    <a:lstStyle/>
                    <a:p>
                      <a:r>
                        <a:rPr lang="en-US" dirty="0" smtClean="0"/>
                        <a:t>100*.73</a:t>
                      </a:r>
                      <a:endParaRPr lang="en-US" dirty="0"/>
                    </a:p>
                  </a:txBody>
                  <a:tcPr/>
                </a:tc>
                <a:tc>
                  <a:txBody>
                    <a:bodyPr/>
                    <a:lstStyle/>
                    <a:p>
                      <a:r>
                        <a:rPr lang="en-US" dirty="0" smtClean="0"/>
                        <a:t>27</a:t>
                      </a:r>
                      <a:endParaRPr lang="en-US" dirty="0"/>
                    </a:p>
                  </a:txBody>
                  <a:tcPr/>
                </a:tc>
              </a:tr>
              <a:tr h="370840">
                <a:tc>
                  <a:txBody>
                    <a:bodyPr/>
                    <a:lstStyle/>
                    <a:p>
                      <a:r>
                        <a:rPr lang="en-US" dirty="0" smtClean="0"/>
                        <a:t>Expected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100*.80</a:t>
                      </a:r>
                    </a:p>
                  </a:txBody>
                  <a:tcPr/>
                </a:tc>
                <a:tc>
                  <a:txBody>
                    <a:bodyPr/>
                    <a:lstStyle/>
                    <a:p>
                      <a:r>
                        <a:rPr lang="en-US" dirty="0" smtClean="0"/>
                        <a:t>20</a:t>
                      </a:r>
                      <a:endParaRPr lang="en-US" dirty="0"/>
                    </a:p>
                  </a:txBody>
                  <a:tcPr/>
                </a:tc>
              </a:tr>
            </a:tbl>
          </a:graphicData>
        </a:graphic>
      </p:graphicFrame>
    </p:spTree>
    <p:extLst>
      <p:ext uri="{BB962C8B-B14F-4D97-AF65-F5344CB8AC3E}">
        <p14:creationId xmlns:p14="http://schemas.microsoft.com/office/powerpoint/2010/main" val="1546238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3581400" y="1981200"/>
            <a:ext cx="3970421" cy="1143000"/>
          </a:xfrm>
          <a:prstGeom prst="rect">
            <a:avLst/>
          </a:prstGeom>
        </p:spPr>
      </p:pic>
      <p:sp>
        <p:nvSpPr>
          <p:cNvPr id="5" name="Rectangle 1"/>
          <p:cNvSpPr>
            <a:spLocks noChangeArrowheads="1"/>
          </p:cNvSpPr>
          <p:nvPr/>
        </p:nvSpPr>
        <p:spPr bwMode="auto">
          <a:xfrm>
            <a:off x="1371600" y="3710227"/>
            <a:ext cx="967661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Lucida Console" panose="020B0609040504020204" pitchFamily="49" charset="0"/>
              </a:rPr>
              <a:t>prop.test</a:t>
            </a:r>
            <a:r>
              <a:rPr kumimoji="0" lang="en-US" altLang="en-US" sz="2800" b="0" i="0" u="none" strike="noStrike" cap="none" normalizeH="0" baseline="0" dirty="0" smtClean="0">
                <a:ln>
                  <a:noFill/>
                </a:ln>
                <a:solidFill>
                  <a:srgbClr val="0000FF"/>
                </a:solidFill>
                <a:effectLst/>
                <a:latin typeface="Lucida Console" panose="020B0609040504020204" pitchFamily="49" charset="0"/>
              </a:rPr>
              <a:t>(x=73,n=100,p=0.83, alternative = "</a:t>
            </a:r>
            <a:r>
              <a:rPr kumimoji="0" lang="en-US" altLang="en-US" sz="2800" b="0" i="0" u="none" strike="noStrike" cap="none" normalizeH="0" baseline="0" dirty="0" err="1" smtClean="0">
                <a:ln>
                  <a:noFill/>
                </a:ln>
                <a:solidFill>
                  <a:srgbClr val="0000FF"/>
                </a:solidFill>
                <a:effectLst/>
                <a:latin typeface="Lucida Console" panose="020B0609040504020204" pitchFamily="49" charset="0"/>
              </a:rPr>
              <a:t>two.sided</a:t>
            </a:r>
            <a:r>
              <a:rPr kumimoji="0" lang="en-US" altLang="en-US" sz="2800" b="0" i="0" u="none" strike="noStrike" cap="none" normalizeH="0" baseline="0" dirty="0" smtClean="0">
                <a:ln>
                  <a:noFill/>
                </a:ln>
                <a:solidFill>
                  <a:srgbClr val="0000FF"/>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FF"/>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Lucida Console" panose="020B0609040504020204" pitchFamily="49" charset="0"/>
              </a:rPr>
              <a:t>Chisq</a:t>
            </a:r>
            <a:r>
              <a:rPr kumimoji="0" lang="en-US" altLang="en-US" sz="2800" b="0" i="0" u="none" strike="noStrike" cap="none" normalizeH="0" baseline="0" dirty="0" smtClean="0">
                <a:ln>
                  <a:noFill/>
                </a:ln>
                <a:solidFill>
                  <a:srgbClr val="0000FF"/>
                </a:solidFill>
                <a:effectLst/>
                <a:latin typeface="Lucida Console" panose="020B0609040504020204" pitchFamily="49" charset="0"/>
              </a:rPr>
              <a:t>(x=c(73,27), p=c(0.80, 0.20))</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888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a:t>
            </a:r>
            <a:r>
              <a:rPr lang="en-US" dirty="0" err="1"/>
              <a:t>prop.test</a:t>
            </a:r>
            <a:r>
              <a:rPr lang="en-US" dirty="0"/>
              <a:t>( ) command performs a two-sample test for proportions, and gives a confidence interval for the difference in proportions as part of the output. </a:t>
            </a:r>
            <a:endParaRPr lang="en-US" dirty="0" smtClean="0"/>
          </a:p>
          <a:p>
            <a:r>
              <a:rPr lang="en-US" dirty="0" smtClean="0"/>
              <a:t>The </a:t>
            </a:r>
            <a:r>
              <a:rPr lang="en-US" dirty="0"/>
              <a:t>z-test comparing two proportions is equivalent to the chi-square test of independence, and the </a:t>
            </a:r>
            <a:r>
              <a:rPr lang="en-US" dirty="0" err="1"/>
              <a:t>prop.test</a:t>
            </a:r>
            <a:r>
              <a:rPr lang="en-US" dirty="0"/>
              <a:t>( ) procedure formally calculates the chi-square test. </a:t>
            </a:r>
            <a:endParaRPr lang="en-US" dirty="0" smtClean="0"/>
          </a:p>
          <a:p>
            <a:r>
              <a:rPr lang="en-US" dirty="0" smtClean="0"/>
              <a:t>The </a:t>
            </a:r>
            <a:r>
              <a:rPr lang="en-US" dirty="0"/>
              <a:t>p-value from the z-test for two proportions is equal to the p-value from the chi-square test, and the z-statistic is equal to the square root of the chi-square statistic in this situation.</a:t>
            </a:r>
          </a:p>
        </p:txBody>
      </p:sp>
    </p:spTree>
    <p:extLst>
      <p:ext uri="{BB962C8B-B14F-4D97-AF65-F5344CB8AC3E}">
        <p14:creationId xmlns:p14="http://schemas.microsoft.com/office/powerpoint/2010/main" val="1211121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in Proportion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3000" y="2971800"/>
            <a:ext cx="8858586" cy="1592795"/>
          </a:xfrm>
          <a:prstGeom prst="rect">
            <a:avLst/>
          </a:prstGeom>
        </p:spPr>
      </p:pic>
    </p:spTree>
    <p:extLst>
      <p:ext uri="{BB962C8B-B14F-4D97-AF65-F5344CB8AC3E}">
        <p14:creationId xmlns:p14="http://schemas.microsoft.com/office/powerpoint/2010/main" val="1643794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54663"/>
            <a:ext cx="10515600" cy="3622299"/>
          </a:xfrm>
        </p:spPr>
        <p:txBody>
          <a:bodyPr/>
          <a:lstStyle/>
          <a:p>
            <a:r>
              <a:rPr lang="en-US" dirty="0" smtClean="0"/>
              <a:t>HA: P(voters)&gt;60%</a:t>
            </a:r>
          </a:p>
          <a:p>
            <a:r>
              <a:rPr lang="en-US" dirty="0" smtClean="0"/>
              <a:t>H0:P(voters)&lt;= 60%</a:t>
            </a:r>
            <a:endParaRPr lang="en-US" dirty="0"/>
          </a:p>
        </p:txBody>
      </p:sp>
      <p:pic>
        <p:nvPicPr>
          <p:cNvPr id="7" name="Picture 6"/>
          <p:cNvPicPr>
            <a:picLocks noChangeAspect="1"/>
          </p:cNvPicPr>
          <p:nvPr/>
        </p:nvPicPr>
        <p:blipFill>
          <a:blip r:embed="rId3"/>
          <a:stretch>
            <a:fillRect/>
          </a:stretch>
        </p:blipFill>
        <p:spPr>
          <a:xfrm>
            <a:off x="685800" y="1143000"/>
            <a:ext cx="10820400" cy="1143000"/>
          </a:xfrm>
          <a:prstGeom prst="rect">
            <a:avLst/>
          </a:prstGeom>
        </p:spPr>
      </p:pic>
      <p:pic>
        <p:nvPicPr>
          <p:cNvPr id="8" name="Picture 7"/>
          <p:cNvPicPr>
            <a:picLocks noChangeAspect="1"/>
          </p:cNvPicPr>
          <p:nvPr/>
        </p:nvPicPr>
        <p:blipFill>
          <a:blip r:embed="rId4"/>
          <a:stretch>
            <a:fillRect/>
          </a:stretch>
        </p:blipFill>
        <p:spPr>
          <a:xfrm>
            <a:off x="1640264" y="3121696"/>
            <a:ext cx="7121490" cy="2488231"/>
          </a:xfrm>
          <a:prstGeom prst="rect">
            <a:avLst/>
          </a:prstGeom>
        </p:spPr>
      </p:pic>
    </p:spTree>
    <p:extLst>
      <p:ext uri="{BB962C8B-B14F-4D97-AF65-F5344CB8AC3E}">
        <p14:creationId xmlns:p14="http://schemas.microsoft.com/office/powerpoint/2010/main" val="3608245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62433"/>
            <a:ext cx="10515600" cy="3914530"/>
          </a:xfrm>
        </p:spPr>
        <p:txBody>
          <a:bodyPr/>
          <a:lstStyle/>
          <a:p>
            <a:r>
              <a:rPr lang="en-US" dirty="0" smtClean="0"/>
              <a:t>H0: P(Rotten apples)&lt;= 0.12</a:t>
            </a:r>
          </a:p>
          <a:p>
            <a:r>
              <a:rPr lang="en-US" dirty="0" smtClean="0"/>
              <a:t>HA: P(Rotten Apples)&gt;0.12</a:t>
            </a:r>
            <a:endParaRPr lang="en-US" dirty="0"/>
          </a:p>
        </p:txBody>
      </p:sp>
      <p:pic>
        <p:nvPicPr>
          <p:cNvPr id="6" name="Picture 5"/>
          <p:cNvPicPr>
            <a:picLocks noChangeAspect="1"/>
          </p:cNvPicPr>
          <p:nvPr/>
        </p:nvPicPr>
        <p:blipFill>
          <a:blip r:embed="rId2"/>
          <a:stretch>
            <a:fillRect/>
          </a:stretch>
        </p:blipFill>
        <p:spPr>
          <a:xfrm>
            <a:off x="359354" y="1066800"/>
            <a:ext cx="11473291" cy="1262062"/>
          </a:xfrm>
          <a:prstGeom prst="rect">
            <a:avLst/>
          </a:prstGeom>
        </p:spPr>
      </p:pic>
      <p:pic>
        <p:nvPicPr>
          <p:cNvPr id="8" name="Picture 7"/>
          <p:cNvPicPr>
            <a:picLocks noChangeAspect="1"/>
          </p:cNvPicPr>
          <p:nvPr/>
        </p:nvPicPr>
        <p:blipFill>
          <a:blip r:embed="rId3"/>
          <a:stretch>
            <a:fillRect/>
          </a:stretch>
        </p:blipFill>
        <p:spPr>
          <a:xfrm>
            <a:off x="1923068" y="3797118"/>
            <a:ext cx="6152080" cy="2283948"/>
          </a:xfrm>
          <a:prstGeom prst="rect">
            <a:avLst/>
          </a:prstGeom>
        </p:spPr>
      </p:pic>
    </p:spTree>
    <p:extLst>
      <p:ext uri="{BB962C8B-B14F-4D97-AF65-F5344CB8AC3E}">
        <p14:creationId xmlns:p14="http://schemas.microsoft.com/office/powerpoint/2010/main" val="1915734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46176" y="1676400"/>
            <a:ext cx="10248900" cy="790575"/>
          </a:xfrm>
          <a:prstGeom prst="rect">
            <a:avLst/>
          </a:prstGeom>
        </p:spPr>
      </p:pic>
      <p:pic>
        <p:nvPicPr>
          <p:cNvPr id="6" name="Picture 5"/>
          <p:cNvPicPr>
            <a:picLocks noChangeAspect="1"/>
          </p:cNvPicPr>
          <p:nvPr/>
        </p:nvPicPr>
        <p:blipFill>
          <a:blip r:embed="rId3"/>
          <a:stretch>
            <a:fillRect/>
          </a:stretch>
        </p:blipFill>
        <p:spPr>
          <a:xfrm>
            <a:off x="762000" y="2743200"/>
            <a:ext cx="8305800" cy="2988062"/>
          </a:xfrm>
          <a:prstGeom prst="rect">
            <a:avLst/>
          </a:prstGeom>
        </p:spPr>
      </p:pic>
    </p:spTree>
    <p:extLst>
      <p:ext uri="{BB962C8B-B14F-4D97-AF65-F5344CB8AC3E}">
        <p14:creationId xmlns:p14="http://schemas.microsoft.com/office/powerpoint/2010/main" val="1666207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Words>
  <Application>Microsoft Office PowerPoint</Application>
  <PresentationFormat>Widescreen</PresentationFormat>
  <Paragraphs>32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Lucida Console</vt:lpstr>
      <vt:lpstr>Office Theme</vt:lpstr>
      <vt:lpstr>Proportion Test</vt:lpstr>
      <vt:lpstr>Proportion</vt:lpstr>
      <vt:lpstr>PowerPoint Presentation</vt:lpstr>
      <vt:lpstr>PowerPoint Presentation</vt:lpstr>
      <vt:lpstr>PowerPoint Presentation</vt:lpstr>
      <vt:lpstr>Hypothesis Test in Proportion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 Test</dc:title>
  <dc:creator>hag5kor</dc:creator>
  <cp:lastModifiedBy>hag5kor</cp:lastModifiedBy>
  <cp:revision>7</cp:revision>
  <dcterms:created xsi:type="dcterms:W3CDTF">2019-04-26T16:34:32Z</dcterms:created>
  <dcterms:modified xsi:type="dcterms:W3CDTF">2019-04-29T04:14:13Z</dcterms:modified>
</cp:coreProperties>
</file>