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4" r:id="rId2"/>
    <p:sldId id="292" r:id="rId3"/>
    <p:sldId id="297" r:id="rId4"/>
    <p:sldId id="293" r:id="rId5"/>
    <p:sldId id="294" r:id="rId6"/>
    <p:sldId id="296" r:id="rId7"/>
    <p:sldId id="325" r:id="rId8"/>
    <p:sldId id="298" r:id="rId9"/>
    <p:sldId id="301" r:id="rId10"/>
    <p:sldId id="303" r:id="rId11"/>
    <p:sldId id="302" r:id="rId12"/>
    <p:sldId id="304" r:id="rId13"/>
    <p:sldId id="300" r:id="rId14"/>
    <p:sldId id="306" r:id="rId15"/>
    <p:sldId id="307" r:id="rId16"/>
    <p:sldId id="308" r:id="rId17"/>
    <p:sldId id="309" r:id="rId18"/>
    <p:sldId id="310" r:id="rId19"/>
    <p:sldId id="311" r:id="rId20"/>
    <p:sldId id="312" r:id="rId21"/>
    <p:sldId id="313" r:id="rId22"/>
    <p:sldId id="314" r:id="rId23"/>
    <p:sldId id="315" r:id="rId24"/>
    <p:sldId id="316" r:id="rId25"/>
    <p:sldId id="318" r:id="rId26"/>
    <p:sldId id="319" r:id="rId27"/>
    <p:sldId id="328" r:id="rId28"/>
    <p:sldId id="329" r:id="rId29"/>
    <p:sldId id="330" r:id="rId30"/>
    <p:sldId id="326" r:id="rId31"/>
    <p:sldId id="321" r:id="rId32"/>
    <p:sldId id="323" r:id="rId33"/>
    <p:sldId id="32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C7CDC-5B6C-4654-BE6D-4A2361A540AB}"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3488D-E04B-4E34-9CE7-8A2B27758316}" type="slidenum">
              <a:rPr lang="en-US" smtClean="0"/>
              <a:t>‹#›</a:t>
            </a:fld>
            <a:endParaRPr lang="en-US"/>
          </a:p>
        </p:txBody>
      </p:sp>
    </p:spTree>
    <p:extLst>
      <p:ext uri="{BB962C8B-B14F-4D97-AF65-F5344CB8AC3E}">
        <p14:creationId xmlns:p14="http://schemas.microsoft.com/office/powerpoint/2010/main" val="2762888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11</a:t>
            </a:fld>
            <a:endParaRPr lang="en-US"/>
          </a:p>
        </p:txBody>
      </p:sp>
    </p:spTree>
    <p:extLst>
      <p:ext uri="{BB962C8B-B14F-4D97-AF65-F5344CB8AC3E}">
        <p14:creationId xmlns:p14="http://schemas.microsoft.com/office/powerpoint/2010/main" val="1921864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http://www.r-tutor.com/elementary-statistics/goodness-fit/chi-squared-test-independence</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29</a:t>
            </a:fld>
            <a:endParaRPr lang="en-US"/>
          </a:p>
        </p:txBody>
      </p:sp>
    </p:spTree>
    <p:extLst>
      <p:ext uri="{BB962C8B-B14F-4D97-AF65-F5344CB8AC3E}">
        <p14:creationId xmlns:p14="http://schemas.microsoft.com/office/powerpoint/2010/main" val="254298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https://www.mathsisfun.com/data/chi-square-test.html</a:t>
            </a:r>
          </a:p>
          <a:p>
            <a:r>
              <a:rPr lang="en-US" dirty="0" smtClean="0"/>
              <a:t>https://onlinecourses.science.psu.edu/statprogram/reviews/statistical-concepts/chi-square-tests</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31</a:t>
            </a:fld>
            <a:endParaRPr lang="en-US"/>
          </a:p>
        </p:txBody>
      </p:sp>
    </p:spTree>
    <p:extLst>
      <p:ext uri="{BB962C8B-B14F-4D97-AF65-F5344CB8AC3E}">
        <p14:creationId xmlns:p14="http://schemas.microsoft.com/office/powerpoint/2010/main" val="410455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87CF0-28EC-4A9C-B707-A0ECABEE1FB4}"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C87CF0-28EC-4A9C-B707-A0ECABEE1FB4}"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C87CF0-28EC-4A9C-B707-A0ECABEE1FB4}"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87CF0-28EC-4A9C-B707-A0ECABEE1FB4}"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87CF0-28EC-4A9C-B707-A0ECABEE1FB4}"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87CF0-28EC-4A9C-B707-A0ECABEE1FB4}"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87CF0-28EC-4A9C-B707-A0ECABEE1FB4}"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87CF0-28EC-4A9C-B707-A0ECABEE1FB4}" type="datetimeFigureOut">
              <a:rPr lang="en-US" smtClean="0"/>
              <a:t>4/26/2019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4C4E2-08BB-421C-874C-2D01C709AE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hyperlink" Target="http://www.r-tutor.com/node/6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onlinecourses.science.psu.edu/statprogram/reviews/statistical-concepts/chi-square-te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597408" y="2057400"/>
            <a:ext cx="10820400" cy="1938992"/>
          </a:xfrm>
          <a:prstGeom prst="rect">
            <a:avLst/>
          </a:prstGeom>
        </p:spPr>
        <p:txBody>
          <a:bodyPr wrap="square">
            <a:spAutoFit/>
          </a:bodyPr>
          <a:lstStyle/>
          <a:p>
            <a:r>
              <a:rPr lang="en-US" sz="2000" dirty="0"/>
              <a:t>Suppose you wanted to evaluate a recent statistic stating that </a:t>
            </a:r>
            <a:r>
              <a:rPr lang="en-US" sz="2000" dirty="0" smtClean="0"/>
              <a:t>SAMSUMG</a:t>
            </a:r>
            <a:r>
              <a:rPr lang="en-US" sz="2000" dirty="0" smtClean="0"/>
              <a:t> users </a:t>
            </a:r>
            <a:r>
              <a:rPr lang="en-US" sz="2000" dirty="0"/>
              <a:t>32% and </a:t>
            </a:r>
            <a:r>
              <a:rPr lang="en-US" sz="2000" dirty="0" smtClean="0"/>
              <a:t>Motorola </a:t>
            </a:r>
            <a:r>
              <a:rPr lang="en-US" sz="2000" dirty="0"/>
              <a:t>51% of active smart phones.</a:t>
            </a:r>
          </a:p>
          <a:p>
            <a:endParaRPr lang="en-US" sz="2000" dirty="0"/>
          </a:p>
          <a:p>
            <a:r>
              <a:rPr lang="en-US" sz="2000" dirty="0"/>
              <a:t> You would like to know if the statistic actually reflects the distribution of phones among your friends. </a:t>
            </a:r>
          </a:p>
          <a:p>
            <a:endParaRPr lang="en-US" sz="2000" dirty="0"/>
          </a:p>
          <a:p>
            <a:r>
              <a:rPr lang="en-US" sz="2000" dirty="0"/>
              <a:t>How could you evaluate the data you collect to see if it supports this hypothesis? </a:t>
            </a:r>
          </a:p>
        </p:txBody>
      </p:sp>
    </p:spTree>
    <p:extLst>
      <p:ext uri="{BB962C8B-B14F-4D97-AF65-F5344CB8AC3E}">
        <p14:creationId xmlns:p14="http://schemas.microsoft.com/office/powerpoint/2010/main" val="3003674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Now that we have our chi-square statistic, we need to compare it to the chi-square value for the significance level 0.05.</a:t>
            </a:r>
          </a:p>
          <a:p>
            <a:endParaRPr lang="en-US" sz="2800" dirty="0"/>
          </a:p>
          <a:p>
            <a:r>
              <a:rPr lang="en-US" sz="2800" dirty="0"/>
              <a:t>In this case, there are three category values: one dog, two dogs, and three or more dogs. The degrees for freedom, therefore, are 3−1 = 2.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981201"/>
            <a:ext cx="8229600" cy="4525963"/>
          </a:xfrm>
        </p:spPr>
        <p:txBody>
          <a:bodyPr/>
          <a:lstStyle/>
          <a:p>
            <a:endParaRPr lang="en-US"/>
          </a:p>
        </p:txBody>
      </p:sp>
      <p:pic>
        <p:nvPicPr>
          <p:cNvPr id="29701" name="Picture 5"/>
          <p:cNvPicPr>
            <a:picLocks noChangeAspect="1" noChangeArrowheads="1"/>
          </p:cNvPicPr>
          <p:nvPr/>
        </p:nvPicPr>
        <p:blipFill>
          <a:blip r:embed="rId3" cstate="print"/>
          <a:srcRect/>
          <a:stretch>
            <a:fillRect/>
          </a:stretch>
        </p:blipFill>
        <p:spPr bwMode="auto">
          <a:xfrm>
            <a:off x="990600" y="1417638"/>
            <a:ext cx="10328334"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t>
            </a:r>
            <a:r>
              <a:rPr lang="en-US" dirty="0" smtClean="0"/>
              <a:t>ritical </a:t>
            </a:r>
            <a:r>
              <a:rPr lang="en-US" dirty="0" smtClean="0"/>
              <a:t>value for a 0.05 significance level with d f = 2 is 5.99. </a:t>
            </a:r>
          </a:p>
          <a:p>
            <a:r>
              <a:rPr lang="en-US" dirty="0" smtClean="0"/>
              <a:t>Our chi-square statistic is only 0.7533, so we will not reject the null hypothesis.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990600" y="1905000"/>
            <a:ext cx="4953000" cy="369332"/>
          </a:xfrm>
          <a:prstGeom prst="rect">
            <a:avLst/>
          </a:prstGeom>
        </p:spPr>
        <p:txBody>
          <a:bodyPr wrap="square">
            <a:spAutoFit/>
          </a:bodyPr>
          <a:lstStyle/>
          <a:p>
            <a:r>
              <a:rPr lang="en-US" dirty="0" err="1"/>
              <a:t>chisq.test</a:t>
            </a:r>
            <a:r>
              <a:rPr lang="en-US" dirty="0"/>
              <a:t>(x=c(73,38,18),p=c(0.60,0.28,0.12))</a:t>
            </a:r>
          </a:p>
        </p:txBody>
      </p:sp>
      <p:pic>
        <p:nvPicPr>
          <p:cNvPr id="4" name="Picture 3"/>
          <p:cNvPicPr>
            <a:picLocks noChangeAspect="1"/>
          </p:cNvPicPr>
          <p:nvPr/>
        </p:nvPicPr>
        <p:blipFill>
          <a:blip r:embed="rId2"/>
          <a:stretch>
            <a:fillRect/>
          </a:stretch>
        </p:blipFill>
        <p:spPr>
          <a:xfrm>
            <a:off x="838200" y="2764742"/>
            <a:ext cx="7455000" cy="1905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Rachel </a:t>
            </a:r>
            <a:r>
              <a:rPr lang="en-US" sz="2800" dirty="0"/>
              <a:t>told Eric that the reason her car insurance is less expensive is that female drivers get in fewer accidents than male drivers. Specifically, she says that male drivers are held responsible in 65% of accidents involving drivers under 23.</a:t>
            </a:r>
          </a:p>
          <a:p>
            <a:r>
              <a:rPr lang="en-US" sz="2800" dirty="0" smtClean="0"/>
              <a:t>If </a:t>
            </a:r>
            <a:r>
              <a:rPr lang="en-US" sz="2800" dirty="0"/>
              <a:t>Eric does some research of his own and discovers that 46 out of the 85 accidents he investigates involve male drivers, does his data support or refute Rachel’s hypothesis?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42" name="Picture 2"/>
          <p:cNvPicPr>
            <a:picLocks noChangeAspect="1" noChangeArrowheads="1"/>
          </p:cNvPicPr>
          <p:nvPr/>
        </p:nvPicPr>
        <p:blipFill>
          <a:blip r:embed="rId2" cstate="print"/>
          <a:srcRect/>
          <a:stretch>
            <a:fillRect/>
          </a:stretch>
        </p:blipFill>
        <p:spPr bwMode="auto">
          <a:xfrm>
            <a:off x="304800" y="1676400"/>
            <a:ext cx="10085294"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633984" y="1674876"/>
            <a:ext cx="9181681" cy="1143000"/>
          </a:xfrm>
          <a:prstGeom prst="rect">
            <a:avLst/>
          </a:prstGeom>
          <a:noFill/>
          <a:ln w="9525">
            <a:noFill/>
            <a:miter lim="800000"/>
            <a:headEnd/>
            <a:tailEnd/>
          </a:ln>
        </p:spPr>
      </p:pic>
      <p:pic>
        <p:nvPicPr>
          <p:cNvPr id="62467" name="Picture 3"/>
          <p:cNvPicPr>
            <a:picLocks noChangeAspect="1" noChangeArrowheads="1"/>
          </p:cNvPicPr>
          <p:nvPr/>
        </p:nvPicPr>
        <p:blipFill>
          <a:blip r:embed="rId3" cstate="print"/>
          <a:srcRect/>
          <a:stretch>
            <a:fillRect/>
          </a:stretch>
        </p:blipFill>
        <p:spPr bwMode="auto">
          <a:xfrm>
            <a:off x="914400" y="3100420"/>
            <a:ext cx="60198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676400" y="2112422"/>
            <a:ext cx="4114800" cy="1292662"/>
          </a:xfrm>
          <a:prstGeom prst="rect">
            <a:avLst/>
          </a:prstGeom>
        </p:spPr>
        <p:txBody>
          <a:bodyPr wrap="square">
            <a:spAutoFit/>
          </a:bodyPr>
          <a:lstStyle/>
          <a:p>
            <a:endParaRPr lang="en-US" dirty="0"/>
          </a:p>
          <a:p>
            <a:r>
              <a:rPr lang="en-US" sz="2000" dirty="0" err="1"/>
              <a:t>Dof</a:t>
            </a:r>
            <a:r>
              <a:rPr lang="en-US" sz="2000" dirty="0"/>
              <a:t>=1</a:t>
            </a:r>
          </a:p>
          <a:p>
            <a:endParaRPr lang="en-US" sz="2000" dirty="0"/>
          </a:p>
          <a:p>
            <a:r>
              <a:rPr lang="en-US" sz="2000" dirty="0"/>
              <a:t>critical value to be 3.84</a:t>
            </a:r>
          </a:p>
        </p:txBody>
      </p:sp>
      <p:pic>
        <p:nvPicPr>
          <p:cNvPr id="63491" name="Picture 3"/>
          <p:cNvPicPr>
            <a:picLocks noChangeAspect="1" noChangeArrowheads="1"/>
          </p:cNvPicPr>
          <p:nvPr/>
        </p:nvPicPr>
        <p:blipFill>
          <a:blip r:embed="rId2" cstate="print"/>
          <a:srcRect/>
          <a:stretch>
            <a:fillRect/>
          </a:stretch>
        </p:blipFill>
        <p:spPr bwMode="auto">
          <a:xfrm>
            <a:off x="838200" y="4099869"/>
            <a:ext cx="10827395" cy="9933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4514" name="Picture 2"/>
          <p:cNvPicPr>
            <a:picLocks noChangeAspect="1" noChangeArrowheads="1"/>
          </p:cNvPicPr>
          <p:nvPr/>
        </p:nvPicPr>
        <p:blipFill>
          <a:blip r:embed="rId2" cstate="print"/>
          <a:srcRect/>
          <a:stretch>
            <a:fillRect/>
          </a:stretch>
        </p:blipFill>
        <p:spPr bwMode="auto">
          <a:xfrm>
            <a:off x="573024" y="1600201"/>
            <a:ext cx="11353801" cy="2024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of Independence </a:t>
            </a:r>
            <a:endParaRPr lang="en-US" dirty="0"/>
          </a:p>
        </p:txBody>
      </p:sp>
      <p:sp>
        <p:nvSpPr>
          <p:cNvPr id="3" name="Content Placeholder 2"/>
          <p:cNvSpPr>
            <a:spLocks noGrp="1"/>
          </p:cNvSpPr>
          <p:nvPr>
            <p:ph idx="1"/>
          </p:nvPr>
        </p:nvSpPr>
        <p:spPr/>
        <p:txBody>
          <a:bodyPr/>
          <a:lstStyle/>
          <a:p>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597408" y="1752600"/>
            <a:ext cx="10422964"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 Square Statistic </a:t>
            </a:r>
            <a:endParaRPr lang="en-US" dirty="0"/>
          </a:p>
        </p:txBody>
      </p:sp>
      <p:sp>
        <p:nvSpPr>
          <p:cNvPr id="3" name="Content Placeholder 2"/>
          <p:cNvSpPr>
            <a:spLocks noGrp="1"/>
          </p:cNvSpPr>
          <p:nvPr>
            <p:ph idx="1"/>
          </p:nvPr>
        </p:nvSpPr>
        <p:spPr/>
        <p:txBody>
          <a:bodyPr>
            <a:normAutofit/>
          </a:bodyPr>
          <a:lstStyle/>
          <a:p>
            <a:r>
              <a:rPr lang="en-US" sz="2800" dirty="0"/>
              <a:t>C</a:t>
            </a:r>
            <a:r>
              <a:rPr lang="en-US" sz="2800" dirty="0" smtClean="0"/>
              <a:t>hi </a:t>
            </a:r>
            <a:r>
              <a:rPr lang="en-US" sz="2800" dirty="0"/>
              <a:t>square tests are for used for categorical data</a:t>
            </a:r>
            <a:r>
              <a:rPr lang="en-US" sz="2800" dirty="0" smtClean="0"/>
              <a:t>.</a:t>
            </a:r>
          </a:p>
          <a:p>
            <a:r>
              <a:rPr lang="en-US" sz="2800" dirty="0"/>
              <a:t>The </a:t>
            </a:r>
            <a:r>
              <a:rPr lang="en-US" sz="2800" b="1" dirty="0"/>
              <a:t>chi-square test of independence</a:t>
            </a:r>
            <a:r>
              <a:rPr lang="en-US" sz="2800" dirty="0"/>
              <a:t> is used to analyze the frequency table (i.e. </a:t>
            </a:r>
            <a:r>
              <a:rPr lang="en-US" sz="2800" b="1" dirty="0" err="1"/>
              <a:t>contengency</a:t>
            </a:r>
            <a:r>
              <a:rPr lang="en-US" sz="2800" b="1" dirty="0"/>
              <a:t> table</a:t>
            </a:r>
            <a:r>
              <a:rPr lang="en-US" sz="2800" dirty="0"/>
              <a:t>) formed by two categorical variables. </a:t>
            </a:r>
            <a:endParaRPr lang="en-US" sz="2800" dirty="0" smtClean="0"/>
          </a:p>
          <a:p>
            <a:r>
              <a:rPr lang="en-US" sz="2800" dirty="0" smtClean="0"/>
              <a:t>The </a:t>
            </a:r>
            <a:r>
              <a:rPr lang="en-US" sz="2800" dirty="0"/>
              <a:t>chi-square test can be used to estimate how closely the distribution of a categorical variable matches an expected </a:t>
            </a:r>
            <a:r>
              <a:rPr lang="en-US" sz="2800" dirty="0" smtClean="0"/>
              <a:t>distribution</a:t>
            </a:r>
          </a:p>
          <a:p>
            <a:r>
              <a:rPr lang="en-US" sz="2800" dirty="0"/>
              <a:t>The </a:t>
            </a:r>
            <a:r>
              <a:rPr lang="en-US" sz="2800" b="1" dirty="0"/>
              <a:t>chi-square test</a:t>
            </a:r>
            <a:r>
              <a:rPr lang="en-US" sz="2800" dirty="0"/>
              <a:t> evaluates whether there is a significant association between the categories of the two variables.(Test of independence)</a:t>
            </a:r>
          </a:p>
          <a:p>
            <a:endParaRPr lang="en-US" sz="2800" dirty="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6562" name="Picture 2"/>
          <p:cNvPicPr>
            <a:picLocks noChangeAspect="1" noChangeArrowheads="1"/>
          </p:cNvPicPr>
          <p:nvPr/>
        </p:nvPicPr>
        <p:blipFill>
          <a:blip r:embed="rId2" cstate="print"/>
          <a:srcRect/>
          <a:stretch>
            <a:fillRect/>
          </a:stretch>
        </p:blipFill>
        <p:spPr bwMode="auto">
          <a:xfrm>
            <a:off x="609600" y="1621536"/>
            <a:ext cx="8229600" cy="2341174"/>
          </a:xfrm>
          <a:prstGeom prst="rect">
            <a:avLst/>
          </a:prstGeom>
          <a:noFill/>
          <a:ln w="9525">
            <a:noFill/>
            <a:miter lim="800000"/>
            <a:headEnd/>
            <a:tailEnd/>
          </a:ln>
        </p:spPr>
      </p:pic>
      <p:pic>
        <p:nvPicPr>
          <p:cNvPr id="66563" name="Picture 3"/>
          <p:cNvPicPr>
            <a:picLocks noGrp="1" noChangeAspect="1" noChangeArrowheads="1"/>
          </p:cNvPicPr>
          <p:nvPr>
            <p:ph idx="1"/>
          </p:nvPr>
        </p:nvPicPr>
        <p:blipFill>
          <a:blip r:embed="rId3" cstate="print"/>
          <a:srcRect/>
          <a:stretch>
            <a:fillRect/>
          </a:stretch>
        </p:blipFill>
        <p:spPr bwMode="auto">
          <a:xfrm>
            <a:off x="4457700" y="3977950"/>
            <a:ext cx="4019606" cy="1127450"/>
          </a:xfrm>
          <a:prstGeom prst="rect">
            <a:avLst/>
          </a:prstGeom>
          <a:noFill/>
          <a:ln w="9525">
            <a:noFill/>
            <a:miter lim="800000"/>
            <a:headEnd/>
            <a:tailEnd/>
          </a:ln>
        </p:spPr>
      </p:pic>
      <p:sp>
        <p:nvSpPr>
          <p:cNvPr id="6" name="Rectangle 5"/>
          <p:cNvSpPr/>
          <p:nvPr/>
        </p:nvSpPr>
        <p:spPr>
          <a:xfrm>
            <a:off x="1143000" y="5486400"/>
            <a:ext cx="10058400" cy="707886"/>
          </a:xfrm>
          <a:prstGeom prst="rect">
            <a:avLst/>
          </a:prstGeom>
        </p:spPr>
        <p:txBody>
          <a:bodyPr wrap="square">
            <a:spAutoFit/>
          </a:bodyPr>
          <a:lstStyle/>
          <a:p>
            <a:r>
              <a:rPr lang="en-US" sz="2000" dirty="0"/>
              <a:t>Where C is the observed column total for the cell, R is the observed row total for the cell, and n is the total number of samples.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7586" name="Picture 2"/>
          <p:cNvPicPr>
            <a:picLocks noChangeAspect="1" noChangeArrowheads="1"/>
          </p:cNvPicPr>
          <p:nvPr/>
        </p:nvPicPr>
        <p:blipFill>
          <a:blip r:embed="rId2" cstate="print"/>
          <a:srcRect/>
          <a:stretch>
            <a:fillRect/>
          </a:stretch>
        </p:blipFill>
        <p:spPr bwMode="auto">
          <a:xfrm>
            <a:off x="643128" y="1676400"/>
            <a:ext cx="8792474"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Random sample. </a:t>
            </a:r>
          </a:p>
          <a:p>
            <a:r>
              <a:rPr lang="en-US" dirty="0" smtClean="0"/>
              <a:t>Independent observations for the sample (one observation per subject).</a:t>
            </a:r>
          </a:p>
          <a:p>
            <a:r>
              <a:rPr lang="en-US" dirty="0" smtClean="0"/>
              <a:t>All expected counts greater than one. </a:t>
            </a:r>
          </a:p>
          <a:p>
            <a:r>
              <a:rPr lang="en-US" dirty="0" smtClean="0"/>
              <a:t>No more than 20% of cells with an expected count less than five.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dirty="0"/>
              <a:t>     Rachel claims that girls take more black and white and color photographs than boys, but Jack (who is a photographer) is skeptical. If Jack collects the following data, would it be correct to say that he should reject Rachel’s claim that gender affects tendency to take photographs? </a:t>
            </a:r>
          </a:p>
        </p:txBody>
      </p:sp>
      <p:pic>
        <p:nvPicPr>
          <p:cNvPr id="68610" name="Picture 2"/>
          <p:cNvPicPr>
            <a:picLocks noChangeAspect="1" noChangeArrowheads="1"/>
          </p:cNvPicPr>
          <p:nvPr/>
        </p:nvPicPr>
        <p:blipFill>
          <a:blip r:embed="rId2" cstate="print"/>
          <a:srcRect/>
          <a:stretch>
            <a:fillRect/>
          </a:stretch>
        </p:blipFill>
        <p:spPr bwMode="auto">
          <a:xfrm>
            <a:off x="838200" y="3657600"/>
            <a:ext cx="10301288"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The question here is whether gender affects tendency to take more photographs, or, in other words, are gender and photograph-taking tendency dependent? </a:t>
            </a:r>
            <a:endParaRPr lang="en-US" sz="2800" dirty="0" smtClean="0"/>
          </a:p>
          <a:p>
            <a:r>
              <a:rPr lang="en-US" sz="2800" dirty="0" smtClean="0"/>
              <a:t>Table with Actual and Expected value</a:t>
            </a:r>
            <a:endParaRPr lang="en-US" sz="2800" dirty="0"/>
          </a:p>
        </p:txBody>
      </p:sp>
      <p:pic>
        <p:nvPicPr>
          <p:cNvPr id="4" name="Picture 2"/>
          <p:cNvPicPr>
            <a:picLocks noChangeAspect="1" noChangeArrowheads="1"/>
          </p:cNvPicPr>
          <p:nvPr/>
        </p:nvPicPr>
        <p:blipFill>
          <a:blip r:embed="rId2" cstate="print"/>
          <a:srcRect/>
          <a:stretch>
            <a:fillRect/>
          </a:stretch>
        </p:blipFill>
        <p:spPr bwMode="auto">
          <a:xfrm>
            <a:off x="1371600" y="4038600"/>
            <a:ext cx="9526588"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609600" y="1600201"/>
            <a:ext cx="11096827" cy="1508917"/>
          </a:xfrm>
          <a:prstGeom prst="rect">
            <a:avLst/>
          </a:prstGeom>
          <a:noFill/>
          <a:ln w="9525">
            <a:noFill/>
            <a:miter lim="800000"/>
            <a:headEnd/>
            <a:tailEnd/>
          </a:ln>
        </p:spPr>
      </p:pic>
      <p:pic>
        <p:nvPicPr>
          <p:cNvPr id="70658" name="Picture 2_"/>
          <p:cNvPicPr>
            <a:picLocks noChangeAspect="1" noChangeArrowheads="1"/>
          </p:cNvPicPr>
          <p:nvPr/>
        </p:nvPicPr>
        <p:blipFill>
          <a:blip r:embed="rId3" cstate="print"/>
          <a:srcRect/>
          <a:stretch>
            <a:fillRect/>
          </a:stretch>
        </p:blipFill>
        <p:spPr bwMode="auto">
          <a:xfrm>
            <a:off x="1524000" y="3455080"/>
            <a:ext cx="7696200" cy="2853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1371600" y="1600201"/>
            <a:ext cx="2971800" cy="1223682"/>
          </a:xfrm>
          <a:prstGeom prst="rect">
            <a:avLst/>
          </a:prstGeom>
          <a:noFill/>
          <a:ln w="9525">
            <a:noFill/>
            <a:miter lim="800000"/>
            <a:headEnd/>
            <a:tailEnd/>
          </a:ln>
        </p:spPr>
      </p:pic>
      <p:pic>
        <p:nvPicPr>
          <p:cNvPr id="71683" name="Picture 3"/>
          <p:cNvPicPr>
            <a:picLocks noChangeAspect="1" noChangeArrowheads="1"/>
          </p:cNvPicPr>
          <p:nvPr/>
        </p:nvPicPr>
        <p:blipFill>
          <a:blip r:embed="rId3" cstate="print"/>
          <a:srcRect/>
          <a:stretch>
            <a:fillRect/>
          </a:stretch>
        </p:blipFill>
        <p:spPr bwMode="auto">
          <a:xfrm>
            <a:off x="1600200" y="3124200"/>
            <a:ext cx="5162550" cy="5334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838200" y="4419600"/>
            <a:ext cx="10640786"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Test the hypothesis whether the students smoking habit is independent of their exercise level at .05 significance level. </a:t>
            </a:r>
            <a:endParaRPr lang="en-US" dirty="0" smtClean="0"/>
          </a:p>
          <a:p>
            <a:pPr marL="0" indent="0">
              <a:buNone/>
            </a:pPr>
            <a:endParaRPr lang="en-US" dirty="0"/>
          </a:p>
          <a:p>
            <a:r>
              <a:rPr lang="en-US" dirty="0" smtClean="0"/>
              <a:t>In </a:t>
            </a:r>
            <a:r>
              <a:rPr lang="en-US" dirty="0"/>
              <a:t>the built-in data set </a:t>
            </a:r>
            <a:r>
              <a:rPr lang="en-US" dirty="0">
                <a:hlinkClick r:id="rId2"/>
              </a:rPr>
              <a:t>survey</a:t>
            </a:r>
            <a:r>
              <a:rPr lang="en-US" dirty="0"/>
              <a:t>, the Smoke column records the students smoking habit, while the </a:t>
            </a:r>
            <a:r>
              <a:rPr lang="en-US" dirty="0" err="1"/>
              <a:t>Exer</a:t>
            </a:r>
            <a:r>
              <a:rPr lang="en-US" dirty="0"/>
              <a:t> column records their exercise level. </a:t>
            </a:r>
            <a:endParaRPr lang="en-US" dirty="0" smtClean="0"/>
          </a:p>
          <a:p>
            <a:r>
              <a:rPr lang="en-US" dirty="0" smtClean="0"/>
              <a:t>The </a:t>
            </a:r>
            <a:r>
              <a:rPr lang="en-US" dirty="0"/>
              <a:t>allowed values in Smoke are "Heavy", "</a:t>
            </a:r>
            <a:r>
              <a:rPr lang="en-US" dirty="0" err="1"/>
              <a:t>Regul</a:t>
            </a:r>
            <a:r>
              <a:rPr lang="en-US" dirty="0"/>
              <a:t>" (regularly), "</a:t>
            </a:r>
            <a:r>
              <a:rPr lang="en-US" dirty="0" err="1"/>
              <a:t>Occas</a:t>
            </a:r>
            <a:r>
              <a:rPr lang="en-US" dirty="0"/>
              <a:t>" (occasionally) and "Never". </a:t>
            </a:r>
            <a:endParaRPr lang="en-US" dirty="0" smtClean="0"/>
          </a:p>
          <a:p>
            <a:r>
              <a:rPr lang="en-US" dirty="0" smtClean="0"/>
              <a:t>As </a:t>
            </a:r>
            <a:r>
              <a:rPr lang="en-US" dirty="0"/>
              <a:t>for </a:t>
            </a:r>
            <a:r>
              <a:rPr lang="en-US" dirty="0" err="1"/>
              <a:t>Exer</a:t>
            </a:r>
            <a:r>
              <a:rPr lang="en-US" dirty="0"/>
              <a:t>, they are "</a:t>
            </a:r>
            <a:r>
              <a:rPr lang="en-US" dirty="0" err="1"/>
              <a:t>Freq</a:t>
            </a:r>
            <a:r>
              <a:rPr lang="en-US" dirty="0"/>
              <a:t>" (frequently), "Some" and "None"</a:t>
            </a:r>
          </a:p>
        </p:txBody>
      </p:sp>
    </p:spTree>
    <p:extLst>
      <p:ext uri="{BB962C8B-B14F-4D97-AF65-F5344CB8AC3E}">
        <p14:creationId xmlns:p14="http://schemas.microsoft.com/office/powerpoint/2010/main" val="2873853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1792" y="1676400"/>
            <a:ext cx="8058757" cy="4038599"/>
          </a:xfrm>
          <a:prstGeom prst="rect">
            <a:avLst/>
          </a:prstGeom>
        </p:spPr>
      </p:pic>
    </p:spTree>
    <p:extLst>
      <p:ext uri="{BB962C8B-B14F-4D97-AF65-F5344CB8AC3E}">
        <p14:creationId xmlns:p14="http://schemas.microsoft.com/office/powerpoint/2010/main" val="823747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9600" y="1603249"/>
            <a:ext cx="7467600" cy="3074201"/>
          </a:xfrm>
          <a:prstGeom prst="rect">
            <a:avLst/>
          </a:prstGeom>
        </p:spPr>
      </p:pic>
      <p:pic>
        <p:nvPicPr>
          <p:cNvPr id="5" name="Picture 4"/>
          <p:cNvPicPr>
            <a:picLocks noChangeAspect="1"/>
          </p:cNvPicPr>
          <p:nvPr/>
        </p:nvPicPr>
        <p:blipFill>
          <a:blip r:embed="rId4"/>
          <a:stretch>
            <a:fillRect/>
          </a:stretch>
        </p:blipFill>
        <p:spPr>
          <a:xfrm>
            <a:off x="609599" y="4992232"/>
            <a:ext cx="10604395" cy="1256168"/>
          </a:xfrm>
          <a:prstGeom prst="rect">
            <a:avLst/>
          </a:prstGeom>
        </p:spPr>
      </p:pic>
    </p:spTree>
    <p:extLst>
      <p:ext uri="{BB962C8B-B14F-4D97-AF65-F5344CB8AC3E}">
        <p14:creationId xmlns:p14="http://schemas.microsoft.com/office/powerpoint/2010/main" val="62114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 </a:t>
            </a:r>
            <a:r>
              <a:rPr lang="en-US" sz="2800" dirty="0" smtClean="0"/>
              <a:t>The </a:t>
            </a:r>
            <a:r>
              <a:rPr lang="en-US" sz="2800" dirty="0"/>
              <a:t>American Pet Products Association conducted a survey in 2011 and determined that 60% of </a:t>
            </a:r>
            <a:r>
              <a:rPr lang="en-US" sz="2800" dirty="0" smtClean="0"/>
              <a:t>dog owners </a:t>
            </a:r>
            <a:r>
              <a:rPr lang="en-US" sz="2800" dirty="0"/>
              <a:t>have only one dog, 28% have two dogs, and 12% have three or more.</a:t>
            </a:r>
          </a:p>
          <a:p>
            <a:pPr marL="0" indent="0">
              <a:buNone/>
            </a:pPr>
            <a:r>
              <a:rPr lang="en-US" sz="2800" dirty="0" smtClean="0"/>
              <a:t>Supposing </a:t>
            </a:r>
            <a:r>
              <a:rPr lang="en-US" sz="2800" dirty="0"/>
              <a:t>that you have decided to conduct your own survey  to determine whether your data supports the results of the APPA study. Use a significance level of 0.05. </a:t>
            </a:r>
          </a:p>
          <a:p>
            <a:pPr marL="0" indent="0">
              <a:buNone/>
            </a:pPr>
            <a:r>
              <a:rPr lang="en-US" sz="2800" dirty="0" smtClean="0"/>
              <a:t>Data</a:t>
            </a:r>
            <a:r>
              <a:rPr lang="en-US" sz="2800" dirty="0"/>
              <a:t>: Out of 129 dog owners, 73 had one dog and 38 had two dogs.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09600" y="1676400"/>
            <a:ext cx="10796104" cy="1981200"/>
          </a:xfrm>
          <a:prstGeom prst="rect">
            <a:avLst/>
          </a:prstGeom>
        </p:spPr>
      </p:pic>
    </p:spTree>
    <p:extLst>
      <p:ext uri="{BB962C8B-B14F-4D97-AF65-F5344CB8AC3E}">
        <p14:creationId xmlns:p14="http://schemas.microsoft.com/office/powerpoint/2010/main" val="3806392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t>
            </a:r>
            <a:r>
              <a:rPr lang="en-US" sz="2400" dirty="0"/>
              <a:t>Akash claims that single people prefer different pizzas than married people do. Akash’s brother doesn’t think that is true, so he conducts some research of his own, and collects the data below. </a:t>
            </a:r>
            <a:endParaRPr lang="en-US" dirty="0"/>
          </a:p>
        </p:txBody>
      </p:sp>
      <p:pic>
        <p:nvPicPr>
          <p:cNvPr id="73730" name="Picture 2"/>
          <p:cNvPicPr>
            <a:picLocks noChangeAspect="1" noChangeArrowheads="1"/>
          </p:cNvPicPr>
          <p:nvPr/>
        </p:nvPicPr>
        <p:blipFill>
          <a:blip r:embed="rId3" cstate="print"/>
          <a:srcRect/>
          <a:stretch>
            <a:fillRect/>
          </a:stretch>
        </p:blipFill>
        <p:spPr bwMode="auto">
          <a:xfrm>
            <a:off x="2438400" y="3733800"/>
            <a:ext cx="7487322"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2"/>
          <a:stretch>
            <a:fillRect/>
          </a:stretch>
        </p:blipFill>
        <p:spPr>
          <a:xfrm>
            <a:off x="1143000" y="2133599"/>
            <a:ext cx="8610600" cy="340245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Read</a:t>
            </a:r>
            <a:endParaRPr lang="en-US" dirty="0"/>
          </a:p>
        </p:txBody>
      </p:sp>
      <p:sp>
        <p:nvSpPr>
          <p:cNvPr id="3" name="Content Placeholder 2"/>
          <p:cNvSpPr>
            <a:spLocks noGrp="1"/>
          </p:cNvSpPr>
          <p:nvPr>
            <p:ph idx="1"/>
          </p:nvPr>
        </p:nvSpPr>
        <p:spPr/>
        <p:txBody>
          <a:bodyPr/>
          <a:lstStyle/>
          <a:p>
            <a:r>
              <a:rPr lang="en-US" dirty="0"/>
              <a:t>http://www.r-tutor.com/elementary-statistics/goodness-fit/chi-squared-test-independence</a:t>
            </a:r>
          </a:p>
          <a:p>
            <a:r>
              <a:rPr lang="en-US" dirty="0" smtClean="0"/>
              <a:t>https</a:t>
            </a:r>
            <a:r>
              <a:rPr lang="en-US" dirty="0"/>
              <a:t>://www.mathsisfun.com/data/chi-square-test.html</a:t>
            </a:r>
          </a:p>
          <a:p>
            <a:r>
              <a:rPr lang="en-US" dirty="0">
                <a:hlinkClick r:id="rId2"/>
              </a:rPr>
              <a:t>https://</a:t>
            </a:r>
            <a:r>
              <a:rPr lang="en-US" dirty="0" smtClean="0">
                <a:hlinkClick r:id="rId2"/>
              </a:rPr>
              <a:t>onlinecourses.science.psu.edu/statprogram/reviews/statistical-concepts/chi-square-tests</a:t>
            </a:r>
            <a:endParaRPr lang="en-US" dirty="0" smtClean="0"/>
          </a:p>
          <a:p>
            <a:r>
              <a:rPr lang="en-US" dirty="0"/>
              <a:t>http://www.sthda.com/english/wiki/wiki.php?title=chi-square-test-of-independence-in-r</a:t>
            </a:r>
          </a:p>
          <a:p>
            <a:endParaRPr lang="en-US" dirty="0"/>
          </a:p>
        </p:txBody>
      </p:sp>
    </p:spTree>
    <p:extLst>
      <p:ext uri="{BB962C8B-B14F-4D97-AF65-F5344CB8AC3E}">
        <p14:creationId xmlns:p14="http://schemas.microsoft.com/office/powerpoint/2010/main" val="25157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Goodness-of-Fit Test</a:t>
            </a:r>
            <a:endParaRPr lang="en-US" dirty="0"/>
          </a:p>
        </p:txBody>
      </p:sp>
      <p:sp>
        <p:nvSpPr>
          <p:cNvPr id="3" name="Content Placeholder 2"/>
          <p:cNvSpPr>
            <a:spLocks noGrp="1"/>
          </p:cNvSpPr>
          <p:nvPr>
            <p:ph idx="1"/>
          </p:nvPr>
        </p:nvSpPr>
        <p:spPr/>
        <p:txBody>
          <a:bodyPr/>
          <a:lstStyle/>
          <a:p>
            <a:r>
              <a:rPr lang="en-US" dirty="0" smtClean="0"/>
              <a:t>It is concerned with the distribution of one categorical variable.</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606552" y="2590800"/>
            <a:ext cx="10559472"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2971800" y="1600201"/>
            <a:ext cx="4876800" cy="1376027"/>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597408" y="3657600"/>
            <a:ext cx="10867571" cy="1066800"/>
          </a:xfrm>
          <a:prstGeom prst="rect">
            <a:avLst/>
          </a:prstGeom>
          <a:noFill/>
          <a:ln w="9525">
            <a:noFill/>
            <a:miter lim="800000"/>
            <a:headEnd/>
            <a:tailEnd/>
          </a:ln>
        </p:spPr>
      </p:pic>
      <p:sp>
        <p:nvSpPr>
          <p:cNvPr id="4" name="Rectangle 3"/>
          <p:cNvSpPr/>
          <p:nvPr/>
        </p:nvSpPr>
        <p:spPr>
          <a:xfrm>
            <a:off x="990600" y="5240574"/>
            <a:ext cx="9982200" cy="646331"/>
          </a:xfrm>
          <a:prstGeom prst="rect">
            <a:avLst/>
          </a:prstGeom>
        </p:spPr>
        <p:txBody>
          <a:bodyPr wrap="square">
            <a:spAutoFit/>
          </a:bodyPr>
          <a:lstStyle/>
          <a:p>
            <a:r>
              <a:rPr lang="en-US" dirty="0"/>
              <a:t>degrees of freedom are found by taking the number of levels in our categorical variable and subtracting 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the Chi-Square test </a:t>
            </a:r>
            <a:endParaRPr lang="en-US" dirty="0"/>
          </a:p>
        </p:txBody>
      </p:sp>
      <p:sp>
        <p:nvSpPr>
          <p:cNvPr id="3" name="Content Placeholder 2"/>
          <p:cNvSpPr>
            <a:spLocks noGrp="1"/>
          </p:cNvSpPr>
          <p:nvPr>
            <p:ph idx="1"/>
          </p:nvPr>
        </p:nvSpPr>
        <p:spPr/>
        <p:txBody>
          <a:bodyPr/>
          <a:lstStyle/>
          <a:p>
            <a:r>
              <a:rPr lang="en-US" dirty="0" smtClean="0"/>
              <a:t>Random sample. </a:t>
            </a:r>
          </a:p>
          <a:p>
            <a:r>
              <a:rPr lang="en-US" dirty="0" smtClean="0"/>
              <a:t>Independent observations for the sample (one observation per subject). </a:t>
            </a:r>
          </a:p>
          <a:p>
            <a:r>
              <a:rPr lang="en-US" dirty="0" smtClean="0"/>
              <a:t>No expected counts less than five.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 </a:t>
            </a:r>
            <a:r>
              <a:rPr lang="en-US" sz="2800" dirty="0" smtClean="0"/>
              <a:t>The </a:t>
            </a:r>
            <a:r>
              <a:rPr lang="en-US" sz="2800" dirty="0"/>
              <a:t>American Pet Products Association conducted a survey in 2011 and determined that 60% of </a:t>
            </a:r>
            <a:r>
              <a:rPr lang="en-US" sz="2800" dirty="0" smtClean="0"/>
              <a:t>dog owners </a:t>
            </a:r>
            <a:r>
              <a:rPr lang="en-US" sz="2800" dirty="0"/>
              <a:t>have only one dog, 28% have two dogs, and 12% have three or more.</a:t>
            </a:r>
          </a:p>
          <a:p>
            <a:pPr marL="0" indent="0">
              <a:buNone/>
            </a:pPr>
            <a:r>
              <a:rPr lang="en-US" sz="2800" dirty="0" smtClean="0"/>
              <a:t>Supposing </a:t>
            </a:r>
            <a:r>
              <a:rPr lang="en-US" sz="2800" dirty="0"/>
              <a:t>that you have decided to conduct your own survey  to determine whether your data supports the results of the APPA study. Use a significance level of 0.05. </a:t>
            </a:r>
          </a:p>
          <a:p>
            <a:pPr marL="0" indent="0">
              <a:buNone/>
            </a:pPr>
            <a:r>
              <a:rPr lang="en-US" sz="2800" dirty="0" smtClean="0"/>
              <a:t>Data</a:t>
            </a:r>
            <a:r>
              <a:rPr lang="en-US" sz="2800" dirty="0"/>
              <a:t>: Out of 129 dog owners, 73 had one dog and 38 had two dogs. </a:t>
            </a:r>
          </a:p>
        </p:txBody>
      </p:sp>
    </p:spTree>
    <p:extLst>
      <p:ext uri="{BB962C8B-B14F-4D97-AF65-F5344CB8AC3E}">
        <p14:creationId xmlns:p14="http://schemas.microsoft.com/office/powerpoint/2010/main" val="3232393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cstate="print"/>
          <a:srcRect/>
          <a:stretch>
            <a:fillRect/>
          </a:stretch>
        </p:blipFill>
        <p:spPr bwMode="auto">
          <a:xfrm>
            <a:off x="426393" y="1591057"/>
            <a:ext cx="10482804" cy="20574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59921" y="4163410"/>
            <a:ext cx="11272157"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ChangeAspect="1" noChangeArrowheads="1"/>
          </p:cNvPicPr>
          <p:nvPr/>
        </p:nvPicPr>
        <p:blipFill>
          <a:blip r:embed="rId2" cstate="print"/>
          <a:srcRect/>
          <a:stretch>
            <a:fillRect/>
          </a:stretch>
        </p:blipFill>
        <p:spPr bwMode="auto">
          <a:xfrm>
            <a:off x="762000" y="1785612"/>
            <a:ext cx="3810000" cy="38100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1295400" y="2410293"/>
            <a:ext cx="7772400" cy="775026"/>
          </a:xfrm>
          <a:prstGeom prst="rect">
            <a:avLst/>
          </a:prstGeom>
          <a:noFill/>
          <a:ln w="9525">
            <a:no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1028700" y="3429000"/>
            <a:ext cx="7086600" cy="27840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Widescreen</PresentationFormat>
  <Paragraphs>63</Paragraphs>
  <Slides>33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PowerPoint Presentation</vt:lpstr>
      <vt:lpstr>Chi Square Statistic </vt:lpstr>
      <vt:lpstr>PowerPoint Presentation</vt:lpstr>
      <vt:lpstr>Goodness-of-Fit Test</vt:lpstr>
      <vt:lpstr>PowerPoint Presentation</vt:lpstr>
      <vt:lpstr>Assumptions of the Chi-Square 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of Independence </vt:lpstr>
      <vt:lpstr>PowerPoint Presentation</vt:lpstr>
      <vt:lpstr>PowerPoint Presentation</vt:lpstr>
      <vt:lpstr>Assumptions</vt:lpstr>
      <vt:lpstr>PowerPoint Presentation</vt:lpstr>
      <vt:lpstr>PowerPoint Presentation</vt:lpstr>
      <vt:lpstr>PowerPoint Presentation</vt:lpstr>
      <vt:lpstr>PowerPoint Presentation</vt:lpstr>
      <vt:lpstr>Example in R</vt:lpstr>
      <vt:lpstr>PowerPoint Presentation</vt:lpstr>
      <vt:lpstr>PowerPoint Presentation</vt:lpstr>
      <vt:lpstr>PowerPoint Presentation</vt:lpstr>
      <vt:lpstr>PowerPoint Presentation</vt:lpstr>
      <vt:lpstr>PowerPoint Presentation</vt:lpstr>
      <vt:lpstr>Links to Read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shanu</dc:creator>
  <cp:lastModifiedBy>hag5kor</cp:lastModifiedBy>
  <cp:revision>96</cp:revision>
  <dcterms:created xsi:type="dcterms:W3CDTF">2016-09-17T13:26:17Z</dcterms:created>
  <dcterms:modified xsi:type="dcterms:W3CDTF">2019-04-26T17:13:03Z</dcterms:modified>
</cp:coreProperties>
</file>