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E0F-582D-4CB3-A09B-53D84A4B052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DF4C-E8B3-42FD-86D2-7138F6DE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7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E0F-582D-4CB3-A09B-53D84A4B052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DF4C-E8B3-42FD-86D2-7138F6DE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2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E0F-582D-4CB3-A09B-53D84A4B052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DF4C-E8B3-42FD-86D2-7138F6DE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2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E0F-582D-4CB3-A09B-53D84A4B052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DF4C-E8B3-42FD-86D2-7138F6DE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1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E0F-582D-4CB3-A09B-53D84A4B052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DF4C-E8B3-42FD-86D2-7138F6DE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5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E0F-582D-4CB3-A09B-53D84A4B052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DF4C-E8B3-42FD-86D2-7138F6DE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0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E0F-582D-4CB3-A09B-53D84A4B052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DF4C-E8B3-42FD-86D2-7138F6DE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E0F-582D-4CB3-A09B-53D84A4B052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DF4C-E8B3-42FD-86D2-7138F6DE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0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E0F-582D-4CB3-A09B-53D84A4B052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DF4C-E8B3-42FD-86D2-7138F6DE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5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E0F-582D-4CB3-A09B-53D84A4B052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DF4C-E8B3-42FD-86D2-7138F6DE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E0F-582D-4CB3-A09B-53D84A4B052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DF4C-E8B3-42FD-86D2-7138F6DE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1E0F-582D-4CB3-A09B-53D84A4B052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7DF4C-E8B3-42FD-86D2-7138F6DEA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1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Many of statistical tests including correlation, regression, t-test, and analysis of variance (ANOVA) assume some certain characteristics about the data. </a:t>
            </a:r>
          </a:p>
          <a:p>
            <a:r>
              <a:rPr lang="en-US" sz="2400" dirty="0"/>
              <a:t>They require the data to follow a </a:t>
            </a:r>
            <a:r>
              <a:rPr lang="en-US" sz="2400" b="1" dirty="0"/>
              <a:t>normal distribution</a:t>
            </a:r>
            <a:r>
              <a:rPr lang="en-US" sz="2400" dirty="0"/>
              <a:t> or </a:t>
            </a:r>
            <a:r>
              <a:rPr lang="en-US" sz="2400" b="1" dirty="0"/>
              <a:t>Gaussian distribution</a:t>
            </a:r>
            <a:r>
              <a:rPr lang="en-US" sz="2400" dirty="0"/>
              <a:t>. These tests are called </a:t>
            </a:r>
            <a:r>
              <a:rPr lang="en-US" sz="2400" b="1" dirty="0"/>
              <a:t>parametric tests</a:t>
            </a:r>
            <a:r>
              <a:rPr lang="en-US" sz="2400" dirty="0"/>
              <a:t>, because their validity depends on the distribution of the data.</a:t>
            </a:r>
          </a:p>
        </p:txBody>
      </p:sp>
    </p:spTree>
    <p:extLst>
      <p:ext uri="{BB962C8B-B14F-4D97-AF65-F5344CB8AC3E}">
        <p14:creationId xmlns:p14="http://schemas.microsoft.com/office/powerpoint/2010/main" val="4751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Parametric Test</a:t>
            </a:r>
          </a:p>
          <a:p>
            <a:pPr lvl="1"/>
            <a:r>
              <a:rPr lang="en-US" dirty="0" smtClean="0"/>
              <a:t>Samples have normal distribution</a:t>
            </a:r>
          </a:p>
          <a:p>
            <a:r>
              <a:rPr lang="en-US" dirty="0" smtClean="0"/>
              <a:t>Non-Parametric test</a:t>
            </a:r>
          </a:p>
          <a:p>
            <a:pPr lvl="1"/>
            <a:r>
              <a:rPr lang="en-US" dirty="0" smtClean="0"/>
              <a:t>Samples does not follow Normal Distribution</a:t>
            </a:r>
          </a:p>
          <a:p>
            <a:pPr lvl="1"/>
            <a:r>
              <a:rPr lang="en-US" dirty="0" smtClean="0"/>
              <a:t>Wilcoxon test</a:t>
            </a:r>
          </a:p>
          <a:p>
            <a:pPr lvl="1"/>
            <a:r>
              <a:rPr lang="en-US" dirty="0"/>
              <a:t>http://sphweb.bumc.bu.edu/otlt/MPH-Modules/BS/BS704_Nonparametric/BS704_Nonparametric_print.html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For 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Density plot</a:t>
            </a:r>
          </a:p>
          <a:p>
            <a:r>
              <a:rPr lang="en-US" b="1" dirty="0"/>
              <a:t>Kolmogorov-Smirnov (K-S) normality test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/>
              <a:t>Shapiro-Wilk’s </a:t>
            </a:r>
            <a:r>
              <a:rPr lang="en-US" b="1" dirty="0" smtClean="0"/>
              <a:t>test 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Shapiro-Wilk’s </a:t>
            </a:r>
            <a:r>
              <a:rPr lang="en-US" b="1" dirty="0"/>
              <a:t>method</a:t>
            </a:r>
            <a:r>
              <a:rPr lang="en-US" dirty="0"/>
              <a:t> is widely recommended for normality test and it provides better power than K-S. It is based on the correlation between the data and the corresponding normal scores.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5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null hypothesis of these tests is that “sample distribution is normal”. If the test is </a:t>
            </a:r>
            <a:r>
              <a:rPr lang="en-US" sz="2800" b="1" dirty="0"/>
              <a:t>significant</a:t>
            </a:r>
            <a:r>
              <a:rPr lang="en-US" sz="2800" dirty="0"/>
              <a:t>, the distribution is non-normal. </a:t>
            </a:r>
          </a:p>
          <a:p>
            <a:endParaRPr lang="en-US" altLang="en-US" sz="2800" dirty="0" smtClean="0">
              <a:latin typeface="Arial Unicode MS" panose="020B0604020202020204" pitchFamily="34" charset="-128"/>
            </a:endParaRPr>
          </a:p>
          <a:p>
            <a:r>
              <a:rPr lang="en-US" altLang="en-US" sz="2800" dirty="0" err="1" smtClean="0">
                <a:latin typeface="Arial Unicode MS" panose="020B0604020202020204" pitchFamily="34" charset="-128"/>
              </a:rPr>
              <a:t>shapiro.test</a:t>
            </a:r>
            <a:r>
              <a:rPr lang="en-US" altLang="en-US" sz="2800" dirty="0" smtClean="0">
                <a:latin typeface="Arial Unicode MS" panose="020B0604020202020204" pitchFamily="34" charset="-128"/>
              </a:rPr>
              <a:t>(</a:t>
            </a:r>
            <a:r>
              <a:rPr lang="en-US" altLang="en-US" sz="2800" dirty="0" err="1" smtClean="0">
                <a:latin typeface="Arial Unicode MS" panose="020B0604020202020204" pitchFamily="34" charset="-128"/>
              </a:rPr>
              <a:t>my_data$len</a:t>
            </a:r>
            <a:r>
              <a:rPr lang="en-US" altLang="en-US" sz="2800" dirty="0">
                <a:latin typeface="Arial Unicode MS" panose="020B0604020202020204" pitchFamily="34" charset="-128"/>
              </a:rPr>
              <a:t>)</a:t>
            </a:r>
            <a:r>
              <a:rPr lang="en-US" altLang="en-US" sz="1600" dirty="0"/>
              <a:t> </a:t>
            </a:r>
          </a:p>
          <a:p>
            <a:endParaRPr lang="en-US" altLang="en-US" sz="1600" dirty="0">
              <a:latin typeface="Arial" panose="020B0604020202020204" pitchFamily="34" charset="0"/>
            </a:endParaRPr>
          </a:p>
          <a:p>
            <a:endParaRPr lang="en-US" altLang="en-US" sz="1600" dirty="0">
              <a:latin typeface="Arial" panose="020B0604020202020204" pitchFamily="34" charset="0"/>
            </a:endParaRPr>
          </a:p>
          <a:p>
            <a:endParaRPr lang="en-US" altLang="en-US" sz="1600" dirty="0">
              <a:latin typeface="Arial" panose="020B0604020202020204" pitchFamily="34" charset="0"/>
            </a:endParaRPr>
          </a:p>
          <a:p>
            <a:endParaRPr lang="en-US" altLang="en-US" sz="1800" dirty="0">
              <a:latin typeface="Arial" panose="020B0604020202020204" pitchFamily="34" charset="0"/>
            </a:endParaRPr>
          </a:p>
          <a:p>
            <a:r>
              <a:rPr lang="en-US" sz="2100" dirty="0"/>
              <a:t>From the output, the p-value &gt; 0.05 implying that the distribution of the data are not significantly different from normal distribution. In other words, we can assume the normality.</a:t>
            </a:r>
            <a:endParaRPr lang="en-US" sz="2100" b="1" dirty="0"/>
          </a:p>
          <a:p>
            <a:endParaRPr lang="en-US" altLang="en-US" sz="4500" dirty="0">
              <a:latin typeface="Arial Unicode MS" panose="020B0604020202020204" pitchFamily="34" charset="-128"/>
            </a:endParaRPr>
          </a:p>
          <a:p>
            <a:endParaRPr lang="en-US" altLang="en-US" sz="45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124199"/>
            <a:ext cx="5181600" cy="115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Test For Normality</vt:lpstr>
      <vt:lpstr>PowerPoint Presentation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hag5kor</dc:creator>
  <cp:lastModifiedBy>hag5kor</cp:lastModifiedBy>
  <cp:revision>1</cp:revision>
  <dcterms:created xsi:type="dcterms:W3CDTF">2019-04-27T03:13:19Z</dcterms:created>
  <dcterms:modified xsi:type="dcterms:W3CDTF">2019-04-27T03:13:53Z</dcterms:modified>
</cp:coreProperties>
</file>