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68" r:id="rId2"/>
    <p:sldId id="361" r:id="rId3"/>
    <p:sldId id="365" r:id="rId4"/>
    <p:sldId id="334" r:id="rId5"/>
    <p:sldId id="339" r:id="rId6"/>
    <p:sldId id="366" r:id="rId7"/>
    <p:sldId id="350" r:id="rId8"/>
    <p:sldId id="351" r:id="rId9"/>
    <p:sldId id="353" r:id="rId10"/>
    <p:sldId id="352" r:id="rId11"/>
    <p:sldId id="367" r:id="rId12"/>
    <p:sldId id="362" r:id="rId13"/>
    <p:sldId id="363" r:id="rId14"/>
    <p:sldId id="364" r:id="rId15"/>
    <p:sldId id="354" r:id="rId16"/>
    <p:sldId id="349" r:id="rId17"/>
    <p:sldId id="341" r:id="rId18"/>
    <p:sldId id="340" r:id="rId19"/>
    <p:sldId id="257" r:id="rId20"/>
    <p:sldId id="344" r:id="rId21"/>
    <p:sldId id="342" r:id="rId22"/>
    <p:sldId id="343" r:id="rId23"/>
    <p:sldId id="258" r:id="rId24"/>
    <p:sldId id="369" r:id="rId25"/>
    <p:sldId id="370" r:id="rId26"/>
    <p:sldId id="259" r:id="rId27"/>
    <p:sldId id="260" r:id="rId28"/>
    <p:sldId id="261" r:id="rId29"/>
    <p:sldId id="262" r:id="rId30"/>
    <p:sldId id="264" r:id="rId31"/>
    <p:sldId id="324" r:id="rId32"/>
    <p:sldId id="325" r:id="rId33"/>
    <p:sldId id="326" r:id="rId34"/>
    <p:sldId id="355" r:id="rId35"/>
    <p:sldId id="356" r:id="rId36"/>
    <p:sldId id="265" r:id="rId37"/>
    <p:sldId id="285" r:id="rId38"/>
    <p:sldId id="286" r:id="rId39"/>
    <p:sldId id="287" r:id="rId40"/>
    <p:sldId id="288" r:id="rId41"/>
    <p:sldId id="289" r:id="rId42"/>
    <p:sldId id="327" r:id="rId43"/>
    <p:sldId id="267" r:id="rId44"/>
    <p:sldId id="335" r:id="rId45"/>
    <p:sldId id="357" r:id="rId46"/>
    <p:sldId id="359" r:id="rId47"/>
    <p:sldId id="358" r:id="rId48"/>
    <p:sldId id="360" r:id="rId49"/>
    <p:sldId id="336" r:id="rId50"/>
    <p:sldId id="268" r:id="rId51"/>
    <p:sldId id="337" r:id="rId52"/>
    <p:sldId id="271" r:id="rId53"/>
    <p:sldId id="272" r:id="rId54"/>
    <p:sldId id="273" r:id="rId55"/>
    <p:sldId id="274" r:id="rId56"/>
    <p:sldId id="276" r:id="rId57"/>
    <p:sldId id="328" r:id="rId58"/>
    <p:sldId id="329" r:id="rId59"/>
    <p:sldId id="33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79" d="100"/>
          <a:sy n="79" d="100"/>
        </p:scale>
        <p:origin x="298"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C7CDC-5B6C-4654-BE6D-4A2361A540AB}" type="datetimeFigureOut">
              <a:rPr lang="en-US" smtClean="0"/>
              <a:t>4/27/2019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3488D-E04B-4E34-9CE7-8A2B27758316}" type="slidenum">
              <a:rPr lang="en-US" smtClean="0"/>
              <a:t>‹#›</a:t>
            </a:fld>
            <a:endParaRPr lang="en-US"/>
          </a:p>
        </p:txBody>
      </p:sp>
    </p:spTree>
    <p:extLst>
      <p:ext uri="{BB962C8B-B14F-4D97-AF65-F5344CB8AC3E}">
        <p14:creationId xmlns:p14="http://schemas.microsoft.com/office/powerpoint/2010/main" val="2762888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https://www.spss-tutorials.com/sampling-distribution-what-is-it/</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10</a:t>
            </a:fld>
            <a:endParaRPr lang="en-US"/>
          </a:p>
        </p:txBody>
      </p:sp>
    </p:spTree>
    <p:extLst>
      <p:ext uri="{BB962C8B-B14F-4D97-AF65-F5344CB8AC3E}">
        <p14:creationId xmlns:p14="http://schemas.microsoft.com/office/powerpoint/2010/main" val="36429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https://stattrek.com/sampling/sampling-distribution.aspx</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20</a:t>
            </a:fld>
            <a:endParaRPr lang="en-US"/>
          </a:p>
        </p:txBody>
      </p:sp>
    </p:spTree>
    <p:extLst>
      <p:ext uri="{BB962C8B-B14F-4D97-AF65-F5344CB8AC3E}">
        <p14:creationId xmlns:p14="http://schemas.microsoft.com/office/powerpoint/2010/main" val="20364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https://support.minitab.com/en-us/minitab/18/help-and-how-to/statistics/basic-statistics/supporting-topics/tests-of-means/what-are-independent-samples/</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26</a:t>
            </a:fld>
            <a:endParaRPr lang="en-US"/>
          </a:p>
        </p:txBody>
      </p:sp>
    </p:spTree>
    <p:extLst>
      <p:ext uri="{BB962C8B-B14F-4D97-AF65-F5344CB8AC3E}">
        <p14:creationId xmlns:p14="http://schemas.microsoft.com/office/powerpoint/2010/main" val="3212713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29</a:t>
            </a:fld>
            <a:endParaRPr lang="en-US"/>
          </a:p>
        </p:txBody>
      </p:sp>
    </p:spTree>
    <p:extLst>
      <p:ext uri="{BB962C8B-B14F-4D97-AF65-F5344CB8AC3E}">
        <p14:creationId xmlns:p14="http://schemas.microsoft.com/office/powerpoint/2010/main" val="301085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http://www.r-tutor.com/elementary-statistics/inference-about-two-populations/population-mean-between-two-matched-samples</a:t>
            </a:r>
            <a:endParaRPr lang="en-US" dirty="0"/>
          </a:p>
        </p:txBody>
      </p:sp>
      <p:sp>
        <p:nvSpPr>
          <p:cNvPr id="4" name="Slide Number Placeholder 3"/>
          <p:cNvSpPr>
            <a:spLocks noGrp="1"/>
          </p:cNvSpPr>
          <p:nvPr>
            <p:ph type="sldNum" sz="quarter" idx="10"/>
          </p:nvPr>
        </p:nvSpPr>
        <p:spPr/>
        <p:txBody>
          <a:bodyPr/>
          <a:lstStyle/>
          <a:p>
            <a:fld id="{62A3488D-E04B-4E34-9CE7-8A2B27758316}" type="slidenum">
              <a:rPr lang="en-US" smtClean="0"/>
              <a:t>59</a:t>
            </a:fld>
            <a:endParaRPr lang="en-US"/>
          </a:p>
        </p:txBody>
      </p:sp>
    </p:spTree>
    <p:extLst>
      <p:ext uri="{BB962C8B-B14F-4D97-AF65-F5344CB8AC3E}">
        <p14:creationId xmlns:p14="http://schemas.microsoft.com/office/powerpoint/2010/main" val="167656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C87CF0-28EC-4A9C-B707-A0ECABEE1FB4}"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C87CF0-28EC-4A9C-B707-A0ECABEE1FB4}"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C87CF0-28EC-4A9C-B707-A0ECABEE1FB4}"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C87CF0-28EC-4A9C-B707-A0ECABEE1FB4}" type="datetimeFigureOut">
              <a:rPr lang="en-US" smtClean="0"/>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C87CF0-28EC-4A9C-B707-A0ECABEE1FB4}" type="datetimeFigureOut">
              <a:rPr lang="en-US" smtClean="0"/>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87CF0-28EC-4A9C-B707-A0ECABEE1FB4}" type="datetimeFigureOut">
              <a:rPr lang="en-US" smtClean="0"/>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87CF0-28EC-4A9C-B707-A0ECABEE1FB4}"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C87CF0-28EC-4A9C-B707-A0ECABEE1FB4}" type="datetimeFigureOut">
              <a:rPr lang="en-US" smtClean="0"/>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C4E2-08BB-421C-874C-2D01C709AED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87CF0-28EC-4A9C-B707-A0ECABEE1FB4}" type="datetimeFigureOut">
              <a:rPr lang="en-US" smtClean="0"/>
              <a:t>4/27/2019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4C4E2-08BB-421C-874C-2D01C709AE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7200" dirty="0" smtClean="0"/>
          </a:p>
          <a:p>
            <a:pPr marL="0" indent="0" algn="ctr">
              <a:buNone/>
            </a:pPr>
            <a:r>
              <a:rPr lang="en-US" sz="7200" dirty="0" smtClean="0"/>
              <a:t>Hypothesis Testing</a:t>
            </a:r>
            <a:endParaRPr lang="en-US" sz="7200" dirty="0"/>
          </a:p>
        </p:txBody>
      </p:sp>
    </p:spTree>
    <p:extLst>
      <p:ext uri="{BB962C8B-B14F-4D97-AF65-F5344CB8AC3E}">
        <p14:creationId xmlns:p14="http://schemas.microsoft.com/office/powerpoint/2010/main" val="3891541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p:txBody>
          <a:bodyPr>
            <a:normAutofit/>
          </a:bodyPr>
          <a:lstStyle/>
          <a:p>
            <a:r>
              <a:rPr lang="en-US" sz="2000" dirty="0"/>
              <a:t>Shape of the sampling distribution: </a:t>
            </a:r>
            <a:endParaRPr lang="en-US" sz="2000" dirty="0" smtClean="0"/>
          </a:p>
          <a:p>
            <a:pPr marL="0" indent="0">
              <a:buNone/>
            </a:pPr>
            <a:r>
              <a:rPr lang="en-US" sz="2000" dirty="0"/>
              <a:t> </a:t>
            </a:r>
            <a:r>
              <a:rPr lang="en-US" sz="2000" dirty="0" smtClean="0"/>
              <a:t>As </a:t>
            </a:r>
            <a:r>
              <a:rPr lang="en-US" sz="2000" dirty="0"/>
              <a:t>long as your sample size is 30 or greater, you may assume </a:t>
            </a:r>
            <a:r>
              <a:rPr lang="en-US" sz="2000" dirty="0" smtClean="0"/>
              <a:t>the distribution </a:t>
            </a:r>
            <a:r>
              <a:rPr lang="en-US" sz="2000" dirty="0"/>
              <a:t>of the sample means to be approximately normal. This is true regardless of the original </a:t>
            </a:r>
            <a:r>
              <a:rPr lang="en-US" sz="2000" dirty="0" smtClean="0"/>
              <a:t>distribution of </a:t>
            </a:r>
            <a:r>
              <a:rPr lang="en-US" sz="2000" dirty="0"/>
              <a:t>the random variable</a:t>
            </a:r>
            <a:r>
              <a:rPr lang="en-US" sz="2000" dirty="0" smtClean="0"/>
              <a:t>.</a:t>
            </a:r>
          </a:p>
          <a:p>
            <a:pPr marL="0" indent="0">
              <a:buNone/>
            </a:pPr>
            <a:endParaRPr lang="en-US" sz="2000" dirty="0"/>
          </a:p>
          <a:p>
            <a:r>
              <a:rPr lang="en-US" sz="2000" dirty="0" smtClean="0"/>
              <a:t>The </a:t>
            </a:r>
            <a:r>
              <a:rPr lang="en-US" sz="2000" dirty="0"/>
              <a:t>mean of the distribution: </a:t>
            </a:r>
            <a:endParaRPr lang="en-US" sz="2000" dirty="0" smtClean="0"/>
          </a:p>
          <a:p>
            <a:pPr marL="0" indent="0">
              <a:buNone/>
            </a:pPr>
            <a:r>
              <a:rPr lang="en-US" sz="2000" dirty="0" smtClean="0"/>
              <a:t>The </a:t>
            </a:r>
            <a:r>
              <a:rPr lang="en-US" sz="2000" dirty="0"/>
              <a:t>mean of a sampling distribution</a:t>
            </a:r>
            <a:r>
              <a:rPr lang="en-US" sz="2000" dirty="0" smtClean="0"/>
              <a:t>, </a:t>
            </a:r>
            <a:r>
              <a:rPr lang="en-US" sz="2000" dirty="0"/>
              <a:t>is the </a:t>
            </a:r>
            <a:r>
              <a:rPr lang="en-US" sz="2000" dirty="0" smtClean="0"/>
              <a:t>mean of </a:t>
            </a:r>
            <a:r>
              <a:rPr lang="en-US" sz="2000" dirty="0"/>
              <a:t>the population</a:t>
            </a:r>
            <a:r>
              <a:rPr lang="en-US" sz="2000" dirty="0" smtClean="0"/>
              <a:t>.  </a:t>
            </a:r>
          </a:p>
          <a:p>
            <a:endParaRPr lang="en-US" sz="2000" dirty="0" smtClean="0"/>
          </a:p>
          <a:p>
            <a:endParaRPr lang="en-US" sz="2000" dirty="0" smtClean="0"/>
          </a:p>
          <a:p>
            <a:r>
              <a:rPr lang="en-US" sz="2000" dirty="0" smtClean="0"/>
              <a:t>The </a:t>
            </a:r>
            <a:r>
              <a:rPr lang="en-US" sz="2000" dirty="0"/>
              <a:t>standard error of the distribution: </a:t>
            </a:r>
          </a:p>
          <a:p>
            <a:pPr marL="0" indent="0">
              <a:buNone/>
            </a:pPr>
            <a:r>
              <a:rPr lang="en-US" sz="2000" dirty="0" smtClean="0"/>
              <a:t>The </a:t>
            </a:r>
            <a:r>
              <a:rPr lang="en-US" sz="2000" dirty="0"/>
              <a:t>standard deviation of the sample means can be estimated by </a:t>
            </a:r>
            <a:r>
              <a:rPr lang="en-US" sz="2000" dirty="0" smtClean="0"/>
              <a:t>dividing the </a:t>
            </a:r>
            <a:r>
              <a:rPr lang="en-US" sz="2000" dirty="0"/>
              <a:t>standard deviation of the population by the square root of the sample size. </a:t>
            </a:r>
          </a:p>
        </p:txBody>
      </p:sp>
      <p:pic>
        <p:nvPicPr>
          <p:cNvPr id="4" name="Picture 3"/>
          <p:cNvPicPr>
            <a:picLocks noChangeAspect="1"/>
          </p:cNvPicPr>
          <p:nvPr/>
        </p:nvPicPr>
        <p:blipFill>
          <a:blip r:embed="rId3"/>
          <a:stretch>
            <a:fillRect/>
          </a:stretch>
        </p:blipFill>
        <p:spPr>
          <a:xfrm>
            <a:off x="3581400" y="3863182"/>
            <a:ext cx="1219200" cy="433493"/>
          </a:xfrm>
          <a:prstGeom prst="rect">
            <a:avLst/>
          </a:prstGeom>
        </p:spPr>
      </p:pic>
      <p:pic>
        <p:nvPicPr>
          <p:cNvPr id="5" name="Picture 4"/>
          <p:cNvPicPr>
            <a:picLocks noChangeAspect="1"/>
          </p:cNvPicPr>
          <p:nvPr/>
        </p:nvPicPr>
        <p:blipFill>
          <a:blip r:embed="rId4"/>
          <a:stretch>
            <a:fillRect/>
          </a:stretch>
        </p:blipFill>
        <p:spPr>
          <a:xfrm>
            <a:off x="4343400" y="5870013"/>
            <a:ext cx="1604963" cy="696728"/>
          </a:xfrm>
          <a:prstGeom prst="rect">
            <a:avLst/>
          </a:prstGeom>
        </p:spPr>
      </p:pic>
    </p:spTree>
    <p:extLst>
      <p:ext uri="{BB962C8B-B14F-4D97-AF65-F5344CB8AC3E}">
        <p14:creationId xmlns:p14="http://schemas.microsoft.com/office/powerpoint/2010/main" val="158594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Limit Theorem</a:t>
            </a:r>
            <a:endParaRPr lang="en-US" dirty="0"/>
          </a:p>
        </p:txBody>
      </p:sp>
      <p:sp>
        <p:nvSpPr>
          <p:cNvPr id="3" name="Content Placeholder 2"/>
          <p:cNvSpPr>
            <a:spLocks noGrp="1"/>
          </p:cNvSpPr>
          <p:nvPr>
            <p:ph idx="1"/>
          </p:nvPr>
        </p:nvSpPr>
        <p:spPr/>
        <p:txBody>
          <a:bodyPr>
            <a:normAutofit/>
          </a:bodyPr>
          <a:lstStyle/>
          <a:p>
            <a:r>
              <a:rPr lang="en-US" dirty="0" smtClean="0"/>
              <a:t>If you </a:t>
            </a:r>
            <a:r>
              <a:rPr lang="en-US" dirty="0"/>
              <a:t>increase the sample size for a random variable, the distribution </a:t>
            </a:r>
            <a:r>
              <a:rPr lang="en-US" dirty="0" smtClean="0"/>
              <a:t>of the </a:t>
            </a:r>
            <a:r>
              <a:rPr lang="en-US" dirty="0"/>
              <a:t>sample </a:t>
            </a:r>
            <a:r>
              <a:rPr lang="en-US" dirty="0" smtClean="0"/>
              <a:t>means/statistic approximates to a </a:t>
            </a:r>
            <a:r>
              <a:rPr lang="en-US" dirty="0"/>
              <a:t>normal distribution</a:t>
            </a:r>
            <a:r>
              <a:rPr lang="en-US" dirty="0" smtClean="0"/>
              <a:t>.</a:t>
            </a:r>
          </a:p>
          <a:p>
            <a:pPr marL="0" indent="0">
              <a:buNone/>
            </a:pPr>
            <a:endParaRPr lang="en-US" dirty="0" smtClean="0"/>
          </a:p>
          <a:p>
            <a:r>
              <a:rPr lang="en-US" dirty="0" smtClean="0"/>
              <a:t>And</a:t>
            </a:r>
            <a:r>
              <a:rPr lang="en-US" dirty="0"/>
              <a:t>, more importantly, </a:t>
            </a:r>
            <a:r>
              <a:rPr lang="en-US" dirty="0" smtClean="0"/>
              <a:t>this holds </a:t>
            </a:r>
            <a:r>
              <a:rPr lang="en-US" dirty="0"/>
              <a:t>true no matter what the shape of the original distribution. That’s pretty amazing.</a:t>
            </a:r>
          </a:p>
        </p:txBody>
      </p:sp>
    </p:spTree>
    <p:extLst>
      <p:ext uri="{BB962C8B-B14F-4D97-AF65-F5344CB8AC3E}">
        <p14:creationId xmlns:p14="http://schemas.microsoft.com/office/powerpoint/2010/main" val="2924681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A confidence interval is the interval within which you expect to capture a specific value. The </a:t>
            </a:r>
            <a:r>
              <a:rPr lang="en-US" dirty="0" smtClean="0"/>
              <a:t>confidence interval </a:t>
            </a:r>
            <a:r>
              <a:rPr lang="en-US" dirty="0"/>
              <a:t>width is dependent on the confidence level.</a:t>
            </a:r>
          </a:p>
          <a:p>
            <a:r>
              <a:rPr lang="en-US" dirty="0"/>
              <a:t>A confidence level is the probability value associated with a confidence interval</a:t>
            </a:r>
            <a:r>
              <a:rPr lang="en-US" dirty="0" smtClean="0"/>
              <a:t>.</a:t>
            </a:r>
          </a:p>
          <a:p>
            <a:endParaRPr lang="en-US" dirty="0"/>
          </a:p>
          <a:p>
            <a:endParaRPr lang="en-US" dirty="0" smtClean="0"/>
          </a:p>
          <a:p>
            <a:endParaRPr lang="en-US" dirty="0"/>
          </a:p>
          <a:p>
            <a:r>
              <a:rPr lang="en-US" dirty="0" smtClean="0"/>
              <a:t>A </a:t>
            </a:r>
            <a:r>
              <a:rPr lang="en-US" dirty="0"/>
              <a:t>95% confidence interval means is that if you took 100 samples, all of the same size, and formed 100 confidence intervals, 95 of these intervals would capture the population mean. </a:t>
            </a:r>
          </a:p>
        </p:txBody>
      </p:sp>
      <p:pic>
        <p:nvPicPr>
          <p:cNvPr id="4" name="Picture 3"/>
          <p:cNvPicPr>
            <a:picLocks noChangeAspect="1"/>
          </p:cNvPicPr>
          <p:nvPr/>
        </p:nvPicPr>
        <p:blipFill>
          <a:blip r:embed="rId2"/>
          <a:stretch>
            <a:fillRect/>
          </a:stretch>
        </p:blipFill>
        <p:spPr>
          <a:xfrm>
            <a:off x="2514600" y="3329782"/>
            <a:ext cx="5033639" cy="1066800"/>
          </a:xfrm>
          <a:prstGeom prst="rect">
            <a:avLst/>
          </a:prstGeom>
        </p:spPr>
      </p:pic>
    </p:spTree>
    <p:extLst>
      <p:ext uri="{BB962C8B-B14F-4D97-AF65-F5344CB8AC3E}">
        <p14:creationId xmlns:p14="http://schemas.microsoft.com/office/powerpoint/2010/main" val="3261386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mpirical Rule</a:t>
            </a:r>
            <a:endParaRPr lang="en-US" dirty="0"/>
          </a:p>
        </p:txBody>
      </p:sp>
      <p:sp>
        <p:nvSpPr>
          <p:cNvPr id="3" name="Content Placeholder 2"/>
          <p:cNvSpPr>
            <a:spLocks noGrp="1"/>
          </p:cNvSpPr>
          <p:nvPr>
            <p:ph idx="1"/>
          </p:nvPr>
        </p:nvSpPr>
        <p:spPr>
          <a:xfrm>
            <a:off x="5773587" y="1686718"/>
            <a:ext cx="5504013" cy="4351338"/>
          </a:xfrm>
        </p:spPr>
        <p:txBody>
          <a:bodyPr>
            <a:normAutofit lnSpcReduction="10000"/>
          </a:bodyPr>
          <a:lstStyle/>
          <a:p>
            <a:r>
              <a:rPr lang="en-US" sz="2000" dirty="0" smtClean="0"/>
              <a:t>The empirical rule tells you what percentage of your data falls within a certain number of standard deviations from the mean:</a:t>
            </a:r>
          </a:p>
          <a:p>
            <a:r>
              <a:rPr lang="en-US" sz="2000" b="1" dirty="0" smtClean="0"/>
              <a:t>likely</a:t>
            </a:r>
            <a:r>
              <a:rPr lang="en-US" sz="2000" dirty="0" smtClean="0"/>
              <a:t> to be within ~1 standard deviation (68 out of 100 should be)</a:t>
            </a:r>
          </a:p>
          <a:p>
            <a:endParaRPr lang="en-US" sz="2000" dirty="0" smtClean="0"/>
          </a:p>
          <a:p>
            <a:r>
              <a:rPr lang="en-US" sz="2000" b="1" dirty="0" smtClean="0"/>
              <a:t>very likely</a:t>
            </a:r>
            <a:r>
              <a:rPr lang="en-US" sz="2000" dirty="0" smtClean="0"/>
              <a:t> to be within ~2 standard deviations (95 out of 100 should be) </a:t>
            </a:r>
          </a:p>
          <a:p>
            <a:r>
              <a:rPr lang="en-US" sz="2000" dirty="0" smtClean="0"/>
              <a:t>Z- Value= -1.96 to +1.96</a:t>
            </a:r>
          </a:p>
          <a:p>
            <a:endParaRPr lang="en-US" sz="2000" dirty="0"/>
          </a:p>
          <a:p>
            <a:endParaRPr lang="en-US" sz="2000" dirty="0" smtClean="0"/>
          </a:p>
          <a:p>
            <a:r>
              <a:rPr lang="en-US" sz="2000" b="1" dirty="0" smtClean="0"/>
              <a:t>almost certainly</a:t>
            </a:r>
            <a:r>
              <a:rPr lang="en-US" sz="2000" dirty="0" smtClean="0"/>
              <a:t> within ~3 standard deviations (997 out of 1000 should be)</a:t>
            </a:r>
          </a:p>
          <a:p>
            <a:endParaRPr lang="en-US" sz="2200" dirty="0" smtClean="0"/>
          </a:p>
        </p:txBody>
      </p:sp>
      <p:pic>
        <p:nvPicPr>
          <p:cNvPr id="4" name="Picture 3"/>
          <p:cNvPicPr>
            <a:picLocks noChangeAspect="1"/>
          </p:cNvPicPr>
          <p:nvPr/>
        </p:nvPicPr>
        <p:blipFill>
          <a:blip r:embed="rId2"/>
          <a:stretch>
            <a:fillRect/>
          </a:stretch>
        </p:blipFill>
        <p:spPr>
          <a:xfrm>
            <a:off x="1066800" y="1219200"/>
            <a:ext cx="3390900" cy="5286375"/>
          </a:xfrm>
          <a:prstGeom prst="rect">
            <a:avLst/>
          </a:prstGeom>
        </p:spPr>
      </p:pic>
    </p:spTree>
    <p:extLst>
      <p:ext uri="{BB962C8B-B14F-4D97-AF65-F5344CB8AC3E}">
        <p14:creationId xmlns:p14="http://schemas.microsoft.com/office/powerpoint/2010/main" val="1710033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67600" y="1219200"/>
            <a:ext cx="4495800" cy="5162550"/>
          </a:xfrm>
          <a:prstGeom prst="rect">
            <a:avLst/>
          </a:prstGeom>
        </p:spPr>
      </p:pic>
      <p:sp>
        <p:nvSpPr>
          <p:cNvPr id="2" name="Title 1"/>
          <p:cNvSpPr>
            <a:spLocks noGrp="1"/>
          </p:cNvSpPr>
          <p:nvPr>
            <p:ph type="title"/>
          </p:nvPr>
        </p:nvSpPr>
        <p:spPr/>
        <p:txBody>
          <a:bodyPr/>
          <a:lstStyle/>
          <a:p>
            <a:r>
              <a:rPr lang="en-US" b="1" dirty="0"/>
              <a:t>Interpretation of a Confidence Interval</a:t>
            </a:r>
            <a:endParaRPr lang="en-US" dirty="0"/>
          </a:p>
        </p:txBody>
      </p:sp>
      <p:sp>
        <p:nvSpPr>
          <p:cNvPr id="3" name="Content Placeholder 2"/>
          <p:cNvSpPr>
            <a:spLocks noGrp="1"/>
          </p:cNvSpPr>
          <p:nvPr>
            <p:ph idx="1"/>
          </p:nvPr>
        </p:nvSpPr>
        <p:spPr>
          <a:xfrm>
            <a:off x="403860" y="1752600"/>
            <a:ext cx="7391400" cy="4525963"/>
          </a:xfrm>
        </p:spPr>
        <p:txBody>
          <a:bodyPr>
            <a:normAutofit/>
          </a:bodyPr>
          <a:lstStyle/>
          <a:p>
            <a:r>
              <a:rPr lang="en-US" sz="2000" dirty="0" smtClean="0"/>
              <a:t>Mistake </a:t>
            </a:r>
            <a:r>
              <a:rPr lang="en-US" sz="2000" dirty="0"/>
              <a:t>made by persons interpreting a confidence interval is claiming that </a:t>
            </a:r>
            <a:endParaRPr lang="en-US" sz="2000" dirty="0" smtClean="0"/>
          </a:p>
          <a:p>
            <a:pPr lvl="1"/>
            <a:r>
              <a:rPr lang="en-US" sz="1700" dirty="0" smtClean="0"/>
              <a:t>a </a:t>
            </a:r>
            <a:r>
              <a:rPr lang="en-US" sz="1700" dirty="0"/>
              <a:t>confidence </a:t>
            </a:r>
            <a:r>
              <a:rPr lang="en-US" sz="1700" dirty="0" smtClean="0"/>
              <a:t>level indicates </a:t>
            </a:r>
            <a:r>
              <a:rPr lang="en-US" sz="1700" dirty="0"/>
              <a:t>the probability that the mean of the population will occur within your interval! This is not true. </a:t>
            </a:r>
            <a:endParaRPr lang="en-US" sz="1700" dirty="0" smtClean="0"/>
          </a:p>
          <a:p>
            <a:pPr lvl="1"/>
            <a:r>
              <a:rPr lang="en-US" sz="1700" dirty="0" smtClean="0"/>
              <a:t>Your interval </a:t>
            </a:r>
            <a:r>
              <a:rPr lang="en-US" sz="1700" dirty="0"/>
              <a:t>either does - or does not - contain the true population mean.</a:t>
            </a:r>
          </a:p>
          <a:p>
            <a:endParaRPr lang="en-US" sz="2000" dirty="0" smtClean="0"/>
          </a:p>
          <a:p>
            <a:r>
              <a:rPr lang="en-US" sz="2000" dirty="0" smtClean="0"/>
              <a:t>A </a:t>
            </a:r>
            <a:r>
              <a:rPr lang="en-US" sz="2000" dirty="0"/>
              <a:t>95% confidence interval means is that if you took 100 samples, all of the same size, and formed </a:t>
            </a:r>
            <a:r>
              <a:rPr lang="en-US" sz="2000" dirty="0" smtClean="0"/>
              <a:t>100 confidence </a:t>
            </a:r>
            <a:r>
              <a:rPr lang="en-US" sz="2000" dirty="0"/>
              <a:t>intervals, 95 of these intervals would capture the population mean. </a:t>
            </a:r>
            <a:endParaRPr lang="en-US" sz="2000" dirty="0" smtClean="0"/>
          </a:p>
        </p:txBody>
      </p:sp>
    </p:spTree>
    <p:extLst>
      <p:ext uri="{BB962C8B-B14F-4D97-AF65-F5344CB8AC3E}">
        <p14:creationId xmlns:p14="http://schemas.microsoft.com/office/powerpoint/2010/main" val="3618794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Hypothesis testing is an act in statistics whereby an analyst tests an assumption regarding a population parameter. </a:t>
            </a:r>
            <a:endParaRPr lang="en-US" dirty="0" smtClean="0"/>
          </a:p>
          <a:p>
            <a:r>
              <a:rPr lang="en-US" dirty="0" smtClean="0"/>
              <a:t>The </a:t>
            </a:r>
            <a:r>
              <a:rPr lang="en-US" dirty="0"/>
              <a:t>methodology employed by the analyst depends on the nature of the data used and the reason for the analysis</a:t>
            </a:r>
            <a:r>
              <a:rPr lang="en-US" dirty="0" smtClean="0"/>
              <a:t>.</a:t>
            </a:r>
          </a:p>
          <a:p>
            <a:r>
              <a:rPr lang="en-US" dirty="0" smtClean="0"/>
              <a:t>It </a:t>
            </a:r>
            <a:r>
              <a:rPr lang="en-US" dirty="0"/>
              <a:t>performed on sample data from a larger population</a:t>
            </a:r>
            <a:r>
              <a:rPr lang="en-US" dirty="0" smtClean="0"/>
              <a:t>.</a:t>
            </a:r>
          </a:p>
        </p:txBody>
      </p:sp>
    </p:spTree>
    <p:extLst>
      <p:ext uri="{BB962C8B-B14F-4D97-AF65-F5344CB8AC3E}">
        <p14:creationId xmlns:p14="http://schemas.microsoft.com/office/powerpoint/2010/main" val="801102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9"/>
            <a:ext cx="10515600" cy="587912"/>
          </a:xfrm>
        </p:spPr>
        <p:txBody>
          <a:bodyPr>
            <a:normAutofit fontScale="90000"/>
          </a:bodyPr>
          <a:lstStyle/>
          <a:p>
            <a:r>
              <a:rPr lang="en-US" dirty="0" smtClean="0"/>
              <a:t>Hypothesis Testing Procedure</a:t>
            </a:r>
            <a:endParaRPr lang="en-US" dirty="0"/>
          </a:p>
        </p:txBody>
      </p:sp>
      <p:sp>
        <p:nvSpPr>
          <p:cNvPr id="3" name="Content Placeholder 2"/>
          <p:cNvSpPr>
            <a:spLocks noGrp="1"/>
          </p:cNvSpPr>
          <p:nvPr>
            <p:ph idx="1"/>
          </p:nvPr>
        </p:nvSpPr>
        <p:spPr>
          <a:xfrm>
            <a:off x="838200" y="1184856"/>
            <a:ext cx="10515600" cy="4992107"/>
          </a:xfrm>
        </p:spPr>
        <p:txBody>
          <a:bodyPr/>
          <a:lstStyle/>
          <a:p>
            <a:pPr marL="0" indent="0">
              <a:buNone/>
            </a:pPr>
            <a:r>
              <a:rPr lang="en-US" dirty="0"/>
              <a:t>1. </a:t>
            </a:r>
            <a:r>
              <a:rPr lang="en-US" sz="2800" dirty="0"/>
              <a:t>State the null and alternative hypotheses.</a:t>
            </a:r>
          </a:p>
          <a:p>
            <a:pPr marL="0" indent="0">
              <a:buNone/>
            </a:pPr>
            <a:r>
              <a:rPr lang="en-US" sz="2800" dirty="0"/>
              <a:t>2. Select the appropriate significance </a:t>
            </a:r>
            <a:r>
              <a:rPr lang="en-US" sz="2800" dirty="0" smtClean="0"/>
              <a:t>level, find the critical value and </a:t>
            </a:r>
            <a:r>
              <a:rPr lang="en-US" sz="2800" dirty="0"/>
              <a:t>check the test assumptions.</a:t>
            </a:r>
          </a:p>
          <a:p>
            <a:pPr marL="0" indent="0">
              <a:buNone/>
            </a:pPr>
            <a:r>
              <a:rPr lang="en-US" sz="2800" dirty="0"/>
              <a:t>3. Analyze the data and compute the test </a:t>
            </a:r>
            <a:r>
              <a:rPr lang="en-US" sz="2800" dirty="0" smtClean="0"/>
              <a:t>statistic /p-value</a:t>
            </a:r>
          </a:p>
          <a:p>
            <a:pPr marL="0" indent="0">
              <a:buNone/>
            </a:pPr>
            <a:r>
              <a:rPr lang="en-US" sz="2800" dirty="0" smtClean="0"/>
              <a:t>4</a:t>
            </a:r>
            <a:r>
              <a:rPr lang="en-US" sz="2800" dirty="0"/>
              <a:t>. </a:t>
            </a:r>
            <a:r>
              <a:rPr lang="en-US" sz="2800" dirty="0" smtClean="0"/>
              <a:t> Examine </a:t>
            </a:r>
            <a:r>
              <a:rPr lang="en-US" sz="2800" dirty="0"/>
              <a:t>your </a:t>
            </a:r>
            <a:r>
              <a:rPr lang="en-US" sz="2800" dirty="0" smtClean="0"/>
              <a:t>test value /</a:t>
            </a:r>
            <a:r>
              <a:rPr lang="en-US" sz="2800" i="1" dirty="0" smtClean="0"/>
              <a:t>p</a:t>
            </a:r>
            <a:r>
              <a:rPr lang="en-US" sz="2800" dirty="0" smtClean="0"/>
              <a:t> </a:t>
            </a:r>
            <a:r>
              <a:rPr lang="en-US" sz="2800" dirty="0"/>
              <a:t>value and make our decision</a:t>
            </a:r>
          </a:p>
          <a:p>
            <a:pPr marL="0" indent="0">
              <a:buNone/>
            </a:pPr>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4687606"/>
            <a:ext cx="5218363" cy="1829987"/>
          </a:xfrm>
          <a:prstGeom prst="rect">
            <a:avLst/>
          </a:prstGeom>
        </p:spPr>
      </p:pic>
      <p:sp>
        <p:nvSpPr>
          <p:cNvPr id="5" name="Oval Callout 4"/>
          <p:cNvSpPr/>
          <p:nvPr/>
        </p:nvSpPr>
        <p:spPr>
          <a:xfrm>
            <a:off x="6929026" y="4428903"/>
            <a:ext cx="4046273" cy="1066800"/>
          </a:xfrm>
          <a:custGeom>
            <a:avLst/>
            <a:gdLst>
              <a:gd name="connsiteX0" fmla="*/ 837673 w 2871989"/>
              <a:gd name="connsiteY0" fmla="*/ 1405406 h 1249250"/>
              <a:gd name="connsiteX1" fmla="*/ 730302 w 2871989"/>
              <a:gd name="connsiteY1" fmla="*/ 1168621 h 1249250"/>
              <a:gd name="connsiteX2" fmla="*/ 836848 w 2871989"/>
              <a:gd name="connsiteY2" fmla="*/ 56966 h 1249250"/>
              <a:gd name="connsiteX3" fmla="*/ 1847807 w 2871989"/>
              <a:gd name="connsiteY3" fmla="*/ 26236 h 1249250"/>
              <a:gd name="connsiteX4" fmla="*/ 2400821 w 2871989"/>
              <a:gd name="connsiteY4" fmla="*/ 1087255 h 1249250"/>
              <a:gd name="connsiteX5" fmla="*/ 1250182 w 2871989"/>
              <a:gd name="connsiteY5" fmla="*/ 1243998 h 1249250"/>
              <a:gd name="connsiteX6" fmla="*/ 837673 w 2871989"/>
              <a:gd name="connsiteY6" fmla="*/ 1405406 h 1249250"/>
              <a:gd name="connsiteX0" fmla="*/ 129367 w 2872716"/>
              <a:gd name="connsiteY0" fmla="*/ 1456922 h 1456922"/>
              <a:gd name="connsiteX1" fmla="*/ 730334 w 2872716"/>
              <a:gd name="connsiteY1" fmla="*/ 1168621 h 1456922"/>
              <a:gd name="connsiteX2" fmla="*/ 836880 w 2872716"/>
              <a:gd name="connsiteY2" fmla="*/ 56966 h 1456922"/>
              <a:gd name="connsiteX3" fmla="*/ 1847839 w 2872716"/>
              <a:gd name="connsiteY3" fmla="*/ 26236 h 1456922"/>
              <a:gd name="connsiteX4" fmla="*/ 2400853 w 2872716"/>
              <a:gd name="connsiteY4" fmla="*/ 1087255 h 1456922"/>
              <a:gd name="connsiteX5" fmla="*/ 1250214 w 2872716"/>
              <a:gd name="connsiteY5" fmla="*/ 1243998 h 1456922"/>
              <a:gd name="connsiteX6" fmla="*/ 129367 w 2872716"/>
              <a:gd name="connsiteY6" fmla="*/ 1456922 h 14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2716" h="1456922">
                <a:moveTo>
                  <a:pt x="129367" y="1456922"/>
                </a:moveTo>
                <a:cubicBezTo>
                  <a:pt x="93577" y="1377994"/>
                  <a:pt x="766124" y="1247549"/>
                  <a:pt x="730334" y="1168621"/>
                </a:cubicBezTo>
                <a:cubicBezTo>
                  <a:pt x="-290569" y="918047"/>
                  <a:pt x="-228429" y="269709"/>
                  <a:pt x="836880" y="56966"/>
                </a:cubicBezTo>
                <a:cubicBezTo>
                  <a:pt x="1154082" y="-6379"/>
                  <a:pt x="1513466" y="-17304"/>
                  <a:pt x="1847839" y="26236"/>
                </a:cubicBezTo>
                <a:cubicBezTo>
                  <a:pt x="2918843" y="165693"/>
                  <a:pt x="3228875" y="760525"/>
                  <a:pt x="2400853" y="1087255"/>
                </a:cubicBezTo>
                <a:cubicBezTo>
                  <a:pt x="2088755" y="1210406"/>
                  <a:pt x="1668054" y="1267715"/>
                  <a:pt x="1250214" y="1243998"/>
                </a:cubicBezTo>
                <a:lnTo>
                  <a:pt x="129367" y="1456922"/>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 you remember me???</a:t>
            </a:r>
            <a:endParaRPr lang="en-US" dirty="0"/>
          </a:p>
        </p:txBody>
      </p:sp>
    </p:spTree>
    <p:extLst>
      <p:ext uri="{BB962C8B-B14F-4D97-AF65-F5344CB8AC3E}">
        <p14:creationId xmlns:p14="http://schemas.microsoft.com/office/powerpoint/2010/main" val="2582794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Tests and Their Tails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95794" y="1600201"/>
            <a:ext cx="4445445" cy="2256611"/>
          </a:xfrm>
          <a:prstGeom prst="rect">
            <a:avLst/>
          </a:prstGeom>
        </p:spPr>
      </p:pic>
      <p:pic>
        <p:nvPicPr>
          <p:cNvPr id="5" name="Picture 4"/>
          <p:cNvPicPr>
            <a:picLocks noChangeAspect="1"/>
          </p:cNvPicPr>
          <p:nvPr/>
        </p:nvPicPr>
        <p:blipFill>
          <a:blip r:embed="rId3"/>
          <a:stretch>
            <a:fillRect/>
          </a:stretch>
        </p:blipFill>
        <p:spPr>
          <a:xfrm>
            <a:off x="8244151" y="1676400"/>
            <a:ext cx="3686943" cy="2124117"/>
          </a:xfrm>
          <a:prstGeom prst="rect">
            <a:avLst/>
          </a:prstGeom>
        </p:spPr>
      </p:pic>
      <p:pic>
        <p:nvPicPr>
          <p:cNvPr id="6" name="Picture 5"/>
          <p:cNvPicPr>
            <a:picLocks noChangeAspect="1"/>
          </p:cNvPicPr>
          <p:nvPr/>
        </p:nvPicPr>
        <p:blipFill>
          <a:blip r:embed="rId4"/>
          <a:stretch>
            <a:fillRect/>
          </a:stretch>
        </p:blipFill>
        <p:spPr>
          <a:xfrm>
            <a:off x="4495800" y="1676400"/>
            <a:ext cx="3748351" cy="2180412"/>
          </a:xfrm>
          <a:prstGeom prst="rect">
            <a:avLst/>
          </a:prstGeom>
        </p:spPr>
      </p:pic>
      <p:sp>
        <p:nvSpPr>
          <p:cNvPr id="7" name="TextBox 6"/>
          <p:cNvSpPr txBox="1"/>
          <p:nvPr/>
        </p:nvSpPr>
        <p:spPr>
          <a:xfrm flipH="1">
            <a:off x="1592786" y="1367821"/>
            <a:ext cx="1851459" cy="369332"/>
          </a:xfrm>
          <a:prstGeom prst="rect">
            <a:avLst/>
          </a:prstGeom>
          <a:noFill/>
        </p:spPr>
        <p:txBody>
          <a:bodyPr wrap="square" rtlCol="0">
            <a:spAutoFit/>
          </a:bodyPr>
          <a:lstStyle/>
          <a:p>
            <a:r>
              <a:rPr lang="en-US" dirty="0" smtClean="0"/>
              <a:t>Lower/left tailed</a:t>
            </a:r>
            <a:endParaRPr lang="en-US" dirty="0"/>
          </a:p>
        </p:txBody>
      </p:sp>
      <p:sp>
        <p:nvSpPr>
          <p:cNvPr id="8" name="TextBox 7"/>
          <p:cNvSpPr txBox="1"/>
          <p:nvPr/>
        </p:nvSpPr>
        <p:spPr>
          <a:xfrm flipH="1">
            <a:off x="9161892" y="1307068"/>
            <a:ext cx="1851459" cy="369332"/>
          </a:xfrm>
          <a:prstGeom prst="rect">
            <a:avLst/>
          </a:prstGeom>
          <a:noFill/>
        </p:spPr>
        <p:txBody>
          <a:bodyPr wrap="square" rtlCol="0">
            <a:spAutoFit/>
          </a:bodyPr>
          <a:lstStyle/>
          <a:p>
            <a:r>
              <a:rPr lang="en-US" dirty="0" smtClean="0"/>
              <a:t>upper/right tailed</a:t>
            </a:r>
            <a:endParaRPr lang="en-US" dirty="0"/>
          </a:p>
        </p:txBody>
      </p:sp>
      <p:pic>
        <p:nvPicPr>
          <p:cNvPr id="9" name="Picture 8"/>
          <p:cNvPicPr>
            <a:picLocks noChangeAspect="1"/>
          </p:cNvPicPr>
          <p:nvPr/>
        </p:nvPicPr>
        <p:blipFill>
          <a:blip r:embed="rId5"/>
          <a:stretch>
            <a:fillRect/>
          </a:stretch>
        </p:blipFill>
        <p:spPr>
          <a:xfrm>
            <a:off x="5257800" y="4051567"/>
            <a:ext cx="2357824" cy="1228725"/>
          </a:xfrm>
          <a:prstGeom prst="rect">
            <a:avLst/>
          </a:prstGeom>
        </p:spPr>
      </p:pic>
      <p:pic>
        <p:nvPicPr>
          <p:cNvPr id="10" name="Picture 9"/>
          <p:cNvPicPr>
            <a:picLocks noChangeAspect="1"/>
          </p:cNvPicPr>
          <p:nvPr/>
        </p:nvPicPr>
        <p:blipFill>
          <a:blip r:embed="rId6"/>
          <a:stretch>
            <a:fillRect/>
          </a:stretch>
        </p:blipFill>
        <p:spPr>
          <a:xfrm>
            <a:off x="8842999" y="4051567"/>
            <a:ext cx="2362200" cy="1228725"/>
          </a:xfrm>
          <a:prstGeom prst="rect">
            <a:avLst/>
          </a:prstGeom>
        </p:spPr>
      </p:pic>
      <p:pic>
        <p:nvPicPr>
          <p:cNvPr id="11" name="Picture 10"/>
          <p:cNvPicPr>
            <a:picLocks noChangeAspect="1"/>
          </p:cNvPicPr>
          <p:nvPr/>
        </p:nvPicPr>
        <p:blipFill>
          <a:blip r:embed="rId7"/>
          <a:stretch>
            <a:fillRect/>
          </a:stretch>
        </p:blipFill>
        <p:spPr>
          <a:xfrm>
            <a:off x="1636459" y="4213491"/>
            <a:ext cx="1857375" cy="904875"/>
          </a:xfrm>
          <a:prstGeom prst="rect">
            <a:avLst/>
          </a:prstGeom>
        </p:spPr>
      </p:pic>
      <p:sp>
        <p:nvSpPr>
          <p:cNvPr id="12" name="TextBox 11"/>
          <p:cNvSpPr txBox="1"/>
          <p:nvPr/>
        </p:nvSpPr>
        <p:spPr>
          <a:xfrm flipH="1">
            <a:off x="5510982" y="1314522"/>
            <a:ext cx="1851459" cy="369332"/>
          </a:xfrm>
          <a:prstGeom prst="rect">
            <a:avLst/>
          </a:prstGeom>
          <a:noFill/>
        </p:spPr>
        <p:txBody>
          <a:bodyPr wrap="square" rtlCol="0">
            <a:spAutoFit/>
          </a:bodyPr>
          <a:lstStyle/>
          <a:p>
            <a:r>
              <a:rPr lang="en-US" dirty="0" smtClean="0"/>
              <a:t>two tailed</a:t>
            </a:r>
            <a:endParaRPr lang="en-US" dirty="0"/>
          </a:p>
        </p:txBody>
      </p:sp>
    </p:spTree>
    <p:extLst>
      <p:ext uri="{BB962C8B-B14F-4D97-AF65-F5344CB8AC3E}">
        <p14:creationId xmlns:p14="http://schemas.microsoft.com/office/powerpoint/2010/main" val="369060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calculate critical value?</a:t>
            </a:r>
            <a:endParaRPr lang="en-US" dirty="0"/>
          </a:p>
        </p:txBody>
      </p:sp>
      <p:sp>
        <p:nvSpPr>
          <p:cNvPr id="3" name="Content Placeholder 2"/>
          <p:cNvSpPr>
            <a:spLocks noGrp="1"/>
          </p:cNvSpPr>
          <p:nvPr>
            <p:ph idx="1"/>
          </p:nvPr>
        </p:nvSpPr>
        <p:spPr/>
        <p:txBody>
          <a:bodyPr/>
          <a:lstStyle/>
          <a:p>
            <a:r>
              <a:rPr lang="en-US" dirty="0" smtClean="0"/>
              <a:t>For 0.05 level of significance</a:t>
            </a:r>
            <a:endParaRPr lang="en-US" dirty="0"/>
          </a:p>
        </p:txBody>
      </p:sp>
      <p:pic>
        <p:nvPicPr>
          <p:cNvPr id="8" name="Picture 7"/>
          <p:cNvPicPr>
            <a:picLocks noChangeAspect="1"/>
          </p:cNvPicPr>
          <p:nvPr/>
        </p:nvPicPr>
        <p:blipFill>
          <a:blip r:embed="rId2"/>
          <a:stretch>
            <a:fillRect/>
          </a:stretch>
        </p:blipFill>
        <p:spPr>
          <a:xfrm>
            <a:off x="152400" y="2819400"/>
            <a:ext cx="11696700" cy="2428875"/>
          </a:xfrm>
          <a:prstGeom prst="rect">
            <a:avLst/>
          </a:prstGeom>
        </p:spPr>
      </p:pic>
      <p:cxnSp>
        <p:nvCxnSpPr>
          <p:cNvPr id="10" name="Straight Arrow Connector 9"/>
          <p:cNvCxnSpPr/>
          <p:nvPr/>
        </p:nvCxnSpPr>
        <p:spPr>
          <a:xfrm>
            <a:off x="762000" y="4191000"/>
            <a:ext cx="3048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3733800"/>
            <a:ext cx="838200" cy="523220"/>
          </a:xfrm>
          <a:prstGeom prst="rect">
            <a:avLst/>
          </a:prstGeom>
          <a:noFill/>
        </p:spPr>
        <p:txBody>
          <a:bodyPr wrap="square" rtlCol="0">
            <a:spAutoFit/>
          </a:bodyPr>
          <a:lstStyle/>
          <a:p>
            <a:r>
              <a:rPr lang="en-US" sz="2800" dirty="0" smtClean="0"/>
              <a:t>0.05</a:t>
            </a:r>
            <a:endParaRPr lang="en-US" sz="2800" dirty="0"/>
          </a:p>
        </p:txBody>
      </p:sp>
      <p:sp>
        <p:nvSpPr>
          <p:cNvPr id="12" name="TextBox 11"/>
          <p:cNvSpPr txBox="1"/>
          <p:nvPr/>
        </p:nvSpPr>
        <p:spPr>
          <a:xfrm>
            <a:off x="4419600" y="4033837"/>
            <a:ext cx="1066800" cy="523220"/>
          </a:xfrm>
          <a:prstGeom prst="rect">
            <a:avLst/>
          </a:prstGeom>
          <a:noFill/>
        </p:spPr>
        <p:txBody>
          <a:bodyPr wrap="square" rtlCol="0">
            <a:spAutoFit/>
          </a:bodyPr>
          <a:lstStyle/>
          <a:p>
            <a:r>
              <a:rPr lang="en-US" sz="2800" dirty="0" smtClean="0"/>
              <a:t>0.025</a:t>
            </a:r>
            <a:endParaRPr lang="en-US" sz="2800" dirty="0"/>
          </a:p>
        </p:txBody>
      </p:sp>
      <p:sp>
        <p:nvSpPr>
          <p:cNvPr id="13" name="TextBox 12"/>
          <p:cNvSpPr txBox="1"/>
          <p:nvPr/>
        </p:nvSpPr>
        <p:spPr>
          <a:xfrm>
            <a:off x="7315200" y="4191000"/>
            <a:ext cx="1066800" cy="523220"/>
          </a:xfrm>
          <a:prstGeom prst="rect">
            <a:avLst/>
          </a:prstGeom>
          <a:noFill/>
        </p:spPr>
        <p:txBody>
          <a:bodyPr wrap="square" rtlCol="0">
            <a:spAutoFit/>
          </a:bodyPr>
          <a:lstStyle/>
          <a:p>
            <a:r>
              <a:rPr lang="en-US" sz="2800" dirty="0" smtClean="0"/>
              <a:t>0.025</a:t>
            </a:r>
            <a:endParaRPr lang="en-US" sz="2800" dirty="0"/>
          </a:p>
        </p:txBody>
      </p:sp>
      <p:sp>
        <p:nvSpPr>
          <p:cNvPr id="14" name="TextBox 13"/>
          <p:cNvSpPr txBox="1"/>
          <p:nvPr/>
        </p:nvSpPr>
        <p:spPr>
          <a:xfrm>
            <a:off x="11010900" y="4033837"/>
            <a:ext cx="838200" cy="523220"/>
          </a:xfrm>
          <a:prstGeom prst="rect">
            <a:avLst/>
          </a:prstGeom>
          <a:noFill/>
        </p:spPr>
        <p:txBody>
          <a:bodyPr wrap="square" rtlCol="0">
            <a:spAutoFit/>
          </a:bodyPr>
          <a:lstStyle/>
          <a:p>
            <a:r>
              <a:rPr lang="en-US" sz="2800" dirty="0" smtClean="0"/>
              <a:t>0.05</a:t>
            </a:r>
            <a:endParaRPr lang="en-US" sz="2800" dirty="0"/>
          </a:p>
        </p:txBody>
      </p:sp>
      <p:cxnSp>
        <p:nvCxnSpPr>
          <p:cNvPr id="15" name="Straight Arrow Connector 14"/>
          <p:cNvCxnSpPr/>
          <p:nvPr/>
        </p:nvCxnSpPr>
        <p:spPr>
          <a:xfrm>
            <a:off x="4953000" y="4386401"/>
            <a:ext cx="304800" cy="414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327392" y="4543233"/>
            <a:ext cx="381000" cy="42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1013948" y="4452610"/>
            <a:ext cx="381000" cy="425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5181" y="5369168"/>
            <a:ext cx="3863419" cy="646331"/>
          </a:xfrm>
          <a:prstGeom prst="rect">
            <a:avLst/>
          </a:prstGeom>
        </p:spPr>
        <p:txBody>
          <a:bodyPr wrap="square">
            <a:spAutoFit/>
          </a:bodyPr>
          <a:lstStyle/>
          <a:p>
            <a:r>
              <a:rPr lang="en-US" dirty="0" err="1"/>
              <a:t>t.test</a:t>
            </a:r>
            <a:r>
              <a:rPr lang="en-US" dirty="0"/>
              <a:t>(</a:t>
            </a:r>
            <a:r>
              <a:rPr lang="en-US" dirty="0" err="1"/>
              <a:t>my_data$weight</a:t>
            </a:r>
            <a:r>
              <a:rPr lang="en-US" dirty="0"/>
              <a:t>, mu = 25,       alternative = "less")</a:t>
            </a:r>
            <a:endParaRPr lang="en-US" dirty="0"/>
          </a:p>
        </p:txBody>
      </p:sp>
      <p:sp>
        <p:nvSpPr>
          <p:cNvPr id="16" name="Rectangle 15"/>
          <p:cNvSpPr/>
          <p:nvPr/>
        </p:nvSpPr>
        <p:spPr>
          <a:xfrm>
            <a:off x="8409495" y="5388807"/>
            <a:ext cx="3863419" cy="646331"/>
          </a:xfrm>
          <a:prstGeom prst="rect">
            <a:avLst/>
          </a:prstGeom>
        </p:spPr>
        <p:txBody>
          <a:bodyPr wrap="square">
            <a:spAutoFit/>
          </a:bodyPr>
          <a:lstStyle/>
          <a:p>
            <a:r>
              <a:rPr lang="en-US" dirty="0" err="1"/>
              <a:t>t.test</a:t>
            </a:r>
            <a:r>
              <a:rPr lang="en-US" dirty="0"/>
              <a:t>(</a:t>
            </a:r>
            <a:r>
              <a:rPr lang="en-US" dirty="0" err="1"/>
              <a:t>my_data$weight</a:t>
            </a:r>
            <a:r>
              <a:rPr lang="en-US" dirty="0"/>
              <a:t>, mu = 25,       alternative = </a:t>
            </a:r>
            <a:r>
              <a:rPr lang="en-US" dirty="0" smtClean="0"/>
              <a:t>“greater")</a:t>
            </a:r>
            <a:endParaRPr lang="en-US" dirty="0"/>
          </a:p>
        </p:txBody>
      </p:sp>
      <p:sp>
        <p:nvSpPr>
          <p:cNvPr id="18" name="Rectangle 17"/>
          <p:cNvSpPr/>
          <p:nvPr/>
        </p:nvSpPr>
        <p:spPr>
          <a:xfrm>
            <a:off x="4549218" y="5248275"/>
            <a:ext cx="3863419" cy="646331"/>
          </a:xfrm>
          <a:prstGeom prst="rect">
            <a:avLst/>
          </a:prstGeom>
        </p:spPr>
        <p:txBody>
          <a:bodyPr wrap="square">
            <a:spAutoFit/>
          </a:bodyPr>
          <a:lstStyle/>
          <a:p>
            <a:r>
              <a:rPr lang="en-US" dirty="0" err="1"/>
              <a:t>t.test</a:t>
            </a:r>
            <a:r>
              <a:rPr lang="en-US" dirty="0"/>
              <a:t>(</a:t>
            </a:r>
            <a:r>
              <a:rPr lang="en-US" dirty="0" err="1"/>
              <a:t>my_data$weight</a:t>
            </a:r>
            <a:r>
              <a:rPr lang="en-US" dirty="0"/>
              <a:t>, mu = 25,       alternative = </a:t>
            </a:r>
            <a:r>
              <a:rPr lang="en-US" dirty="0" smtClean="0"/>
              <a:t>“</a:t>
            </a:r>
            <a:r>
              <a:rPr lang="en-US" dirty="0" err="1" smtClean="0"/>
              <a:t>two.sided</a:t>
            </a:r>
            <a:r>
              <a:rPr lang="en-US" dirty="0" smtClean="0"/>
              <a:t>")</a:t>
            </a:r>
            <a:endParaRPr lang="en-US" dirty="0"/>
          </a:p>
        </p:txBody>
      </p:sp>
    </p:spTree>
    <p:extLst>
      <p:ext uri="{BB962C8B-B14F-4D97-AF65-F5344CB8AC3E}">
        <p14:creationId xmlns:p14="http://schemas.microsoft.com/office/powerpoint/2010/main" val="2392044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P-Values</a:t>
            </a:r>
            <a:endParaRPr lang="en-US" dirty="0"/>
          </a:p>
        </p:txBody>
      </p:sp>
      <p:sp>
        <p:nvSpPr>
          <p:cNvPr id="3" name="Content Placeholder 2"/>
          <p:cNvSpPr>
            <a:spLocks noGrp="1"/>
          </p:cNvSpPr>
          <p:nvPr>
            <p:ph idx="1"/>
          </p:nvPr>
        </p:nvSpPr>
        <p:spPr/>
        <p:txBody>
          <a:bodyPr/>
          <a:lstStyle/>
          <a:p>
            <a:r>
              <a:rPr lang="en-US" dirty="0" smtClean="0"/>
              <a:t>“What is the probability of obtaining the value of the test statistic we did if the null hypothesis is true?”</a:t>
            </a:r>
          </a:p>
          <a:p>
            <a:r>
              <a:rPr lang="en-US" dirty="0" smtClean="0"/>
              <a:t>This is called the p− value. </a:t>
            </a:r>
          </a:p>
          <a:p>
            <a:r>
              <a:rPr lang="en-US" dirty="0" smtClean="0"/>
              <a:t>Probability that it will lie in null hypothesis interval.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11174" y="759035"/>
            <a:ext cx="4724400" cy="1400175"/>
          </a:xfrm>
          <a:prstGeom prst="rect">
            <a:avLst/>
          </a:prstGeom>
        </p:spPr>
      </p:pic>
      <p:pic>
        <p:nvPicPr>
          <p:cNvPr id="7" name="Picture 6"/>
          <p:cNvPicPr>
            <a:picLocks noChangeAspect="1"/>
          </p:cNvPicPr>
          <p:nvPr/>
        </p:nvPicPr>
        <p:blipFill>
          <a:blip r:embed="rId3"/>
          <a:stretch>
            <a:fillRect/>
          </a:stretch>
        </p:blipFill>
        <p:spPr>
          <a:xfrm>
            <a:off x="1100900" y="2221834"/>
            <a:ext cx="8124825" cy="2809875"/>
          </a:xfrm>
          <a:prstGeom prst="rect">
            <a:avLst/>
          </a:prstGeom>
        </p:spPr>
      </p:pic>
      <p:sp>
        <p:nvSpPr>
          <p:cNvPr id="8" name="Rectangle 7"/>
          <p:cNvSpPr/>
          <p:nvPr/>
        </p:nvSpPr>
        <p:spPr>
          <a:xfrm>
            <a:off x="5427949" y="5031709"/>
            <a:ext cx="2611869" cy="400110"/>
          </a:xfrm>
          <a:prstGeom prst="rect">
            <a:avLst/>
          </a:prstGeom>
        </p:spPr>
        <p:txBody>
          <a:bodyPr wrap="square">
            <a:spAutoFit/>
          </a:bodyPr>
          <a:lstStyle/>
          <a:p>
            <a:pPr marL="285750" indent="-285750">
              <a:buFont typeface="Arial" panose="020B0604020202020204" pitchFamily="34" charset="0"/>
              <a:buChar char="•"/>
            </a:pPr>
            <a:r>
              <a:rPr lang="en-US" sz="2000" dirty="0" smtClean="0"/>
              <a:t>skewness is zero</a:t>
            </a:r>
            <a:endParaRPr lang="en-US" sz="2000" dirty="0"/>
          </a:p>
        </p:txBody>
      </p:sp>
      <p:pic>
        <p:nvPicPr>
          <p:cNvPr id="9" name="Picture 8"/>
          <p:cNvPicPr>
            <a:picLocks noChangeAspect="1"/>
          </p:cNvPicPr>
          <p:nvPr/>
        </p:nvPicPr>
        <p:blipFill>
          <a:blip r:embed="rId4"/>
          <a:stretch>
            <a:fillRect/>
          </a:stretch>
        </p:blipFill>
        <p:spPr>
          <a:xfrm>
            <a:off x="1100900" y="5240908"/>
            <a:ext cx="4305300" cy="1076325"/>
          </a:xfrm>
          <a:prstGeom prst="rect">
            <a:avLst/>
          </a:prstGeom>
        </p:spPr>
      </p:pic>
    </p:spTree>
    <p:extLst>
      <p:ext uri="{BB962C8B-B14F-4D97-AF65-F5344CB8AC3E}">
        <p14:creationId xmlns:p14="http://schemas.microsoft.com/office/powerpoint/2010/main" val="2855395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decide on test?</a:t>
            </a:r>
            <a:endParaRPr lang="en-US" dirty="0"/>
          </a:p>
        </p:txBody>
      </p:sp>
      <p:sp>
        <p:nvSpPr>
          <p:cNvPr id="3" name="Content Placeholder 2"/>
          <p:cNvSpPr>
            <a:spLocks noGrp="1"/>
          </p:cNvSpPr>
          <p:nvPr>
            <p:ph idx="1"/>
          </p:nvPr>
        </p:nvSpPr>
        <p:spPr>
          <a:xfrm>
            <a:off x="457200" y="1600200"/>
            <a:ext cx="10972800" cy="4525963"/>
          </a:xfrm>
        </p:spPr>
        <p:txBody>
          <a:bodyPr/>
          <a:lstStyle/>
          <a:p>
            <a:r>
              <a:rPr lang="en-US" dirty="0" smtClean="0"/>
              <a:t>When the population standard deviation is known use  z test</a:t>
            </a:r>
          </a:p>
          <a:p>
            <a:pPr marL="0" indent="0">
              <a:buNone/>
            </a:pPr>
            <a:endParaRPr lang="en-US" dirty="0" smtClean="0"/>
          </a:p>
          <a:p>
            <a:endParaRPr lang="en-US" dirty="0" smtClean="0"/>
          </a:p>
          <a:p>
            <a:endParaRPr lang="en-US" dirty="0" smtClean="0"/>
          </a:p>
          <a:p>
            <a:r>
              <a:rPr lang="en-US" dirty="0" smtClean="0"/>
              <a:t>If unknown use t-test</a:t>
            </a:r>
          </a:p>
          <a:p>
            <a:r>
              <a:rPr lang="en-US" dirty="0" smtClean="0"/>
              <a:t>T- test , we calculate degree of freedom (sample size-1)</a:t>
            </a:r>
          </a:p>
          <a:p>
            <a:r>
              <a:rPr lang="en-US" dirty="0" smtClean="0"/>
              <a:t>T-test becomes similar to z-test if sample size increases</a:t>
            </a:r>
          </a:p>
          <a:p>
            <a:pPr marL="0" indent="0">
              <a:buNone/>
            </a:pPr>
            <a:endParaRPr lang="en-US" dirty="0"/>
          </a:p>
        </p:txBody>
      </p:sp>
      <p:pic>
        <p:nvPicPr>
          <p:cNvPr id="5" name="Picture 4"/>
          <p:cNvPicPr>
            <a:picLocks noChangeAspect="1"/>
          </p:cNvPicPr>
          <p:nvPr/>
        </p:nvPicPr>
        <p:blipFill>
          <a:blip r:embed="rId3"/>
          <a:stretch>
            <a:fillRect/>
          </a:stretch>
        </p:blipFill>
        <p:spPr>
          <a:xfrm>
            <a:off x="5334000" y="3130170"/>
            <a:ext cx="2286000" cy="1466022"/>
          </a:xfrm>
          <a:prstGeom prst="rect">
            <a:avLst/>
          </a:prstGeom>
        </p:spPr>
      </p:pic>
      <p:grpSp>
        <p:nvGrpSpPr>
          <p:cNvPr id="7" name="Group 6"/>
          <p:cNvGrpSpPr/>
          <p:nvPr/>
        </p:nvGrpSpPr>
        <p:grpSpPr>
          <a:xfrm>
            <a:off x="2514600" y="2209800"/>
            <a:ext cx="2133600" cy="1441622"/>
            <a:chOff x="4724400" y="2057400"/>
            <a:chExt cx="2133600" cy="1441622"/>
          </a:xfrm>
        </p:grpSpPr>
        <p:pic>
          <p:nvPicPr>
            <p:cNvPr id="4" name="Picture 3"/>
            <p:cNvPicPr>
              <a:picLocks noChangeAspect="1"/>
            </p:cNvPicPr>
            <p:nvPr/>
          </p:nvPicPr>
          <p:blipFill>
            <a:blip r:embed="rId4"/>
            <a:stretch>
              <a:fillRect/>
            </a:stretch>
          </p:blipFill>
          <p:spPr>
            <a:xfrm>
              <a:off x="4724400" y="2057400"/>
              <a:ext cx="2133600" cy="1441622"/>
            </a:xfrm>
            <a:prstGeom prst="rect">
              <a:avLst/>
            </a:prstGeom>
          </p:spPr>
        </p:pic>
        <p:pic>
          <p:nvPicPr>
            <p:cNvPr id="6" name="Picture 5"/>
            <p:cNvPicPr>
              <a:picLocks noChangeAspect="1"/>
            </p:cNvPicPr>
            <p:nvPr/>
          </p:nvPicPr>
          <p:blipFill>
            <a:blip r:embed="rId5"/>
            <a:stretch>
              <a:fillRect/>
            </a:stretch>
          </p:blipFill>
          <p:spPr>
            <a:xfrm>
              <a:off x="6324600" y="2426409"/>
              <a:ext cx="365760" cy="304800"/>
            </a:xfrm>
            <a:prstGeom prst="rect">
              <a:avLst/>
            </a:prstGeom>
          </p:spPr>
        </p:pic>
      </p:grpSp>
    </p:spTree>
    <p:extLst>
      <p:ext uri="{BB962C8B-B14F-4D97-AF65-F5344CB8AC3E}">
        <p14:creationId xmlns:p14="http://schemas.microsoft.com/office/powerpoint/2010/main" val="969357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10972800" cy="4525963"/>
          </a:xfrm>
        </p:spPr>
        <p:txBody>
          <a:bodyPr>
            <a:noAutofit/>
          </a:bodyPr>
          <a:lstStyle/>
          <a:p>
            <a:pPr marL="0" indent="0">
              <a:buNone/>
            </a:pPr>
            <a:r>
              <a:rPr lang="en-US" sz="1800" dirty="0" smtClean="0"/>
              <a:t>Data </a:t>
            </a:r>
            <a:r>
              <a:rPr lang="en-US" sz="1800" dirty="0"/>
              <a:t>set containing the weight of 10 mice.</a:t>
            </a:r>
          </a:p>
          <a:p>
            <a:pPr marL="0" indent="0">
              <a:buNone/>
            </a:pPr>
            <a:r>
              <a:rPr lang="en-US" sz="1800" dirty="0" smtClean="0"/>
              <a:t>We </a:t>
            </a:r>
            <a:r>
              <a:rPr lang="en-US" sz="1800" dirty="0"/>
              <a:t>want to know, if the average weight of the mice differs from 25g?</a:t>
            </a:r>
          </a:p>
          <a:p>
            <a:pPr marL="0" indent="0">
              <a:buNone/>
            </a:pPr>
            <a:endParaRPr lang="en-US" sz="1800" dirty="0" smtClean="0"/>
          </a:p>
          <a:p>
            <a:pPr marL="0" indent="0">
              <a:buNone/>
            </a:pPr>
            <a:r>
              <a:rPr lang="en-US" sz="1800" dirty="0" err="1" smtClean="0"/>
              <a:t>set.seed</a:t>
            </a:r>
            <a:r>
              <a:rPr lang="en-US" sz="1800" dirty="0" smtClean="0"/>
              <a:t>(1234</a:t>
            </a:r>
            <a:r>
              <a:rPr lang="en-US" sz="1800" dirty="0"/>
              <a:t>)</a:t>
            </a:r>
          </a:p>
          <a:p>
            <a:pPr marL="0" indent="0">
              <a:buNone/>
            </a:pPr>
            <a:r>
              <a:rPr lang="en-US" sz="1800" dirty="0" err="1"/>
              <a:t>my_data</a:t>
            </a:r>
            <a:r>
              <a:rPr lang="en-US" sz="1800" dirty="0"/>
              <a:t> &lt;- </a:t>
            </a:r>
            <a:r>
              <a:rPr lang="en-US" sz="1800" dirty="0" err="1"/>
              <a:t>data.frame</a:t>
            </a:r>
            <a:r>
              <a:rPr lang="en-US" sz="1800" dirty="0" smtClean="0"/>
              <a:t>(   </a:t>
            </a:r>
            <a:r>
              <a:rPr lang="en-US" sz="1800" dirty="0"/>
              <a:t>name = paste0(rep("M_", 10), 1:10</a:t>
            </a:r>
            <a:r>
              <a:rPr lang="en-US" sz="1800" dirty="0" smtClean="0"/>
              <a:t>),   </a:t>
            </a:r>
            <a:r>
              <a:rPr lang="en-US" sz="1800" dirty="0"/>
              <a:t>weight = round(</a:t>
            </a:r>
            <a:r>
              <a:rPr lang="en-US" sz="1800" dirty="0" err="1"/>
              <a:t>rnorm</a:t>
            </a:r>
            <a:r>
              <a:rPr lang="en-US" sz="1800" dirty="0"/>
              <a:t>(10, 20, 2), 1</a:t>
            </a:r>
            <a:r>
              <a:rPr lang="en-US" sz="1800" dirty="0" smtClean="0"/>
              <a:t>))</a:t>
            </a:r>
            <a:endParaRPr lang="en-US" sz="1800" dirty="0"/>
          </a:p>
          <a:p>
            <a:pPr marL="0" indent="0">
              <a:buNone/>
            </a:pPr>
            <a:endParaRPr lang="en-US" sz="1800" dirty="0"/>
          </a:p>
          <a:p>
            <a:pPr marL="0" indent="0">
              <a:buNone/>
            </a:pPr>
            <a:r>
              <a:rPr lang="en-US" sz="1800" dirty="0"/>
              <a:t>#We want to know, if the average weight of the mice differs from 25g (two-tailed test)?</a:t>
            </a:r>
          </a:p>
          <a:p>
            <a:pPr marL="0" indent="0">
              <a:buNone/>
            </a:pPr>
            <a:r>
              <a:rPr lang="en-US" sz="1800" dirty="0"/>
              <a:t># One-sample t-test</a:t>
            </a:r>
          </a:p>
          <a:p>
            <a:pPr marL="0" indent="0">
              <a:buNone/>
            </a:pPr>
            <a:r>
              <a:rPr lang="en-US" sz="1800" dirty="0" err="1"/>
              <a:t>t.test</a:t>
            </a:r>
            <a:r>
              <a:rPr lang="en-US" sz="1800" dirty="0"/>
              <a:t>(</a:t>
            </a:r>
            <a:r>
              <a:rPr lang="en-US" sz="1800" dirty="0" err="1"/>
              <a:t>my_data$weight</a:t>
            </a:r>
            <a:r>
              <a:rPr lang="en-US" sz="1800" dirty="0"/>
              <a:t>, mu = 25, alternative = </a:t>
            </a:r>
            <a:r>
              <a:rPr lang="en-US" sz="1800" dirty="0" smtClean="0"/>
              <a:t>“two-sided")</a:t>
            </a:r>
            <a:endParaRPr lang="en-US" sz="1800" dirty="0"/>
          </a:p>
          <a:p>
            <a:pPr marL="0" indent="0">
              <a:buNone/>
            </a:pPr>
            <a:r>
              <a:rPr lang="en-US" sz="1600" dirty="0"/>
              <a:t> </a:t>
            </a:r>
          </a:p>
        </p:txBody>
      </p:sp>
      <p:pic>
        <p:nvPicPr>
          <p:cNvPr id="4" name="Picture 3"/>
          <p:cNvPicPr>
            <a:picLocks noChangeAspect="1"/>
          </p:cNvPicPr>
          <p:nvPr/>
        </p:nvPicPr>
        <p:blipFill>
          <a:blip r:embed="rId2"/>
          <a:stretch>
            <a:fillRect/>
          </a:stretch>
        </p:blipFill>
        <p:spPr>
          <a:xfrm>
            <a:off x="834683" y="4259262"/>
            <a:ext cx="6243783" cy="2217737"/>
          </a:xfrm>
          <a:prstGeom prst="rect">
            <a:avLst/>
          </a:prstGeom>
        </p:spPr>
      </p:pic>
      <p:sp>
        <p:nvSpPr>
          <p:cNvPr id="5" name="TextBox 4"/>
          <p:cNvSpPr txBox="1"/>
          <p:nvPr/>
        </p:nvSpPr>
        <p:spPr>
          <a:xfrm>
            <a:off x="7920733" y="4440833"/>
            <a:ext cx="2743200" cy="923330"/>
          </a:xfrm>
          <a:prstGeom prst="rect">
            <a:avLst/>
          </a:prstGeom>
          <a:noFill/>
        </p:spPr>
        <p:txBody>
          <a:bodyPr wrap="square" rtlCol="0">
            <a:spAutoFit/>
          </a:bodyPr>
          <a:lstStyle/>
          <a:p>
            <a:r>
              <a:rPr lang="en-US" b="1" dirty="0" smtClean="0"/>
              <a:t>In R the p-value is addition of both the tails/ critical region</a:t>
            </a:r>
            <a:endParaRPr lang="en-US" b="1" dirty="0"/>
          </a:p>
        </p:txBody>
      </p:sp>
    </p:spTree>
    <p:extLst>
      <p:ext uri="{BB962C8B-B14F-4D97-AF65-F5344CB8AC3E}">
        <p14:creationId xmlns:p14="http://schemas.microsoft.com/office/powerpoint/2010/main" val="2437845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#if you want to test whether the mean weight of mice is less than 25g (one-tailed test), type this:</a:t>
            </a:r>
          </a:p>
          <a:p>
            <a:pPr marL="0" indent="0">
              <a:buNone/>
            </a:pPr>
            <a:r>
              <a:rPr lang="en-US" dirty="0" err="1"/>
              <a:t>t.test</a:t>
            </a:r>
            <a:r>
              <a:rPr lang="en-US" dirty="0"/>
              <a:t>(</a:t>
            </a:r>
            <a:r>
              <a:rPr lang="en-US" dirty="0" err="1"/>
              <a:t>my_data$weight</a:t>
            </a:r>
            <a:r>
              <a:rPr lang="en-US" dirty="0"/>
              <a:t>, mu = 25,       alternative = "less")</a:t>
            </a:r>
          </a:p>
          <a:p>
            <a:pPr marL="0" indent="0">
              <a:buNone/>
            </a:pPr>
            <a:endParaRPr lang="en-US" dirty="0"/>
          </a:p>
          <a:p>
            <a:pPr marL="0" indent="0">
              <a:buNone/>
            </a:pPr>
            <a:r>
              <a:rPr lang="en-US" dirty="0"/>
              <a:t>#Or, if you want to test whether the mean weight of mice is greater than 25g (one-tailed test), type this:</a:t>
            </a:r>
          </a:p>
          <a:p>
            <a:pPr marL="0" indent="0">
              <a:buNone/>
            </a:pPr>
            <a:r>
              <a:rPr lang="en-US" dirty="0" err="1"/>
              <a:t>t.test</a:t>
            </a:r>
            <a:r>
              <a:rPr lang="en-US" dirty="0"/>
              <a:t>(</a:t>
            </a:r>
            <a:r>
              <a:rPr lang="en-US" dirty="0" err="1"/>
              <a:t>my_data$weight</a:t>
            </a:r>
            <a:r>
              <a:rPr lang="en-US" dirty="0"/>
              <a:t>, mu = 25,      alternative = "greater") </a:t>
            </a:r>
          </a:p>
          <a:p>
            <a:endParaRPr lang="en-US" dirty="0"/>
          </a:p>
        </p:txBody>
      </p:sp>
    </p:spTree>
    <p:extLst>
      <p:ext uri="{BB962C8B-B14F-4D97-AF65-F5344CB8AC3E}">
        <p14:creationId xmlns:p14="http://schemas.microsoft.com/office/powerpoint/2010/main" val="2689541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a:t>
            </a:r>
            <a:r>
              <a:rPr lang="en-US" dirty="0" smtClean="0"/>
              <a:t>e wanted to test a hypothesis about the effect of two medications on curing an illness.</a:t>
            </a:r>
          </a:p>
          <a:p>
            <a:endParaRPr lang="en-US" dirty="0"/>
          </a:p>
          <a:p>
            <a:r>
              <a:rPr lang="en-US" dirty="0" smtClean="0"/>
              <a:t>We may want to test the difference between the means of males and females on the spending in shopping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may want to test the difference between the means of males and females on the spending in </a:t>
            </a:r>
            <a:r>
              <a:rPr lang="en-US" dirty="0" smtClean="0"/>
              <a:t>shopping</a:t>
            </a:r>
          </a:p>
          <a:p>
            <a:r>
              <a:rPr lang="en-US" dirty="0" smtClean="0"/>
              <a:t>HA: Spending(men) != spending(women) </a:t>
            </a:r>
          </a:p>
          <a:p>
            <a:r>
              <a:rPr lang="en-US" dirty="0" smtClean="0"/>
              <a:t>H0: Spending(men) == spending(women)</a:t>
            </a:r>
          </a:p>
          <a:p>
            <a:endParaRPr lang="en-US" dirty="0"/>
          </a:p>
          <a:p>
            <a:r>
              <a:rPr lang="en-US" dirty="0" smtClean="0"/>
              <a:t>Two-sided</a:t>
            </a:r>
            <a:endParaRPr lang="en-US" dirty="0"/>
          </a:p>
        </p:txBody>
      </p:sp>
      <p:pic>
        <p:nvPicPr>
          <p:cNvPr id="4" name="Picture 3"/>
          <p:cNvPicPr>
            <a:picLocks noChangeAspect="1"/>
          </p:cNvPicPr>
          <p:nvPr/>
        </p:nvPicPr>
        <p:blipFill>
          <a:blip r:embed="rId2"/>
          <a:stretch>
            <a:fillRect/>
          </a:stretch>
        </p:blipFill>
        <p:spPr>
          <a:xfrm>
            <a:off x="6705600" y="3962400"/>
            <a:ext cx="3933825" cy="2266950"/>
          </a:xfrm>
          <a:prstGeom prst="rect">
            <a:avLst/>
          </a:prstGeom>
        </p:spPr>
      </p:pic>
    </p:spTree>
    <p:extLst>
      <p:ext uri="{BB962C8B-B14F-4D97-AF65-F5344CB8AC3E}">
        <p14:creationId xmlns:p14="http://schemas.microsoft.com/office/powerpoint/2010/main" val="276311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may want to test the </a:t>
            </a:r>
            <a:r>
              <a:rPr lang="en-US" dirty="0" smtClean="0"/>
              <a:t>whether the </a:t>
            </a:r>
            <a:r>
              <a:rPr lang="en-US" dirty="0"/>
              <a:t>means </a:t>
            </a:r>
            <a:r>
              <a:rPr lang="en-US" dirty="0" smtClean="0"/>
              <a:t> spending of </a:t>
            </a:r>
            <a:r>
              <a:rPr lang="en-US" dirty="0"/>
              <a:t>males </a:t>
            </a:r>
            <a:r>
              <a:rPr lang="en-US" dirty="0" smtClean="0"/>
              <a:t>is greater tha</a:t>
            </a:r>
            <a:r>
              <a:rPr lang="en-US" dirty="0"/>
              <a:t>n</a:t>
            </a:r>
            <a:r>
              <a:rPr lang="en-US" dirty="0" smtClean="0"/>
              <a:t> </a:t>
            </a:r>
            <a:r>
              <a:rPr lang="en-US" dirty="0"/>
              <a:t>females on the spending in </a:t>
            </a:r>
            <a:r>
              <a:rPr lang="en-US" dirty="0" smtClean="0"/>
              <a:t>shopping</a:t>
            </a:r>
          </a:p>
          <a:p>
            <a:endParaRPr lang="en-US" dirty="0"/>
          </a:p>
          <a:p>
            <a:r>
              <a:rPr lang="en-US" dirty="0" smtClean="0"/>
              <a:t>HA: spending(men)&gt; spending(women)</a:t>
            </a:r>
          </a:p>
          <a:p>
            <a:r>
              <a:rPr lang="en-US" dirty="0" smtClean="0"/>
              <a:t>H0: spending(men)&lt;= spending(women)</a:t>
            </a:r>
          </a:p>
          <a:p>
            <a:endParaRPr lang="en-US" dirty="0"/>
          </a:p>
          <a:p>
            <a:r>
              <a:rPr lang="en-US" dirty="0" smtClean="0"/>
              <a:t>One tail </a:t>
            </a:r>
            <a:endParaRPr lang="en-US" dirty="0"/>
          </a:p>
          <a:p>
            <a:endParaRPr lang="en-US" dirty="0"/>
          </a:p>
        </p:txBody>
      </p:sp>
    </p:spTree>
    <p:extLst>
      <p:ext uri="{BB962C8B-B14F-4D97-AF65-F5344CB8AC3E}">
        <p14:creationId xmlns:p14="http://schemas.microsoft.com/office/powerpoint/2010/main" val="2427428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Samples </a:t>
            </a:r>
            <a:endParaRPr lang="en-US" dirty="0"/>
          </a:p>
        </p:txBody>
      </p:sp>
      <p:sp>
        <p:nvSpPr>
          <p:cNvPr id="3" name="Content Placeholder 2"/>
          <p:cNvSpPr>
            <a:spLocks noGrp="1"/>
          </p:cNvSpPr>
          <p:nvPr>
            <p:ph idx="1"/>
          </p:nvPr>
        </p:nvSpPr>
        <p:spPr/>
        <p:txBody>
          <a:bodyPr/>
          <a:lstStyle/>
          <a:p>
            <a:r>
              <a:rPr lang="en-US" dirty="0" smtClean="0"/>
              <a:t>We assume that the scores of one sample do not affect the other</a:t>
            </a:r>
          </a:p>
          <a:p>
            <a:endParaRPr lang="en-US" dirty="0"/>
          </a:p>
          <a:p>
            <a:pPr marL="0" indent="0">
              <a:buNone/>
            </a:pPr>
            <a:r>
              <a:rPr lang="en-US" dirty="0"/>
              <a:t>For example, suppose quality inspectors want to compare two laboratories to determine whether their blood tests give similar results. </a:t>
            </a:r>
            <a:endParaRPr lang="en-US" dirty="0" smtClean="0"/>
          </a:p>
          <a:p>
            <a:pPr marL="0" indent="0">
              <a:buNone/>
            </a:pPr>
            <a:r>
              <a:rPr lang="en-US" dirty="0" smtClean="0"/>
              <a:t>They </a:t>
            </a:r>
            <a:r>
              <a:rPr lang="en-US" dirty="0"/>
              <a:t>send blood samples drawn from the same 10 children to both labs for analysis.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Samples </a:t>
            </a:r>
            <a:endParaRPr lang="en-US" dirty="0"/>
          </a:p>
        </p:txBody>
      </p:sp>
      <p:sp>
        <p:nvSpPr>
          <p:cNvPr id="3" name="Content Placeholder 2"/>
          <p:cNvSpPr>
            <a:spLocks noGrp="1"/>
          </p:cNvSpPr>
          <p:nvPr>
            <p:ph idx="1"/>
          </p:nvPr>
        </p:nvSpPr>
        <p:spPr/>
        <p:txBody>
          <a:bodyPr>
            <a:normAutofit/>
          </a:bodyPr>
          <a:lstStyle/>
          <a:p>
            <a:r>
              <a:rPr lang="en-US" sz="2800" dirty="0"/>
              <a:t>These types of samples are related to each other</a:t>
            </a:r>
          </a:p>
          <a:p>
            <a:r>
              <a:rPr lang="en-US" sz="2800" dirty="0"/>
              <a:t>In one, a group may be measured twice such as in a pretest-posttest situation (scores on a test before and after the lesson</a:t>
            </a:r>
            <a:r>
              <a:rPr lang="en-US" sz="2800" dirty="0" smtClean="0"/>
              <a:t>)</a:t>
            </a:r>
          </a:p>
          <a:p>
            <a:endParaRPr lang="en-US" sz="2800" dirty="0" smtClean="0"/>
          </a:p>
          <a:p>
            <a:r>
              <a:rPr lang="en-US" sz="2800" dirty="0" smtClean="0"/>
              <a:t>For </a:t>
            </a:r>
            <a:r>
              <a:rPr lang="en-US" sz="2800" dirty="0"/>
              <a:t>example, you might have tested participants' eyesight </a:t>
            </a:r>
            <a:r>
              <a:rPr lang="en-US" sz="2800" dirty="0" smtClean="0"/>
              <a:t>when </a:t>
            </a:r>
            <a:r>
              <a:rPr lang="en-US" sz="2800" dirty="0"/>
              <a:t>wearing two different types of </a:t>
            </a:r>
            <a:r>
              <a:rPr lang="en-US" sz="2800" dirty="0" smtClean="0"/>
              <a:t>spectacle.</a:t>
            </a:r>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Testing Hypotheses with Independent Samples</a:t>
            </a:r>
          </a:p>
        </p:txBody>
      </p:sp>
      <p:sp>
        <p:nvSpPr>
          <p:cNvPr id="3" name="Content Placeholder 2"/>
          <p:cNvSpPr>
            <a:spLocks noGrp="1"/>
          </p:cNvSpPr>
          <p:nvPr>
            <p:ph idx="1"/>
          </p:nvPr>
        </p:nvSpPr>
        <p:spPr/>
        <p:txBody>
          <a:bodyPr>
            <a:normAutofit/>
          </a:bodyPr>
          <a:lstStyle/>
          <a:p>
            <a:r>
              <a:rPr lang="en-US" sz="2400" dirty="0"/>
              <a:t>The set up for the independent sample t-test is very similar to the single sample t-test.</a:t>
            </a:r>
          </a:p>
          <a:p>
            <a:r>
              <a:rPr lang="en-US" sz="2400" dirty="0"/>
              <a:t>hypotheses for the t-test, whether the means of two separate populations are </a:t>
            </a:r>
            <a:r>
              <a:rPr lang="en-US" sz="2400" dirty="0" smtClean="0"/>
              <a:t>equal</a:t>
            </a:r>
          </a:p>
          <a:p>
            <a:endParaRPr lang="en-US" sz="2400" dirty="0"/>
          </a:p>
          <a:p>
            <a:endParaRPr lang="en-US" sz="2400" dirty="0" smtClean="0"/>
          </a:p>
          <a:p>
            <a:endParaRPr lang="en-US" sz="2400" dirty="0"/>
          </a:p>
          <a:p>
            <a:endParaRPr lang="en-US" sz="2400" dirty="0" smtClean="0"/>
          </a:p>
          <a:p>
            <a:r>
              <a:rPr lang="en-US" sz="2400" dirty="0" smtClean="0"/>
              <a:t>Similarly we can check whether one sample is greater and less than other sample/population.</a:t>
            </a:r>
            <a:endParaRPr lang="en-US" sz="2400" dirty="0"/>
          </a:p>
          <a:p>
            <a:pPr marL="0" indent="0">
              <a:buNone/>
            </a:pPr>
            <a:endParaRPr lang="en-US" sz="2400" dirty="0"/>
          </a:p>
          <a:p>
            <a:endParaRPr lang="en-US" sz="2400" dirty="0"/>
          </a:p>
          <a:p>
            <a:endParaRPr lang="en-US" sz="2400" dirty="0"/>
          </a:p>
          <a:p>
            <a:endParaRPr lang="en-US" sz="2400" dirty="0"/>
          </a:p>
          <a:p>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2057400" y="3124200"/>
            <a:ext cx="2362200" cy="1090246"/>
          </a:xfrm>
          <a:prstGeom prst="rect">
            <a:avLst/>
          </a:prstGeom>
          <a:noFill/>
          <a:ln w="9525">
            <a:noFill/>
            <a:miter lim="800000"/>
            <a:headEnd/>
            <a:tailEnd/>
          </a:ln>
        </p:spPr>
      </p:pic>
      <p:pic>
        <p:nvPicPr>
          <p:cNvPr id="5" name="Picture 2_"/>
          <p:cNvPicPr>
            <a:picLocks noChangeAspect="1" noChangeArrowheads="1"/>
          </p:cNvPicPr>
          <p:nvPr/>
        </p:nvPicPr>
        <p:blipFill>
          <a:blip r:embed="rId3" cstate="print"/>
          <a:srcRect/>
          <a:stretch>
            <a:fillRect/>
          </a:stretch>
        </p:blipFill>
        <p:spPr bwMode="auto">
          <a:xfrm>
            <a:off x="4604455" y="3170348"/>
            <a:ext cx="2983089"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t-statistic formula</a:t>
            </a: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1219200" y="1979887"/>
            <a:ext cx="3581400" cy="1219200"/>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5181600" y="1586484"/>
            <a:ext cx="6553200" cy="1828800"/>
          </a:xfrm>
          <a:prstGeom prst="rect">
            <a:avLst/>
          </a:prstGeom>
          <a:noFill/>
          <a:ln w="9525">
            <a:noFill/>
            <a:miter lim="800000"/>
            <a:headEnd/>
            <a:tailEnd/>
          </a:ln>
        </p:spPr>
      </p:pic>
      <p:pic>
        <p:nvPicPr>
          <p:cNvPr id="6" name="Picture 2"/>
          <p:cNvPicPr>
            <a:picLocks noChangeAspect="1" noChangeArrowheads="1"/>
          </p:cNvPicPr>
          <p:nvPr/>
        </p:nvPicPr>
        <p:blipFill>
          <a:blip r:embed="rId5" cstate="print"/>
          <a:srcRect/>
          <a:stretch>
            <a:fillRect/>
          </a:stretch>
        </p:blipFill>
        <p:spPr bwMode="auto">
          <a:xfrm>
            <a:off x="1447800" y="4343400"/>
            <a:ext cx="2867186" cy="914400"/>
          </a:xfrm>
          <a:prstGeom prst="rect">
            <a:avLst/>
          </a:prstGeom>
          <a:noFill/>
          <a:ln w="9525">
            <a:noFill/>
            <a:miter lim="800000"/>
            <a:headEnd/>
            <a:tailEnd/>
          </a:ln>
        </p:spPr>
      </p:pic>
      <p:grpSp>
        <p:nvGrpSpPr>
          <p:cNvPr id="4" name="Group 3"/>
          <p:cNvGrpSpPr/>
          <p:nvPr/>
        </p:nvGrpSpPr>
        <p:grpSpPr>
          <a:xfrm>
            <a:off x="8001000" y="5475771"/>
            <a:ext cx="2209800" cy="496404"/>
            <a:chOff x="4876800" y="5694976"/>
            <a:chExt cx="2209800" cy="496404"/>
          </a:xfrm>
        </p:grpSpPr>
        <p:pic>
          <p:nvPicPr>
            <p:cNvPr id="7" name="Picture 3"/>
            <p:cNvPicPr>
              <a:picLocks noChangeAspect="1" noChangeArrowheads="1"/>
            </p:cNvPicPr>
            <p:nvPr/>
          </p:nvPicPr>
          <p:blipFill>
            <a:blip r:embed="rId6" cstate="print"/>
            <a:srcRect/>
            <a:stretch>
              <a:fillRect/>
            </a:stretch>
          </p:blipFill>
          <p:spPr bwMode="auto">
            <a:xfrm>
              <a:off x="4876800" y="5694976"/>
              <a:ext cx="2209800" cy="496404"/>
            </a:xfrm>
            <a:prstGeom prst="rect">
              <a:avLst/>
            </a:prstGeom>
            <a:noFill/>
            <a:ln w="9525">
              <a:noFill/>
              <a:miter lim="800000"/>
              <a:headEnd/>
              <a:tailEnd/>
            </a:ln>
          </p:spPr>
        </p:pic>
        <p:pic>
          <p:nvPicPr>
            <p:cNvPr id="3" name="Picture 2"/>
            <p:cNvPicPr>
              <a:picLocks noChangeAspect="1"/>
            </p:cNvPicPr>
            <p:nvPr/>
          </p:nvPicPr>
          <p:blipFill>
            <a:blip r:embed="rId7"/>
            <a:stretch>
              <a:fillRect/>
            </a:stretch>
          </p:blipFill>
          <p:spPr>
            <a:xfrm>
              <a:off x="5715000" y="5694976"/>
              <a:ext cx="1201567" cy="340444"/>
            </a:xfrm>
            <a:prstGeom prst="rect">
              <a:avLst/>
            </a:prstGeom>
          </p:spPr>
        </p:pic>
      </p:grpSp>
      <p:pic>
        <p:nvPicPr>
          <p:cNvPr id="8" name="Picture 7"/>
          <p:cNvPicPr>
            <a:picLocks noChangeAspect="1"/>
          </p:cNvPicPr>
          <p:nvPr/>
        </p:nvPicPr>
        <p:blipFill>
          <a:blip r:embed="rId8"/>
          <a:stretch>
            <a:fillRect/>
          </a:stretch>
        </p:blipFill>
        <p:spPr>
          <a:xfrm>
            <a:off x="5410200" y="5486400"/>
            <a:ext cx="2066925" cy="485775"/>
          </a:xfrm>
          <a:prstGeom prst="rect">
            <a:avLst/>
          </a:prstGeom>
        </p:spPr>
      </p:pic>
      <p:pic>
        <p:nvPicPr>
          <p:cNvPr id="9" name="Picture 8"/>
          <p:cNvPicPr>
            <a:picLocks noChangeAspect="1"/>
          </p:cNvPicPr>
          <p:nvPr/>
        </p:nvPicPr>
        <p:blipFill>
          <a:blip r:embed="rId9"/>
          <a:stretch>
            <a:fillRect/>
          </a:stretch>
        </p:blipFill>
        <p:spPr>
          <a:xfrm>
            <a:off x="6014597" y="3809999"/>
            <a:ext cx="3281803" cy="117530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Standard Normal Distribution</a:t>
            </a:r>
            <a:endParaRPr lang="en-US" dirty="0"/>
          </a:p>
        </p:txBody>
      </p:sp>
      <p:sp>
        <p:nvSpPr>
          <p:cNvPr id="3" name="Content Placeholder 2"/>
          <p:cNvSpPr>
            <a:spLocks noGrp="1"/>
          </p:cNvSpPr>
          <p:nvPr>
            <p:ph idx="1"/>
          </p:nvPr>
        </p:nvSpPr>
        <p:spPr/>
        <p:txBody>
          <a:bodyPr/>
          <a:lstStyle/>
          <a:p>
            <a:r>
              <a:rPr lang="en-US" sz="2000" dirty="0" smtClean="0"/>
              <a:t>Standard normal distribution is a special case of normal distribution where mean = 0 and S.D = 1</a:t>
            </a:r>
          </a:p>
          <a:p>
            <a:r>
              <a:rPr lang="en-US" sz="2000" dirty="0"/>
              <a:t>C</a:t>
            </a:r>
            <a:r>
              <a:rPr lang="en-US" sz="2000" dirty="0" smtClean="0"/>
              <a:t>onvert a value to a Standard Score ("z-score"):</a:t>
            </a:r>
          </a:p>
          <a:p>
            <a:r>
              <a:rPr lang="en-US" sz="2000" dirty="0" smtClean="0"/>
              <a:t>first subtract the mean, then divide by the Standard Deviation</a:t>
            </a:r>
          </a:p>
          <a:p>
            <a:endParaRPr lang="en-US" dirty="0"/>
          </a:p>
        </p:txBody>
      </p:sp>
      <p:pic>
        <p:nvPicPr>
          <p:cNvPr id="4" name="Picture 3"/>
          <p:cNvPicPr>
            <a:picLocks noChangeAspect="1"/>
          </p:cNvPicPr>
          <p:nvPr/>
        </p:nvPicPr>
        <p:blipFill>
          <a:blip r:embed="rId2"/>
          <a:stretch>
            <a:fillRect/>
          </a:stretch>
        </p:blipFill>
        <p:spPr>
          <a:xfrm>
            <a:off x="0" y="4165758"/>
            <a:ext cx="7054340" cy="2011205"/>
          </a:xfrm>
          <a:prstGeom prst="rect">
            <a:avLst/>
          </a:prstGeom>
        </p:spPr>
      </p:pic>
      <p:pic>
        <p:nvPicPr>
          <p:cNvPr id="5" name="Picture 4"/>
          <p:cNvPicPr>
            <a:picLocks noChangeAspect="1"/>
          </p:cNvPicPr>
          <p:nvPr/>
        </p:nvPicPr>
        <p:blipFill>
          <a:blip r:embed="rId3"/>
          <a:stretch>
            <a:fillRect/>
          </a:stretch>
        </p:blipFill>
        <p:spPr>
          <a:xfrm>
            <a:off x="6096000" y="3079181"/>
            <a:ext cx="5086215" cy="1844226"/>
          </a:xfrm>
          <a:prstGeom prst="rect">
            <a:avLst/>
          </a:prstGeom>
        </p:spPr>
      </p:pic>
    </p:spTree>
    <p:extLst>
      <p:ext uri="{BB962C8B-B14F-4D97-AF65-F5344CB8AC3E}">
        <p14:creationId xmlns:p14="http://schemas.microsoft.com/office/powerpoint/2010/main" val="1768874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8229600" cy="1143000"/>
          </a:xfrm>
        </p:spPr>
        <p:txBody>
          <a:bodyPr>
            <a:noAutofit/>
          </a:bodyPr>
          <a:lstStyle/>
          <a:p>
            <a:r>
              <a:rPr lang="en-US" sz="2800" dirty="0"/>
              <a:t>The Assumptions of the Independent Samples t-test </a:t>
            </a:r>
          </a:p>
        </p:txBody>
      </p:sp>
      <p:sp>
        <p:nvSpPr>
          <p:cNvPr id="3" name="Content Placeholder 2"/>
          <p:cNvSpPr>
            <a:spLocks noGrp="1"/>
          </p:cNvSpPr>
          <p:nvPr>
            <p:ph idx="1"/>
          </p:nvPr>
        </p:nvSpPr>
        <p:spPr>
          <a:xfrm>
            <a:off x="762000" y="1981201"/>
            <a:ext cx="9525000" cy="4525963"/>
          </a:xfrm>
        </p:spPr>
        <p:txBody>
          <a:bodyPr>
            <a:normAutofit/>
          </a:bodyPr>
          <a:lstStyle/>
          <a:p>
            <a:r>
              <a:rPr lang="en-US" sz="2400" dirty="0" smtClean="0"/>
              <a:t>A </a:t>
            </a:r>
            <a:r>
              <a:rPr lang="en-US" sz="2400" dirty="0"/>
              <a:t>random sample of each population is used.</a:t>
            </a:r>
          </a:p>
          <a:p>
            <a:r>
              <a:rPr lang="en-US" sz="2400" dirty="0"/>
              <a:t>The random samples are each made up of independent observations </a:t>
            </a:r>
          </a:p>
          <a:p>
            <a:r>
              <a:rPr lang="en-US" sz="2400" dirty="0"/>
              <a:t>Each sample is independent of one another </a:t>
            </a:r>
          </a:p>
          <a:p>
            <a:r>
              <a:rPr lang="en-US" sz="2400" dirty="0"/>
              <a:t>The population distribution of each population must be nearly normal, or the size of the sample is large.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838199"/>
            <a:ext cx="10820400" cy="5168717"/>
          </a:xfrm>
          <a:prstGeom prst="rect">
            <a:avLst/>
          </a:prstGeom>
        </p:spPr>
      </p:pic>
    </p:spTree>
    <p:extLst>
      <p:ext uri="{BB962C8B-B14F-4D97-AF65-F5344CB8AC3E}">
        <p14:creationId xmlns:p14="http://schemas.microsoft.com/office/powerpoint/2010/main" val="3857574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Assuming that the data in </a:t>
            </a:r>
            <a:r>
              <a:rPr lang="en-US" dirty="0" err="1"/>
              <a:t>mtcars</a:t>
            </a:r>
            <a:r>
              <a:rPr lang="en-US" dirty="0"/>
              <a:t> follows the normal distribution, </a:t>
            </a:r>
            <a:r>
              <a:rPr lang="en-US" dirty="0" smtClean="0"/>
              <a:t>With </a:t>
            </a:r>
            <a:r>
              <a:rPr lang="en-US" dirty="0"/>
              <a:t>the 95% confidence interval </a:t>
            </a:r>
            <a:r>
              <a:rPr lang="en-US" dirty="0" smtClean="0"/>
              <a:t>estimate, is there </a:t>
            </a:r>
            <a:r>
              <a:rPr lang="en-US" dirty="0"/>
              <a:t>difference between the mean gas mileage of manual and automatic transmissions. </a:t>
            </a:r>
          </a:p>
        </p:txBody>
      </p:sp>
    </p:spTree>
    <p:extLst>
      <p:ext uri="{BB962C8B-B14F-4D97-AF65-F5344CB8AC3E}">
        <p14:creationId xmlns:p14="http://schemas.microsoft.com/office/powerpoint/2010/main" val="38094487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10972800" cy="1143000"/>
          </a:xfrm>
        </p:spPr>
        <p:txBody>
          <a:bodyPr/>
          <a:lstStyle/>
          <a:p>
            <a:endParaRPr lang="en-US"/>
          </a:p>
        </p:txBody>
      </p:sp>
      <p:sp>
        <p:nvSpPr>
          <p:cNvPr id="3" name="Content Placeholder 2"/>
          <p:cNvSpPr>
            <a:spLocks noGrp="1"/>
          </p:cNvSpPr>
          <p:nvPr>
            <p:ph idx="1"/>
          </p:nvPr>
        </p:nvSpPr>
        <p:spPr>
          <a:xfrm>
            <a:off x="685800" y="1207457"/>
            <a:ext cx="8229600" cy="4525963"/>
          </a:xfrm>
        </p:spPr>
        <p:txBody>
          <a:bodyPr/>
          <a:lstStyle/>
          <a:p>
            <a:pPr marL="0" indent="0">
              <a:buNone/>
            </a:pPr>
            <a:r>
              <a:rPr lang="en-US" dirty="0" err="1"/>
              <a:t>t.test</a:t>
            </a:r>
            <a:r>
              <a:rPr lang="en-US" dirty="0"/>
              <a:t>(mpg ~ am, data=</a:t>
            </a:r>
            <a:r>
              <a:rPr lang="en-US" dirty="0" err="1"/>
              <a:t>mtcars</a:t>
            </a:r>
            <a:r>
              <a:rPr lang="en-US" dirty="0"/>
              <a:t>) </a:t>
            </a:r>
          </a:p>
        </p:txBody>
      </p:sp>
      <p:pic>
        <p:nvPicPr>
          <p:cNvPr id="4" name="Picture 3"/>
          <p:cNvPicPr>
            <a:picLocks noChangeAspect="1"/>
          </p:cNvPicPr>
          <p:nvPr/>
        </p:nvPicPr>
        <p:blipFill>
          <a:blip r:embed="rId2"/>
          <a:stretch>
            <a:fillRect/>
          </a:stretch>
        </p:blipFill>
        <p:spPr>
          <a:xfrm>
            <a:off x="914400" y="2667000"/>
            <a:ext cx="9144000" cy="3087756"/>
          </a:xfrm>
          <a:prstGeom prst="rect">
            <a:avLst/>
          </a:prstGeom>
        </p:spPr>
      </p:pic>
      <p:sp>
        <p:nvSpPr>
          <p:cNvPr id="5" name="Rectangle 4"/>
          <p:cNvSpPr/>
          <p:nvPr/>
        </p:nvSpPr>
        <p:spPr>
          <a:xfrm>
            <a:off x="710184" y="2017290"/>
            <a:ext cx="11253216" cy="400110"/>
          </a:xfrm>
          <a:prstGeom prst="rect">
            <a:avLst/>
          </a:prstGeom>
        </p:spPr>
        <p:txBody>
          <a:bodyPr wrap="square">
            <a:spAutoFit/>
          </a:bodyPr>
          <a:lstStyle/>
          <a:p>
            <a:r>
              <a:rPr lang="en-US" sz="2000" dirty="0" err="1"/>
              <a:t>t.test</a:t>
            </a:r>
            <a:r>
              <a:rPr lang="en-US" sz="2000" dirty="0"/>
              <a:t>(</a:t>
            </a:r>
            <a:r>
              <a:rPr lang="en-US" sz="2000" dirty="0" err="1"/>
              <a:t>mtcars</a:t>
            </a:r>
            <a:r>
              <a:rPr lang="en-US" sz="2000" dirty="0"/>
              <a:t>[</a:t>
            </a:r>
            <a:r>
              <a:rPr lang="en-US" sz="2000" dirty="0" err="1"/>
              <a:t>mtcars$am</a:t>
            </a:r>
            <a:r>
              <a:rPr lang="en-US" sz="2000" dirty="0"/>
              <a:t>==1,'mpg'],</a:t>
            </a:r>
            <a:r>
              <a:rPr lang="en-US" sz="2000" dirty="0" err="1"/>
              <a:t>mtcars</a:t>
            </a:r>
            <a:r>
              <a:rPr lang="en-US" sz="2000" dirty="0"/>
              <a:t>[</a:t>
            </a:r>
            <a:r>
              <a:rPr lang="en-US" sz="2000" dirty="0" err="1"/>
              <a:t>mtcars$am</a:t>
            </a:r>
            <a:r>
              <a:rPr lang="en-US" sz="2000" dirty="0"/>
              <a:t>==0,'mpg'], data=</a:t>
            </a:r>
            <a:r>
              <a:rPr lang="en-US" sz="2000" dirty="0" err="1"/>
              <a:t>mtcars</a:t>
            </a:r>
            <a:r>
              <a:rPr lang="en-US" sz="2000" dirty="0"/>
              <a:t>, alternative="</a:t>
            </a:r>
            <a:r>
              <a:rPr lang="en-US" sz="2000" dirty="0" err="1"/>
              <a:t>two.sided</a:t>
            </a:r>
            <a:r>
              <a:rPr lang="en-US" sz="2000" dirty="0"/>
              <a:t>")</a:t>
            </a:r>
          </a:p>
        </p:txBody>
      </p:sp>
    </p:spTree>
    <p:extLst>
      <p:ext uri="{BB962C8B-B14F-4D97-AF65-F5344CB8AC3E}">
        <p14:creationId xmlns:p14="http://schemas.microsoft.com/office/powerpoint/2010/main" val="3219403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Assuming that the data in </a:t>
            </a:r>
            <a:r>
              <a:rPr lang="en-US" sz="2800" dirty="0" err="1"/>
              <a:t>mtcars</a:t>
            </a:r>
            <a:r>
              <a:rPr lang="en-US" sz="2800" dirty="0"/>
              <a:t> follows the normal distribution, With the 95% confidence interval estimate, is </a:t>
            </a:r>
            <a:r>
              <a:rPr lang="en-US" sz="2800" dirty="0" smtClean="0"/>
              <a:t>the </a:t>
            </a:r>
            <a:r>
              <a:rPr lang="en-US" sz="2800" dirty="0"/>
              <a:t>mean gas mileage of manual </a:t>
            </a:r>
            <a:r>
              <a:rPr lang="en-US" sz="2800" dirty="0" smtClean="0"/>
              <a:t>is greater than </a:t>
            </a:r>
            <a:r>
              <a:rPr lang="en-US" sz="2800" dirty="0"/>
              <a:t>automatic transmissions</a:t>
            </a:r>
            <a:r>
              <a:rPr lang="en-US" sz="2800" dirty="0" smtClean="0"/>
              <a:t>.</a:t>
            </a:r>
          </a:p>
          <a:p>
            <a:pPr marL="0" indent="0">
              <a:buNone/>
            </a:pPr>
            <a:endParaRPr lang="en-US" sz="2800" dirty="0"/>
          </a:p>
          <a:p>
            <a:pPr marL="0" indent="0">
              <a:buNone/>
            </a:pPr>
            <a:r>
              <a:rPr lang="en-US" sz="2800" dirty="0" smtClean="0"/>
              <a:t>H0: mean(manual) &lt;= mean(automatic)</a:t>
            </a:r>
          </a:p>
          <a:p>
            <a:pPr marL="0" indent="0">
              <a:buNone/>
            </a:pPr>
            <a:r>
              <a:rPr lang="en-US" sz="2800" dirty="0" smtClean="0"/>
              <a:t>HA: mean(manual)&gt;mean(automatic)</a:t>
            </a:r>
            <a:endParaRPr lang="en-US" sz="2800" dirty="0"/>
          </a:p>
        </p:txBody>
      </p:sp>
      <p:pic>
        <p:nvPicPr>
          <p:cNvPr id="5" name="Picture 4"/>
          <p:cNvPicPr>
            <a:picLocks noChangeAspect="1"/>
          </p:cNvPicPr>
          <p:nvPr/>
        </p:nvPicPr>
        <p:blipFill>
          <a:blip r:embed="rId2"/>
          <a:stretch>
            <a:fillRect/>
          </a:stretch>
        </p:blipFill>
        <p:spPr>
          <a:xfrm>
            <a:off x="578177" y="3276600"/>
            <a:ext cx="11424434" cy="4953000"/>
          </a:xfrm>
          <a:prstGeom prst="rect">
            <a:avLst/>
          </a:prstGeom>
        </p:spPr>
      </p:pic>
    </p:spTree>
    <p:extLst>
      <p:ext uri="{BB962C8B-B14F-4D97-AF65-F5344CB8AC3E}">
        <p14:creationId xmlns:p14="http://schemas.microsoft.com/office/powerpoint/2010/main" val="733922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dirty="0"/>
              <a:t>Assuming that the data in </a:t>
            </a:r>
            <a:r>
              <a:rPr lang="en-US" sz="2800" dirty="0" err="1"/>
              <a:t>mtcars</a:t>
            </a:r>
            <a:r>
              <a:rPr lang="en-US" sz="2800" dirty="0"/>
              <a:t> follows the normal distribution, With the 95% confidence interval estimate, is the mean gas mileage of manual is </a:t>
            </a:r>
            <a:r>
              <a:rPr lang="en-US" sz="2800" dirty="0" smtClean="0"/>
              <a:t>less</a:t>
            </a:r>
            <a:r>
              <a:rPr lang="en-US" sz="2800" dirty="0" smtClean="0"/>
              <a:t> </a:t>
            </a:r>
            <a:r>
              <a:rPr lang="en-US" sz="2800" dirty="0"/>
              <a:t>than automatic transmissions.</a:t>
            </a:r>
          </a:p>
          <a:p>
            <a:pPr marL="0" indent="0">
              <a:buNone/>
            </a:pPr>
            <a:endParaRPr lang="en-US" dirty="0"/>
          </a:p>
        </p:txBody>
      </p:sp>
      <p:pic>
        <p:nvPicPr>
          <p:cNvPr id="4" name="Picture 3"/>
          <p:cNvPicPr>
            <a:picLocks noChangeAspect="1"/>
          </p:cNvPicPr>
          <p:nvPr/>
        </p:nvPicPr>
        <p:blipFill>
          <a:blip r:embed="rId2"/>
          <a:stretch>
            <a:fillRect/>
          </a:stretch>
        </p:blipFill>
        <p:spPr>
          <a:xfrm>
            <a:off x="633984" y="3352800"/>
            <a:ext cx="10941404" cy="2590800"/>
          </a:xfrm>
          <a:prstGeom prst="rect">
            <a:avLst/>
          </a:prstGeom>
        </p:spPr>
      </p:pic>
    </p:spTree>
    <p:extLst>
      <p:ext uri="{BB962C8B-B14F-4D97-AF65-F5344CB8AC3E}">
        <p14:creationId xmlns:p14="http://schemas.microsoft.com/office/powerpoint/2010/main" val="4044691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    </a:t>
            </a:r>
            <a:r>
              <a:rPr lang="en-US" sz="2000" dirty="0"/>
              <a:t>The head of the English department is interested in the difference in writing scores between freshman English students who are taught by different teachers. The incoming freshmen are randomly assigned to one of two English teachers and are given a standardized writing test after the first semester. We take a sample of eight students from one class and nine from the other. Is there a difference in achievement on the writing test between the two classes?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914400" y="1615441"/>
            <a:ext cx="80772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cstate="print"/>
          <a:srcRect/>
          <a:stretch>
            <a:fillRect/>
          </a:stretch>
        </p:blipFill>
        <p:spPr bwMode="auto">
          <a:xfrm>
            <a:off x="609600" y="1752600"/>
            <a:ext cx="9073322"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254942" y="1634968"/>
            <a:ext cx="11918770" cy="677862"/>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762000" y="2643982"/>
            <a:ext cx="10345684" cy="15470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Note</a:t>
            </a:r>
            <a:endParaRPr lang="en-US" dirty="0"/>
          </a:p>
        </p:txBody>
      </p:sp>
      <p:sp>
        <p:nvSpPr>
          <p:cNvPr id="3" name="Content Placeholder 2"/>
          <p:cNvSpPr>
            <a:spLocks noGrp="1"/>
          </p:cNvSpPr>
          <p:nvPr>
            <p:ph idx="1"/>
          </p:nvPr>
        </p:nvSpPr>
        <p:spPr/>
        <p:txBody>
          <a:bodyPr/>
          <a:lstStyle/>
          <a:p>
            <a:r>
              <a:rPr lang="en-US" dirty="0" smtClean="0"/>
              <a:t>Area/cumulative for probability distribution is always 1.</a:t>
            </a:r>
          </a:p>
          <a:p>
            <a:endParaRPr lang="en-US" dirty="0" smtClean="0"/>
          </a:p>
          <a:p>
            <a:endParaRPr lang="en-US" dirty="0"/>
          </a:p>
        </p:txBody>
      </p:sp>
      <p:sp>
        <p:nvSpPr>
          <p:cNvPr id="4" name="Rectangle 3"/>
          <p:cNvSpPr/>
          <p:nvPr/>
        </p:nvSpPr>
        <p:spPr>
          <a:xfrm>
            <a:off x="914400" y="2590800"/>
            <a:ext cx="10058400" cy="954107"/>
          </a:xfrm>
          <a:prstGeom prst="rect">
            <a:avLst/>
          </a:prstGeom>
        </p:spPr>
        <p:txBody>
          <a:bodyPr wrap="square">
            <a:spAutoFit/>
          </a:bodyPr>
          <a:lstStyle/>
          <a:p>
            <a:r>
              <a:rPr lang="en-US" sz="2800" dirty="0"/>
              <a:t>A census was conducted at a university. All students were asked how many tattoos they had.</a:t>
            </a:r>
          </a:p>
        </p:txBody>
      </p:sp>
      <p:graphicFrame>
        <p:nvGraphicFramePr>
          <p:cNvPr id="5" name="Table 4"/>
          <p:cNvGraphicFramePr>
            <a:graphicFrameLocks noGrp="1"/>
          </p:cNvGraphicFramePr>
          <p:nvPr>
            <p:extLst>
              <p:ext uri="{D42A27DB-BD31-4B8C-83A1-F6EECF244321}">
                <p14:modId xmlns:p14="http://schemas.microsoft.com/office/powerpoint/2010/main" val="3453255132"/>
              </p:ext>
            </p:extLst>
          </p:nvPr>
        </p:nvGraphicFramePr>
        <p:xfrm>
          <a:off x="1295400" y="3962400"/>
          <a:ext cx="6583680" cy="731520"/>
        </p:xfrm>
        <a:graphic>
          <a:graphicData uri="http://schemas.openxmlformats.org/drawingml/2006/table">
            <a:tbl>
              <a:tblPr/>
              <a:tblGrid>
                <a:gridCol w="1295400"/>
                <a:gridCol w="899160"/>
                <a:gridCol w="1097280"/>
                <a:gridCol w="1097280"/>
                <a:gridCol w="1097280"/>
                <a:gridCol w="1097280"/>
              </a:tblGrid>
              <a:tr h="0">
                <a:tc>
                  <a:txBody>
                    <a:bodyPr/>
                    <a:lstStyle/>
                    <a:p>
                      <a:pPr algn="ctr"/>
                      <a:r>
                        <a:rPr lang="en-US" dirty="0"/>
                        <a:t>Tattoos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ctr"/>
                      <a:r>
                        <a:rPr lang="en-US" dirty="0"/>
                        <a:t>Probability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.850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6" name="Picture 5"/>
          <p:cNvPicPr>
            <a:picLocks noChangeAspect="1"/>
          </p:cNvPicPr>
          <p:nvPr/>
        </p:nvPicPr>
        <p:blipFill>
          <a:blip r:embed="rId2"/>
          <a:stretch>
            <a:fillRect/>
          </a:stretch>
        </p:blipFill>
        <p:spPr>
          <a:xfrm>
            <a:off x="8361875" y="3727470"/>
            <a:ext cx="3235765" cy="1950976"/>
          </a:xfrm>
          <a:prstGeom prst="rect">
            <a:avLst/>
          </a:prstGeom>
        </p:spPr>
      </p:pic>
    </p:spTree>
    <p:extLst>
      <p:ext uri="{BB962C8B-B14F-4D97-AF65-F5344CB8AC3E}">
        <p14:creationId xmlns:p14="http://schemas.microsoft.com/office/powerpoint/2010/main" val="2749448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cstate="print"/>
          <a:srcRect/>
          <a:stretch>
            <a:fillRect/>
          </a:stretch>
        </p:blipFill>
        <p:spPr bwMode="auto">
          <a:xfrm>
            <a:off x="533400" y="1633729"/>
            <a:ext cx="82296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cstate="print"/>
          <a:srcRect/>
          <a:stretch>
            <a:fillRect/>
          </a:stretch>
        </p:blipFill>
        <p:spPr bwMode="auto">
          <a:xfrm>
            <a:off x="609600" y="1636777"/>
            <a:ext cx="9296400" cy="36490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err="1"/>
              <a:t>class_marks</a:t>
            </a:r>
            <a:r>
              <a:rPr lang="en-US" sz="2000" dirty="0"/>
              <a:t>&lt;-</a:t>
            </a:r>
            <a:r>
              <a:rPr lang="en-US" sz="2000" dirty="0" err="1"/>
              <a:t>data.frame</a:t>
            </a:r>
            <a:r>
              <a:rPr lang="en-US" sz="2000" dirty="0"/>
              <a:t>(score=c(35,51,66,42,37,46,60,55,53,c(52,87,76,62,81,71,55,67)),</a:t>
            </a:r>
          </a:p>
          <a:p>
            <a:pPr marL="0" indent="0">
              <a:buNone/>
            </a:pPr>
            <a:r>
              <a:rPr lang="en-US" sz="2000" dirty="0"/>
              <a:t>           class= c(rep(1,9),rep(2,8)))</a:t>
            </a:r>
          </a:p>
          <a:p>
            <a:pPr marL="0" indent="0">
              <a:buNone/>
            </a:pPr>
            <a:endParaRPr lang="en-US" sz="2000" dirty="0"/>
          </a:p>
          <a:p>
            <a:pPr marL="0" indent="0">
              <a:buNone/>
            </a:pPr>
            <a:r>
              <a:rPr lang="en-US" sz="2000" dirty="0" err="1"/>
              <a:t>t.test</a:t>
            </a:r>
            <a:r>
              <a:rPr lang="en-US" sz="2000" dirty="0"/>
              <a:t>(</a:t>
            </a:r>
            <a:r>
              <a:rPr lang="en-US" sz="2000" dirty="0" err="1"/>
              <a:t>score~class</a:t>
            </a:r>
            <a:r>
              <a:rPr lang="en-US" sz="2000" dirty="0"/>
              <a:t>, data=</a:t>
            </a:r>
            <a:r>
              <a:rPr lang="en-US" sz="2000" dirty="0" err="1"/>
              <a:t>class_marks</a:t>
            </a:r>
            <a:r>
              <a:rPr lang="en-US" sz="2000" dirty="0"/>
              <a:t>)</a:t>
            </a:r>
          </a:p>
        </p:txBody>
      </p:sp>
      <p:pic>
        <p:nvPicPr>
          <p:cNvPr id="4" name="Picture 3"/>
          <p:cNvPicPr>
            <a:picLocks noChangeAspect="1"/>
          </p:cNvPicPr>
          <p:nvPr/>
        </p:nvPicPr>
        <p:blipFill>
          <a:blip r:embed="rId2"/>
          <a:stretch>
            <a:fillRect/>
          </a:stretch>
        </p:blipFill>
        <p:spPr>
          <a:xfrm>
            <a:off x="2057401" y="3657601"/>
            <a:ext cx="6657975" cy="2276475"/>
          </a:xfrm>
          <a:prstGeom prst="rect">
            <a:avLst/>
          </a:prstGeom>
        </p:spPr>
      </p:pic>
    </p:spTree>
    <p:extLst>
      <p:ext uri="{BB962C8B-B14F-4D97-AF65-F5344CB8AC3E}">
        <p14:creationId xmlns:p14="http://schemas.microsoft.com/office/powerpoint/2010/main" val="449284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Hypotheses with </a:t>
            </a:r>
            <a:r>
              <a:rPr lang="en-US" sz="3200" dirty="0" smtClean="0"/>
              <a:t>Dependent(</a:t>
            </a:r>
            <a:r>
              <a:rPr lang="en-US" sz="3200" b="1" dirty="0" smtClean="0"/>
              <a:t>Matched)</a:t>
            </a:r>
            <a:r>
              <a:rPr lang="en-US" sz="3200" dirty="0" smtClean="0"/>
              <a:t> </a:t>
            </a:r>
            <a:r>
              <a:rPr lang="en-US" sz="3200" dirty="0"/>
              <a:t>Samples</a:t>
            </a:r>
          </a:p>
        </p:txBody>
      </p:sp>
      <p:sp>
        <p:nvSpPr>
          <p:cNvPr id="3" name="Content Placeholder 2"/>
          <p:cNvSpPr>
            <a:spLocks noGrp="1"/>
          </p:cNvSpPr>
          <p:nvPr>
            <p:ph idx="1"/>
          </p:nvPr>
        </p:nvSpPr>
        <p:spPr/>
        <p:txBody>
          <a:bodyPr/>
          <a:lstStyle/>
          <a:p>
            <a:r>
              <a:rPr lang="en-US" sz="2400" dirty="0" smtClean="0"/>
              <a:t>Another </a:t>
            </a:r>
            <a:r>
              <a:rPr lang="en-US" sz="2400" dirty="0"/>
              <a:t>name for the dependent samples t-test is the paired samples t-test.</a:t>
            </a:r>
          </a:p>
          <a:p>
            <a:r>
              <a:rPr lang="en-US" sz="2400" dirty="0"/>
              <a:t>In some way, the two variables we will be testing will be paired –or related –to one another</a:t>
            </a:r>
            <a:r>
              <a:rPr lang="en-US" sz="2400" dirty="0" smtClean="0"/>
              <a:t>.</a:t>
            </a:r>
          </a:p>
          <a:p>
            <a:r>
              <a:rPr lang="en-US" sz="2400" dirty="0" smtClean="0"/>
              <a:t>It is </a:t>
            </a:r>
            <a:r>
              <a:rPr lang="en-US" sz="2400" dirty="0"/>
              <a:t>used to compare the means between two related groups of samples. In this case, you have two values (i.e., pair of values) for the same samples. </a:t>
            </a:r>
          </a:p>
        </p:txBody>
      </p:sp>
      <p:pic>
        <p:nvPicPr>
          <p:cNvPr id="5122" name="Picture 2"/>
          <p:cNvPicPr>
            <a:picLocks noChangeAspect="1" noChangeArrowheads="1"/>
          </p:cNvPicPr>
          <p:nvPr/>
        </p:nvPicPr>
        <p:blipFill>
          <a:blip r:embed="rId2" cstate="print"/>
          <a:srcRect/>
          <a:stretch>
            <a:fillRect/>
          </a:stretch>
        </p:blipFill>
        <p:spPr bwMode="auto">
          <a:xfrm>
            <a:off x="4419600" y="4114800"/>
            <a:ext cx="1752600" cy="9395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As an example of data, 20 mice received a treatment X during 3 months. We want to know whether the treatment X has an impact on the weight of the mice.</a:t>
            </a:r>
          </a:p>
          <a:p>
            <a:r>
              <a:rPr lang="en-US" sz="2800" dirty="0"/>
              <a:t>To answer to this question, the weight of the 20 mice has been measured before and after the treatment. This gives us 20 sets of values before treatment and 20 sets of values after treatment from measuring twice the weight of the </a:t>
            </a:r>
            <a:r>
              <a:rPr lang="en-US" sz="2800" b="1" dirty="0"/>
              <a:t>same mice</a:t>
            </a:r>
            <a:r>
              <a:rPr lang="en-US" sz="2800" dirty="0"/>
              <a:t>.</a:t>
            </a:r>
          </a:p>
          <a:p>
            <a:endParaRPr lang="en-US" sz="2800" dirty="0"/>
          </a:p>
        </p:txBody>
      </p:sp>
    </p:spTree>
    <p:extLst>
      <p:ext uri="{BB962C8B-B14F-4D97-AF65-F5344CB8AC3E}">
        <p14:creationId xmlns:p14="http://schemas.microsoft.com/office/powerpoint/2010/main" val="1873509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a:t># Weight of the mice before treatment</a:t>
            </a:r>
          </a:p>
          <a:p>
            <a:pPr marL="0" indent="0">
              <a:buNone/>
            </a:pPr>
            <a:r>
              <a:rPr lang="en-US" dirty="0"/>
              <a:t>before &lt;-c(200.1, 190.9, 192.7, 213, 241.4, 196.9, 172.2, 185.5, 205.2, 193.7)</a:t>
            </a:r>
          </a:p>
          <a:p>
            <a:pPr marL="0" indent="0">
              <a:buNone/>
            </a:pPr>
            <a:r>
              <a:rPr lang="en-US" dirty="0"/>
              <a:t># Weight of the mice after treatment</a:t>
            </a:r>
          </a:p>
          <a:p>
            <a:pPr marL="0" indent="0">
              <a:buNone/>
            </a:pPr>
            <a:r>
              <a:rPr lang="en-US" dirty="0"/>
              <a:t>after &lt;-c(392.9, 393.2, 345.1, 393, 434, 427.9, 422, 383.9, 392.3, 352.2)</a:t>
            </a:r>
          </a:p>
          <a:p>
            <a:pPr marL="0" indent="0">
              <a:buNone/>
            </a:pPr>
            <a:r>
              <a:rPr lang="en-US" dirty="0"/>
              <a:t># Create a data frame</a:t>
            </a:r>
          </a:p>
          <a:p>
            <a:pPr marL="0" indent="0">
              <a:buNone/>
            </a:pPr>
            <a:r>
              <a:rPr lang="en-US" dirty="0" err="1"/>
              <a:t>my_data</a:t>
            </a:r>
            <a:r>
              <a:rPr lang="en-US" dirty="0"/>
              <a:t> &lt;- </a:t>
            </a:r>
            <a:r>
              <a:rPr lang="en-US" dirty="0" err="1"/>
              <a:t>data.frame</a:t>
            </a:r>
            <a:r>
              <a:rPr lang="en-US" dirty="0"/>
              <a:t>( </a:t>
            </a:r>
          </a:p>
          <a:p>
            <a:pPr marL="0" indent="0">
              <a:buNone/>
            </a:pPr>
            <a:r>
              <a:rPr lang="en-US" dirty="0"/>
              <a:t>  group = rep(c("before", "after"), each = 10),</a:t>
            </a:r>
          </a:p>
          <a:p>
            <a:pPr marL="0" indent="0">
              <a:buNone/>
            </a:pPr>
            <a:r>
              <a:rPr lang="en-US" dirty="0"/>
              <a:t>  weight = c(before,  after)</a:t>
            </a:r>
          </a:p>
          <a:p>
            <a:pPr marL="0" indent="0">
              <a:buNone/>
            </a:pPr>
            <a:r>
              <a:rPr lang="en-US" dirty="0" smtClean="0"/>
              <a:t>)</a:t>
            </a:r>
            <a:endParaRPr lang="en-US" dirty="0"/>
          </a:p>
        </p:txBody>
      </p:sp>
    </p:spTree>
    <p:extLst>
      <p:ext uri="{BB962C8B-B14F-4D97-AF65-F5344CB8AC3E}">
        <p14:creationId xmlns:p14="http://schemas.microsoft.com/office/powerpoint/2010/main" val="19895697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t>
            </a:r>
            <a:r>
              <a:rPr lang="en-US" dirty="0">
                <a:solidFill>
                  <a:srgbClr val="0070C0"/>
                </a:solidFill>
              </a:rPr>
              <a:t>We want to know, if there is any significant difference in the mean weights after treatment?</a:t>
            </a:r>
          </a:p>
          <a:p>
            <a:pPr marL="0" indent="0">
              <a:buNone/>
            </a:pPr>
            <a:r>
              <a:rPr lang="en-US" dirty="0" err="1"/>
              <a:t>t.test</a:t>
            </a:r>
            <a:r>
              <a:rPr lang="en-US" dirty="0"/>
              <a:t>(before, after, paired = TRUE)</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609600" y="3406377"/>
            <a:ext cx="7772400" cy="2719787"/>
          </a:xfrm>
          <a:prstGeom prst="rect">
            <a:avLst/>
          </a:prstGeom>
        </p:spPr>
      </p:pic>
    </p:spTree>
    <p:extLst>
      <p:ext uri="{BB962C8B-B14F-4D97-AF65-F5344CB8AC3E}">
        <p14:creationId xmlns:p14="http://schemas.microsoft.com/office/powerpoint/2010/main" val="35202302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800" dirty="0"/>
              <a:t>#</a:t>
            </a:r>
            <a:r>
              <a:rPr lang="en-US" sz="2800" dirty="0">
                <a:solidFill>
                  <a:srgbClr val="0070C0"/>
                </a:solidFill>
              </a:rPr>
              <a:t>if you want to test whether the average weight before treatment is less than the average weight after treatment, type this:</a:t>
            </a:r>
          </a:p>
          <a:p>
            <a:pPr marL="0" indent="0">
              <a:buNone/>
            </a:pPr>
            <a:r>
              <a:rPr lang="en-US" sz="2800" dirty="0" err="1"/>
              <a:t>t.test</a:t>
            </a:r>
            <a:r>
              <a:rPr lang="en-US" sz="2800" dirty="0"/>
              <a:t>(weight ~ group, data = </a:t>
            </a:r>
            <a:r>
              <a:rPr lang="en-US" sz="2800" dirty="0" err="1"/>
              <a:t>my_data</a:t>
            </a:r>
            <a:r>
              <a:rPr lang="en-US" sz="2800" dirty="0"/>
              <a:t>, paired = TRUE,</a:t>
            </a:r>
          </a:p>
          <a:p>
            <a:pPr marL="0" indent="0">
              <a:buNone/>
            </a:pPr>
            <a:r>
              <a:rPr lang="en-US" sz="2800" dirty="0"/>
              <a:t>       alternative = "less")</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838200" y="3733800"/>
            <a:ext cx="7660868" cy="2943096"/>
          </a:xfrm>
          <a:prstGeom prst="rect">
            <a:avLst/>
          </a:prstGeom>
        </p:spPr>
      </p:pic>
    </p:spTree>
    <p:extLst>
      <p:ext uri="{BB962C8B-B14F-4D97-AF65-F5344CB8AC3E}">
        <p14:creationId xmlns:p14="http://schemas.microsoft.com/office/powerpoint/2010/main" val="794013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800" dirty="0"/>
              <a:t>#</a:t>
            </a:r>
            <a:r>
              <a:rPr lang="en-US" sz="2800" dirty="0">
                <a:solidFill>
                  <a:srgbClr val="0070C0"/>
                </a:solidFill>
              </a:rPr>
              <a:t>Or, if you want to test whether the average weight before treatment is greater than the average weight after treatment, type this</a:t>
            </a:r>
          </a:p>
          <a:p>
            <a:pPr marL="0" indent="0">
              <a:buNone/>
            </a:pPr>
            <a:r>
              <a:rPr lang="en-US" sz="2800" dirty="0" err="1"/>
              <a:t>t.test</a:t>
            </a:r>
            <a:r>
              <a:rPr lang="en-US" sz="2800" dirty="0"/>
              <a:t>(weight ~ group, data = </a:t>
            </a:r>
            <a:r>
              <a:rPr lang="en-US" sz="2800" dirty="0" err="1"/>
              <a:t>my_data</a:t>
            </a:r>
            <a:r>
              <a:rPr lang="en-US" sz="2800" dirty="0"/>
              <a:t>, paired = TRUE,</a:t>
            </a:r>
          </a:p>
          <a:p>
            <a:pPr marL="0" indent="0">
              <a:buNone/>
            </a:pPr>
            <a:r>
              <a:rPr lang="en-US" sz="2800" dirty="0"/>
              <a:t>       alternative = "greater")</a:t>
            </a:r>
          </a:p>
          <a:p>
            <a:pPr marL="0" indent="0">
              <a:buNone/>
            </a:pPr>
            <a:endParaRPr lang="en-US" dirty="0"/>
          </a:p>
        </p:txBody>
      </p:sp>
      <p:pic>
        <p:nvPicPr>
          <p:cNvPr id="4" name="Picture 3"/>
          <p:cNvPicPr>
            <a:picLocks noChangeAspect="1"/>
          </p:cNvPicPr>
          <p:nvPr/>
        </p:nvPicPr>
        <p:blipFill>
          <a:blip r:embed="rId2"/>
          <a:stretch>
            <a:fillRect/>
          </a:stretch>
        </p:blipFill>
        <p:spPr>
          <a:xfrm>
            <a:off x="646176" y="3810000"/>
            <a:ext cx="7772400" cy="2688830"/>
          </a:xfrm>
          <a:prstGeom prst="rect">
            <a:avLst/>
          </a:prstGeom>
        </p:spPr>
      </p:pic>
    </p:spTree>
    <p:extLst>
      <p:ext uri="{BB962C8B-B14F-4D97-AF65-F5344CB8AC3E}">
        <p14:creationId xmlns:p14="http://schemas.microsoft.com/office/powerpoint/2010/main" val="4082197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Paired t-test analysis is performed as follow:</a:t>
            </a:r>
          </a:p>
          <a:p>
            <a:endParaRPr lang="en-US" dirty="0"/>
          </a:p>
          <a:p>
            <a:r>
              <a:rPr lang="en-US" dirty="0" smtClean="0"/>
              <a:t>Calculate </a:t>
            </a:r>
            <a:r>
              <a:rPr lang="en-US" dirty="0"/>
              <a:t>the difference (</a:t>
            </a:r>
            <a:r>
              <a:rPr lang="en-US" dirty="0" smtClean="0"/>
              <a:t>d) </a:t>
            </a:r>
            <a:r>
              <a:rPr lang="en-US" dirty="0"/>
              <a:t>between each pair of value</a:t>
            </a:r>
          </a:p>
          <a:p>
            <a:r>
              <a:rPr lang="en-US" dirty="0"/>
              <a:t>Compute the mean (</a:t>
            </a:r>
            <a:r>
              <a:rPr lang="en-US" dirty="0" smtClean="0"/>
              <a:t>m) </a:t>
            </a:r>
            <a:r>
              <a:rPr lang="en-US" dirty="0"/>
              <a:t>and the standard deviation (s) of d</a:t>
            </a:r>
          </a:p>
          <a:p>
            <a:r>
              <a:rPr lang="en-US" dirty="0"/>
              <a:t>Compare the average difference to 0. If there is any significant difference between the two pairs of samples, then the mean of d (</a:t>
            </a:r>
            <a:r>
              <a:rPr lang="en-US" dirty="0" smtClean="0"/>
              <a:t>m) </a:t>
            </a:r>
            <a:r>
              <a:rPr lang="en-US" dirty="0"/>
              <a:t>is expected to be far from 0</a:t>
            </a:r>
            <a:r>
              <a:rPr lang="en-US" dirty="0" smtClean="0"/>
              <a:t>.</a:t>
            </a:r>
          </a:p>
          <a:p>
            <a:r>
              <a:rPr lang="en-US" dirty="0"/>
              <a:t>Paired t-test can be used only when the difference d is normally distributed. </a:t>
            </a:r>
          </a:p>
        </p:txBody>
      </p:sp>
    </p:spTree>
    <p:extLst>
      <p:ext uri="{BB962C8B-B14F-4D97-AF65-F5344CB8AC3E}">
        <p14:creationId xmlns:p14="http://schemas.microsoft.com/office/powerpoint/2010/main" val="3808051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Calculate probability between P(-1.65 &lt; Z ≤ 1.93)</a:t>
            </a:r>
          </a:p>
          <a:p>
            <a:pPr marL="0" indent="0">
              <a:buNone/>
            </a:pPr>
            <a:r>
              <a:rPr lang="en-US" dirty="0"/>
              <a:t>P(1.93)= 0.9732</a:t>
            </a:r>
          </a:p>
          <a:p>
            <a:pPr marL="0" indent="0">
              <a:buNone/>
            </a:pPr>
            <a:r>
              <a:rPr lang="en-US" dirty="0"/>
              <a:t>P(-1.65)=  1- P(1.65) = 1- 0.9505 =0.05</a:t>
            </a:r>
          </a:p>
          <a:p>
            <a:pPr marL="0" indent="0">
              <a:buNone/>
            </a:pPr>
            <a:endParaRPr lang="en-US" dirty="0"/>
          </a:p>
          <a:p>
            <a:pPr marL="0" indent="0">
              <a:buNone/>
            </a:pPr>
            <a:r>
              <a:rPr lang="en-US" dirty="0"/>
              <a:t>P(1.93)- P(-1.65)= 0.9732- 0.05 = 0.93</a:t>
            </a:r>
          </a:p>
          <a:p>
            <a:endParaRPr lang="en-US" dirty="0" smtClean="0"/>
          </a:p>
          <a:p>
            <a:pPr marL="0" indent="0">
              <a:buNone/>
            </a:pPr>
            <a:endParaRPr lang="en-US" dirty="0"/>
          </a:p>
        </p:txBody>
      </p:sp>
      <p:cxnSp>
        <p:nvCxnSpPr>
          <p:cNvPr id="5" name="Straight Connector 4"/>
          <p:cNvCxnSpPr/>
          <p:nvPr/>
        </p:nvCxnSpPr>
        <p:spPr>
          <a:xfrm>
            <a:off x="8119872" y="4800600"/>
            <a:ext cx="3429000"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Freeform 7"/>
          <p:cNvSpPr/>
          <p:nvPr/>
        </p:nvSpPr>
        <p:spPr>
          <a:xfrm>
            <a:off x="7912608" y="3227832"/>
            <a:ext cx="3822192" cy="1554480"/>
          </a:xfrm>
          <a:custGeom>
            <a:avLst/>
            <a:gdLst>
              <a:gd name="connsiteX0" fmla="*/ 0 w 3822192"/>
              <a:gd name="connsiteY0" fmla="*/ 1554480 h 1554480"/>
              <a:gd name="connsiteX1" fmla="*/ 292608 w 3822192"/>
              <a:gd name="connsiteY1" fmla="*/ 1536192 h 1554480"/>
              <a:gd name="connsiteX2" fmla="*/ 347472 w 3822192"/>
              <a:gd name="connsiteY2" fmla="*/ 1517904 h 1554480"/>
              <a:gd name="connsiteX3" fmla="*/ 402336 w 3822192"/>
              <a:gd name="connsiteY3" fmla="*/ 1472184 h 1554480"/>
              <a:gd name="connsiteX4" fmla="*/ 457200 w 3822192"/>
              <a:gd name="connsiteY4" fmla="*/ 1435608 h 1554480"/>
              <a:gd name="connsiteX5" fmla="*/ 484632 w 3822192"/>
              <a:gd name="connsiteY5" fmla="*/ 1408176 h 1554480"/>
              <a:gd name="connsiteX6" fmla="*/ 548640 w 3822192"/>
              <a:gd name="connsiteY6" fmla="*/ 1371600 h 1554480"/>
              <a:gd name="connsiteX7" fmla="*/ 576072 w 3822192"/>
              <a:gd name="connsiteY7" fmla="*/ 1362456 h 1554480"/>
              <a:gd name="connsiteX8" fmla="*/ 630936 w 3822192"/>
              <a:gd name="connsiteY8" fmla="*/ 1325880 h 1554480"/>
              <a:gd name="connsiteX9" fmla="*/ 676656 w 3822192"/>
              <a:gd name="connsiteY9" fmla="*/ 1280160 h 1554480"/>
              <a:gd name="connsiteX10" fmla="*/ 722376 w 3822192"/>
              <a:gd name="connsiteY10" fmla="*/ 1243584 h 1554480"/>
              <a:gd name="connsiteX11" fmla="*/ 749808 w 3822192"/>
              <a:gd name="connsiteY11" fmla="*/ 1216152 h 1554480"/>
              <a:gd name="connsiteX12" fmla="*/ 768096 w 3822192"/>
              <a:gd name="connsiteY12" fmla="*/ 1188720 h 1554480"/>
              <a:gd name="connsiteX13" fmla="*/ 795528 w 3822192"/>
              <a:gd name="connsiteY13" fmla="*/ 1179576 h 1554480"/>
              <a:gd name="connsiteX14" fmla="*/ 832104 w 3822192"/>
              <a:gd name="connsiteY14" fmla="*/ 1124712 h 1554480"/>
              <a:gd name="connsiteX15" fmla="*/ 896112 w 3822192"/>
              <a:gd name="connsiteY15" fmla="*/ 1042416 h 1554480"/>
              <a:gd name="connsiteX16" fmla="*/ 905256 w 3822192"/>
              <a:gd name="connsiteY16" fmla="*/ 1014984 h 1554480"/>
              <a:gd name="connsiteX17" fmla="*/ 941832 w 3822192"/>
              <a:gd name="connsiteY17" fmla="*/ 960120 h 1554480"/>
              <a:gd name="connsiteX18" fmla="*/ 950976 w 3822192"/>
              <a:gd name="connsiteY18" fmla="*/ 932688 h 1554480"/>
              <a:gd name="connsiteX19" fmla="*/ 987552 w 3822192"/>
              <a:gd name="connsiteY19" fmla="*/ 877824 h 1554480"/>
              <a:gd name="connsiteX20" fmla="*/ 1005840 w 3822192"/>
              <a:gd name="connsiteY20" fmla="*/ 850392 h 1554480"/>
              <a:gd name="connsiteX21" fmla="*/ 1033272 w 3822192"/>
              <a:gd name="connsiteY21" fmla="*/ 768096 h 1554480"/>
              <a:gd name="connsiteX22" fmla="*/ 1042416 w 3822192"/>
              <a:gd name="connsiteY22" fmla="*/ 740664 h 1554480"/>
              <a:gd name="connsiteX23" fmla="*/ 1069848 w 3822192"/>
              <a:gd name="connsiteY23" fmla="*/ 630936 h 1554480"/>
              <a:gd name="connsiteX24" fmla="*/ 1097280 w 3822192"/>
              <a:gd name="connsiteY24" fmla="*/ 576072 h 1554480"/>
              <a:gd name="connsiteX25" fmla="*/ 1115568 w 3822192"/>
              <a:gd name="connsiteY25" fmla="*/ 548640 h 1554480"/>
              <a:gd name="connsiteX26" fmla="*/ 1133856 w 3822192"/>
              <a:gd name="connsiteY26" fmla="*/ 493776 h 1554480"/>
              <a:gd name="connsiteX27" fmla="*/ 1152144 w 3822192"/>
              <a:gd name="connsiteY27" fmla="*/ 466344 h 1554480"/>
              <a:gd name="connsiteX28" fmla="*/ 1161288 w 3822192"/>
              <a:gd name="connsiteY28" fmla="*/ 438912 h 1554480"/>
              <a:gd name="connsiteX29" fmla="*/ 1188720 w 3822192"/>
              <a:gd name="connsiteY29" fmla="*/ 420624 h 1554480"/>
              <a:gd name="connsiteX30" fmla="*/ 1234440 w 3822192"/>
              <a:gd name="connsiteY30" fmla="*/ 283464 h 1554480"/>
              <a:gd name="connsiteX31" fmla="*/ 1252728 w 3822192"/>
              <a:gd name="connsiteY31" fmla="*/ 256032 h 1554480"/>
              <a:gd name="connsiteX32" fmla="*/ 1307592 w 3822192"/>
              <a:gd name="connsiteY32" fmla="*/ 219456 h 1554480"/>
              <a:gd name="connsiteX33" fmla="*/ 1316736 w 3822192"/>
              <a:gd name="connsiteY33" fmla="*/ 192024 h 1554480"/>
              <a:gd name="connsiteX34" fmla="*/ 1353312 w 3822192"/>
              <a:gd name="connsiteY34" fmla="*/ 137160 h 1554480"/>
              <a:gd name="connsiteX35" fmla="*/ 1399032 w 3822192"/>
              <a:gd name="connsiteY35" fmla="*/ 82296 h 1554480"/>
              <a:gd name="connsiteX36" fmla="*/ 1463040 w 3822192"/>
              <a:gd name="connsiteY36" fmla="*/ 73152 h 1554480"/>
              <a:gd name="connsiteX37" fmla="*/ 1499616 w 3822192"/>
              <a:gd name="connsiteY37" fmla="*/ 54864 h 1554480"/>
              <a:gd name="connsiteX38" fmla="*/ 1536192 w 3822192"/>
              <a:gd name="connsiteY38" fmla="*/ 45720 h 1554480"/>
              <a:gd name="connsiteX39" fmla="*/ 1591056 w 3822192"/>
              <a:gd name="connsiteY39" fmla="*/ 9144 h 1554480"/>
              <a:gd name="connsiteX40" fmla="*/ 1719072 w 3822192"/>
              <a:gd name="connsiteY40" fmla="*/ 0 h 1554480"/>
              <a:gd name="connsiteX41" fmla="*/ 1947672 w 3822192"/>
              <a:gd name="connsiteY41" fmla="*/ 9144 h 1554480"/>
              <a:gd name="connsiteX42" fmla="*/ 1993392 w 3822192"/>
              <a:gd name="connsiteY42" fmla="*/ 18288 h 1554480"/>
              <a:gd name="connsiteX43" fmla="*/ 2020824 w 3822192"/>
              <a:gd name="connsiteY43" fmla="*/ 36576 h 1554480"/>
              <a:gd name="connsiteX44" fmla="*/ 2057400 w 3822192"/>
              <a:gd name="connsiteY44" fmla="*/ 91440 h 1554480"/>
              <a:gd name="connsiteX45" fmla="*/ 2066544 w 3822192"/>
              <a:gd name="connsiteY45" fmla="*/ 118872 h 1554480"/>
              <a:gd name="connsiteX46" fmla="*/ 2093976 w 3822192"/>
              <a:gd name="connsiteY46" fmla="*/ 137160 h 1554480"/>
              <a:gd name="connsiteX47" fmla="*/ 2121408 w 3822192"/>
              <a:gd name="connsiteY47" fmla="*/ 192024 h 1554480"/>
              <a:gd name="connsiteX48" fmla="*/ 2148840 w 3822192"/>
              <a:gd name="connsiteY48" fmla="*/ 219456 h 1554480"/>
              <a:gd name="connsiteX49" fmla="*/ 2167128 w 3822192"/>
              <a:gd name="connsiteY49" fmla="*/ 246888 h 1554480"/>
              <a:gd name="connsiteX50" fmla="*/ 2221992 w 3822192"/>
              <a:gd name="connsiteY50" fmla="*/ 292608 h 1554480"/>
              <a:gd name="connsiteX51" fmla="*/ 2240280 w 3822192"/>
              <a:gd name="connsiteY51" fmla="*/ 320040 h 1554480"/>
              <a:gd name="connsiteX52" fmla="*/ 2295144 w 3822192"/>
              <a:gd name="connsiteY52" fmla="*/ 356616 h 1554480"/>
              <a:gd name="connsiteX53" fmla="*/ 2340864 w 3822192"/>
              <a:gd name="connsiteY53" fmla="*/ 393192 h 1554480"/>
              <a:gd name="connsiteX54" fmla="*/ 2359152 w 3822192"/>
              <a:gd name="connsiteY54" fmla="*/ 420624 h 1554480"/>
              <a:gd name="connsiteX55" fmla="*/ 2386584 w 3822192"/>
              <a:gd name="connsiteY55" fmla="*/ 438912 h 1554480"/>
              <a:gd name="connsiteX56" fmla="*/ 2414016 w 3822192"/>
              <a:gd name="connsiteY56" fmla="*/ 466344 h 1554480"/>
              <a:gd name="connsiteX57" fmla="*/ 2487168 w 3822192"/>
              <a:gd name="connsiteY57" fmla="*/ 521208 h 1554480"/>
              <a:gd name="connsiteX58" fmla="*/ 2532888 w 3822192"/>
              <a:gd name="connsiteY58" fmla="*/ 566928 h 1554480"/>
              <a:gd name="connsiteX59" fmla="*/ 2560320 w 3822192"/>
              <a:gd name="connsiteY59" fmla="*/ 603504 h 1554480"/>
              <a:gd name="connsiteX60" fmla="*/ 2569464 w 3822192"/>
              <a:gd name="connsiteY60" fmla="*/ 630936 h 1554480"/>
              <a:gd name="connsiteX61" fmla="*/ 2606040 w 3822192"/>
              <a:gd name="connsiteY61" fmla="*/ 685800 h 1554480"/>
              <a:gd name="connsiteX62" fmla="*/ 2642616 w 3822192"/>
              <a:gd name="connsiteY62" fmla="*/ 768096 h 1554480"/>
              <a:gd name="connsiteX63" fmla="*/ 2679192 w 3822192"/>
              <a:gd name="connsiteY63" fmla="*/ 795528 h 1554480"/>
              <a:gd name="connsiteX64" fmla="*/ 2761488 w 3822192"/>
              <a:gd name="connsiteY64" fmla="*/ 859536 h 1554480"/>
              <a:gd name="connsiteX65" fmla="*/ 2788920 w 3822192"/>
              <a:gd name="connsiteY65" fmla="*/ 877824 h 1554480"/>
              <a:gd name="connsiteX66" fmla="*/ 2816352 w 3822192"/>
              <a:gd name="connsiteY66" fmla="*/ 896112 h 1554480"/>
              <a:gd name="connsiteX67" fmla="*/ 2898648 w 3822192"/>
              <a:gd name="connsiteY67" fmla="*/ 960120 h 1554480"/>
              <a:gd name="connsiteX68" fmla="*/ 2916936 w 3822192"/>
              <a:gd name="connsiteY68" fmla="*/ 987552 h 1554480"/>
              <a:gd name="connsiteX69" fmla="*/ 2944368 w 3822192"/>
              <a:gd name="connsiteY69" fmla="*/ 1005840 h 1554480"/>
              <a:gd name="connsiteX70" fmla="*/ 2980944 w 3822192"/>
              <a:gd name="connsiteY70" fmla="*/ 1060704 h 1554480"/>
              <a:gd name="connsiteX71" fmla="*/ 3017520 w 3822192"/>
              <a:gd name="connsiteY71" fmla="*/ 1115568 h 1554480"/>
              <a:gd name="connsiteX72" fmla="*/ 3072384 w 3822192"/>
              <a:gd name="connsiteY72" fmla="*/ 1152144 h 1554480"/>
              <a:gd name="connsiteX73" fmla="*/ 3099816 w 3822192"/>
              <a:gd name="connsiteY73" fmla="*/ 1170432 h 1554480"/>
              <a:gd name="connsiteX74" fmla="*/ 3118104 w 3822192"/>
              <a:gd name="connsiteY74" fmla="*/ 1197864 h 1554480"/>
              <a:gd name="connsiteX75" fmla="*/ 3145536 w 3822192"/>
              <a:gd name="connsiteY75" fmla="*/ 1225296 h 1554480"/>
              <a:gd name="connsiteX76" fmla="*/ 3154680 w 3822192"/>
              <a:gd name="connsiteY76" fmla="*/ 1252728 h 1554480"/>
              <a:gd name="connsiteX77" fmla="*/ 3209544 w 3822192"/>
              <a:gd name="connsiteY77" fmla="*/ 1289304 h 1554480"/>
              <a:gd name="connsiteX78" fmla="*/ 3282696 w 3822192"/>
              <a:gd name="connsiteY78" fmla="*/ 1344168 h 1554480"/>
              <a:gd name="connsiteX79" fmla="*/ 3364992 w 3822192"/>
              <a:gd name="connsiteY79" fmla="*/ 1362456 h 1554480"/>
              <a:gd name="connsiteX80" fmla="*/ 3392424 w 3822192"/>
              <a:gd name="connsiteY80" fmla="*/ 1371600 h 1554480"/>
              <a:gd name="connsiteX81" fmla="*/ 3456432 w 3822192"/>
              <a:gd name="connsiteY81" fmla="*/ 1389888 h 1554480"/>
              <a:gd name="connsiteX82" fmla="*/ 3483864 w 3822192"/>
              <a:gd name="connsiteY82" fmla="*/ 1408176 h 1554480"/>
              <a:gd name="connsiteX83" fmla="*/ 3538728 w 3822192"/>
              <a:gd name="connsiteY83" fmla="*/ 1426464 h 1554480"/>
              <a:gd name="connsiteX84" fmla="*/ 3566160 w 3822192"/>
              <a:gd name="connsiteY84" fmla="*/ 1435608 h 1554480"/>
              <a:gd name="connsiteX85" fmla="*/ 3611880 w 3822192"/>
              <a:gd name="connsiteY85" fmla="*/ 1444752 h 1554480"/>
              <a:gd name="connsiteX86" fmla="*/ 3666744 w 3822192"/>
              <a:gd name="connsiteY86" fmla="*/ 1472184 h 1554480"/>
              <a:gd name="connsiteX87" fmla="*/ 3703320 w 3822192"/>
              <a:gd name="connsiteY87" fmla="*/ 1481328 h 1554480"/>
              <a:gd name="connsiteX88" fmla="*/ 3803904 w 3822192"/>
              <a:gd name="connsiteY88" fmla="*/ 1527048 h 1554480"/>
              <a:gd name="connsiteX89" fmla="*/ 3822192 w 3822192"/>
              <a:gd name="connsiteY89" fmla="*/ 1527048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822192" h="1554480">
                <a:moveTo>
                  <a:pt x="0" y="1554480"/>
                </a:moveTo>
                <a:cubicBezTo>
                  <a:pt x="19316" y="1553675"/>
                  <a:pt x="222221" y="1551275"/>
                  <a:pt x="292608" y="1536192"/>
                </a:cubicBezTo>
                <a:cubicBezTo>
                  <a:pt x="311457" y="1532153"/>
                  <a:pt x="331432" y="1528597"/>
                  <a:pt x="347472" y="1517904"/>
                </a:cubicBezTo>
                <a:cubicBezTo>
                  <a:pt x="445497" y="1452554"/>
                  <a:pt x="296727" y="1554324"/>
                  <a:pt x="402336" y="1472184"/>
                </a:cubicBezTo>
                <a:cubicBezTo>
                  <a:pt x="419686" y="1458690"/>
                  <a:pt x="441658" y="1451150"/>
                  <a:pt x="457200" y="1435608"/>
                </a:cubicBezTo>
                <a:cubicBezTo>
                  <a:pt x="466344" y="1426464"/>
                  <a:pt x="474698" y="1416455"/>
                  <a:pt x="484632" y="1408176"/>
                </a:cubicBezTo>
                <a:cubicBezTo>
                  <a:pt x="500838" y="1394671"/>
                  <a:pt x="530227" y="1379491"/>
                  <a:pt x="548640" y="1371600"/>
                </a:cubicBezTo>
                <a:cubicBezTo>
                  <a:pt x="557499" y="1367803"/>
                  <a:pt x="567646" y="1367137"/>
                  <a:pt x="576072" y="1362456"/>
                </a:cubicBezTo>
                <a:cubicBezTo>
                  <a:pt x="595285" y="1351782"/>
                  <a:pt x="630936" y="1325880"/>
                  <a:pt x="630936" y="1325880"/>
                </a:cubicBezTo>
                <a:cubicBezTo>
                  <a:pt x="679704" y="1252728"/>
                  <a:pt x="615696" y="1341120"/>
                  <a:pt x="676656" y="1280160"/>
                </a:cubicBezTo>
                <a:cubicBezTo>
                  <a:pt x="718016" y="1238800"/>
                  <a:pt x="668972" y="1261385"/>
                  <a:pt x="722376" y="1243584"/>
                </a:cubicBezTo>
                <a:cubicBezTo>
                  <a:pt x="731520" y="1234440"/>
                  <a:pt x="741529" y="1226086"/>
                  <a:pt x="749808" y="1216152"/>
                </a:cubicBezTo>
                <a:cubicBezTo>
                  <a:pt x="756843" y="1207709"/>
                  <a:pt x="759514" y="1195585"/>
                  <a:pt x="768096" y="1188720"/>
                </a:cubicBezTo>
                <a:cubicBezTo>
                  <a:pt x="775622" y="1182699"/>
                  <a:pt x="786384" y="1182624"/>
                  <a:pt x="795528" y="1179576"/>
                </a:cubicBezTo>
                <a:cubicBezTo>
                  <a:pt x="813016" y="1127113"/>
                  <a:pt x="792149" y="1176083"/>
                  <a:pt x="832104" y="1124712"/>
                </a:cubicBezTo>
                <a:cubicBezTo>
                  <a:pt x="908665" y="1026276"/>
                  <a:pt x="833833" y="1104695"/>
                  <a:pt x="896112" y="1042416"/>
                </a:cubicBezTo>
                <a:cubicBezTo>
                  <a:pt x="899160" y="1033272"/>
                  <a:pt x="900575" y="1023410"/>
                  <a:pt x="905256" y="1014984"/>
                </a:cubicBezTo>
                <a:cubicBezTo>
                  <a:pt x="915930" y="995771"/>
                  <a:pt x="934881" y="980972"/>
                  <a:pt x="941832" y="960120"/>
                </a:cubicBezTo>
                <a:cubicBezTo>
                  <a:pt x="944880" y="950976"/>
                  <a:pt x="946295" y="941114"/>
                  <a:pt x="950976" y="932688"/>
                </a:cubicBezTo>
                <a:cubicBezTo>
                  <a:pt x="961650" y="913475"/>
                  <a:pt x="975360" y="896112"/>
                  <a:pt x="987552" y="877824"/>
                </a:cubicBezTo>
                <a:cubicBezTo>
                  <a:pt x="993648" y="868680"/>
                  <a:pt x="1002365" y="860818"/>
                  <a:pt x="1005840" y="850392"/>
                </a:cubicBezTo>
                <a:lnTo>
                  <a:pt x="1033272" y="768096"/>
                </a:lnTo>
                <a:cubicBezTo>
                  <a:pt x="1036320" y="758952"/>
                  <a:pt x="1040831" y="750171"/>
                  <a:pt x="1042416" y="740664"/>
                </a:cubicBezTo>
                <a:cubicBezTo>
                  <a:pt x="1046987" y="713240"/>
                  <a:pt x="1053747" y="655087"/>
                  <a:pt x="1069848" y="630936"/>
                </a:cubicBezTo>
                <a:cubicBezTo>
                  <a:pt x="1122259" y="552320"/>
                  <a:pt x="1059422" y="651788"/>
                  <a:pt x="1097280" y="576072"/>
                </a:cubicBezTo>
                <a:cubicBezTo>
                  <a:pt x="1102195" y="566242"/>
                  <a:pt x="1111105" y="558683"/>
                  <a:pt x="1115568" y="548640"/>
                </a:cubicBezTo>
                <a:cubicBezTo>
                  <a:pt x="1123397" y="531024"/>
                  <a:pt x="1123163" y="509816"/>
                  <a:pt x="1133856" y="493776"/>
                </a:cubicBezTo>
                <a:cubicBezTo>
                  <a:pt x="1139952" y="484632"/>
                  <a:pt x="1147229" y="476174"/>
                  <a:pt x="1152144" y="466344"/>
                </a:cubicBezTo>
                <a:cubicBezTo>
                  <a:pt x="1156455" y="457723"/>
                  <a:pt x="1155267" y="446438"/>
                  <a:pt x="1161288" y="438912"/>
                </a:cubicBezTo>
                <a:cubicBezTo>
                  <a:pt x="1168153" y="430330"/>
                  <a:pt x="1179576" y="426720"/>
                  <a:pt x="1188720" y="420624"/>
                </a:cubicBezTo>
                <a:cubicBezTo>
                  <a:pt x="1198398" y="352878"/>
                  <a:pt x="1192427" y="346484"/>
                  <a:pt x="1234440" y="283464"/>
                </a:cubicBezTo>
                <a:cubicBezTo>
                  <a:pt x="1240536" y="274320"/>
                  <a:pt x="1244457" y="263269"/>
                  <a:pt x="1252728" y="256032"/>
                </a:cubicBezTo>
                <a:cubicBezTo>
                  <a:pt x="1269269" y="241558"/>
                  <a:pt x="1307592" y="219456"/>
                  <a:pt x="1307592" y="219456"/>
                </a:cubicBezTo>
                <a:cubicBezTo>
                  <a:pt x="1310640" y="210312"/>
                  <a:pt x="1312055" y="200450"/>
                  <a:pt x="1316736" y="192024"/>
                </a:cubicBezTo>
                <a:cubicBezTo>
                  <a:pt x="1327410" y="172811"/>
                  <a:pt x="1341120" y="155448"/>
                  <a:pt x="1353312" y="137160"/>
                </a:cubicBezTo>
                <a:cubicBezTo>
                  <a:pt x="1362455" y="123446"/>
                  <a:pt x="1383031" y="88697"/>
                  <a:pt x="1399032" y="82296"/>
                </a:cubicBezTo>
                <a:cubicBezTo>
                  <a:pt x="1419043" y="74292"/>
                  <a:pt x="1441704" y="76200"/>
                  <a:pt x="1463040" y="73152"/>
                </a:cubicBezTo>
                <a:cubicBezTo>
                  <a:pt x="1475232" y="67056"/>
                  <a:pt x="1486853" y="59650"/>
                  <a:pt x="1499616" y="54864"/>
                </a:cubicBezTo>
                <a:cubicBezTo>
                  <a:pt x="1511383" y="50451"/>
                  <a:pt x="1524952" y="51340"/>
                  <a:pt x="1536192" y="45720"/>
                </a:cubicBezTo>
                <a:cubicBezTo>
                  <a:pt x="1555851" y="35890"/>
                  <a:pt x="1569132" y="10710"/>
                  <a:pt x="1591056" y="9144"/>
                </a:cubicBezTo>
                <a:lnTo>
                  <a:pt x="1719072" y="0"/>
                </a:lnTo>
                <a:cubicBezTo>
                  <a:pt x="1795272" y="3048"/>
                  <a:pt x="1871580" y="4071"/>
                  <a:pt x="1947672" y="9144"/>
                </a:cubicBezTo>
                <a:cubicBezTo>
                  <a:pt x="1963179" y="10178"/>
                  <a:pt x="1978840" y="12831"/>
                  <a:pt x="1993392" y="18288"/>
                </a:cubicBezTo>
                <a:cubicBezTo>
                  <a:pt x="2003682" y="22147"/>
                  <a:pt x="2011680" y="30480"/>
                  <a:pt x="2020824" y="36576"/>
                </a:cubicBezTo>
                <a:cubicBezTo>
                  <a:pt x="2033016" y="54864"/>
                  <a:pt x="2050449" y="70588"/>
                  <a:pt x="2057400" y="91440"/>
                </a:cubicBezTo>
                <a:cubicBezTo>
                  <a:pt x="2060448" y="100584"/>
                  <a:pt x="2060523" y="111346"/>
                  <a:pt x="2066544" y="118872"/>
                </a:cubicBezTo>
                <a:cubicBezTo>
                  <a:pt x="2073409" y="127454"/>
                  <a:pt x="2084832" y="131064"/>
                  <a:pt x="2093976" y="137160"/>
                </a:cubicBezTo>
                <a:cubicBezTo>
                  <a:pt x="2103140" y="164653"/>
                  <a:pt x="2101713" y="168389"/>
                  <a:pt x="2121408" y="192024"/>
                </a:cubicBezTo>
                <a:cubicBezTo>
                  <a:pt x="2129687" y="201958"/>
                  <a:pt x="2140561" y="209522"/>
                  <a:pt x="2148840" y="219456"/>
                </a:cubicBezTo>
                <a:cubicBezTo>
                  <a:pt x="2155875" y="227899"/>
                  <a:pt x="2160093" y="238445"/>
                  <a:pt x="2167128" y="246888"/>
                </a:cubicBezTo>
                <a:cubicBezTo>
                  <a:pt x="2189130" y="273290"/>
                  <a:pt x="2195019" y="274626"/>
                  <a:pt x="2221992" y="292608"/>
                </a:cubicBezTo>
                <a:cubicBezTo>
                  <a:pt x="2228088" y="301752"/>
                  <a:pt x="2232009" y="312803"/>
                  <a:pt x="2240280" y="320040"/>
                </a:cubicBezTo>
                <a:cubicBezTo>
                  <a:pt x="2256821" y="334514"/>
                  <a:pt x="2295144" y="356616"/>
                  <a:pt x="2295144" y="356616"/>
                </a:cubicBezTo>
                <a:cubicBezTo>
                  <a:pt x="2347555" y="435232"/>
                  <a:pt x="2277768" y="342715"/>
                  <a:pt x="2340864" y="393192"/>
                </a:cubicBezTo>
                <a:cubicBezTo>
                  <a:pt x="2349446" y="400057"/>
                  <a:pt x="2351381" y="412853"/>
                  <a:pt x="2359152" y="420624"/>
                </a:cubicBezTo>
                <a:cubicBezTo>
                  <a:pt x="2366923" y="428395"/>
                  <a:pt x="2378141" y="431877"/>
                  <a:pt x="2386584" y="438912"/>
                </a:cubicBezTo>
                <a:cubicBezTo>
                  <a:pt x="2396518" y="447191"/>
                  <a:pt x="2404284" y="457829"/>
                  <a:pt x="2414016" y="466344"/>
                </a:cubicBezTo>
                <a:cubicBezTo>
                  <a:pt x="2448769" y="496753"/>
                  <a:pt x="2454505" y="499432"/>
                  <a:pt x="2487168" y="521208"/>
                </a:cubicBezTo>
                <a:cubicBezTo>
                  <a:pt x="2535936" y="594360"/>
                  <a:pt x="2471928" y="505968"/>
                  <a:pt x="2532888" y="566928"/>
                </a:cubicBezTo>
                <a:cubicBezTo>
                  <a:pt x="2543664" y="577704"/>
                  <a:pt x="2551176" y="591312"/>
                  <a:pt x="2560320" y="603504"/>
                </a:cubicBezTo>
                <a:cubicBezTo>
                  <a:pt x="2563368" y="612648"/>
                  <a:pt x="2564783" y="622510"/>
                  <a:pt x="2569464" y="630936"/>
                </a:cubicBezTo>
                <a:cubicBezTo>
                  <a:pt x="2580138" y="650149"/>
                  <a:pt x="2599089" y="664948"/>
                  <a:pt x="2606040" y="685800"/>
                </a:cubicBezTo>
                <a:cubicBezTo>
                  <a:pt x="2615094" y="712963"/>
                  <a:pt x="2620880" y="746360"/>
                  <a:pt x="2642616" y="768096"/>
                </a:cubicBezTo>
                <a:cubicBezTo>
                  <a:pt x="2653392" y="778872"/>
                  <a:pt x="2667621" y="785610"/>
                  <a:pt x="2679192" y="795528"/>
                </a:cubicBezTo>
                <a:cubicBezTo>
                  <a:pt x="2754396" y="859989"/>
                  <a:pt x="2641083" y="779266"/>
                  <a:pt x="2761488" y="859536"/>
                </a:cubicBezTo>
                <a:lnTo>
                  <a:pt x="2788920" y="877824"/>
                </a:lnTo>
                <a:cubicBezTo>
                  <a:pt x="2798064" y="883920"/>
                  <a:pt x="2808581" y="888341"/>
                  <a:pt x="2816352" y="896112"/>
                </a:cubicBezTo>
                <a:cubicBezTo>
                  <a:pt x="2878032" y="957792"/>
                  <a:pt x="2846680" y="942797"/>
                  <a:pt x="2898648" y="960120"/>
                </a:cubicBezTo>
                <a:cubicBezTo>
                  <a:pt x="2904744" y="969264"/>
                  <a:pt x="2909165" y="979781"/>
                  <a:pt x="2916936" y="987552"/>
                </a:cubicBezTo>
                <a:cubicBezTo>
                  <a:pt x="2924707" y="995323"/>
                  <a:pt x="2937131" y="997569"/>
                  <a:pt x="2944368" y="1005840"/>
                </a:cubicBezTo>
                <a:cubicBezTo>
                  <a:pt x="2958842" y="1022381"/>
                  <a:pt x="2973993" y="1039852"/>
                  <a:pt x="2980944" y="1060704"/>
                </a:cubicBezTo>
                <a:cubicBezTo>
                  <a:pt x="2991625" y="1092746"/>
                  <a:pt x="2986697" y="1091595"/>
                  <a:pt x="3017520" y="1115568"/>
                </a:cubicBezTo>
                <a:cubicBezTo>
                  <a:pt x="3034870" y="1129062"/>
                  <a:pt x="3054096" y="1139952"/>
                  <a:pt x="3072384" y="1152144"/>
                </a:cubicBezTo>
                <a:lnTo>
                  <a:pt x="3099816" y="1170432"/>
                </a:lnTo>
                <a:cubicBezTo>
                  <a:pt x="3105912" y="1179576"/>
                  <a:pt x="3111069" y="1189421"/>
                  <a:pt x="3118104" y="1197864"/>
                </a:cubicBezTo>
                <a:cubicBezTo>
                  <a:pt x="3126383" y="1207798"/>
                  <a:pt x="3138363" y="1214536"/>
                  <a:pt x="3145536" y="1225296"/>
                </a:cubicBezTo>
                <a:cubicBezTo>
                  <a:pt x="3150883" y="1233316"/>
                  <a:pt x="3147864" y="1245912"/>
                  <a:pt x="3154680" y="1252728"/>
                </a:cubicBezTo>
                <a:cubicBezTo>
                  <a:pt x="3170222" y="1268270"/>
                  <a:pt x="3191960" y="1276116"/>
                  <a:pt x="3209544" y="1289304"/>
                </a:cubicBezTo>
                <a:cubicBezTo>
                  <a:pt x="3233928" y="1307592"/>
                  <a:pt x="3252808" y="1338190"/>
                  <a:pt x="3282696" y="1344168"/>
                </a:cubicBezTo>
                <a:cubicBezTo>
                  <a:pt x="3314123" y="1350453"/>
                  <a:pt x="3334861" y="1353847"/>
                  <a:pt x="3364992" y="1362456"/>
                </a:cubicBezTo>
                <a:cubicBezTo>
                  <a:pt x="3374260" y="1365104"/>
                  <a:pt x="3383156" y="1368952"/>
                  <a:pt x="3392424" y="1371600"/>
                </a:cubicBezTo>
                <a:cubicBezTo>
                  <a:pt x="3406096" y="1375506"/>
                  <a:pt x="3441816" y="1382580"/>
                  <a:pt x="3456432" y="1389888"/>
                </a:cubicBezTo>
                <a:cubicBezTo>
                  <a:pt x="3466262" y="1394803"/>
                  <a:pt x="3473821" y="1403713"/>
                  <a:pt x="3483864" y="1408176"/>
                </a:cubicBezTo>
                <a:cubicBezTo>
                  <a:pt x="3501480" y="1416005"/>
                  <a:pt x="3520440" y="1420368"/>
                  <a:pt x="3538728" y="1426464"/>
                </a:cubicBezTo>
                <a:cubicBezTo>
                  <a:pt x="3547872" y="1429512"/>
                  <a:pt x="3556709" y="1433718"/>
                  <a:pt x="3566160" y="1435608"/>
                </a:cubicBezTo>
                <a:cubicBezTo>
                  <a:pt x="3581400" y="1438656"/>
                  <a:pt x="3596802" y="1440983"/>
                  <a:pt x="3611880" y="1444752"/>
                </a:cubicBezTo>
                <a:cubicBezTo>
                  <a:pt x="3673529" y="1460164"/>
                  <a:pt x="3604167" y="1445365"/>
                  <a:pt x="3666744" y="1472184"/>
                </a:cubicBezTo>
                <a:cubicBezTo>
                  <a:pt x="3678295" y="1477134"/>
                  <a:pt x="3691128" y="1478280"/>
                  <a:pt x="3703320" y="1481328"/>
                </a:cubicBezTo>
                <a:cubicBezTo>
                  <a:pt x="3728833" y="1496636"/>
                  <a:pt x="3772026" y="1527048"/>
                  <a:pt x="3803904" y="1527048"/>
                </a:cubicBezTo>
                <a:lnTo>
                  <a:pt x="3822192" y="152704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8" idx="40"/>
          </p:cNvCxnSpPr>
          <p:nvPr/>
        </p:nvCxnSpPr>
        <p:spPr>
          <a:xfrm>
            <a:off x="9631680" y="3227832"/>
            <a:ext cx="12192" cy="155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20"/>
          </p:cNvCxnSpPr>
          <p:nvPr/>
        </p:nvCxnSpPr>
        <p:spPr>
          <a:xfrm flipH="1">
            <a:off x="8881872" y="4078224"/>
            <a:ext cx="36576" cy="722376"/>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10591800" y="3986943"/>
            <a:ext cx="3048" cy="813657"/>
          </a:xfrm>
          <a:prstGeom prst="line">
            <a:avLst/>
          </a:prstGeom>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8549890" y="4854202"/>
            <a:ext cx="663964" cy="369332"/>
          </a:xfrm>
          <a:prstGeom prst="rect">
            <a:avLst/>
          </a:prstGeom>
          <a:noFill/>
        </p:spPr>
        <p:txBody>
          <a:bodyPr wrap="none" rtlCol="0">
            <a:spAutoFit/>
          </a:bodyPr>
          <a:lstStyle/>
          <a:p>
            <a:r>
              <a:rPr lang="en-US" dirty="0" smtClean="0"/>
              <a:t>-1.65</a:t>
            </a:r>
            <a:endParaRPr lang="en-US" dirty="0"/>
          </a:p>
        </p:txBody>
      </p:sp>
      <p:sp>
        <p:nvSpPr>
          <p:cNvPr id="20" name="TextBox 19"/>
          <p:cNvSpPr txBox="1"/>
          <p:nvPr/>
        </p:nvSpPr>
        <p:spPr>
          <a:xfrm>
            <a:off x="10259818" y="4909383"/>
            <a:ext cx="593432" cy="369332"/>
          </a:xfrm>
          <a:prstGeom prst="rect">
            <a:avLst/>
          </a:prstGeom>
          <a:noFill/>
        </p:spPr>
        <p:txBody>
          <a:bodyPr wrap="none" rtlCol="0">
            <a:spAutoFit/>
          </a:bodyPr>
          <a:lstStyle/>
          <a:p>
            <a:r>
              <a:rPr lang="en-US" dirty="0" smtClean="0"/>
              <a:t>1.93</a:t>
            </a:r>
            <a:endParaRPr lang="en-US" dirty="0"/>
          </a:p>
        </p:txBody>
      </p:sp>
      <p:sp>
        <p:nvSpPr>
          <p:cNvPr id="22" name="Freeform 21"/>
          <p:cNvSpPr/>
          <p:nvPr/>
        </p:nvSpPr>
        <p:spPr>
          <a:xfrm>
            <a:off x="8931024" y="3566160"/>
            <a:ext cx="1612342" cy="1225681"/>
          </a:xfrm>
          <a:custGeom>
            <a:avLst/>
            <a:gdLst>
              <a:gd name="connsiteX0" fmla="*/ 212976 w 1612342"/>
              <a:gd name="connsiteY0" fmla="*/ 82296 h 1225681"/>
              <a:gd name="connsiteX1" fmla="*/ 633600 w 1612342"/>
              <a:gd name="connsiteY1" fmla="*/ 82296 h 1225681"/>
              <a:gd name="connsiteX2" fmla="*/ 706752 w 1612342"/>
              <a:gd name="connsiteY2" fmla="*/ 54864 h 1225681"/>
              <a:gd name="connsiteX3" fmla="*/ 734184 w 1612342"/>
              <a:gd name="connsiteY3" fmla="*/ 36576 h 1225681"/>
              <a:gd name="connsiteX4" fmla="*/ 816480 w 1612342"/>
              <a:gd name="connsiteY4" fmla="*/ 27432 h 1225681"/>
              <a:gd name="connsiteX5" fmla="*/ 944496 w 1612342"/>
              <a:gd name="connsiteY5" fmla="*/ 9144 h 1225681"/>
              <a:gd name="connsiteX6" fmla="*/ 999360 w 1612342"/>
              <a:gd name="connsiteY6" fmla="*/ 0 h 1225681"/>
              <a:gd name="connsiteX7" fmla="*/ 1090800 w 1612342"/>
              <a:gd name="connsiteY7" fmla="*/ 9144 h 1225681"/>
              <a:gd name="connsiteX8" fmla="*/ 1109088 w 1612342"/>
              <a:gd name="connsiteY8" fmla="*/ 36576 h 1225681"/>
              <a:gd name="connsiteX9" fmla="*/ 1090800 w 1612342"/>
              <a:gd name="connsiteY9" fmla="*/ 64008 h 1225681"/>
              <a:gd name="connsiteX10" fmla="*/ 1045080 w 1612342"/>
              <a:gd name="connsiteY10" fmla="*/ 109728 h 1225681"/>
              <a:gd name="connsiteX11" fmla="*/ 981072 w 1612342"/>
              <a:gd name="connsiteY11" fmla="*/ 155448 h 1225681"/>
              <a:gd name="connsiteX12" fmla="*/ 953640 w 1612342"/>
              <a:gd name="connsiteY12" fmla="*/ 182880 h 1225681"/>
              <a:gd name="connsiteX13" fmla="*/ 917064 w 1612342"/>
              <a:gd name="connsiteY13" fmla="*/ 201168 h 1225681"/>
              <a:gd name="connsiteX14" fmla="*/ 889632 w 1612342"/>
              <a:gd name="connsiteY14" fmla="*/ 228600 h 1225681"/>
              <a:gd name="connsiteX15" fmla="*/ 843912 w 1612342"/>
              <a:gd name="connsiteY15" fmla="*/ 256032 h 1225681"/>
              <a:gd name="connsiteX16" fmla="*/ 752472 w 1612342"/>
              <a:gd name="connsiteY16" fmla="*/ 338328 h 1225681"/>
              <a:gd name="connsiteX17" fmla="*/ 725040 w 1612342"/>
              <a:gd name="connsiteY17" fmla="*/ 347472 h 1225681"/>
              <a:gd name="connsiteX18" fmla="*/ 642744 w 1612342"/>
              <a:gd name="connsiteY18" fmla="*/ 402336 h 1225681"/>
              <a:gd name="connsiteX19" fmla="*/ 615312 w 1612342"/>
              <a:gd name="connsiteY19" fmla="*/ 420624 h 1225681"/>
              <a:gd name="connsiteX20" fmla="*/ 514728 w 1612342"/>
              <a:gd name="connsiteY20" fmla="*/ 475488 h 1225681"/>
              <a:gd name="connsiteX21" fmla="*/ 487296 w 1612342"/>
              <a:gd name="connsiteY21" fmla="*/ 493776 h 1225681"/>
              <a:gd name="connsiteX22" fmla="*/ 441576 w 1612342"/>
              <a:gd name="connsiteY22" fmla="*/ 512064 h 1225681"/>
              <a:gd name="connsiteX23" fmla="*/ 386712 w 1612342"/>
              <a:gd name="connsiteY23" fmla="*/ 539496 h 1225681"/>
              <a:gd name="connsiteX24" fmla="*/ 359280 w 1612342"/>
              <a:gd name="connsiteY24" fmla="*/ 548640 h 1225681"/>
              <a:gd name="connsiteX25" fmla="*/ 331848 w 1612342"/>
              <a:gd name="connsiteY25" fmla="*/ 566928 h 1225681"/>
              <a:gd name="connsiteX26" fmla="*/ 276984 w 1612342"/>
              <a:gd name="connsiteY26" fmla="*/ 594360 h 1225681"/>
              <a:gd name="connsiteX27" fmla="*/ 249552 w 1612342"/>
              <a:gd name="connsiteY27" fmla="*/ 612648 h 1225681"/>
              <a:gd name="connsiteX28" fmla="*/ 222120 w 1612342"/>
              <a:gd name="connsiteY28" fmla="*/ 621792 h 1225681"/>
              <a:gd name="connsiteX29" fmla="*/ 194688 w 1612342"/>
              <a:gd name="connsiteY29" fmla="*/ 640080 h 1225681"/>
              <a:gd name="connsiteX30" fmla="*/ 167256 w 1612342"/>
              <a:gd name="connsiteY30" fmla="*/ 649224 h 1225681"/>
              <a:gd name="connsiteX31" fmla="*/ 139824 w 1612342"/>
              <a:gd name="connsiteY31" fmla="*/ 667512 h 1225681"/>
              <a:gd name="connsiteX32" fmla="*/ 112392 w 1612342"/>
              <a:gd name="connsiteY32" fmla="*/ 676656 h 1225681"/>
              <a:gd name="connsiteX33" fmla="*/ 84960 w 1612342"/>
              <a:gd name="connsiteY33" fmla="*/ 694944 h 1225681"/>
              <a:gd name="connsiteX34" fmla="*/ 30096 w 1612342"/>
              <a:gd name="connsiteY34" fmla="*/ 722376 h 1225681"/>
              <a:gd name="connsiteX35" fmla="*/ 20952 w 1612342"/>
              <a:gd name="connsiteY35" fmla="*/ 749808 h 1225681"/>
              <a:gd name="connsiteX36" fmla="*/ 2664 w 1612342"/>
              <a:gd name="connsiteY36" fmla="*/ 777240 h 1225681"/>
              <a:gd name="connsiteX37" fmla="*/ 84960 w 1612342"/>
              <a:gd name="connsiteY37" fmla="*/ 768096 h 1225681"/>
              <a:gd name="connsiteX38" fmla="*/ 258696 w 1612342"/>
              <a:gd name="connsiteY38" fmla="*/ 740664 h 1225681"/>
              <a:gd name="connsiteX39" fmla="*/ 432432 w 1612342"/>
              <a:gd name="connsiteY39" fmla="*/ 722376 h 1225681"/>
              <a:gd name="connsiteX40" fmla="*/ 469008 w 1612342"/>
              <a:gd name="connsiteY40" fmla="*/ 713232 h 1225681"/>
              <a:gd name="connsiteX41" fmla="*/ 496440 w 1612342"/>
              <a:gd name="connsiteY41" fmla="*/ 704088 h 1225681"/>
              <a:gd name="connsiteX42" fmla="*/ 1109088 w 1612342"/>
              <a:gd name="connsiteY42" fmla="*/ 713232 h 1225681"/>
              <a:gd name="connsiteX43" fmla="*/ 1145664 w 1612342"/>
              <a:gd name="connsiteY43" fmla="*/ 722376 h 1225681"/>
              <a:gd name="connsiteX44" fmla="*/ 1447416 w 1612342"/>
              <a:gd name="connsiteY44" fmla="*/ 704088 h 1225681"/>
              <a:gd name="connsiteX45" fmla="*/ 1483992 w 1612342"/>
              <a:gd name="connsiteY45" fmla="*/ 694944 h 1225681"/>
              <a:gd name="connsiteX46" fmla="*/ 1529712 w 1612342"/>
              <a:gd name="connsiteY46" fmla="*/ 685800 h 1225681"/>
              <a:gd name="connsiteX47" fmla="*/ 1584576 w 1612342"/>
              <a:gd name="connsiteY47" fmla="*/ 667512 h 1225681"/>
              <a:gd name="connsiteX48" fmla="*/ 1612008 w 1612342"/>
              <a:gd name="connsiteY48" fmla="*/ 676656 h 1225681"/>
              <a:gd name="connsiteX49" fmla="*/ 1593720 w 1612342"/>
              <a:gd name="connsiteY49" fmla="*/ 704088 h 1225681"/>
              <a:gd name="connsiteX50" fmla="*/ 1520568 w 1612342"/>
              <a:gd name="connsiteY50" fmla="*/ 758952 h 1225681"/>
              <a:gd name="connsiteX51" fmla="*/ 1429128 w 1612342"/>
              <a:gd name="connsiteY51" fmla="*/ 832104 h 1225681"/>
              <a:gd name="connsiteX52" fmla="*/ 1365120 w 1612342"/>
              <a:gd name="connsiteY52" fmla="*/ 859536 h 1225681"/>
              <a:gd name="connsiteX53" fmla="*/ 1301112 w 1612342"/>
              <a:gd name="connsiteY53" fmla="*/ 896112 h 1225681"/>
              <a:gd name="connsiteX54" fmla="*/ 1227960 w 1612342"/>
              <a:gd name="connsiteY54" fmla="*/ 905256 h 1225681"/>
              <a:gd name="connsiteX55" fmla="*/ 1173096 w 1612342"/>
              <a:gd name="connsiteY55" fmla="*/ 914400 h 1225681"/>
              <a:gd name="connsiteX56" fmla="*/ 1145664 w 1612342"/>
              <a:gd name="connsiteY56" fmla="*/ 923544 h 1225681"/>
              <a:gd name="connsiteX57" fmla="*/ 1054224 w 1612342"/>
              <a:gd name="connsiteY57" fmla="*/ 941832 h 1225681"/>
              <a:gd name="connsiteX58" fmla="*/ 944496 w 1612342"/>
              <a:gd name="connsiteY58" fmla="*/ 969264 h 1225681"/>
              <a:gd name="connsiteX59" fmla="*/ 917064 w 1612342"/>
              <a:gd name="connsiteY59" fmla="*/ 978408 h 1225681"/>
              <a:gd name="connsiteX60" fmla="*/ 825624 w 1612342"/>
              <a:gd name="connsiteY60" fmla="*/ 996696 h 1225681"/>
              <a:gd name="connsiteX61" fmla="*/ 798192 w 1612342"/>
              <a:gd name="connsiteY61" fmla="*/ 1005840 h 1225681"/>
              <a:gd name="connsiteX62" fmla="*/ 688464 w 1612342"/>
              <a:gd name="connsiteY62" fmla="*/ 1033272 h 1225681"/>
              <a:gd name="connsiteX63" fmla="*/ 651888 w 1612342"/>
              <a:gd name="connsiteY63" fmla="*/ 1042416 h 1225681"/>
              <a:gd name="connsiteX64" fmla="*/ 542160 w 1612342"/>
              <a:gd name="connsiteY64" fmla="*/ 1060704 h 1225681"/>
              <a:gd name="connsiteX65" fmla="*/ 469008 w 1612342"/>
              <a:gd name="connsiteY65" fmla="*/ 1078992 h 1225681"/>
              <a:gd name="connsiteX66" fmla="*/ 414144 w 1612342"/>
              <a:gd name="connsiteY66" fmla="*/ 1097280 h 1225681"/>
              <a:gd name="connsiteX67" fmla="*/ 386712 w 1612342"/>
              <a:gd name="connsiteY67" fmla="*/ 1115568 h 1225681"/>
              <a:gd name="connsiteX68" fmla="*/ 331848 w 1612342"/>
              <a:gd name="connsiteY68" fmla="*/ 1133856 h 1225681"/>
              <a:gd name="connsiteX69" fmla="*/ 249552 w 1612342"/>
              <a:gd name="connsiteY69" fmla="*/ 1152144 h 1225681"/>
              <a:gd name="connsiteX70" fmla="*/ 185544 w 1612342"/>
              <a:gd name="connsiteY70" fmla="*/ 1161288 h 1225681"/>
              <a:gd name="connsiteX71" fmla="*/ 158112 w 1612342"/>
              <a:gd name="connsiteY71" fmla="*/ 1170432 h 1225681"/>
              <a:gd name="connsiteX72" fmla="*/ 57528 w 1612342"/>
              <a:gd name="connsiteY72" fmla="*/ 1179576 h 1225681"/>
              <a:gd name="connsiteX73" fmla="*/ 30096 w 1612342"/>
              <a:gd name="connsiteY73" fmla="*/ 1197864 h 1225681"/>
              <a:gd name="connsiteX74" fmla="*/ 2664 w 1612342"/>
              <a:gd name="connsiteY74" fmla="*/ 1225296 h 122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612342" h="1225681">
                <a:moveTo>
                  <a:pt x="212976" y="82296"/>
                </a:moveTo>
                <a:cubicBezTo>
                  <a:pt x="398767" y="100875"/>
                  <a:pt x="327100" y="97621"/>
                  <a:pt x="633600" y="82296"/>
                </a:cubicBezTo>
                <a:cubicBezTo>
                  <a:pt x="658260" y="81063"/>
                  <a:pt x="686204" y="66606"/>
                  <a:pt x="706752" y="54864"/>
                </a:cubicBezTo>
                <a:cubicBezTo>
                  <a:pt x="716294" y="49412"/>
                  <a:pt x="723522" y="39241"/>
                  <a:pt x="734184" y="36576"/>
                </a:cubicBezTo>
                <a:cubicBezTo>
                  <a:pt x="760961" y="29882"/>
                  <a:pt x="789048" y="30480"/>
                  <a:pt x="816480" y="27432"/>
                </a:cubicBezTo>
                <a:cubicBezTo>
                  <a:pt x="891302" y="8726"/>
                  <a:pt x="819762" y="24736"/>
                  <a:pt x="944496" y="9144"/>
                </a:cubicBezTo>
                <a:cubicBezTo>
                  <a:pt x="962893" y="6844"/>
                  <a:pt x="981072" y="3048"/>
                  <a:pt x="999360" y="0"/>
                </a:cubicBezTo>
                <a:cubicBezTo>
                  <a:pt x="1029840" y="3048"/>
                  <a:pt x="1061740" y="-543"/>
                  <a:pt x="1090800" y="9144"/>
                </a:cubicBezTo>
                <a:cubicBezTo>
                  <a:pt x="1101226" y="12619"/>
                  <a:pt x="1109088" y="25586"/>
                  <a:pt x="1109088" y="36576"/>
                </a:cubicBezTo>
                <a:cubicBezTo>
                  <a:pt x="1109088" y="47566"/>
                  <a:pt x="1098037" y="55737"/>
                  <a:pt x="1090800" y="64008"/>
                </a:cubicBezTo>
                <a:cubicBezTo>
                  <a:pt x="1076608" y="80228"/>
                  <a:pt x="1061637" y="95930"/>
                  <a:pt x="1045080" y="109728"/>
                </a:cubicBezTo>
                <a:cubicBezTo>
                  <a:pt x="1024937" y="126514"/>
                  <a:pt x="1001546" y="139069"/>
                  <a:pt x="981072" y="155448"/>
                </a:cubicBezTo>
                <a:cubicBezTo>
                  <a:pt x="970974" y="163526"/>
                  <a:pt x="964163" y="175364"/>
                  <a:pt x="953640" y="182880"/>
                </a:cubicBezTo>
                <a:cubicBezTo>
                  <a:pt x="942548" y="190803"/>
                  <a:pt x="928156" y="193245"/>
                  <a:pt x="917064" y="201168"/>
                </a:cubicBezTo>
                <a:cubicBezTo>
                  <a:pt x="906541" y="208684"/>
                  <a:pt x="899977" y="220841"/>
                  <a:pt x="889632" y="228600"/>
                </a:cubicBezTo>
                <a:cubicBezTo>
                  <a:pt x="875414" y="239264"/>
                  <a:pt x="858983" y="246612"/>
                  <a:pt x="843912" y="256032"/>
                </a:cubicBezTo>
                <a:cubicBezTo>
                  <a:pt x="774005" y="299724"/>
                  <a:pt x="871939" y="242755"/>
                  <a:pt x="752472" y="338328"/>
                </a:cubicBezTo>
                <a:cubicBezTo>
                  <a:pt x="744946" y="344349"/>
                  <a:pt x="733366" y="342615"/>
                  <a:pt x="725040" y="347472"/>
                </a:cubicBezTo>
                <a:cubicBezTo>
                  <a:pt x="696562" y="364084"/>
                  <a:pt x="670176" y="384048"/>
                  <a:pt x="642744" y="402336"/>
                </a:cubicBezTo>
                <a:cubicBezTo>
                  <a:pt x="633600" y="408432"/>
                  <a:pt x="624960" y="415362"/>
                  <a:pt x="615312" y="420624"/>
                </a:cubicBezTo>
                <a:cubicBezTo>
                  <a:pt x="581784" y="438912"/>
                  <a:pt x="547887" y="456540"/>
                  <a:pt x="514728" y="475488"/>
                </a:cubicBezTo>
                <a:cubicBezTo>
                  <a:pt x="505186" y="480940"/>
                  <a:pt x="497126" y="488861"/>
                  <a:pt x="487296" y="493776"/>
                </a:cubicBezTo>
                <a:cubicBezTo>
                  <a:pt x="472615" y="501117"/>
                  <a:pt x="456519" y="505272"/>
                  <a:pt x="441576" y="512064"/>
                </a:cubicBezTo>
                <a:cubicBezTo>
                  <a:pt x="422962" y="520525"/>
                  <a:pt x="405396" y="531192"/>
                  <a:pt x="386712" y="539496"/>
                </a:cubicBezTo>
                <a:cubicBezTo>
                  <a:pt x="377904" y="543411"/>
                  <a:pt x="367901" y="544329"/>
                  <a:pt x="359280" y="548640"/>
                </a:cubicBezTo>
                <a:cubicBezTo>
                  <a:pt x="349450" y="553555"/>
                  <a:pt x="341455" y="561591"/>
                  <a:pt x="331848" y="566928"/>
                </a:cubicBezTo>
                <a:cubicBezTo>
                  <a:pt x="313974" y="576858"/>
                  <a:pt x="294858" y="584430"/>
                  <a:pt x="276984" y="594360"/>
                </a:cubicBezTo>
                <a:cubicBezTo>
                  <a:pt x="267377" y="599697"/>
                  <a:pt x="259382" y="607733"/>
                  <a:pt x="249552" y="612648"/>
                </a:cubicBezTo>
                <a:cubicBezTo>
                  <a:pt x="240931" y="616959"/>
                  <a:pt x="230741" y="617481"/>
                  <a:pt x="222120" y="621792"/>
                </a:cubicBezTo>
                <a:cubicBezTo>
                  <a:pt x="212290" y="626707"/>
                  <a:pt x="204518" y="635165"/>
                  <a:pt x="194688" y="640080"/>
                </a:cubicBezTo>
                <a:cubicBezTo>
                  <a:pt x="186067" y="644391"/>
                  <a:pt x="175877" y="644913"/>
                  <a:pt x="167256" y="649224"/>
                </a:cubicBezTo>
                <a:cubicBezTo>
                  <a:pt x="157426" y="654139"/>
                  <a:pt x="149654" y="662597"/>
                  <a:pt x="139824" y="667512"/>
                </a:cubicBezTo>
                <a:cubicBezTo>
                  <a:pt x="131203" y="671823"/>
                  <a:pt x="121013" y="672345"/>
                  <a:pt x="112392" y="676656"/>
                </a:cubicBezTo>
                <a:cubicBezTo>
                  <a:pt x="102562" y="681571"/>
                  <a:pt x="94790" y="690029"/>
                  <a:pt x="84960" y="694944"/>
                </a:cubicBezTo>
                <a:cubicBezTo>
                  <a:pt x="9244" y="732802"/>
                  <a:pt x="108712" y="669965"/>
                  <a:pt x="30096" y="722376"/>
                </a:cubicBezTo>
                <a:cubicBezTo>
                  <a:pt x="27048" y="731520"/>
                  <a:pt x="25263" y="741187"/>
                  <a:pt x="20952" y="749808"/>
                </a:cubicBezTo>
                <a:cubicBezTo>
                  <a:pt x="16037" y="759638"/>
                  <a:pt x="-7903" y="774221"/>
                  <a:pt x="2664" y="777240"/>
                </a:cubicBezTo>
                <a:cubicBezTo>
                  <a:pt x="29203" y="784823"/>
                  <a:pt x="57637" y="771999"/>
                  <a:pt x="84960" y="768096"/>
                </a:cubicBezTo>
                <a:cubicBezTo>
                  <a:pt x="156192" y="757920"/>
                  <a:pt x="192712" y="748277"/>
                  <a:pt x="258696" y="740664"/>
                </a:cubicBezTo>
                <a:cubicBezTo>
                  <a:pt x="316544" y="733989"/>
                  <a:pt x="432432" y="722376"/>
                  <a:pt x="432432" y="722376"/>
                </a:cubicBezTo>
                <a:cubicBezTo>
                  <a:pt x="444624" y="719328"/>
                  <a:pt x="456924" y="716684"/>
                  <a:pt x="469008" y="713232"/>
                </a:cubicBezTo>
                <a:cubicBezTo>
                  <a:pt x="478276" y="710584"/>
                  <a:pt x="486801" y="704088"/>
                  <a:pt x="496440" y="704088"/>
                </a:cubicBezTo>
                <a:cubicBezTo>
                  <a:pt x="700679" y="704088"/>
                  <a:pt x="904872" y="710184"/>
                  <a:pt x="1109088" y="713232"/>
                </a:cubicBezTo>
                <a:cubicBezTo>
                  <a:pt x="1121280" y="716280"/>
                  <a:pt x="1133097" y="722376"/>
                  <a:pt x="1145664" y="722376"/>
                </a:cubicBezTo>
                <a:cubicBezTo>
                  <a:pt x="1302449" y="722376"/>
                  <a:pt x="1338845" y="728215"/>
                  <a:pt x="1447416" y="704088"/>
                </a:cubicBezTo>
                <a:cubicBezTo>
                  <a:pt x="1459684" y="701362"/>
                  <a:pt x="1471724" y="697670"/>
                  <a:pt x="1483992" y="694944"/>
                </a:cubicBezTo>
                <a:cubicBezTo>
                  <a:pt x="1499164" y="691573"/>
                  <a:pt x="1514718" y="689889"/>
                  <a:pt x="1529712" y="685800"/>
                </a:cubicBezTo>
                <a:cubicBezTo>
                  <a:pt x="1548310" y="680728"/>
                  <a:pt x="1584576" y="667512"/>
                  <a:pt x="1584576" y="667512"/>
                </a:cubicBezTo>
                <a:cubicBezTo>
                  <a:pt x="1593720" y="670560"/>
                  <a:pt x="1609670" y="667305"/>
                  <a:pt x="1612008" y="676656"/>
                </a:cubicBezTo>
                <a:cubicBezTo>
                  <a:pt x="1614673" y="687318"/>
                  <a:pt x="1600755" y="695645"/>
                  <a:pt x="1593720" y="704088"/>
                </a:cubicBezTo>
                <a:cubicBezTo>
                  <a:pt x="1565836" y="737548"/>
                  <a:pt x="1560725" y="733854"/>
                  <a:pt x="1520568" y="758952"/>
                </a:cubicBezTo>
                <a:cubicBezTo>
                  <a:pt x="1454526" y="800228"/>
                  <a:pt x="1540420" y="751164"/>
                  <a:pt x="1429128" y="832104"/>
                </a:cubicBezTo>
                <a:cubicBezTo>
                  <a:pt x="1387267" y="862548"/>
                  <a:pt x="1403124" y="840534"/>
                  <a:pt x="1365120" y="859536"/>
                </a:cubicBezTo>
                <a:cubicBezTo>
                  <a:pt x="1343141" y="870526"/>
                  <a:pt x="1324425" y="888341"/>
                  <a:pt x="1301112" y="896112"/>
                </a:cubicBezTo>
                <a:cubicBezTo>
                  <a:pt x="1277799" y="903883"/>
                  <a:pt x="1252287" y="901781"/>
                  <a:pt x="1227960" y="905256"/>
                </a:cubicBezTo>
                <a:cubicBezTo>
                  <a:pt x="1209606" y="907878"/>
                  <a:pt x="1191195" y="910378"/>
                  <a:pt x="1173096" y="914400"/>
                </a:cubicBezTo>
                <a:cubicBezTo>
                  <a:pt x="1163687" y="916491"/>
                  <a:pt x="1155056" y="921377"/>
                  <a:pt x="1145664" y="923544"/>
                </a:cubicBezTo>
                <a:cubicBezTo>
                  <a:pt x="1115376" y="930533"/>
                  <a:pt x="1084535" y="934943"/>
                  <a:pt x="1054224" y="941832"/>
                </a:cubicBezTo>
                <a:cubicBezTo>
                  <a:pt x="1017460" y="950187"/>
                  <a:pt x="980263" y="957342"/>
                  <a:pt x="944496" y="969264"/>
                </a:cubicBezTo>
                <a:cubicBezTo>
                  <a:pt x="935352" y="972312"/>
                  <a:pt x="926473" y="976317"/>
                  <a:pt x="917064" y="978408"/>
                </a:cubicBezTo>
                <a:cubicBezTo>
                  <a:pt x="836230" y="996371"/>
                  <a:pt x="889388" y="978478"/>
                  <a:pt x="825624" y="996696"/>
                </a:cubicBezTo>
                <a:cubicBezTo>
                  <a:pt x="816356" y="999344"/>
                  <a:pt x="807491" y="1003304"/>
                  <a:pt x="798192" y="1005840"/>
                </a:cubicBezTo>
                <a:lnTo>
                  <a:pt x="688464" y="1033272"/>
                </a:lnTo>
                <a:cubicBezTo>
                  <a:pt x="676272" y="1036320"/>
                  <a:pt x="664329" y="1040639"/>
                  <a:pt x="651888" y="1042416"/>
                </a:cubicBezTo>
                <a:cubicBezTo>
                  <a:pt x="604943" y="1049122"/>
                  <a:pt x="585615" y="1050676"/>
                  <a:pt x="542160" y="1060704"/>
                </a:cubicBezTo>
                <a:cubicBezTo>
                  <a:pt x="517669" y="1066356"/>
                  <a:pt x="492853" y="1071044"/>
                  <a:pt x="469008" y="1078992"/>
                </a:cubicBezTo>
                <a:cubicBezTo>
                  <a:pt x="450720" y="1085088"/>
                  <a:pt x="430184" y="1086587"/>
                  <a:pt x="414144" y="1097280"/>
                </a:cubicBezTo>
                <a:cubicBezTo>
                  <a:pt x="405000" y="1103376"/>
                  <a:pt x="396755" y="1111105"/>
                  <a:pt x="386712" y="1115568"/>
                </a:cubicBezTo>
                <a:cubicBezTo>
                  <a:pt x="369096" y="1123397"/>
                  <a:pt x="350550" y="1129181"/>
                  <a:pt x="331848" y="1133856"/>
                </a:cubicBezTo>
                <a:cubicBezTo>
                  <a:pt x="298968" y="1142076"/>
                  <a:pt x="284378" y="1146340"/>
                  <a:pt x="249552" y="1152144"/>
                </a:cubicBezTo>
                <a:cubicBezTo>
                  <a:pt x="228293" y="1155687"/>
                  <a:pt x="206880" y="1158240"/>
                  <a:pt x="185544" y="1161288"/>
                </a:cubicBezTo>
                <a:cubicBezTo>
                  <a:pt x="176400" y="1164336"/>
                  <a:pt x="167654" y="1169069"/>
                  <a:pt x="158112" y="1170432"/>
                </a:cubicBezTo>
                <a:cubicBezTo>
                  <a:pt x="124784" y="1175193"/>
                  <a:pt x="90447" y="1172522"/>
                  <a:pt x="57528" y="1179576"/>
                </a:cubicBezTo>
                <a:cubicBezTo>
                  <a:pt x="46782" y="1181879"/>
                  <a:pt x="39240" y="1191768"/>
                  <a:pt x="30096" y="1197864"/>
                </a:cubicBezTo>
                <a:cubicBezTo>
                  <a:pt x="19024" y="1231079"/>
                  <a:pt x="30591" y="1225296"/>
                  <a:pt x="2664" y="12252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27673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2461260" y="2011365"/>
            <a:ext cx="2286000" cy="849924"/>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5253990" y="2009671"/>
            <a:ext cx="6477000" cy="1219200"/>
          </a:xfrm>
          <a:prstGeom prst="rect">
            <a:avLst/>
          </a:prstGeom>
          <a:noFill/>
          <a:ln w="9525">
            <a:noFill/>
            <a:miter lim="800000"/>
            <a:headEnd/>
            <a:tailEnd/>
          </a:ln>
        </p:spPr>
      </p:pic>
      <p:pic>
        <p:nvPicPr>
          <p:cNvPr id="6" name="Picture 2_"/>
          <p:cNvPicPr>
            <a:picLocks noChangeAspect="1" noChangeArrowheads="1"/>
          </p:cNvPicPr>
          <p:nvPr/>
        </p:nvPicPr>
        <p:blipFill>
          <a:blip r:embed="rId4" cstate="print"/>
          <a:srcRect/>
          <a:stretch>
            <a:fillRect/>
          </a:stretch>
        </p:blipFill>
        <p:spPr bwMode="auto">
          <a:xfrm>
            <a:off x="4953000" y="3793574"/>
            <a:ext cx="2895600" cy="981559"/>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a:stretch>
            <a:fillRect/>
          </a:stretch>
        </p:blipFill>
        <p:spPr bwMode="auto">
          <a:xfrm>
            <a:off x="2819400" y="3793574"/>
            <a:ext cx="2214880" cy="914400"/>
          </a:xfrm>
          <a:prstGeom prst="rect">
            <a:avLst/>
          </a:prstGeom>
          <a:noFill/>
          <a:ln w="9525">
            <a:noFill/>
            <a:miter lim="800000"/>
            <a:headEnd/>
            <a:tailEnd/>
          </a:ln>
        </p:spPr>
      </p:pic>
      <p:sp>
        <p:nvSpPr>
          <p:cNvPr id="4" name="TextBox 3"/>
          <p:cNvSpPr txBox="1"/>
          <p:nvPr/>
        </p:nvSpPr>
        <p:spPr>
          <a:xfrm>
            <a:off x="2743200" y="5312144"/>
            <a:ext cx="7010400" cy="523220"/>
          </a:xfrm>
          <a:prstGeom prst="rect">
            <a:avLst/>
          </a:prstGeom>
          <a:noFill/>
        </p:spPr>
        <p:txBody>
          <a:bodyPr wrap="square" rtlCol="0">
            <a:spAutoFit/>
          </a:bodyPr>
          <a:lstStyle/>
          <a:p>
            <a:r>
              <a:rPr lang="en-US" sz="2800" dirty="0" smtClean="0"/>
              <a:t>Degree of freedom =n-1</a:t>
            </a:r>
            <a:endParaRPr 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whether </a:t>
            </a:r>
            <a:r>
              <a:rPr lang="en-US" dirty="0"/>
              <a:t>the mean difference (</a:t>
            </a:r>
            <a:r>
              <a:rPr lang="en-US" dirty="0" smtClean="0"/>
              <a:t>m ) </a:t>
            </a:r>
            <a:r>
              <a:rPr lang="en-US" dirty="0"/>
              <a:t>is equal to 0?</a:t>
            </a:r>
          </a:p>
          <a:p>
            <a:r>
              <a:rPr lang="en-US" dirty="0"/>
              <a:t>whether the mean difference (</a:t>
            </a:r>
            <a:r>
              <a:rPr lang="en-US" dirty="0" smtClean="0"/>
              <a:t>m) </a:t>
            </a:r>
            <a:r>
              <a:rPr lang="en-US" dirty="0"/>
              <a:t>is less than 0?</a:t>
            </a:r>
          </a:p>
          <a:p>
            <a:r>
              <a:rPr lang="en-US" dirty="0"/>
              <a:t>whether the mean difference (</a:t>
            </a:r>
            <a:r>
              <a:rPr lang="en-US" dirty="0" smtClean="0"/>
              <a:t>m) </a:t>
            </a:r>
            <a:r>
              <a:rPr lang="en-US" dirty="0"/>
              <a:t>is </a:t>
            </a:r>
            <a:r>
              <a:rPr lang="en-US" dirty="0" smtClean="0"/>
              <a:t>greater </a:t>
            </a:r>
            <a:r>
              <a:rPr lang="en-US" dirty="0"/>
              <a:t>than 0?</a:t>
            </a:r>
          </a:p>
        </p:txBody>
      </p:sp>
      <p:pic>
        <p:nvPicPr>
          <p:cNvPr id="5" name="Picture 4"/>
          <p:cNvPicPr>
            <a:picLocks noChangeAspect="1"/>
          </p:cNvPicPr>
          <p:nvPr/>
        </p:nvPicPr>
        <p:blipFill>
          <a:blip r:embed="rId2"/>
          <a:stretch>
            <a:fillRect/>
          </a:stretch>
        </p:blipFill>
        <p:spPr>
          <a:xfrm>
            <a:off x="762000" y="3200400"/>
            <a:ext cx="7696200" cy="3172370"/>
          </a:xfrm>
          <a:prstGeom prst="rect">
            <a:avLst/>
          </a:prstGeom>
        </p:spPr>
      </p:pic>
      <p:pic>
        <p:nvPicPr>
          <p:cNvPr id="6" name="Picture 5"/>
          <p:cNvPicPr>
            <a:picLocks noChangeAspect="1"/>
          </p:cNvPicPr>
          <p:nvPr/>
        </p:nvPicPr>
        <p:blipFill>
          <a:blip r:embed="rId3"/>
          <a:stretch>
            <a:fillRect/>
          </a:stretch>
        </p:blipFill>
        <p:spPr>
          <a:xfrm>
            <a:off x="4871838" y="5387205"/>
            <a:ext cx="7172723" cy="985565"/>
          </a:xfrm>
          <a:prstGeom prst="rect">
            <a:avLst/>
          </a:prstGeom>
        </p:spPr>
      </p:pic>
    </p:spTree>
    <p:extLst>
      <p:ext uri="{BB962C8B-B14F-4D97-AF65-F5344CB8AC3E}">
        <p14:creationId xmlns:p14="http://schemas.microsoft.com/office/powerpoint/2010/main" val="165199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990600" y="1752600"/>
            <a:ext cx="9753600" cy="1569660"/>
          </a:xfrm>
          <a:prstGeom prst="rect">
            <a:avLst/>
          </a:prstGeom>
        </p:spPr>
        <p:txBody>
          <a:bodyPr wrap="square">
            <a:spAutoFit/>
          </a:bodyPr>
          <a:lstStyle/>
          <a:p>
            <a:r>
              <a:rPr lang="en-US" sz="2400" dirty="0"/>
              <a:t>A math teacher wants to determine the effectiveness of her statistics lesson. She gives a simple skills test to nine students before the start of class (a pre-test) and the same skills test to the same students at the end of class (a post-test).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905001" y="1752600"/>
            <a:ext cx="8363021"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066800" y="1828800"/>
            <a:ext cx="8229600" cy="1200329"/>
          </a:xfrm>
          <a:prstGeom prst="rect">
            <a:avLst/>
          </a:prstGeom>
        </p:spPr>
        <p:txBody>
          <a:bodyPr wrap="square">
            <a:spAutoFit/>
          </a:bodyPr>
          <a:lstStyle/>
          <a:p>
            <a:r>
              <a:rPr lang="en-US" sz="2400" dirty="0"/>
              <a:t>Hypothesis Step 1:</a:t>
            </a:r>
          </a:p>
          <a:p>
            <a:endParaRPr lang="en-US" sz="2400" dirty="0"/>
          </a:p>
          <a:p>
            <a:r>
              <a:rPr lang="en-US" sz="2400" dirty="0"/>
              <a:t> Clearly state the Null and Alternative Hypothesis.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685800" y="1393253"/>
            <a:ext cx="10323576" cy="46184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533400" y="1752600"/>
            <a:ext cx="10058400" cy="2091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85591" y="1417638"/>
            <a:ext cx="10963617" cy="3687762"/>
          </a:xfrm>
          <a:prstGeom prst="rect">
            <a:avLst/>
          </a:prstGeom>
        </p:spPr>
      </p:pic>
      <p:sp>
        <p:nvSpPr>
          <p:cNvPr id="6" name="Rectangle 5"/>
          <p:cNvSpPr/>
          <p:nvPr/>
        </p:nvSpPr>
        <p:spPr>
          <a:xfrm>
            <a:off x="4978887" y="3102983"/>
            <a:ext cx="6633993" cy="3139321"/>
          </a:xfrm>
          <a:prstGeom prst="rect">
            <a:avLst/>
          </a:prstGeom>
        </p:spPr>
        <p:txBody>
          <a:bodyPr wrap="square">
            <a:spAutoFit/>
          </a:bodyPr>
          <a:lstStyle/>
          <a:p>
            <a:r>
              <a:rPr lang="en-US" dirty="0"/>
              <a:t>The </a:t>
            </a:r>
            <a:r>
              <a:rPr lang="en-US" dirty="0" err="1"/>
              <a:t>immer</a:t>
            </a:r>
            <a:r>
              <a:rPr lang="en-US" dirty="0"/>
              <a:t> data frame has 30 rows and 4 columns. Five varieties of barley were grown in six locations in each of 1931 and 1932</a:t>
            </a:r>
            <a:r>
              <a:rPr lang="en-US" dirty="0" smtClean="0"/>
              <a:t>.</a:t>
            </a:r>
          </a:p>
          <a:p>
            <a:r>
              <a:rPr lang="en-US" dirty="0" smtClean="0"/>
              <a:t>This </a:t>
            </a:r>
            <a:r>
              <a:rPr lang="en-US" dirty="0"/>
              <a:t>data frame contains the following columns:</a:t>
            </a:r>
          </a:p>
          <a:p>
            <a:r>
              <a:rPr lang="en-US" dirty="0" err="1" smtClean="0"/>
              <a:t>Loc</a:t>
            </a:r>
            <a:r>
              <a:rPr lang="en-US" dirty="0" smtClean="0"/>
              <a:t> :The </a:t>
            </a:r>
            <a:r>
              <a:rPr lang="en-US" dirty="0"/>
              <a:t>location.</a:t>
            </a:r>
          </a:p>
          <a:p>
            <a:endParaRPr lang="en-US" dirty="0"/>
          </a:p>
          <a:p>
            <a:r>
              <a:rPr lang="en-US" dirty="0" err="1" smtClean="0"/>
              <a:t>Var</a:t>
            </a:r>
            <a:r>
              <a:rPr lang="en-US" dirty="0" smtClean="0"/>
              <a:t> :The </a:t>
            </a:r>
            <a:r>
              <a:rPr lang="en-US" dirty="0"/>
              <a:t>variety of barley ("</a:t>
            </a:r>
            <a:r>
              <a:rPr lang="en-US" dirty="0" err="1"/>
              <a:t>manchuria</a:t>
            </a:r>
            <a:r>
              <a:rPr lang="en-US" dirty="0"/>
              <a:t>", "</a:t>
            </a:r>
            <a:r>
              <a:rPr lang="en-US" dirty="0" err="1"/>
              <a:t>svansota</a:t>
            </a:r>
            <a:r>
              <a:rPr lang="en-US" dirty="0"/>
              <a:t>", "velvet", "</a:t>
            </a:r>
            <a:r>
              <a:rPr lang="en-US" dirty="0" err="1"/>
              <a:t>trebi</a:t>
            </a:r>
            <a:r>
              <a:rPr lang="en-US" dirty="0"/>
              <a:t>" and "peatland").</a:t>
            </a:r>
          </a:p>
          <a:p>
            <a:endParaRPr lang="en-US" dirty="0"/>
          </a:p>
          <a:p>
            <a:r>
              <a:rPr lang="en-US" dirty="0" smtClean="0"/>
              <a:t>Y1 :Yield </a:t>
            </a:r>
            <a:r>
              <a:rPr lang="en-US" dirty="0"/>
              <a:t>in 1931.</a:t>
            </a:r>
          </a:p>
          <a:p>
            <a:endParaRPr lang="en-US" dirty="0"/>
          </a:p>
          <a:p>
            <a:r>
              <a:rPr lang="en-US" dirty="0" smtClean="0"/>
              <a:t>Y2:Yield </a:t>
            </a:r>
            <a:r>
              <a:rPr lang="en-US" dirty="0"/>
              <a:t>in 1932.</a:t>
            </a:r>
          </a:p>
        </p:txBody>
      </p:sp>
    </p:spTree>
    <p:extLst>
      <p:ext uri="{BB962C8B-B14F-4D97-AF65-F5344CB8AC3E}">
        <p14:creationId xmlns:p14="http://schemas.microsoft.com/office/powerpoint/2010/main" val="13862462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85800" y="457200"/>
            <a:ext cx="9677400" cy="5786094"/>
          </a:xfrm>
          <a:prstGeom prst="rect">
            <a:avLst/>
          </a:prstGeom>
        </p:spPr>
      </p:pic>
    </p:spTree>
    <p:extLst>
      <p:ext uri="{BB962C8B-B14F-4D97-AF65-F5344CB8AC3E}">
        <p14:creationId xmlns:p14="http://schemas.microsoft.com/office/powerpoint/2010/main" val="37247257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33400" y="1676400"/>
            <a:ext cx="10668000" cy="1219200"/>
          </a:xfrm>
          <a:prstGeom prst="rect">
            <a:avLst/>
          </a:prstGeom>
        </p:spPr>
      </p:pic>
    </p:spTree>
    <p:extLst>
      <p:ext uri="{BB962C8B-B14F-4D97-AF65-F5344CB8AC3E}">
        <p14:creationId xmlns:p14="http://schemas.microsoft.com/office/powerpoint/2010/main" val="3450432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 the Standard Normal Distribution table to find</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P(0 </a:t>
            </a:r>
            <a:r>
              <a:rPr lang="en-US" dirty="0"/>
              <a:t>&lt; Z ≤ 1</a:t>
            </a:r>
            <a:r>
              <a:rPr lang="en-US" dirty="0" smtClean="0"/>
              <a:t>)</a:t>
            </a:r>
          </a:p>
          <a:p>
            <a:r>
              <a:rPr lang="en-US" dirty="0" smtClean="0"/>
              <a:t>P</a:t>
            </a:r>
            <a:r>
              <a:rPr lang="en-US" dirty="0"/>
              <a:t>(-1.65 &lt; Z ≤ 1.93</a:t>
            </a:r>
            <a:r>
              <a:rPr lang="en-US" dirty="0" smtClean="0"/>
              <a:t>)</a:t>
            </a:r>
          </a:p>
          <a:p>
            <a:r>
              <a:rPr lang="en-US" dirty="0" smtClean="0"/>
              <a:t>P(0.85 </a:t>
            </a:r>
            <a:r>
              <a:rPr lang="en-US" dirty="0"/>
              <a:t>&lt; Z ≤ 2.23</a:t>
            </a:r>
            <a:r>
              <a:rPr lang="en-US" dirty="0" smtClean="0"/>
              <a:t>)</a:t>
            </a:r>
          </a:p>
          <a:p>
            <a:r>
              <a:rPr lang="en-US" dirty="0" smtClean="0"/>
              <a:t>P(Z </a:t>
            </a:r>
            <a:r>
              <a:rPr lang="en-US" dirty="0"/>
              <a:t>&gt; 1.75</a:t>
            </a:r>
            <a:r>
              <a:rPr lang="en-US" dirty="0" smtClean="0"/>
              <a:t>)</a:t>
            </a:r>
          </a:p>
          <a:p>
            <a:r>
              <a:rPr lang="en-US" dirty="0" smtClean="0"/>
              <a:t>P(Z </a:t>
            </a:r>
            <a:r>
              <a:rPr lang="en-US" dirty="0"/>
              <a:t>≤ -0.69</a:t>
            </a:r>
            <a:r>
              <a:rPr lang="en-US" dirty="0" smtClean="0"/>
              <a:t>)</a:t>
            </a:r>
          </a:p>
          <a:p>
            <a:r>
              <a:rPr lang="en-US" dirty="0" smtClean="0"/>
              <a:t>P</a:t>
            </a:r>
            <a:r>
              <a:rPr lang="en-US" dirty="0"/>
              <a:t>(-1.27 &lt; Z ≤ 0</a:t>
            </a:r>
            <a:r>
              <a:rPr lang="en-US" dirty="0" smtClean="0"/>
              <a:t>).</a:t>
            </a:r>
          </a:p>
          <a:p>
            <a:r>
              <a:rPr lang="en-US" dirty="0" smtClean="0"/>
              <a:t>P(Z</a:t>
            </a:r>
            <a:r>
              <a:rPr lang="en-US" dirty="0"/>
              <a:t>  &gt; -2.64</a:t>
            </a:r>
            <a:r>
              <a:rPr lang="en-US" dirty="0" smtClean="0"/>
              <a:t>)</a:t>
            </a:r>
          </a:p>
          <a:p>
            <a:r>
              <a:rPr lang="en-US" dirty="0" smtClean="0"/>
              <a:t>P(Z</a:t>
            </a:r>
            <a:r>
              <a:rPr lang="en-US" dirty="0"/>
              <a:t>  ≤ 0.96).</a:t>
            </a:r>
          </a:p>
        </p:txBody>
      </p:sp>
    </p:spTree>
    <p:extLst>
      <p:ext uri="{BB962C8B-B14F-4D97-AF65-F5344CB8AC3E}">
        <p14:creationId xmlns:p14="http://schemas.microsoft.com/office/powerpoint/2010/main" val="2403425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err="1" smtClean="0"/>
              <a:t>pnorm</a:t>
            </a:r>
            <a:r>
              <a:rPr lang="en-US" sz="2400" b="1" dirty="0" smtClean="0"/>
              <a:t>(</a:t>
            </a:r>
            <a:r>
              <a:rPr lang="en-US" sz="2400" b="1" dirty="0" err="1" smtClean="0"/>
              <a:t>x,mean,sd</a:t>
            </a:r>
            <a:r>
              <a:rPr lang="en-US" sz="2400" b="1" dirty="0"/>
              <a:t>, </a:t>
            </a:r>
            <a:r>
              <a:rPr lang="en-US" sz="2400" b="1" dirty="0" err="1" smtClean="0"/>
              <a:t>lower.tail</a:t>
            </a:r>
            <a:r>
              <a:rPr lang="en-US" sz="2400" b="1" dirty="0" smtClean="0"/>
              <a:t>)</a:t>
            </a:r>
            <a:r>
              <a:rPr lang="en-US" sz="2400" b="1" dirty="0"/>
              <a:t>	</a:t>
            </a:r>
          </a:p>
          <a:p>
            <a:pPr lvl="1"/>
            <a:r>
              <a:rPr lang="en-US" sz="2000" b="1" dirty="0"/>
              <a:t>logical; if TRUE (default), probabilities are P[X ≤ x] otherwise, P[X &gt; x]. </a:t>
            </a:r>
          </a:p>
          <a:p>
            <a:pPr marL="0" indent="0">
              <a:buNone/>
            </a:pPr>
            <a:r>
              <a:rPr lang="en-US" sz="2400" dirty="0"/>
              <a:t>This function gives the probability of a normally distributed random number to be less that the value of a given number. It is also called "Cumulative Distribution Function</a:t>
            </a:r>
            <a:r>
              <a:rPr lang="en-US" sz="2400" dirty="0" smtClean="0"/>
              <a:t>".</a:t>
            </a:r>
          </a:p>
          <a:p>
            <a:r>
              <a:rPr lang="en-US" sz="2400" b="1" dirty="0" err="1"/>
              <a:t>qnorm</a:t>
            </a:r>
            <a:r>
              <a:rPr lang="en-US" sz="2400" b="1" dirty="0" smtClean="0"/>
              <a:t>() : opposite of </a:t>
            </a:r>
            <a:r>
              <a:rPr lang="en-US" sz="2400" b="1" dirty="0" err="1" smtClean="0"/>
              <a:t>pnorm</a:t>
            </a:r>
            <a:endParaRPr lang="en-US" sz="2400" b="1" dirty="0"/>
          </a:p>
          <a:p>
            <a:pPr marL="0" indent="0">
              <a:buNone/>
            </a:pPr>
            <a:r>
              <a:rPr lang="en-US" sz="2400" dirty="0"/>
              <a:t>This function takes the probability value and gives a number whose cumulative value matches the probability value.</a:t>
            </a:r>
          </a:p>
          <a:p>
            <a:pPr marL="0" indent="0">
              <a:buNone/>
            </a:pPr>
            <a:endParaRPr lang="en-US" sz="2400" dirty="0"/>
          </a:p>
          <a:p>
            <a:endParaRPr lang="en-US" sz="2400" dirty="0"/>
          </a:p>
        </p:txBody>
      </p:sp>
    </p:spTree>
    <p:extLst>
      <p:ext uri="{BB962C8B-B14F-4D97-AF65-F5344CB8AC3E}">
        <p14:creationId xmlns:p14="http://schemas.microsoft.com/office/powerpoint/2010/main" val="2938859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dirty="0"/>
              <a:t>The </a:t>
            </a:r>
            <a:r>
              <a:rPr lang="en-US" sz="2400" dirty="0" err="1"/>
              <a:t>Fresha</a:t>
            </a:r>
            <a:r>
              <a:rPr lang="en-US" sz="2400" dirty="0"/>
              <a:t> Tea Company pack tea in bags marked as 250 g</a:t>
            </a:r>
            <a:r>
              <a:rPr lang="en-US" sz="2400" dirty="0" smtClean="0"/>
              <a:t/>
            </a:r>
            <a:br>
              <a:rPr lang="en-US" sz="2400" dirty="0" smtClean="0"/>
            </a:br>
            <a:r>
              <a:rPr lang="en-US" sz="2400" dirty="0"/>
              <a:t>A large number of packs of tea were weighed and the mean and standard deviation were calculated as 255 g and 2.5 g respectively.</a:t>
            </a:r>
            <a:r>
              <a:rPr lang="en-US" sz="2400" dirty="0" smtClean="0"/>
              <a:t/>
            </a:r>
            <a:br>
              <a:rPr lang="en-US" sz="2400" dirty="0" smtClean="0"/>
            </a:br>
            <a:r>
              <a:rPr lang="en-US" sz="2400" dirty="0"/>
              <a:t>Assuming this data is normally distributed, what percentage of packs are </a:t>
            </a:r>
            <a:r>
              <a:rPr lang="en-US" sz="2400" dirty="0" smtClean="0"/>
              <a:t>underweight?</a:t>
            </a:r>
          </a:p>
          <a:p>
            <a:endParaRPr lang="en-US" sz="2400" dirty="0" smtClean="0"/>
          </a:p>
          <a:p>
            <a:pPr marL="0" indent="0">
              <a:buNone/>
            </a:pPr>
            <a:r>
              <a:rPr lang="en-US" sz="2400" dirty="0" smtClean="0"/>
              <a:t>P(X&lt;250g)</a:t>
            </a:r>
            <a:endParaRPr lang="en-US" sz="2400" dirty="0"/>
          </a:p>
          <a:p>
            <a:pPr marL="0" indent="0">
              <a:buNone/>
            </a:pPr>
            <a:r>
              <a:rPr lang="en-US" sz="2400" dirty="0" smtClean="0"/>
              <a:t>Z= (250-255)/2.5 =   -2 </a:t>
            </a:r>
          </a:p>
          <a:p>
            <a:pPr marL="0" indent="0">
              <a:buNone/>
            </a:pPr>
            <a:r>
              <a:rPr lang="en-US" sz="2400" dirty="0" smtClean="0"/>
              <a:t>P(-2)= 2.5%</a:t>
            </a:r>
          </a:p>
          <a:p>
            <a:pPr marL="0" indent="0">
              <a:buNone/>
            </a:pPr>
            <a:endParaRPr lang="en-US" sz="2400" dirty="0"/>
          </a:p>
          <a:p>
            <a:pPr marL="0" indent="0">
              <a:buNone/>
            </a:pPr>
            <a:r>
              <a:rPr lang="en-US" sz="2400" b="1" dirty="0" err="1" smtClean="0"/>
              <a:t>pnorm</a:t>
            </a:r>
            <a:r>
              <a:rPr lang="en-US" sz="2400" b="1" dirty="0" smtClean="0"/>
              <a:t>(x=250,mean=255,sd=2.5)</a:t>
            </a:r>
            <a:endParaRPr lang="en-US" sz="2400" dirty="0" smtClean="0"/>
          </a:p>
          <a:p>
            <a:pPr marL="0" indent="0">
              <a:buNone/>
            </a:pPr>
            <a:endParaRPr lang="en-US" sz="2400" dirty="0"/>
          </a:p>
        </p:txBody>
      </p:sp>
      <p:pic>
        <p:nvPicPr>
          <p:cNvPr id="4" name="Picture 3"/>
          <p:cNvPicPr>
            <a:picLocks noChangeAspect="1"/>
          </p:cNvPicPr>
          <p:nvPr/>
        </p:nvPicPr>
        <p:blipFill>
          <a:blip r:embed="rId2"/>
          <a:stretch>
            <a:fillRect/>
          </a:stretch>
        </p:blipFill>
        <p:spPr>
          <a:xfrm>
            <a:off x="5703139" y="3922772"/>
            <a:ext cx="4305300" cy="1876425"/>
          </a:xfrm>
          <a:prstGeom prst="rect">
            <a:avLst/>
          </a:prstGeom>
        </p:spPr>
      </p:pic>
    </p:spTree>
    <p:extLst>
      <p:ext uri="{BB962C8B-B14F-4D97-AF65-F5344CB8AC3E}">
        <p14:creationId xmlns:p14="http://schemas.microsoft.com/office/powerpoint/2010/main" val="4211682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Distribution</a:t>
            </a:r>
            <a:endParaRPr lang="en-US" dirty="0"/>
          </a:p>
        </p:txBody>
      </p:sp>
      <p:sp>
        <p:nvSpPr>
          <p:cNvPr id="3" name="Content Placeholder 2"/>
          <p:cNvSpPr>
            <a:spLocks noGrp="1"/>
          </p:cNvSpPr>
          <p:nvPr>
            <p:ph idx="1"/>
          </p:nvPr>
        </p:nvSpPr>
        <p:spPr>
          <a:xfrm>
            <a:off x="597408" y="1445070"/>
            <a:ext cx="10972800" cy="4525963"/>
          </a:xfrm>
        </p:spPr>
        <p:txBody>
          <a:bodyPr>
            <a:normAutofit/>
          </a:bodyPr>
          <a:lstStyle/>
          <a:p>
            <a:r>
              <a:rPr lang="en-US" sz="2800" dirty="0" smtClean="0"/>
              <a:t>It is </a:t>
            </a:r>
            <a:r>
              <a:rPr lang="en-US" sz="2800" dirty="0"/>
              <a:t>a probability distribution of a statistic obtained through a large number of samples drawn from a specific population.</a:t>
            </a:r>
            <a:endParaRPr lang="en-US" sz="2800" dirty="0" smtClean="0"/>
          </a:p>
          <a:p>
            <a:r>
              <a:rPr lang="en-US" sz="2800" dirty="0" smtClean="0"/>
              <a:t>If </a:t>
            </a:r>
            <a:r>
              <a:rPr lang="en-US" sz="2800" dirty="0"/>
              <a:t>you collect many samples from an ordinary random variable, and calculate the mean of each sample, then </a:t>
            </a:r>
            <a:r>
              <a:rPr lang="en-US" sz="2800" dirty="0" smtClean="0"/>
              <a:t>the means </a:t>
            </a:r>
            <a:r>
              <a:rPr lang="en-US" sz="2800" dirty="0"/>
              <a:t>will be distributed in an approximate bell-curve, and the “mean of means” will be the same as the mean </a:t>
            </a:r>
            <a:r>
              <a:rPr lang="en-US" sz="2800" dirty="0" smtClean="0"/>
              <a:t>of the </a:t>
            </a:r>
            <a:r>
              <a:rPr lang="en-US" sz="2800" dirty="0"/>
              <a:t>population</a:t>
            </a:r>
            <a:r>
              <a:rPr lang="en-US" sz="2800" dirty="0" smtClean="0"/>
              <a:t>.</a:t>
            </a:r>
          </a:p>
          <a:p>
            <a:r>
              <a:rPr lang="en-US" sz="2800" dirty="0" smtClean="0"/>
              <a:t>The </a:t>
            </a:r>
            <a:r>
              <a:rPr lang="en-US" sz="2800" dirty="0"/>
              <a:t>larger the size of the samples you collect, the more closely the distribution of their means </a:t>
            </a:r>
            <a:r>
              <a:rPr lang="en-US" sz="2800" dirty="0" smtClean="0"/>
              <a:t>will </a:t>
            </a:r>
            <a:r>
              <a:rPr lang="en-US" sz="2800" dirty="0"/>
              <a:t>approximate a normal distribution.</a:t>
            </a:r>
          </a:p>
        </p:txBody>
      </p:sp>
      <p:pic>
        <p:nvPicPr>
          <p:cNvPr id="4" name="Picture 3"/>
          <p:cNvPicPr>
            <a:picLocks noChangeAspect="1"/>
          </p:cNvPicPr>
          <p:nvPr/>
        </p:nvPicPr>
        <p:blipFill>
          <a:blip r:embed="rId2"/>
          <a:stretch>
            <a:fillRect/>
          </a:stretch>
        </p:blipFill>
        <p:spPr>
          <a:xfrm>
            <a:off x="1549908" y="5257800"/>
            <a:ext cx="9067800" cy="1233715"/>
          </a:xfrm>
          <a:prstGeom prst="rect">
            <a:avLst/>
          </a:prstGeom>
        </p:spPr>
      </p:pic>
    </p:spTree>
    <p:extLst>
      <p:ext uri="{BB962C8B-B14F-4D97-AF65-F5344CB8AC3E}">
        <p14:creationId xmlns:p14="http://schemas.microsoft.com/office/powerpoint/2010/main" val="2838656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2285</Words>
  <Application>Microsoft Office PowerPoint</Application>
  <PresentationFormat>Widescreen</PresentationFormat>
  <Paragraphs>248</Paragraphs>
  <Slides>59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新細明體</vt:lpstr>
      <vt:lpstr>Arial</vt:lpstr>
      <vt:lpstr>Calibri</vt:lpstr>
      <vt:lpstr>Office Theme</vt:lpstr>
      <vt:lpstr>PowerPoint Presentation</vt:lpstr>
      <vt:lpstr>PowerPoint Presentation</vt:lpstr>
      <vt:lpstr>Standard Normal Distribution</vt:lpstr>
      <vt:lpstr>Points to Note</vt:lpstr>
      <vt:lpstr>PowerPoint Presentation</vt:lpstr>
      <vt:lpstr>Use the Standard Normal Distribution table to find</vt:lpstr>
      <vt:lpstr>PowerPoint Presentation</vt:lpstr>
      <vt:lpstr>PowerPoint Presentation</vt:lpstr>
      <vt:lpstr>Sampling Distribution</vt:lpstr>
      <vt:lpstr>Sampling Distribution</vt:lpstr>
      <vt:lpstr>Central Limit Theorem</vt:lpstr>
      <vt:lpstr>PowerPoint Presentation</vt:lpstr>
      <vt:lpstr>Empirical Rule</vt:lpstr>
      <vt:lpstr>Interpretation of a Confidence Interval</vt:lpstr>
      <vt:lpstr>PowerPoint Presentation</vt:lpstr>
      <vt:lpstr>Hypothesis Testing Procedure</vt:lpstr>
      <vt:lpstr>Hypothesis Tests and Their Tails</vt:lpstr>
      <vt:lpstr>How to calculate critical value?</vt:lpstr>
      <vt:lpstr>P-Values</vt:lpstr>
      <vt:lpstr>How to decide on test?</vt:lpstr>
      <vt:lpstr>PowerPoint Presentation</vt:lpstr>
      <vt:lpstr>PowerPoint Presentation</vt:lpstr>
      <vt:lpstr>PowerPoint Presentation</vt:lpstr>
      <vt:lpstr>PowerPoint Presentation</vt:lpstr>
      <vt:lpstr>PowerPoint Presentation</vt:lpstr>
      <vt:lpstr>Independent Samples </vt:lpstr>
      <vt:lpstr>Dependent Samples </vt:lpstr>
      <vt:lpstr>Testing Hypotheses with Independent Samples</vt:lpstr>
      <vt:lpstr>t-statistic formula</vt:lpstr>
      <vt:lpstr>The Assumptions of the Independent Samples t-test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Hypotheses with Dependent(Matched) Samples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shanu</dc:creator>
  <cp:lastModifiedBy>hag5kor</cp:lastModifiedBy>
  <cp:revision>137</cp:revision>
  <dcterms:created xsi:type="dcterms:W3CDTF">2016-09-17T13:26:17Z</dcterms:created>
  <dcterms:modified xsi:type="dcterms:W3CDTF">2019-04-27T09:44:38Z</dcterms:modified>
</cp:coreProperties>
</file>