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2" r:id="rId3"/>
    <p:sldId id="257" r:id="rId4"/>
    <p:sldId id="260" r:id="rId5"/>
    <p:sldId id="261"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D01E0F-582D-4CB3-A09B-53D84A4B0520}"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7DF4C-E8B3-42FD-86D2-7138F6DEABD8}" type="slidenum">
              <a:rPr lang="en-US" smtClean="0"/>
              <a:t>‹#›</a:t>
            </a:fld>
            <a:endParaRPr lang="en-US"/>
          </a:p>
        </p:txBody>
      </p:sp>
    </p:spTree>
    <p:extLst>
      <p:ext uri="{BB962C8B-B14F-4D97-AF65-F5344CB8AC3E}">
        <p14:creationId xmlns:p14="http://schemas.microsoft.com/office/powerpoint/2010/main" val="2214271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D01E0F-582D-4CB3-A09B-53D84A4B0520}"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7DF4C-E8B3-42FD-86D2-7138F6DEABD8}" type="slidenum">
              <a:rPr lang="en-US" smtClean="0"/>
              <a:t>‹#›</a:t>
            </a:fld>
            <a:endParaRPr lang="en-US"/>
          </a:p>
        </p:txBody>
      </p:sp>
    </p:spTree>
    <p:extLst>
      <p:ext uri="{BB962C8B-B14F-4D97-AF65-F5344CB8AC3E}">
        <p14:creationId xmlns:p14="http://schemas.microsoft.com/office/powerpoint/2010/main" val="376692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D01E0F-582D-4CB3-A09B-53D84A4B0520}"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7DF4C-E8B3-42FD-86D2-7138F6DEABD8}" type="slidenum">
              <a:rPr lang="en-US" smtClean="0"/>
              <a:t>‹#›</a:t>
            </a:fld>
            <a:endParaRPr lang="en-US"/>
          </a:p>
        </p:txBody>
      </p:sp>
    </p:spTree>
    <p:extLst>
      <p:ext uri="{BB962C8B-B14F-4D97-AF65-F5344CB8AC3E}">
        <p14:creationId xmlns:p14="http://schemas.microsoft.com/office/powerpoint/2010/main" val="239852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D01E0F-582D-4CB3-A09B-53D84A4B0520}"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7DF4C-E8B3-42FD-86D2-7138F6DEABD8}" type="slidenum">
              <a:rPr lang="en-US" smtClean="0"/>
              <a:t>‹#›</a:t>
            </a:fld>
            <a:endParaRPr lang="en-US"/>
          </a:p>
        </p:txBody>
      </p:sp>
    </p:spTree>
    <p:extLst>
      <p:ext uri="{BB962C8B-B14F-4D97-AF65-F5344CB8AC3E}">
        <p14:creationId xmlns:p14="http://schemas.microsoft.com/office/powerpoint/2010/main" val="1875512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01E0F-582D-4CB3-A09B-53D84A4B0520}"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7DF4C-E8B3-42FD-86D2-7138F6DEABD8}" type="slidenum">
              <a:rPr lang="en-US" smtClean="0"/>
              <a:t>‹#›</a:t>
            </a:fld>
            <a:endParaRPr lang="en-US"/>
          </a:p>
        </p:txBody>
      </p:sp>
    </p:spTree>
    <p:extLst>
      <p:ext uri="{BB962C8B-B14F-4D97-AF65-F5344CB8AC3E}">
        <p14:creationId xmlns:p14="http://schemas.microsoft.com/office/powerpoint/2010/main" val="1708458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D01E0F-582D-4CB3-A09B-53D84A4B0520}"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7DF4C-E8B3-42FD-86D2-7138F6DEABD8}" type="slidenum">
              <a:rPr lang="en-US" smtClean="0"/>
              <a:t>‹#›</a:t>
            </a:fld>
            <a:endParaRPr lang="en-US"/>
          </a:p>
        </p:txBody>
      </p:sp>
    </p:spTree>
    <p:extLst>
      <p:ext uri="{BB962C8B-B14F-4D97-AF65-F5344CB8AC3E}">
        <p14:creationId xmlns:p14="http://schemas.microsoft.com/office/powerpoint/2010/main" val="1092108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D01E0F-582D-4CB3-A09B-53D84A4B0520}" type="datetimeFigureOut">
              <a:rPr lang="en-US" smtClean="0"/>
              <a:t>11/17/2022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B7DF4C-E8B3-42FD-86D2-7138F6DEABD8}" type="slidenum">
              <a:rPr lang="en-US" smtClean="0"/>
              <a:t>‹#›</a:t>
            </a:fld>
            <a:endParaRPr lang="en-US"/>
          </a:p>
        </p:txBody>
      </p:sp>
    </p:spTree>
    <p:extLst>
      <p:ext uri="{BB962C8B-B14F-4D97-AF65-F5344CB8AC3E}">
        <p14:creationId xmlns:p14="http://schemas.microsoft.com/office/powerpoint/2010/main" val="413702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D01E0F-582D-4CB3-A09B-53D84A4B0520}" type="datetimeFigureOut">
              <a:rPr lang="en-US" smtClean="0"/>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B7DF4C-E8B3-42FD-86D2-7138F6DEABD8}" type="slidenum">
              <a:rPr lang="en-US" smtClean="0"/>
              <a:t>‹#›</a:t>
            </a:fld>
            <a:endParaRPr lang="en-US"/>
          </a:p>
        </p:txBody>
      </p:sp>
    </p:spTree>
    <p:extLst>
      <p:ext uri="{BB962C8B-B14F-4D97-AF65-F5344CB8AC3E}">
        <p14:creationId xmlns:p14="http://schemas.microsoft.com/office/powerpoint/2010/main" val="657706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D01E0F-582D-4CB3-A09B-53D84A4B0520}" type="datetimeFigureOut">
              <a:rPr lang="en-US" smtClean="0"/>
              <a:t>11/17/2022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B7DF4C-E8B3-42FD-86D2-7138F6DEABD8}" type="slidenum">
              <a:rPr lang="en-US" smtClean="0"/>
              <a:t>‹#›</a:t>
            </a:fld>
            <a:endParaRPr lang="en-US"/>
          </a:p>
        </p:txBody>
      </p:sp>
    </p:spTree>
    <p:extLst>
      <p:ext uri="{BB962C8B-B14F-4D97-AF65-F5344CB8AC3E}">
        <p14:creationId xmlns:p14="http://schemas.microsoft.com/office/powerpoint/2010/main" val="1921958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D01E0F-582D-4CB3-A09B-53D84A4B0520}"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7DF4C-E8B3-42FD-86D2-7138F6DEABD8}" type="slidenum">
              <a:rPr lang="en-US" smtClean="0"/>
              <a:t>‹#›</a:t>
            </a:fld>
            <a:endParaRPr lang="en-US"/>
          </a:p>
        </p:txBody>
      </p:sp>
    </p:spTree>
    <p:extLst>
      <p:ext uri="{BB962C8B-B14F-4D97-AF65-F5344CB8AC3E}">
        <p14:creationId xmlns:p14="http://schemas.microsoft.com/office/powerpoint/2010/main" val="5643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D01E0F-582D-4CB3-A09B-53D84A4B0520}"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7DF4C-E8B3-42FD-86D2-7138F6DEABD8}" type="slidenum">
              <a:rPr lang="en-US" smtClean="0"/>
              <a:t>‹#›</a:t>
            </a:fld>
            <a:endParaRPr lang="en-US"/>
          </a:p>
        </p:txBody>
      </p:sp>
    </p:spTree>
    <p:extLst>
      <p:ext uri="{BB962C8B-B14F-4D97-AF65-F5344CB8AC3E}">
        <p14:creationId xmlns:p14="http://schemas.microsoft.com/office/powerpoint/2010/main" val="268626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01E0F-582D-4CB3-A09B-53D84A4B0520}" type="datetimeFigureOut">
              <a:rPr lang="en-US" smtClean="0"/>
              <a:t>11/17/2022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7DF4C-E8B3-42FD-86D2-7138F6DEABD8}" type="slidenum">
              <a:rPr lang="en-US" smtClean="0"/>
              <a:t>‹#›</a:t>
            </a:fld>
            <a:endParaRPr lang="en-US"/>
          </a:p>
        </p:txBody>
      </p:sp>
    </p:spTree>
    <p:extLst>
      <p:ext uri="{BB962C8B-B14F-4D97-AF65-F5344CB8AC3E}">
        <p14:creationId xmlns:p14="http://schemas.microsoft.com/office/powerpoint/2010/main" val="2137113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6643-8315-56B5-DA77-3F7625A3E684}"/>
              </a:ext>
            </a:extLst>
          </p:cNvPr>
          <p:cNvSpPr>
            <a:spLocks noGrp="1"/>
          </p:cNvSpPr>
          <p:nvPr>
            <p:ph type="title"/>
          </p:nvPr>
        </p:nvSpPr>
        <p:spPr/>
        <p:txBody>
          <a:bodyPr/>
          <a:lstStyle/>
          <a:p>
            <a:r>
              <a:rPr lang="en-IN" dirty="0"/>
              <a:t>ANOVA Examples</a:t>
            </a:r>
          </a:p>
        </p:txBody>
      </p:sp>
      <p:sp>
        <p:nvSpPr>
          <p:cNvPr id="3" name="Content Placeholder 2">
            <a:extLst>
              <a:ext uri="{FF2B5EF4-FFF2-40B4-BE49-F238E27FC236}">
                <a16:creationId xmlns:a16="http://schemas.microsoft.com/office/drawing/2014/main" id="{1F67C5D3-DF80-9968-6818-3219A8CF5F1F}"/>
              </a:ext>
            </a:extLst>
          </p:cNvPr>
          <p:cNvSpPr>
            <a:spLocks noGrp="1"/>
          </p:cNvSpPr>
          <p:nvPr>
            <p:ph idx="1"/>
          </p:nvPr>
        </p:nvSpPr>
        <p:spPr/>
        <p:txBody>
          <a:bodyPr>
            <a:normAutofit/>
          </a:bodyPr>
          <a:lstStyle/>
          <a:p>
            <a:r>
              <a:rPr lang="en-US" sz="2200" b="0" i="0" dirty="0">
                <a:solidFill>
                  <a:srgbClr val="000000"/>
                </a:solidFill>
                <a:effectLst/>
                <a:latin typeface="Helvetica" panose="020B0604020202020204" pitchFamily="34" charset="0"/>
              </a:rPr>
              <a:t>A grocery chain wants to know if three different types of advertisements affect mean sales differently. They use each type of advertisement at 10 different stores for one month and measure total sales for each store at the end of the month.</a:t>
            </a:r>
          </a:p>
          <a:p>
            <a:r>
              <a:rPr lang="en-US" sz="2200" b="0" i="0" dirty="0">
                <a:solidFill>
                  <a:schemeClr val="accent2"/>
                </a:solidFill>
                <a:effectLst/>
                <a:latin typeface="Helvetica" panose="020B0604020202020204" pitchFamily="34" charset="0"/>
              </a:rPr>
              <a:t>Medical researchers want to know if four different medications lead to different mean blood pressure reductions in patients. They randomly assign 20 patients to use each medication for one month, then measure the blood pressure both before and after the patient started using the medication to find the mean blood pressure reduction for each medication.</a:t>
            </a:r>
          </a:p>
          <a:p>
            <a:r>
              <a:rPr lang="en-US" sz="2200" b="0" i="0" dirty="0">
                <a:solidFill>
                  <a:srgbClr val="000000"/>
                </a:solidFill>
                <a:effectLst/>
                <a:latin typeface="Helvetica" panose="020B0604020202020204" pitchFamily="34" charset="0"/>
              </a:rPr>
              <a:t>A large scale farm is interested in understanding which of three different fertilizers leads to the highest crop yield. They sprinkle each fertilizer on ten different fields and measure the total yield at the end of the growing season.</a:t>
            </a:r>
          </a:p>
          <a:p>
            <a:endParaRPr lang="en-IN" dirty="0"/>
          </a:p>
        </p:txBody>
      </p:sp>
    </p:spTree>
    <p:extLst>
      <p:ext uri="{BB962C8B-B14F-4D97-AF65-F5344CB8AC3E}">
        <p14:creationId xmlns:p14="http://schemas.microsoft.com/office/powerpoint/2010/main" val="48083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9B779-F8D6-F03C-A1B4-6296861AFE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440680-5640-1C35-5F11-45900B7793B9}"/>
              </a:ext>
            </a:extLst>
          </p:cNvPr>
          <p:cNvSpPr>
            <a:spLocks noGrp="1"/>
          </p:cNvSpPr>
          <p:nvPr>
            <p:ph idx="1"/>
          </p:nvPr>
        </p:nvSpPr>
        <p:spPr/>
        <p:txBody>
          <a:bodyPr/>
          <a:lstStyle/>
          <a:p>
            <a:pPr marL="0" indent="0">
              <a:buNone/>
            </a:pPr>
            <a:endParaRPr lang="en-IN" dirty="0"/>
          </a:p>
          <a:p>
            <a:pPr marL="0" indent="0">
              <a:buNone/>
            </a:pPr>
            <a:endParaRPr lang="en-IN" dirty="0"/>
          </a:p>
          <a:p>
            <a:pPr marL="0" indent="0" algn="ctr">
              <a:buNone/>
            </a:pPr>
            <a:r>
              <a:rPr lang="en-IN" sz="5400" dirty="0"/>
              <a:t>Normality Test</a:t>
            </a:r>
          </a:p>
        </p:txBody>
      </p:sp>
    </p:spTree>
    <p:extLst>
      <p:ext uri="{BB962C8B-B14F-4D97-AF65-F5344CB8AC3E}">
        <p14:creationId xmlns:p14="http://schemas.microsoft.com/office/powerpoint/2010/main" val="3285787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400" dirty="0"/>
              <a:t>Many of statistical tests including correlation, regression, t-test, and analysis of variance (ANOVA) assume some certain characteristics about the data. </a:t>
            </a:r>
          </a:p>
          <a:p>
            <a:r>
              <a:rPr lang="en-US" sz="2400" dirty="0"/>
              <a:t>They require the data to follow a </a:t>
            </a:r>
            <a:r>
              <a:rPr lang="en-US" sz="2400" b="1" dirty="0"/>
              <a:t>normal distribution</a:t>
            </a:r>
            <a:r>
              <a:rPr lang="en-US" sz="2400" dirty="0"/>
              <a:t> or </a:t>
            </a:r>
            <a:r>
              <a:rPr lang="en-US" sz="2400" b="1" dirty="0"/>
              <a:t>Gaussian distribution</a:t>
            </a:r>
            <a:r>
              <a:rPr lang="en-US" sz="2400" dirty="0"/>
              <a:t>. These tests are called </a:t>
            </a:r>
            <a:r>
              <a:rPr lang="en-US" sz="2400" b="1" dirty="0"/>
              <a:t>parametric tests</a:t>
            </a:r>
            <a:r>
              <a:rPr lang="en-US" sz="2400" dirty="0"/>
              <a:t>, because their validity depends on the distribution of the data.</a:t>
            </a:r>
          </a:p>
        </p:txBody>
      </p:sp>
    </p:spTree>
    <p:extLst>
      <p:ext uri="{BB962C8B-B14F-4D97-AF65-F5344CB8AC3E}">
        <p14:creationId xmlns:p14="http://schemas.microsoft.com/office/powerpoint/2010/main" val="475159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99FD6-5872-D209-60B5-C472499FAAAB}"/>
              </a:ext>
            </a:extLst>
          </p:cNvPr>
          <p:cNvSpPr>
            <a:spLocks noGrp="1"/>
          </p:cNvSpPr>
          <p:nvPr>
            <p:ph type="title"/>
          </p:nvPr>
        </p:nvSpPr>
        <p:spPr/>
        <p:txBody>
          <a:bodyPr/>
          <a:lstStyle/>
          <a:p>
            <a:r>
              <a:rPr lang="en-IN" dirty="0"/>
              <a:t>Test Methods</a:t>
            </a:r>
          </a:p>
        </p:txBody>
      </p:sp>
      <p:sp>
        <p:nvSpPr>
          <p:cNvPr id="3" name="Content Placeholder 2">
            <a:extLst>
              <a:ext uri="{FF2B5EF4-FFF2-40B4-BE49-F238E27FC236}">
                <a16:creationId xmlns:a16="http://schemas.microsoft.com/office/drawing/2014/main" id="{6EB4433C-78BB-D7B9-2BFA-216A27B08F6D}"/>
              </a:ext>
            </a:extLst>
          </p:cNvPr>
          <p:cNvSpPr>
            <a:spLocks noGrp="1"/>
          </p:cNvSpPr>
          <p:nvPr>
            <p:ph idx="1"/>
          </p:nvPr>
        </p:nvSpPr>
        <p:spPr>
          <a:xfrm>
            <a:off x="838200" y="1556684"/>
            <a:ext cx="10515600" cy="4351338"/>
          </a:xfrm>
        </p:spPr>
        <p:txBody>
          <a:bodyPr>
            <a:normAutofit fontScale="92500" lnSpcReduction="10000"/>
          </a:bodyPr>
          <a:lstStyle/>
          <a:p>
            <a:pPr marL="514350" indent="-514350" algn="l" fontAlgn="base">
              <a:buFont typeface="+mj-lt"/>
              <a:buAutoNum type="arabicPeriod"/>
            </a:pPr>
            <a:r>
              <a:rPr lang="en-US" b="1" i="0" dirty="0">
                <a:solidFill>
                  <a:srgbClr val="000000"/>
                </a:solidFill>
                <a:effectLst/>
                <a:latin typeface="inherit"/>
              </a:rPr>
              <a:t>(Visual Method) Create a histogram.</a:t>
            </a:r>
            <a:endParaRPr lang="en-US" b="0" i="0" dirty="0">
              <a:solidFill>
                <a:srgbClr val="3D3D3D"/>
              </a:solidFill>
              <a:effectLst/>
              <a:latin typeface="Lato" panose="020F0502020204030203" pitchFamily="34" charset="0"/>
            </a:endParaRPr>
          </a:p>
          <a:p>
            <a:pPr marL="457200" lvl="1" indent="0" fontAlgn="base">
              <a:buNone/>
            </a:pPr>
            <a:r>
              <a:rPr lang="en-US" b="0" i="0" dirty="0">
                <a:solidFill>
                  <a:srgbClr val="000000"/>
                </a:solidFill>
                <a:effectLst/>
                <a:latin typeface="Helvetica" panose="020B0604020202020204" pitchFamily="34" charset="0"/>
              </a:rPr>
              <a:t>If the histogram is roughly “bell-shaped”, then the data is assumed to be normally distributed.</a:t>
            </a:r>
            <a:endParaRPr lang="en-US" b="0" i="0" dirty="0">
              <a:solidFill>
                <a:srgbClr val="3D3D3D"/>
              </a:solidFill>
              <a:effectLst/>
              <a:latin typeface="inherit"/>
            </a:endParaRPr>
          </a:p>
          <a:p>
            <a:pPr marL="514350" indent="-514350" algn="l" fontAlgn="base">
              <a:buFont typeface="+mj-lt"/>
              <a:buAutoNum type="arabicPeriod"/>
            </a:pPr>
            <a:r>
              <a:rPr lang="en-US" b="1" i="0" dirty="0">
                <a:solidFill>
                  <a:srgbClr val="000000"/>
                </a:solidFill>
                <a:effectLst/>
                <a:latin typeface="inherit"/>
              </a:rPr>
              <a:t>(Visual Method) Create a Q-Q plot.</a:t>
            </a:r>
            <a:endParaRPr lang="en-US" b="0" i="0" dirty="0">
              <a:solidFill>
                <a:srgbClr val="3D3D3D"/>
              </a:solidFill>
              <a:effectLst/>
              <a:latin typeface="Lato" panose="020F0502020204030203" pitchFamily="34" charset="0"/>
            </a:endParaRPr>
          </a:p>
          <a:p>
            <a:pPr marL="457200" lvl="1" indent="0" fontAlgn="base">
              <a:buNone/>
            </a:pPr>
            <a:r>
              <a:rPr lang="en-US" b="0" i="0" dirty="0">
                <a:solidFill>
                  <a:srgbClr val="000000"/>
                </a:solidFill>
                <a:effectLst/>
                <a:latin typeface="Helvetica" panose="020B0604020202020204" pitchFamily="34" charset="0"/>
              </a:rPr>
              <a:t>If the points in the plot roughly fall along a straight diagonal line, then the data is assumed to be normally distributed.</a:t>
            </a:r>
            <a:endParaRPr lang="en-US" b="0" i="0" dirty="0">
              <a:solidFill>
                <a:srgbClr val="3D3D3D"/>
              </a:solidFill>
              <a:effectLst/>
              <a:latin typeface="inherit"/>
            </a:endParaRPr>
          </a:p>
          <a:p>
            <a:pPr marL="514350" indent="-514350" algn="l" fontAlgn="base">
              <a:buFont typeface="+mj-lt"/>
              <a:buAutoNum type="arabicPeriod"/>
            </a:pPr>
            <a:r>
              <a:rPr lang="en-US" b="1" i="0" dirty="0">
                <a:solidFill>
                  <a:srgbClr val="000000"/>
                </a:solidFill>
                <a:effectLst/>
                <a:latin typeface="inherit"/>
              </a:rPr>
              <a:t>(Formal Statistical Test) Perform a Shapiro-Wilk Test.</a:t>
            </a:r>
            <a:endParaRPr lang="en-US" b="0" i="0" dirty="0">
              <a:solidFill>
                <a:srgbClr val="3D3D3D"/>
              </a:solidFill>
              <a:effectLst/>
              <a:latin typeface="Lato" panose="020F0502020204030203" pitchFamily="34" charset="0"/>
            </a:endParaRPr>
          </a:p>
          <a:p>
            <a:pPr marL="457200" lvl="1" indent="0" fontAlgn="base">
              <a:buNone/>
            </a:pPr>
            <a:r>
              <a:rPr lang="en-US" b="0" i="0" dirty="0">
                <a:solidFill>
                  <a:srgbClr val="000000"/>
                </a:solidFill>
                <a:effectLst/>
                <a:latin typeface="Helvetica" panose="020B0604020202020204" pitchFamily="34" charset="0"/>
              </a:rPr>
              <a:t>If the p-value of the test is greater than α = .05, then the data is assumed to be normally distributed.</a:t>
            </a:r>
          </a:p>
          <a:p>
            <a:pPr marL="0" indent="0" algn="l" fontAlgn="base">
              <a:buNone/>
            </a:pPr>
            <a:r>
              <a:rPr lang="en-US" b="1" i="0" dirty="0">
                <a:solidFill>
                  <a:srgbClr val="000000"/>
                </a:solidFill>
                <a:effectLst/>
                <a:latin typeface="inherit"/>
              </a:rPr>
              <a:t>4.   (Formal Statistical Test) Perform a Kolmogorov-Smirnov Test.</a:t>
            </a:r>
            <a:endParaRPr lang="en-US" b="0" i="0" dirty="0">
              <a:solidFill>
                <a:srgbClr val="3D3D3D"/>
              </a:solidFill>
              <a:effectLst/>
              <a:latin typeface="Lato" panose="020F0502020204030203" pitchFamily="34" charset="0"/>
            </a:endParaRPr>
          </a:p>
          <a:p>
            <a:pPr marL="457200" lvl="1" indent="0" fontAlgn="base">
              <a:buNone/>
            </a:pPr>
            <a:r>
              <a:rPr lang="en-US" b="0" i="0" dirty="0">
                <a:solidFill>
                  <a:srgbClr val="000000"/>
                </a:solidFill>
                <a:effectLst/>
                <a:latin typeface="Helvetica" panose="020B0604020202020204" pitchFamily="34" charset="0"/>
              </a:rPr>
              <a:t>If the p-value of the test is greater than α = .05, then the data is assumed to be normally distributed.</a:t>
            </a:r>
            <a:endParaRPr lang="en-US" b="0" i="0" dirty="0">
              <a:solidFill>
                <a:srgbClr val="3D3D3D"/>
              </a:solidFill>
              <a:effectLst/>
              <a:latin typeface="inherit"/>
            </a:endParaRPr>
          </a:p>
          <a:p>
            <a:pPr marL="457200" lvl="1" indent="0" fontAlgn="base">
              <a:buNone/>
            </a:pPr>
            <a:endParaRPr lang="en-US" b="0" i="0" dirty="0">
              <a:solidFill>
                <a:srgbClr val="3D3D3D"/>
              </a:solidFill>
              <a:effectLst/>
              <a:latin typeface="inherit"/>
            </a:endParaRPr>
          </a:p>
          <a:p>
            <a:endParaRPr lang="en-IN" dirty="0"/>
          </a:p>
        </p:txBody>
      </p:sp>
    </p:spTree>
    <p:extLst>
      <p:ext uri="{BB962C8B-B14F-4D97-AF65-F5344CB8AC3E}">
        <p14:creationId xmlns:p14="http://schemas.microsoft.com/office/powerpoint/2010/main" val="2796589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7666A-2796-198D-BFA7-C5636762D0C1}"/>
              </a:ext>
            </a:extLst>
          </p:cNvPr>
          <p:cNvSpPr>
            <a:spLocks noGrp="1"/>
          </p:cNvSpPr>
          <p:nvPr>
            <p:ph type="title"/>
          </p:nvPr>
        </p:nvSpPr>
        <p:spPr/>
        <p:txBody>
          <a:bodyPr/>
          <a:lstStyle/>
          <a:p>
            <a:r>
              <a:rPr lang="en-US" b="1" i="0" dirty="0">
                <a:solidFill>
                  <a:srgbClr val="020202"/>
                </a:solidFill>
                <a:effectLst/>
                <a:latin typeface="inherit"/>
              </a:rPr>
              <a:t>How to Handle Non-Normal Data</a:t>
            </a:r>
            <a:endParaRPr lang="en-IN" dirty="0"/>
          </a:p>
        </p:txBody>
      </p:sp>
      <p:sp>
        <p:nvSpPr>
          <p:cNvPr id="3" name="Content Placeholder 2">
            <a:extLst>
              <a:ext uri="{FF2B5EF4-FFF2-40B4-BE49-F238E27FC236}">
                <a16:creationId xmlns:a16="http://schemas.microsoft.com/office/drawing/2014/main" id="{E3D173F0-748A-349C-FBBB-79107B478C8A}"/>
              </a:ext>
            </a:extLst>
          </p:cNvPr>
          <p:cNvSpPr>
            <a:spLocks noGrp="1"/>
          </p:cNvSpPr>
          <p:nvPr>
            <p:ph idx="1"/>
          </p:nvPr>
        </p:nvSpPr>
        <p:spPr/>
        <p:txBody>
          <a:bodyPr/>
          <a:lstStyle/>
          <a:p>
            <a:pPr marL="514350" indent="-514350" algn="l" fontAlgn="base">
              <a:buAutoNum type="arabicPeriod"/>
            </a:pPr>
            <a:r>
              <a:rPr lang="en-US" b="1" i="0" dirty="0">
                <a:solidFill>
                  <a:srgbClr val="000000"/>
                </a:solidFill>
                <a:effectLst/>
                <a:latin typeface="inherit"/>
              </a:rPr>
              <a:t>Log Transformation: </a:t>
            </a:r>
            <a:r>
              <a:rPr lang="en-US" b="0" i="0" dirty="0">
                <a:solidFill>
                  <a:srgbClr val="000000"/>
                </a:solidFill>
                <a:effectLst/>
                <a:latin typeface="Helvetica" panose="020B0604020202020204" pitchFamily="34" charset="0"/>
              </a:rPr>
              <a:t>Transform the values from x to </a:t>
            </a:r>
            <a:r>
              <a:rPr lang="en-US" b="1" i="0" dirty="0">
                <a:solidFill>
                  <a:srgbClr val="000000"/>
                </a:solidFill>
                <a:effectLst/>
                <a:latin typeface="inherit"/>
              </a:rPr>
              <a:t>log(x)</a:t>
            </a:r>
            <a:r>
              <a:rPr lang="en-US" b="0" i="0" dirty="0">
                <a:solidFill>
                  <a:srgbClr val="000000"/>
                </a:solidFill>
                <a:effectLst/>
                <a:latin typeface="Helvetica" panose="020B0604020202020204" pitchFamily="34" charset="0"/>
              </a:rPr>
              <a:t>.</a:t>
            </a:r>
          </a:p>
          <a:p>
            <a:pPr marL="514350" indent="-514350" algn="l" fontAlgn="base">
              <a:buFont typeface="+mj-lt"/>
              <a:buAutoNum type="arabicPeriod"/>
            </a:pPr>
            <a:r>
              <a:rPr lang="en-US" b="1" i="0" dirty="0">
                <a:solidFill>
                  <a:srgbClr val="000000"/>
                </a:solidFill>
                <a:effectLst/>
                <a:latin typeface="inherit"/>
              </a:rPr>
              <a:t>Square Root Transformation: </a:t>
            </a:r>
            <a:r>
              <a:rPr lang="en-US" b="0" i="0" dirty="0">
                <a:solidFill>
                  <a:srgbClr val="000000"/>
                </a:solidFill>
                <a:effectLst/>
                <a:latin typeface="Helvetica" panose="020B0604020202020204" pitchFamily="34" charset="0"/>
              </a:rPr>
              <a:t>Transform the values from x to </a:t>
            </a:r>
            <a:r>
              <a:rPr lang="en-US" b="1" i="0" dirty="0">
                <a:solidFill>
                  <a:srgbClr val="000000"/>
                </a:solidFill>
                <a:effectLst/>
                <a:latin typeface="inherit"/>
              </a:rPr>
              <a:t>√</a:t>
            </a:r>
            <a:r>
              <a:rPr lang="en-US" b="1" i="0" dirty="0">
                <a:solidFill>
                  <a:srgbClr val="000000"/>
                </a:solidFill>
                <a:effectLst/>
                <a:latin typeface="Helvetica" panose="020B0604020202020204" pitchFamily="34" charset="0"/>
              </a:rPr>
              <a:t>x</a:t>
            </a:r>
            <a:r>
              <a:rPr lang="en-US" b="0" i="0" dirty="0">
                <a:solidFill>
                  <a:srgbClr val="000000"/>
                </a:solidFill>
                <a:effectLst/>
                <a:latin typeface="Helvetica" panose="020B0604020202020204" pitchFamily="34" charset="0"/>
              </a:rPr>
              <a:t>.</a:t>
            </a:r>
            <a:endParaRPr lang="en-US" b="0" i="0" dirty="0">
              <a:solidFill>
                <a:srgbClr val="3D3D3D"/>
              </a:solidFill>
              <a:effectLst/>
              <a:latin typeface="Lato" panose="020F0502020204030203" pitchFamily="34" charset="0"/>
            </a:endParaRPr>
          </a:p>
          <a:p>
            <a:pPr marL="514350" indent="-514350" algn="l" fontAlgn="base">
              <a:buFont typeface="+mj-lt"/>
              <a:buAutoNum type="arabicPeriod"/>
            </a:pPr>
            <a:r>
              <a:rPr lang="en-US" b="1" i="0" dirty="0">
                <a:solidFill>
                  <a:srgbClr val="000000"/>
                </a:solidFill>
                <a:effectLst/>
                <a:latin typeface="inherit"/>
              </a:rPr>
              <a:t>Cube Root Transformation: </a:t>
            </a:r>
            <a:r>
              <a:rPr lang="en-US" b="0" i="0" dirty="0">
                <a:solidFill>
                  <a:srgbClr val="000000"/>
                </a:solidFill>
                <a:effectLst/>
                <a:latin typeface="Helvetica" panose="020B0604020202020204" pitchFamily="34" charset="0"/>
              </a:rPr>
              <a:t>Transform the values from x to </a:t>
            </a:r>
            <a:r>
              <a:rPr lang="en-US" b="1" i="0" dirty="0">
                <a:solidFill>
                  <a:srgbClr val="000000"/>
                </a:solidFill>
                <a:effectLst/>
                <a:latin typeface="inherit"/>
              </a:rPr>
              <a:t>x</a:t>
            </a:r>
            <a:r>
              <a:rPr lang="en-US" b="1" i="0" baseline="30000" dirty="0">
                <a:solidFill>
                  <a:srgbClr val="000000"/>
                </a:solidFill>
                <a:effectLst/>
                <a:latin typeface="inherit"/>
              </a:rPr>
              <a:t>1/3</a:t>
            </a:r>
            <a:r>
              <a:rPr lang="en-US" b="0" i="0" dirty="0">
                <a:solidFill>
                  <a:srgbClr val="000000"/>
                </a:solidFill>
                <a:effectLst/>
                <a:latin typeface="Helvetica" panose="020B0604020202020204" pitchFamily="34" charset="0"/>
              </a:rPr>
              <a:t>.</a:t>
            </a:r>
            <a:endParaRPr lang="en-US" b="0" i="0" dirty="0">
              <a:solidFill>
                <a:srgbClr val="3D3D3D"/>
              </a:solidFill>
              <a:effectLst/>
              <a:latin typeface="Lato" panose="020F0502020204030203" pitchFamily="34" charset="0"/>
            </a:endParaRPr>
          </a:p>
          <a:p>
            <a:pPr marL="514350" indent="-514350" algn="l" fontAlgn="base">
              <a:buAutoNum type="arabicPeriod"/>
            </a:pPr>
            <a:endParaRPr lang="en-US" b="0" i="0" dirty="0">
              <a:solidFill>
                <a:srgbClr val="3D3D3D"/>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4201905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9A56-72E1-2117-7D4C-5EFF279F3F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90FA1E-1C33-3469-93A7-32058EF9E0AA}"/>
              </a:ext>
            </a:extLst>
          </p:cNvPr>
          <p:cNvSpPr>
            <a:spLocks noGrp="1"/>
          </p:cNvSpPr>
          <p:nvPr>
            <p:ph idx="1"/>
          </p:nvPr>
        </p:nvSpPr>
        <p:spPr/>
        <p:txBody>
          <a:bodyPr/>
          <a:lstStyle/>
          <a:p>
            <a:pPr marL="0" indent="0">
              <a:buNone/>
            </a:pPr>
            <a:endParaRPr lang="en-IN" dirty="0"/>
          </a:p>
          <a:p>
            <a:pPr marL="0" indent="0">
              <a:buNone/>
            </a:pPr>
            <a:endParaRPr lang="en-IN" dirty="0"/>
          </a:p>
          <a:p>
            <a:pPr marL="0" indent="0" algn="ctr">
              <a:buNone/>
            </a:pPr>
            <a:r>
              <a:rPr lang="en-IN" sz="4400" dirty="0"/>
              <a:t>Correlation Test</a:t>
            </a:r>
          </a:p>
        </p:txBody>
      </p:sp>
    </p:spTree>
    <p:extLst>
      <p:ext uri="{BB962C8B-B14F-4D97-AF65-F5344CB8AC3E}">
        <p14:creationId xmlns:p14="http://schemas.microsoft.com/office/powerpoint/2010/main" val="262442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338B-E90D-73A9-0F65-F3B6961647AB}"/>
              </a:ext>
            </a:extLst>
          </p:cNvPr>
          <p:cNvSpPr>
            <a:spLocks noGrp="1"/>
          </p:cNvSpPr>
          <p:nvPr>
            <p:ph type="title"/>
          </p:nvPr>
        </p:nvSpPr>
        <p:spPr/>
        <p:txBody>
          <a:bodyPr/>
          <a:lstStyle/>
          <a:p>
            <a:r>
              <a:rPr lang="en-IN" dirty="0"/>
              <a:t>Correlation</a:t>
            </a:r>
          </a:p>
        </p:txBody>
      </p:sp>
      <p:sp>
        <p:nvSpPr>
          <p:cNvPr id="3" name="Content Placeholder 2">
            <a:extLst>
              <a:ext uri="{FF2B5EF4-FFF2-40B4-BE49-F238E27FC236}">
                <a16:creationId xmlns:a16="http://schemas.microsoft.com/office/drawing/2014/main" id="{9E6BE2BA-74BB-ACD9-9223-A5256D1961DB}"/>
              </a:ext>
            </a:extLst>
          </p:cNvPr>
          <p:cNvSpPr>
            <a:spLocks noGrp="1"/>
          </p:cNvSpPr>
          <p:nvPr>
            <p:ph idx="1"/>
          </p:nvPr>
        </p:nvSpPr>
        <p:spPr/>
        <p:txBody>
          <a:bodyPr/>
          <a:lstStyle/>
          <a:p>
            <a:pPr marL="0" indent="0" algn="l" fontAlgn="base">
              <a:buNone/>
            </a:pPr>
            <a:r>
              <a:rPr lang="en-US" sz="2400" b="0" i="0" dirty="0">
                <a:solidFill>
                  <a:srgbClr val="000000"/>
                </a:solidFill>
                <a:effectLst/>
                <a:latin typeface="Helvetica" panose="020B0604020202020204" pitchFamily="34" charset="0"/>
              </a:rPr>
              <a:t>One way to quantify the relationship between two variables is to use the </a:t>
            </a:r>
            <a:r>
              <a:rPr lang="en-US" sz="2400" b="0" i="0" u="none" strike="noStrike" dirty="0">
                <a:solidFill>
                  <a:srgbClr val="9B59B6"/>
                </a:solidFill>
                <a:effectLst/>
                <a:latin typeface="inherit"/>
              </a:rPr>
              <a:t>Pearson correlation coefficient</a:t>
            </a:r>
            <a:r>
              <a:rPr lang="en-US" sz="2400" b="0" i="0" dirty="0">
                <a:solidFill>
                  <a:srgbClr val="000000"/>
                </a:solidFill>
                <a:effectLst/>
                <a:latin typeface="Helvetica" panose="020B0604020202020204" pitchFamily="34" charset="0"/>
              </a:rPr>
              <a:t>, which measures the linear association between two variables</a:t>
            </a:r>
            <a:r>
              <a:rPr lang="en-US" sz="2400" b="0" i="1" dirty="0">
                <a:solidFill>
                  <a:srgbClr val="000000"/>
                </a:solidFill>
                <a:effectLst/>
                <a:latin typeface="inherit"/>
              </a:rPr>
              <a:t>.</a:t>
            </a:r>
          </a:p>
          <a:p>
            <a:pPr marL="0" indent="0" algn="l" fontAlgn="base">
              <a:buNone/>
            </a:pPr>
            <a:endParaRPr lang="en-US" sz="2400" b="0" i="0" dirty="0">
              <a:solidFill>
                <a:srgbClr val="3D3D3D"/>
              </a:solidFill>
              <a:effectLst/>
              <a:latin typeface="Lato" panose="020F0502020204030203" pitchFamily="34" charset="0"/>
            </a:endParaRPr>
          </a:p>
          <a:p>
            <a:pPr marL="0" indent="0" algn="l" fontAlgn="base">
              <a:buNone/>
            </a:pPr>
            <a:r>
              <a:rPr lang="en-US" sz="2400" b="0" i="0" dirty="0">
                <a:solidFill>
                  <a:srgbClr val="000000"/>
                </a:solidFill>
                <a:effectLst/>
                <a:latin typeface="Helvetica" panose="020B0604020202020204" pitchFamily="34" charset="0"/>
              </a:rPr>
              <a:t>It always takes on a value between -1 and 1 where:</a:t>
            </a:r>
            <a:endParaRPr lang="en-US" sz="2400" b="0" i="0" dirty="0">
              <a:solidFill>
                <a:srgbClr val="3D3D3D"/>
              </a:solidFill>
              <a:effectLst/>
              <a:latin typeface="Lato" panose="020F0502020204030203" pitchFamily="34" charset="0"/>
            </a:endParaRPr>
          </a:p>
          <a:p>
            <a:pPr fontAlgn="base"/>
            <a:r>
              <a:rPr lang="en-US" sz="2400" b="1" i="0" dirty="0">
                <a:solidFill>
                  <a:srgbClr val="000000"/>
                </a:solidFill>
                <a:effectLst/>
                <a:latin typeface="inherit"/>
              </a:rPr>
              <a:t>-1</a:t>
            </a:r>
            <a:r>
              <a:rPr lang="en-US" sz="2400" b="0" i="0" dirty="0">
                <a:solidFill>
                  <a:srgbClr val="000000"/>
                </a:solidFill>
                <a:effectLst/>
                <a:latin typeface="Helvetica" panose="020B0604020202020204" pitchFamily="34" charset="0"/>
              </a:rPr>
              <a:t> indicates a perfectly negative linear correlation</a:t>
            </a:r>
            <a:endParaRPr lang="en-US" sz="2400" b="0" i="0" dirty="0">
              <a:solidFill>
                <a:srgbClr val="3D3D3D"/>
              </a:solidFill>
              <a:effectLst/>
              <a:latin typeface="inherit"/>
            </a:endParaRPr>
          </a:p>
          <a:p>
            <a:pPr fontAlgn="base"/>
            <a:r>
              <a:rPr lang="en-US" sz="2400" b="1" i="0" dirty="0">
                <a:solidFill>
                  <a:srgbClr val="000000"/>
                </a:solidFill>
                <a:effectLst/>
                <a:latin typeface="inherit"/>
              </a:rPr>
              <a:t>0</a:t>
            </a:r>
            <a:r>
              <a:rPr lang="en-US" sz="2400" b="0" i="0" dirty="0">
                <a:solidFill>
                  <a:srgbClr val="000000"/>
                </a:solidFill>
                <a:effectLst/>
                <a:latin typeface="Helvetica" panose="020B0604020202020204" pitchFamily="34" charset="0"/>
              </a:rPr>
              <a:t> indicates no linear correlation</a:t>
            </a:r>
            <a:endParaRPr lang="en-US" sz="2400" b="0" i="0" dirty="0">
              <a:solidFill>
                <a:srgbClr val="3D3D3D"/>
              </a:solidFill>
              <a:effectLst/>
              <a:latin typeface="inherit"/>
            </a:endParaRPr>
          </a:p>
          <a:p>
            <a:pPr fontAlgn="base"/>
            <a:r>
              <a:rPr lang="en-US" sz="2400" b="1" i="0" dirty="0">
                <a:solidFill>
                  <a:srgbClr val="000000"/>
                </a:solidFill>
                <a:effectLst/>
                <a:latin typeface="inherit"/>
              </a:rPr>
              <a:t>1</a:t>
            </a:r>
            <a:r>
              <a:rPr lang="en-US" sz="2400" b="0" i="0" dirty="0">
                <a:solidFill>
                  <a:srgbClr val="000000"/>
                </a:solidFill>
                <a:effectLst/>
                <a:latin typeface="Helvetica" panose="020B0604020202020204" pitchFamily="34" charset="0"/>
              </a:rPr>
              <a:t> indicates a perfectly positive linear correlation</a:t>
            </a:r>
            <a:endParaRPr lang="en-US" sz="2400" b="0" i="0" dirty="0">
              <a:solidFill>
                <a:srgbClr val="3D3D3D"/>
              </a:solidFill>
              <a:effectLst/>
              <a:latin typeface="inherit"/>
            </a:endParaRPr>
          </a:p>
          <a:p>
            <a:pPr marL="0" indent="0">
              <a:buNone/>
            </a:pPr>
            <a:endParaRPr lang="en-IN" dirty="0"/>
          </a:p>
        </p:txBody>
      </p:sp>
    </p:spTree>
    <p:extLst>
      <p:ext uri="{BB962C8B-B14F-4D97-AF65-F5344CB8AC3E}">
        <p14:creationId xmlns:p14="http://schemas.microsoft.com/office/powerpoint/2010/main" val="385337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95B3-14A4-CC1E-2392-5FD94E71D057}"/>
              </a:ext>
            </a:extLst>
          </p:cNvPr>
          <p:cNvSpPr>
            <a:spLocks noGrp="1"/>
          </p:cNvSpPr>
          <p:nvPr>
            <p:ph type="title"/>
          </p:nvPr>
        </p:nvSpPr>
        <p:spPr/>
        <p:txBody>
          <a:bodyPr/>
          <a:lstStyle/>
          <a:p>
            <a:r>
              <a:rPr lang="en-IN" dirty="0"/>
              <a:t>Test</a:t>
            </a:r>
          </a:p>
        </p:txBody>
      </p:sp>
      <p:sp>
        <p:nvSpPr>
          <p:cNvPr id="3" name="Content Placeholder 2">
            <a:extLst>
              <a:ext uri="{FF2B5EF4-FFF2-40B4-BE49-F238E27FC236}">
                <a16:creationId xmlns:a16="http://schemas.microsoft.com/office/drawing/2014/main" id="{CF5E0DE3-8EBD-6E6A-D11D-D9F7A3A447C1}"/>
              </a:ext>
            </a:extLst>
          </p:cNvPr>
          <p:cNvSpPr>
            <a:spLocks noGrp="1"/>
          </p:cNvSpPr>
          <p:nvPr>
            <p:ph idx="1"/>
          </p:nvPr>
        </p:nvSpPr>
        <p:spPr/>
        <p:txBody>
          <a:bodyPr/>
          <a:lstStyle/>
          <a:p>
            <a:pPr marL="0" indent="0" algn="l" fontAlgn="base">
              <a:buNone/>
            </a:pPr>
            <a:r>
              <a:rPr lang="en-US" sz="2400" b="0" i="0" dirty="0">
                <a:solidFill>
                  <a:srgbClr val="000000"/>
                </a:solidFill>
                <a:effectLst/>
                <a:latin typeface="Helvetica" panose="020B0604020202020204" pitchFamily="34" charset="0"/>
              </a:rPr>
              <a:t>To determine if a correlation coefficient is statistically significant, you can calculate the corresponding t-score and p-value.</a:t>
            </a:r>
          </a:p>
          <a:p>
            <a:pPr marL="0" indent="0" algn="l" fontAlgn="base">
              <a:buNone/>
            </a:pPr>
            <a:endParaRPr lang="en-US" sz="2400" b="0" i="0" dirty="0">
              <a:solidFill>
                <a:srgbClr val="3D3D3D"/>
              </a:solidFill>
              <a:effectLst/>
              <a:latin typeface="Lato" panose="020F0502020204030203" pitchFamily="34" charset="0"/>
            </a:endParaRPr>
          </a:p>
          <a:p>
            <a:pPr marL="0" indent="0" algn="l" fontAlgn="base">
              <a:buNone/>
            </a:pPr>
            <a:r>
              <a:rPr lang="en-US" sz="2400" b="0" i="0" dirty="0">
                <a:solidFill>
                  <a:srgbClr val="000000"/>
                </a:solidFill>
                <a:effectLst/>
                <a:latin typeface="Helvetica" panose="020B0604020202020204" pitchFamily="34" charset="0"/>
              </a:rPr>
              <a:t>The formula to calculate the t-score of a correlation coefficient (r) is:</a:t>
            </a:r>
            <a:endParaRPr lang="en-US" sz="2400" b="0" i="0" dirty="0">
              <a:solidFill>
                <a:srgbClr val="3D3D3D"/>
              </a:solidFill>
              <a:effectLst/>
              <a:latin typeface="Lato" panose="020F0502020204030203" pitchFamily="34" charset="0"/>
            </a:endParaRPr>
          </a:p>
          <a:p>
            <a:pPr marL="0" indent="0" algn="l" fontAlgn="base">
              <a:buNone/>
            </a:pPr>
            <a:r>
              <a:rPr lang="en-US" sz="2400" b="1" i="0" dirty="0">
                <a:solidFill>
                  <a:srgbClr val="000000"/>
                </a:solidFill>
                <a:effectLst/>
                <a:latin typeface="inherit"/>
              </a:rPr>
              <a:t>t</a:t>
            </a:r>
            <a:r>
              <a:rPr lang="en-US" sz="2400" b="0" i="0" dirty="0">
                <a:solidFill>
                  <a:srgbClr val="000000"/>
                </a:solidFill>
                <a:effectLst/>
                <a:latin typeface="Helvetica" panose="020B0604020202020204" pitchFamily="34" charset="0"/>
              </a:rPr>
              <a:t> = r * √n-2 / √1-r</a:t>
            </a:r>
            <a:r>
              <a:rPr lang="en-US" sz="2400" b="0" i="0" baseline="30000" dirty="0">
                <a:solidFill>
                  <a:srgbClr val="000000"/>
                </a:solidFill>
                <a:effectLst/>
                <a:latin typeface="inherit"/>
              </a:rPr>
              <a:t>2</a:t>
            </a:r>
          </a:p>
          <a:p>
            <a:pPr marL="0" indent="0" algn="l" fontAlgn="base">
              <a:buNone/>
            </a:pPr>
            <a:endParaRPr lang="en-US" sz="2400" b="0" i="0" dirty="0">
              <a:solidFill>
                <a:srgbClr val="3D3D3D"/>
              </a:solidFill>
              <a:effectLst/>
              <a:latin typeface="Lato" panose="020F0502020204030203" pitchFamily="34" charset="0"/>
            </a:endParaRPr>
          </a:p>
          <a:p>
            <a:pPr marL="0" indent="0" algn="l" fontAlgn="base">
              <a:buNone/>
            </a:pPr>
            <a:r>
              <a:rPr lang="en-US" sz="2400" b="0" i="0" dirty="0">
                <a:solidFill>
                  <a:srgbClr val="000000"/>
                </a:solidFill>
                <a:effectLst/>
                <a:latin typeface="Helvetica" panose="020B0604020202020204" pitchFamily="34" charset="0"/>
              </a:rPr>
              <a:t>The p-value is then calculated using the t-distribution with n-2 degrees of freedom.</a:t>
            </a:r>
            <a:endParaRPr lang="en-US" sz="2400" b="0" i="0" dirty="0">
              <a:solidFill>
                <a:srgbClr val="3D3D3D"/>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3825073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A1FB-3DB9-1032-AE28-A8242E1CBF82}"/>
              </a:ext>
            </a:extLst>
          </p:cNvPr>
          <p:cNvSpPr>
            <a:spLocks noGrp="1"/>
          </p:cNvSpPr>
          <p:nvPr>
            <p:ph type="title"/>
          </p:nvPr>
        </p:nvSpPr>
        <p:spPr/>
        <p:txBody>
          <a:bodyPr>
            <a:normAutofit/>
          </a:bodyPr>
          <a:lstStyle/>
          <a:p>
            <a:r>
              <a:rPr lang="en-IN" dirty="0">
                <a:solidFill>
                  <a:srgbClr val="000000"/>
                </a:solidFill>
                <a:latin typeface="Helvetica" panose="020B0604020202020204" pitchFamily="34" charset="0"/>
                <a:ea typeface="+mn-ea"/>
                <a:cs typeface="+mn-cs"/>
              </a:rPr>
              <a:t>Assumptions for Pearson Correlation</a:t>
            </a:r>
          </a:p>
        </p:txBody>
      </p:sp>
      <p:sp>
        <p:nvSpPr>
          <p:cNvPr id="3" name="Content Placeholder 2">
            <a:extLst>
              <a:ext uri="{FF2B5EF4-FFF2-40B4-BE49-F238E27FC236}">
                <a16:creationId xmlns:a16="http://schemas.microsoft.com/office/drawing/2014/main" id="{BF5D007B-835E-E85E-50DD-56CFC520E461}"/>
              </a:ext>
            </a:extLst>
          </p:cNvPr>
          <p:cNvSpPr>
            <a:spLocks noGrp="1"/>
          </p:cNvSpPr>
          <p:nvPr>
            <p:ph idx="1"/>
          </p:nvPr>
        </p:nvSpPr>
        <p:spPr/>
        <p:txBody>
          <a:bodyPr>
            <a:normAutofit lnSpcReduction="10000"/>
          </a:bodyPr>
          <a:lstStyle/>
          <a:p>
            <a:pPr marL="514350" indent="-514350" algn="l" fontAlgn="base">
              <a:buFont typeface="+mj-lt"/>
              <a:buAutoNum type="arabicPeriod"/>
            </a:pPr>
            <a:r>
              <a:rPr lang="en-US" b="1" i="0" dirty="0">
                <a:solidFill>
                  <a:srgbClr val="000000"/>
                </a:solidFill>
                <a:effectLst/>
                <a:latin typeface="inherit"/>
              </a:rPr>
              <a:t>Level of Measurement:</a:t>
            </a:r>
            <a:r>
              <a:rPr lang="en-US" b="0" i="0" dirty="0">
                <a:solidFill>
                  <a:srgbClr val="000000"/>
                </a:solidFill>
                <a:effectLst/>
                <a:latin typeface="Helvetica" panose="020B0604020202020204" pitchFamily="34" charset="0"/>
              </a:rPr>
              <a:t> The two variables should be measured at the </a:t>
            </a:r>
            <a:r>
              <a:rPr lang="en-US" b="1" i="0" dirty="0">
                <a:solidFill>
                  <a:srgbClr val="000000"/>
                </a:solidFill>
                <a:effectLst/>
                <a:latin typeface="inherit"/>
              </a:rPr>
              <a:t>interval</a:t>
            </a:r>
            <a:r>
              <a:rPr lang="en-US" b="0" i="0" dirty="0">
                <a:solidFill>
                  <a:srgbClr val="000000"/>
                </a:solidFill>
                <a:effectLst/>
                <a:latin typeface="Helvetica" panose="020B0604020202020204" pitchFamily="34" charset="0"/>
              </a:rPr>
              <a:t> or </a:t>
            </a:r>
            <a:r>
              <a:rPr lang="en-US" b="1" i="0" dirty="0">
                <a:solidFill>
                  <a:srgbClr val="000000"/>
                </a:solidFill>
                <a:effectLst/>
                <a:latin typeface="inherit"/>
              </a:rPr>
              <a:t>ratio</a:t>
            </a:r>
            <a:r>
              <a:rPr lang="en-US" b="0" i="0" dirty="0">
                <a:solidFill>
                  <a:srgbClr val="000000"/>
                </a:solidFill>
                <a:effectLst/>
                <a:latin typeface="Helvetica" panose="020B0604020202020204" pitchFamily="34" charset="0"/>
              </a:rPr>
              <a:t> level.</a:t>
            </a:r>
            <a:endParaRPr lang="en-US" b="0" i="0" dirty="0">
              <a:solidFill>
                <a:srgbClr val="3D3D3D"/>
              </a:solidFill>
              <a:effectLst/>
              <a:latin typeface="Lato" panose="020F0502020204030203" pitchFamily="34" charset="0"/>
            </a:endParaRPr>
          </a:p>
          <a:p>
            <a:pPr marL="514350" indent="-514350" algn="l" fontAlgn="base">
              <a:buFont typeface="+mj-lt"/>
              <a:buAutoNum type="arabicPeriod"/>
            </a:pPr>
            <a:r>
              <a:rPr lang="en-US" b="1" i="0" dirty="0">
                <a:solidFill>
                  <a:srgbClr val="000000"/>
                </a:solidFill>
                <a:effectLst/>
                <a:latin typeface="inherit"/>
              </a:rPr>
              <a:t>Linear Relationship:</a:t>
            </a:r>
            <a:r>
              <a:rPr lang="en-US" b="0" i="0" dirty="0">
                <a:solidFill>
                  <a:srgbClr val="000000"/>
                </a:solidFill>
                <a:effectLst/>
                <a:latin typeface="Helvetica" panose="020B0604020202020204" pitchFamily="34" charset="0"/>
              </a:rPr>
              <a:t> There should exist a linear relationship between the two variables.</a:t>
            </a:r>
            <a:endParaRPr lang="en-US" b="0" i="0" dirty="0">
              <a:solidFill>
                <a:srgbClr val="3D3D3D"/>
              </a:solidFill>
              <a:effectLst/>
              <a:latin typeface="Lato" panose="020F0502020204030203" pitchFamily="34" charset="0"/>
            </a:endParaRPr>
          </a:p>
          <a:p>
            <a:pPr marL="514350" indent="-514350" algn="l" fontAlgn="base">
              <a:buFont typeface="+mj-lt"/>
              <a:buAutoNum type="arabicPeriod"/>
            </a:pPr>
            <a:r>
              <a:rPr lang="en-US" b="1" i="0" dirty="0">
                <a:solidFill>
                  <a:srgbClr val="000000"/>
                </a:solidFill>
                <a:effectLst/>
                <a:latin typeface="inherit"/>
              </a:rPr>
              <a:t>Normality: </a:t>
            </a:r>
            <a:r>
              <a:rPr lang="en-US" b="0" i="0" dirty="0">
                <a:solidFill>
                  <a:srgbClr val="000000"/>
                </a:solidFill>
                <a:effectLst/>
                <a:latin typeface="Helvetica" panose="020B0604020202020204" pitchFamily="34" charset="0"/>
              </a:rPr>
              <a:t>Both variables should be roughly normally distributed.</a:t>
            </a:r>
            <a:endParaRPr lang="en-US" b="0" i="0" dirty="0">
              <a:solidFill>
                <a:srgbClr val="3D3D3D"/>
              </a:solidFill>
              <a:effectLst/>
              <a:latin typeface="Lato" panose="020F0502020204030203" pitchFamily="34" charset="0"/>
            </a:endParaRPr>
          </a:p>
          <a:p>
            <a:pPr marL="514350" indent="-514350" algn="l" fontAlgn="base">
              <a:buFont typeface="+mj-lt"/>
              <a:buAutoNum type="arabicPeriod"/>
            </a:pPr>
            <a:r>
              <a:rPr lang="en-US" b="1" i="0" dirty="0">
                <a:solidFill>
                  <a:srgbClr val="000000"/>
                </a:solidFill>
                <a:effectLst/>
                <a:latin typeface="inherit"/>
              </a:rPr>
              <a:t>Related Pairs: </a:t>
            </a:r>
            <a:r>
              <a:rPr lang="en-US" b="0" i="0" dirty="0">
                <a:solidFill>
                  <a:srgbClr val="000000"/>
                </a:solidFill>
                <a:effectLst/>
                <a:latin typeface="Helvetica" panose="020B0604020202020204" pitchFamily="34" charset="0"/>
              </a:rPr>
              <a:t>Each observation in the dataset should have a pair of values.</a:t>
            </a:r>
            <a:endParaRPr lang="en-US" b="0" i="0" dirty="0">
              <a:solidFill>
                <a:srgbClr val="3D3D3D"/>
              </a:solidFill>
              <a:effectLst/>
              <a:latin typeface="Lato" panose="020F0502020204030203" pitchFamily="34" charset="0"/>
            </a:endParaRPr>
          </a:p>
          <a:p>
            <a:pPr marL="514350" indent="-514350" algn="l" fontAlgn="base">
              <a:buFont typeface="+mj-lt"/>
              <a:buAutoNum type="arabicPeriod"/>
            </a:pPr>
            <a:r>
              <a:rPr lang="en-US" b="1" i="0" dirty="0">
                <a:solidFill>
                  <a:srgbClr val="000000"/>
                </a:solidFill>
                <a:effectLst/>
                <a:latin typeface="inherit"/>
              </a:rPr>
              <a:t>No Outliers: </a:t>
            </a:r>
            <a:r>
              <a:rPr lang="en-US" b="0" i="0" dirty="0">
                <a:solidFill>
                  <a:srgbClr val="000000"/>
                </a:solidFill>
                <a:effectLst/>
                <a:latin typeface="Helvetica" panose="020B0604020202020204" pitchFamily="34" charset="0"/>
              </a:rPr>
              <a:t>There should be no extreme outliers in the dataset.</a:t>
            </a:r>
            <a:endParaRPr lang="en-US" b="0" i="0" dirty="0">
              <a:solidFill>
                <a:srgbClr val="3D3D3D"/>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2351911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571</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Helvetica</vt:lpstr>
      <vt:lpstr>inherit</vt:lpstr>
      <vt:lpstr>Lato</vt:lpstr>
      <vt:lpstr>Office Theme</vt:lpstr>
      <vt:lpstr>ANOVA Examples</vt:lpstr>
      <vt:lpstr>PowerPoint Presentation</vt:lpstr>
      <vt:lpstr>PowerPoint Presentation</vt:lpstr>
      <vt:lpstr>Test Methods</vt:lpstr>
      <vt:lpstr>How to Handle Non-Normal Data</vt:lpstr>
      <vt:lpstr>PowerPoint Presentation</vt:lpstr>
      <vt:lpstr>Correlation</vt:lpstr>
      <vt:lpstr>Test</vt:lpstr>
      <vt:lpstr>Assumptions for Pearson Correlation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hag5kor</dc:creator>
  <cp:lastModifiedBy>Shanu</cp:lastModifiedBy>
  <cp:revision>4</cp:revision>
  <dcterms:created xsi:type="dcterms:W3CDTF">2019-04-27T03:13:19Z</dcterms:created>
  <dcterms:modified xsi:type="dcterms:W3CDTF">2022-11-17T13:33:52Z</dcterms:modified>
</cp:coreProperties>
</file>