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267" r:id="rId3"/>
    <p:sldId id="268" r:id="rId4"/>
    <p:sldId id="385" r:id="rId5"/>
    <p:sldId id="271" r:id="rId6"/>
    <p:sldId id="278" r:id="rId7"/>
    <p:sldId id="280" r:id="rId8"/>
    <p:sldId id="281" r:id="rId9"/>
    <p:sldId id="282" r:id="rId10"/>
    <p:sldId id="283" r:id="rId11"/>
    <p:sldId id="284" r:id="rId12"/>
    <p:sldId id="287" r:id="rId13"/>
    <p:sldId id="288" r:id="rId14"/>
    <p:sldId id="289" r:id="rId15"/>
    <p:sldId id="290" r:id="rId16"/>
    <p:sldId id="291" r:id="rId17"/>
    <p:sldId id="292" r:id="rId18"/>
    <p:sldId id="293" r:id="rId19"/>
    <p:sldId id="262" r:id="rId20"/>
    <p:sldId id="294" r:id="rId21"/>
    <p:sldId id="349" r:id="rId22"/>
    <p:sldId id="298" r:id="rId23"/>
    <p:sldId id="299" r:id="rId24"/>
    <p:sldId id="300" r:id="rId25"/>
    <p:sldId id="302" r:id="rId26"/>
    <p:sldId id="303" r:id="rId27"/>
    <p:sldId id="308" r:id="rId28"/>
    <p:sldId id="309" r:id="rId29"/>
    <p:sldId id="301" r:id="rId30"/>
    <p:sldId id="304" r:id="rId31"/>
    <p:sldId id="305" r:id="rId32"/>
    <p:sldId id="306" r:id="rId33"/>
    <p:sldId id="307" r:id="rId34"/>
    <p:sldId id="311" r:id="rId35"/>
    <p:sldId id="313" r:id="rId36"/>
    <p:sldId id="381" r:id="rId37"/>
    <p:sldId id="382" r:id="rId38"/>
    <p:sldId id="383" r:id="rId39"/>
    <p:sldId id="384" r:id="rId40"/>
    <p:sldId id="386" r:id="rId41"/>
    <p:sldId id="310" r:id="rId42"/>
    <p:sldId id="387" r:id="rId43"/>
    <p:sldId id="388" r:id="rId44"/>
    <p:sldId id="389" r:id="rId45"/>
    <p:sldId id="390" r:id="rId46"/>
    <p:sldId id="391" r:id="rId47"/>
    <p:sldId id="392" r:id="rId48"/>
    <p:sldId id="314" r:id="rId49"/>
    <p:sldId id="315" r:id="rId50"/>
    <p:sldId id="326" r:id="rId51"/>
    <p:sldId id="316" r:id="rId52"/>
    <p:sldId id="318" r:id="rId53"/>
    <p:sldId id="319" r:id="rId54"/>
    <p:sldId id="320" r:id="rId55"/>
    <p:sldId id="321" r:id="rId56"/>
    <p:sldId id="322" r:id="rId57"/>
    <p:sldId id="323" r:id="rId58"/>
    <p:sldId id="324" r:id="rId59"/>
    <p:sldId id="325" r:id="rId60"/>
    <p:sldId id="393" r:id="rId61"/>
    <p:sldId id="394" r:id="rId62"/>
    <p:sldId id="395" r:id="rId63"/>
    <p:sldId id="396" r:id="rId64"/>
    <p:sldId id="397" r:id="rId65"/>
    <p:sldId id="312" r:id="rId66"/>
    <p:sldId id="327" r:id="rId67"/>
    <p:sldId id="328" r:id="rId68"/>
    <p:sldId id="329" r:id="rId69"/>
    <p:sldId id="330" r:id="rId70"/>
    <p:sldId id="331" r:id="rId71"/>
    <p:sldId id="332" r:id="rId72"/>
    <p:sldId id="333" r:id="rId73"/>
    <p:sldId id="334" r:id="rId74"/>
    <p:sldId id="335" r:id="rId75"/>
    <p:sldId id="346" r:id="rId76"/>
    <p:sldId id="347" r:id="rId77"/>
    <p:sldId id="336" r:id="rId78"/>
    <p:sldId id="341" r:id="rId79"/>
    <p:sldId id="342" r:id="rId80"/>
    <p:sldId id="337" r:id="rId81"/>
    <p:sldId id="343" r:id="rId82"/>
    <p:sldId id="344" r:id="rId83"/>
    <p:sldId id="345" r:id="rId84"/>
    <p:sldId id="348" r:id="rId85"/>
    <p:sldId id="351" r:id="rId86"/>
    <p:sldId id="363" r:id="rId87"/>
    <p:sldId id="352" r:id="rId88"/>
    <p:sldId id="353" r:id="rId89"/>
    <p:sldId id="354" r:id="rId90"/>
    <p:sldId id="355" r:id="rId91"/>
    <p:sldId id="356" r:id="rId92"/>
    <p:sldId id="357" r:id="rId93"/>
    <p:sldId id="358" r:id="rId94"/>
    <p:sldId id="359" r:id="rId95"/>
    <p:sldId id="360" r:id="rId96"/>
    <p:sldId id="361" r:id="rId97"/>
    <p:sldId id="362" r:id="rId98"/>
    <p:sldId id="364" r:id="rId99"/>
    <p:sldId id="365" r:id="rId100"/>
    <p:sldId id="366" r:id="rId101"/>
    <p:sldId id="367" r:id="rId102"/>
    <p:sldId id="368" r:id="rId103"/>
    <p:sldId id="369" r:id="rId104"/>
    <p:sldId id="370" r:id="rId105"/>
    <p:sldId id="371" r:id="rId106"/>
    <p:sldId id="372" r:id="rId107"/>
    <p:sldId id="373" r:id="rId108"/>
    <p:sldId id="374" r:id="rId109"/>
    <p:sldId id="375" r:id="rId110"/>
    <p:sldId id="376" r:id="rId111"/>
    <p:sldId id="377" r:id="rId112"/>
    <p:sldId id="378" r:id="rId113"/>
    <p:sldId id="379" r:id="rId114"/>
    <p:sldId id="380"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g5kor" initials="h" lastIdx="1" clrIdx="0">
    <p:extLst>
      <p:ext uri="{19B8F6BF-5375-455C-9EA6-DF929625EA0E}">
        <p15:presenceInfo xmlns:p15="http://schemas.microsoft.com/office/powerpoint/2012/main" userId="hag5k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5196" autoAdjust="0"/>
  </p:normalViewPr>
  <p:slideViewPr>
    <p:cSldViewPr snapToGrid="0">
      <p:cViewPr varScale="1">
        <p:scale>
          <a:sx n="81" d="100"/>
          <a:sy n="81" d="100"/>
        </p:scale>
        <p:origin x="76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commentAuthors" Target="commentAuthor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Player</a:t>
            </a:r>
            <a:r>
              <a:rPr lang="en-US" baseline="0"/>
              <a:t> Performance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Sheet1!$C$11</c:f>
              <c:strCache>
                <c:ptCount val="1"/>
                <c:pt idx="0">
                  <c:v>Match 1</c:v>
                </c:pt>
              </c:strCache>
            </c:strRef>
          </c:tx>
          <c:spPr>
            <a:solidFill>
              <a:schemeClr val="accent1"/>
            </a:solidFill>
            <a:ln>
              <a:noFill/>
            </a:ln>
            <a:effectLst/>
          </c:spPr>
          <c:invertIfNegative val="0"/>
          <c:cat>
            <c:strRef>
              <c:f>Sheet1!$D$10:$F$10</c:f>
              <c:strCache>
                <c:ptCount val="3"/>
                <c:pt idx="0">
                  <c:v>Rohit Sharma</c:v>
                </c:pt>
                <c:pt idx="1">
                  <c:v>Virat Kohli</c:v>
                </c:pt>
                <c:pt idx="2">
                  <c:v>MS Dhoni</c:v>
                </c:pt>
              </c:strCache>
            </c:strRef>
          </c:cat>
          <c:val>
            <c:numRef>
              <c:f>Sheet1!$D$11:$F$11</c:f>
              <c:numCache>
                <c:formatCode>General</c:formatCode>
                <c:ptCount val="3"/>
                <c:pt idx="0">
                  <c:v>5</c:v>
                </c:pt>
                <c:pt idx="1">
                  <c:v>95</c:v>
                </c:pt>
                <c:pt idx="2">
                  <c:v>50</c:v>
                </c:pt>
              </c:numCache>
            </c:numRef>
          </c:val>
          <c:extLst>
            <c:ext xmlns:c16="http://schemas.microsoft.com/office/drawing/2014/chart" uri="{C3380CC4-5D6E-409C-BE32-E72D297353CC}">
              <c16:uniqueId val="{00000000-28EF-4A76-A872-1285CC22DA6A}"/>
            </c:ext>
          </c:extLst>
        </c:ser>
        <c:ser>
          <c:idx val="1"/>
          <c:order val="1"/>
          <c:tx>
            <c:strRef>
              <c:f>Sheet1!$C$12</c:f>
              <c:strCache>
                <c:ptCount val="1"/>
                <c:pt idx="0">
                  <c:v>Match 2</c:v>
                </c:pt>
              </c:strCache>
            </c:strRef>
          </c:tx>
          <c:spPr>
            <a:solidFill>
              <a:schemeClr val="accent2"/>
            </a:solidFill>
            <a:ln>
              <a:noFill/>
            </a:ln>
            <a:effectLst/>
          </c:spPr>
          <c:invertIfNegative val="0"/>
          <c:cat>
            <c:strRef>
              <c:f>Sheet1!$D$10:$F$10</c:f>
              <c:strCache>
                <c:ptCount val="3"/>
                <c:pt idx="0">
                  <c:v>Rohit Sharma</c:v>
                </c:pt>
                <c:pt idx="1">
                  <c:v>Virat Kohli</c:v>
                </c:pt>
                <c:pt idx="2">
                  <c:v>MS Dhoni</c:v>
                </c:pt>
              </c:strCache>
            </c:strRef>
          </c:cat>
          <c:val>
            <c:numRef>
              <c:f>Sheet1!$D$12:$F$12</c:f>
              <c:numCache>
                <c:formatCode>General</c:formatCode>
                <c:ptCount val="3"/>
                <c:pt idx="0">
                  <c:v>280</c:v>
                </c:pt>
                <c:pt idx="1">
                  <c:v>100</c:v>
                </c:pt>
                <c:pt idx="2">
                  <c:v>100</c:v>
                </c:pt>
              </c:numCache>
            </c:numRef>
          </c:val>
          <c:extLst>
            <c:ext xmlns:c16="http://schemas.microsoft.com/office/drawing/2014/chart" uri="{C3380CC4-5D6E-409C-BE32-E72D297353CC}">
              <c16:uniqueId val="{00000001-28EF-4A76-A872-1285CC22DA6A}"/>
            </c:ext>
          </c:extLst>
        </c:ser>
        <c:ser>
          <c:idx val="2"/>
          <c:order val="2"/>
          <c:tx>
            <c:strRef>
              <c:f>Sheet1!$C$13</c:f>
              <c:strCache>
                <c:ptCount val="1"/>
                <c:pt idx="0">
                  <c:v>Match 3</c:v>
                </c:pt>
              </c:strCache>
            </c:strRef>
          </c:tx>
          <c:spPr>
            <a:solidFill>
              <a:schemeClr val="accent3"/>
            </a:solidFill>
            <a:ln>
              <a:noFill/>
            </a:ln>
            <a:effectLst/>
          </c:spPr>
          <c:invertIfNegative val="0"/>
          <c:cat>
            <c:strRef>
              <c:f>Sheet1!$D$10:$F$10</c:f>
              <c:strCache>
                <c:ptCount val="3"/>
                <c:pt idx="0">
                  <c:v>Rohit Sharma</c:v>
                </c:pt>
                <c:pt idx="1">
                  <c:v>Virat Kohli</c:v>
                </c:pt>
                <c:pt idx="2">
                  <c:v>MS Dhoni</c:v>
                </c:pt>
              </c:strCache>
            </c:strRef>
          </c:cat>
          <c:val>
            <c:numRef>
              <c:f>Sheet1!$D$13:$F$13</c:f>
              <c:numCache>
                <c:formatCode>General</c:formatCode>
                <c:ptCount val="3"/>
                <c:pt idx="0">
                  <c:v>15</c:v>
                </c:pt>
                <c:pt idx="1">
                  <c:v>105</c:v>
                </c:pt>
                <c:pt idx="2">
                  <c:v>150</c:v>
                </c:pt>
              </c:numCache>
            </c:numRef>
          </c:val>
          <c:extLst>
            <c:ext xmlns:c16="http://schemas.microsoft.com/office/drawing/2014/chart" uri="{C3380CC4-5D6E-409C-BE32-E72D297353CC}">
              <c16:uniqueId val="{00000002-28EF-4A76-A872-1285CC22DA6A}"/>
            </c:ext>
          </c:extLst>
        </c:ser>
        <c:dLbls>
          <c:showLegendKey val="0"/>
          <c:showVal val="0"/>
          <c:showCatName val="0"/>
          <c:showSerName val="0"/>
          <c:showPercent val="0"/>
          <c:showBubbleSize val="0"/>
        </c:dLbls>
        <c:gapWidth val="219"/>
        <c:overlap val="-27"/>
        <c:axId val="530869560"/>
        <c:axId val="530869952"/>
      </c:barChart>
      <c:catAx>
        <c:axId val="530869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0869952"/>
        <c:crosses val="autoZero"/>
        <c:auto val="1"/>
        <c:lblAlgn val="ctr"/>
        <c:lblOffset val="100"/>
        <c:noMultiLvlLbl val="0"/>
      </c:catAx>
      <c:valAx>
        <c:axId val="530869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0869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4-07T17:41:08.607"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B345EF-7948-4956-82C4-7C0971B9F20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35276B9-5FA8-473D-B8AE-1EDCD6E81530}">
      <dgm:prSet phldrT="[Text]"/>
      <dgm:spPr/>
      <dgm:t>
        <a:bodyPr/>
        <a:lstStyle/>
        <a:p>
          <a:r>
            <a:rPr lang="en-US" dirty="0"/>
            <a:t>Discrete Probability Distribution </a:t>
          </a:r>
        </a:p>
      </dgm:t>
    </dgm:pt>
    <dgm:pt modelId="{55572CE3-FF6B-4ECB-9734-3C89AFC7C2E7}" type="parTrans" cxnId="{0DD90093-071B-4F7C-9AC6-E84E3CADBB6A}">
      <dgm:prSet/>
      <dgm:spPr/>
      <dgm:t>
        <a:bodyPr/>
        <a:lstStyle/>
        <a:p>
          <a:endParaRPr lang="en-US"/>
        </a:p>
      </dgm:t>
    </dgm:pt>
    <dgm:pt modelId="{A5A60F7F-3EAC-415E-A094-62D86072BB6E}" type="sibTrans" cxnId="{0DD90093-071B-4F7C-9AC6-E84E3CADBB6A}">
      <dgm:prSet/>
      <dgm:spPr/>
      <dgm:t>
        <a:bodyPr/>
        <a:lstStyle/>
        <a:p>
          <a:endParaRPr lang="en-US"/>
        </a:p>
      </dgm:t>
    </dgm:pt>
    <dgm:pt modelId="{4C3755CC-2EA6-4DF7-B456-DED77AD20D61}">
      <dgm:prSet phldrT="[Text]"/>
      <dgm:spPr/>
      <dgm:t>
        <a:bodyPr/>
        <a:lstStyle/>
        <a:p>
          <a:r>
            <a:rPr lang="en-US" dirty="0"/>
            <a:t>Bernoulli Distribution</a:t>
          </a:r>
        </a:p>
      </dgm:t>
    </dgm:pt>
    <dgm:pt modelId="{ACC57B3F-EB20-4662-AA30-5A6317B9F93F}" type="parTrans" cxnId="{65E06FDE-A404-4B2C-A3A9-3EC9926A74DC}">
      <dgm:prSet/>
      <dgm:spPr/>
      <dgm:t>
        <a:bodyPr/>
        <a:lstStyle/>
        <a:p>
          <a:endParaRPr lang="en-US"/>
        </a:p>
      </dgm:t>
    </dgm:pt>
    <dgm:pt modelId="{20C9EF40-C708-4584-8B19-9EB5EA332D9F}" type="sibTrans" cxnId="{65E06FDE-A404-4B2C-A3A9-3EC9926A74DC}">
      <dgm:prSet/>
      <dgm:spPr/>
      <dgm:t>
        <a:bodyPr/>
        <a:lstStyle/>
        <a:p>
          <a:endParaRPr lang="en-US"/>
        </a:p>
      </dgm:t>
    </dgm:pt>
    <dgm:pt modelId="{CEECA4C8-72A7-421D-A6BA-CCC79DBFFC5C}">
      <dgm:prSet phldrT="[Text]"/>
      <dgm:spPr/>
      <dgm:t>
        <a:bodyPr/>
        <a:lstStyle/>
        <a:p>
          <a:r>
            <a:rPr lang="en-US" dirty="0"/>
            <a:t>Binomial Distribution</a:t>
          </a:r>
        </a:p>
      </dgm:t>
    </dgm:pt>
    <dgm:pt modelId="{876CE2EA-FB79-4ACB-9BBD-DBDFFEC480A0}" type="parTrans" cxnId="{4158E2C2-A054-4629-89FA-DA956D6F3EDC}">
      <dgm:prSet/>
      <dgm:spPr/>
      <dgm:t>
        <a:bodyPr/>
        <a:lstStyle/>
        <a:p>
          <a:endParaRPr lang="en-US"/>
        </a:p>
      </dgm:t>
    </dgm:pt>
    <dgm:pt modelId="{0BF9F244-9A40-4B8D-B04F-E7F6B8FBD3C4}" type="sibTrans" cxnId="{4158E2C2-A054-4629-89FA-DA956D6F3EDC}">
      <dgm:prSet/>
      <dgm:spPr/>
      <dgm:t>
        <a:bodyPr/>
        <a:lstStyle/>
        <a:p>
          <a:endParaRPr lang="en-US"/>
        </a:p>
      </dgm:t>
    </dgm:pt>
    <dgm:pt modelId="{47AD3A36-32D0-46E5-84AB-0E37BA122111}">
      <dgm:prSet phldrT="[Text]"/>
      <dgm:spPr/>
      <dgm:t>
        <a:bodyPr/>
        <a:lstStyle/>
        <a:p>
          <a:r>
            <a:rPr lang="en-US" dirty="0"/>
            <a:t>Continuous Probability Distribution</a:t>
          </a:r>
        </a:p>
      </dgm:t>
    </dgm:pt>
    <dgm:pt modelId="{A11B3200-4EE5-4C67-ADDC-95F094F5F204}" type="parTrans" cxnId="{0CB62FE9-FDAC-494F-B34B-7605BCF264B5}">
      <dgm:prSet/>
      <dgm:spPr/>
      <dgm:t>
        <a:bodyPr/>
        <a:lstStyle/>
        <a:p>
          <a:endParaRPr lang="en-US"/>
        </a:p>
      </dgm:t>
    </dgm:pt>
    <dgm:pt modelId="{046563FD-BD02-404B-A07F-CDB44964EFE5}" type="sibTrans" cxnId="{0CB62FE9-FDAC-494F-B34B-7605BCF264B5}">
      <dgm:prSet/>
      <dgm:spPr/>
      <dgm:t>
        <a:bodyPr/>
        <a:lstStyle/>
        <a:p>
          <a:endParaRPr lang="en-US"/>
        </a:p>
      </dgm:t>
    </dgm:pt>
    <dgm:pt modelId="{8DFD6456-8CDB-4965-8BF6-F8C1FFF2E77E}">
      <dgm:prSet phldrT="[Text]"/>
      <dgm:spPr/>
      <dgm:t>
        <a:bodyPr/>
        <a:lstStyle/>
        <a:p>
          <a:r>
            <a:rPr lang="en-US" dirty="0"/>
            <a:t>Uniform Distribution</a:t>
          </a:r>
        </a:p>
      </dgm:t>
    </dgm:pt>
    <dgm:pt modelId="{18C8E767-6929-49A8-BC5C-09F7DB3F35F3}" type="parTrans" cxnId="{DDAA88AA-04B4-4987-8C05-957FB64F31AE}">
      <dgm:prSet/>
      <dgm:spPr/>
      <dgm:t>
        <a:bodyPr/>
        <a:lstStyle/>
        <a:p>
          <a:endParaRPr lang="en-US"/>
        </a:p>
      </dgm:t>
    </dgm:pt>
    <dgm:pt modelId="{8E041242-BECB-4D98-A0C9-8274F73CF55C}" type="sibTrans" cxnId="{DDAA88AA-04B4-4987-8C05-957FB64F31AE}">
      <dgm:prSet/>
      <dgm:spPr/>
      <dgm:t>
        <a:bodyPr/>
        <a:lstStyle/>
        <a:p>
          <a:endParaRPr lang="en-US"/>
        </a:p>
      </dgm:t>
    </dgm:pt>
    <dgm:pt modelId="{193350EE-0E72-4955-B49C-31D0211AC6CD}">
      <dgm:prSet phldrT="[Text]"/>
      <dgm:spPr/>
      <dgm:t>
        <a:bodyPr/>
        <a:lstStyle/>
        <a:p>
          <a:r>
            <a:rPr lang="en-US" dirty="0"/>
            <a:t>Normal Distribution</a:t>
          </a:r>
        </a:p>
      </dgm:t>
    </dgm:pt>
    <dgm:pt modelId="{3CEBD496-2EE1-4472-BE86-B7974BC975C9}" type="parTrans" cxnId="{68FAF3A6-E028-49C4-8EB3-3CFC030FD69B}">
      <dgm:prSet/>
      <dgm:spPr/>
      <dgm:t>
        <a:bodyPr/>
        <a:lstStyle/>
        <a:p>
          <a:endParaRPr lang="en-US"/>
        </a:p>
      </dgm:t>
    </dgm:pt>
    <dgm:pt modelId="{3E1D8BF7-DFF8-4936-B9F6-E0520709C576}" type="sibTrans" cxnId="{68FAF3A6-E028-49C4-8EB3-3CFC030FD69B}">
      <dgm:prSet/>
      <dgm:spPr/>
      <dgm:t>
        <a:bodyPr/>
        <a:lstStyle/>
        <a:p>
          <a:endParaRPr lang="en-US"/>
        </a:p>
      </dgm:t>
    </dgm:pt>
    <dgm:pt modelId="{F46A5CEE-DDAF-41AC-A312-5375A78CA78E}">
      <dgm:prSet phldrT="[Text]"/>
      <dgm:spPr/>
      <dgm:t>
        <a:bodyPr/>
        <a:lstStyle/>
        <a:p>
          <a:r>
            <a:rPr lang="en-US" dirty="0"/>
            <a:t>Poisson Distribution</a:t>
          </a:r>
        </a:p>
      </dgm:t>
    </dgm:pt>
    <dgm:pt modelId="{ED816540-C99C-44C5-9DED-000B6FE58C45}" type="parTrans" cxnId="{5817DBA3-51D4-4A66-9401-9DA1CDB1FC00}">
      <dgm:prSet/>
      <dgm:spPr/>
      <dgm:t>
        <a:bodyPr/>
        <a:lstStyle/>
        <a:p>
          <a:endParaRPr lang="en-US"/>
        </a:p>
      </dgm:t>
    </dgm:pt>
    <dgm:pt modelId="{20E97F1F-5913-4E5F-88DD-49B7E4764066}" type="sibTrans" cxnId="{5817DBA3-51D4-4A66-9401-9DA1CDB1FC00}">
      <dgm:prSet/>
      <dgm:spPr/>
      <dgm:t>
        <a:bodyPr/>
        <a:lstStyle/>
        <a:p>
          <a:endParaRPr lang="en-US"/>
        </a:p>
      </dgm:t>
    </dgm:pt>
    <dgm:pt modelId="{1F18CCD1-A6EC-4AF0-9D53-6EFF8C1CD198}">
      <dgm:prSet phldrT="[Text]"/>
      <dgm:spPr/>
      <dgm:t>
        <a:bodyPr/>
        <a:lstStyle/>
        <a:p>
          <a:r>
            <a:rPr lang="en-US" dirty="0"/>
            <a:t>Exponential Distribution</a:t>
          </a:r>
        </a:p>
      </dgm:t>
    </dgm:pt>
    <dgm:pt modelId="{0A91A0FE-832D-48BC-AB72-F74C90EC4D6B}" type="parTrans" cxnId="{DD595AEC-9927-4DCA-908C-58B5AC3A55FF}">
      <dgm:prSet/>
      <dgm:spPr/>
      <dgm:t>
        <a:bodyPr/>
        <a:lstStyle/>
        <a:p>
          <a:endParaRPr lang="en-US"/>
        </a:p>
      </dgm:t>
    </dgm:pt>
    <dgm:pt modelId="{C85CAAA9-55F9-4BCE-AE7D-C0098762BD6B}" type="sibTrans" cxnId="{DD595AEC-9927-4DCA-908C-58B5AC3A55FF}">
      <dgm:prSet/>
      <dgm:spPr/>
      <dgm:t>
        <a:bodyPr/>
        <a:lstStyle/>
        <a:p>
          <a:endParaRPr lang="en-US"/>
        </a:p>
      </dgm:t>
    </dgm:pt>
    <dgm:pt modelId="{154168CC-11FB-4921-9FC1-2DC666BBFEF1}" type="pres">
      <dgm:prSet presAssocID="{2FB345EF-7948-4956-82C4-7C0971B9F204}" presName="Name0" presStyleCnt="0">
        <dgm:presLayoutVars>
          <dgm:dir/>
          <dgm:animLvl val="lvl"/>
          <dgm:resizeHandles val="exact"/>
        </dgm:presLayoutVars>
      </dgm:prSet>
      <dgm:spPr/>
    </dgm:pt>
    <dgm:pt modelId="{85AD4427-35EC-426D-A9AF-3EA37AF8E799}" type="pres">
      <dgm:prSet presAssocID="{B35276B9-5FA8-473D-B8AE-1EDCD6E81530}" presName="linNode" presStyleCnt="0"/>
      <dgm:spPr/>
    </dgm:pt>
    <dgm:pt modelId="{5B281467-237C-497C-B681-5E6301B6C891}" type="pres">
      <dgm:prSet presAssocID="{B35276B9-5FA8-473D-B8AE-1EDCD6E81530}" presName="parentText" presStyleLbl="node1" presStyleIdx="0" presStyleCnt="2">
        <dgm:presLayoutVars>
          <dgm:chMax val="1"/>
          <dgm:bulletEnabled val="1"/>
        </dgm:presLayoutVars>
      </dgm:prSet>
      <dgm:spPr/>
    </dgm:pt>
    <dgm:pt modelId="{CCBFBAEE-314F-494F-8CC6-A15C9893D237}" type="pres">
      <dgm:prSet presAssocID="{B35276B9-5FA8-473D-B8AE-1EDCD6E81530}" presName="descendantText" presStyleLbl="alignAccFollowNode1" presStyleIdx="0" presStyleCnt="2">
        <dgm:presLayoutVars>
          <dgm:bulletEnabled val="1"/>
        </dgm:presLayoutVars>
      </dgm:prSet>
      <dgm:spPr/>
    </dgm:pt>
    <dgm:pt modelId="{58BB6A6E-07F6-403F-97FD-0451BBB06774}" type="pres">
      <dgm:prSet presAssocID="{A5A60F7F-3EAC-415E-A094-62D86072BB6E}" presName="sp" presStyleCnt="0"/>
      <dgm:spPr/>
    </dgm:pt>
    <dgm:pt modelId="{2D932C13-CB0F-40A8-9F61-CEC795A825C0}" type="pres">
      <dgm:prSet presAssocID="{47AD3A36-32D0-46E5-84AB-0E37BA122111}" presName="linNode" presStyleCnt="0"/>
      <dgm:spPr/>
    </dgm:pt>
    <dgm:pt modelId="{CD88DAF9-C820-4550-A76F-A2260C8EE7F7}" type="pres">
      <dgm:prSet presAssocID="{47AD3A36-32D0-46E5-84AB-0E37BA122111}" presName="parentText" presStyleLbl="node1" presStyleIdx="1" presStyleCnt="2">
        <dgm:presLayoutVars>
          <dgm:chMax val="1"/>
          <dgm:bulletEnabled val="1"/>
        </dgm:presLayoutVars>
      </dgm:prSet>
      <dgm:spPr/>
    </dgm:pt>
    <dgm:pt modelId="{5654B3B4-50EF-4622-B2D2-B2E23EDF99FC}" type="pres">
      <dgm:prSet presAssocID="{47AD3A36-32D0-46E5-84AB-0E37BA122111}" presName="descendantText" presStyleLbl="alignAccFollowNode1" presStyleIdx="1" presStyleCnt="2">
        <dgm:presLayoutVars>
          <dgm:bulletEnabled val="1"/>
        </dgm:presLayoutVars>
      </dgm:prSet>
      <dgm:spPr/>
    </dgm:pt>
  </dgm:ptLst>
  <dgm:cxnLst>
    <dgm:cxn modelId="{491DD400-098E-46BA-97E5-87231994C6B8}" type="presOf" srcId="{8DFD6456-8CDB-4965-8BF6-F8C1FFF2E77E}" destId="{5654B3B4-50EF-4622-B2D2-B2E23EDF99FC}" srcOrd="0" destOrd="0" presId="urn:microsoft.com/office/officeart/2005/8/layout/vList5"/>
    <dgm:cxn modelId="{8AD49C0B-6A96-4FBE-89F6-176BDE9AD823}" type="presOf" srcId="{CEECA4C8-72A7-421D-A6BA-CCC79DBFFC5C}" destId="{CCBFBAEE-314F-494F-8CC6-A15C9893D237}" srcOrd="0" destOrd="1" presId="urn:microsoft.com/office/officeart/2005/8/layout/vList5"/>
    <dgm:cxn modelId="{CDD69646-AC82-4F63-9C01-3E4B7A737BB2}" type="presOf" srcId="{193350EE-0E72-4955-B49C-31D0211AC6CD}" destId="{5654B3B4-50EF-4622-B2D2-B2E23EDF99FC}" srcOrd="0" destOrd="2" presId="urn:microsoft.com/office/officeart/2005/8/layout/vList5"/>
    <dgm:cxn modelId="{A4212873-5F21-4C7E-8D9C-4B4A8613B0E0}" type="presOf" srcId="{47AD3A36-32D0-46E5-84AB-0E37BA122111}" destId="{CD88DAF9-C820-4550-A76F-A2260C8EE7F7}" srcOrd="0" destOrd="0" presId="urn:microsoft.com/office/officeart/2005/8/layout/vList5"/>
    <dgm:cxn modelId="{565C4858-C81C-409B-9482-211CE225537C}" type="presOf" srcId="{4C3755CC-2EA6-4DF7-B456-DED77AD20D61}" destId="{CCBFBAEE-314F-494F-8CC6-A15C9893D237}" srcOrd="0" destOrd="0" presId="urn:microsoft.com/office/officeart/2005/8/layout/vList5"/>
    <dgm:cxn modelId="{371B9787-122C-43E4-AEB8-DF6DCCC37931}" type="presOf" srcId="{2FB345EF-7948-4956-82C4-7C0971B9F204}" destId="{154168CC-11FB-4921-9FC1-2DC666BBFEF1}" srcOrd="0" destOrd="0" presId="urn:microsoft.com/office/officeart/2005/8/layout/vList5"/>
    <dgm:cxn modelId="{0DD90093-071B-4F7C-9AC6-E84E3CADBB6A}" srcId="{2FB345EF-7948-4956-82C4-7C0971B9F204}" destId="{B35276B9-5FA8-473D-B8AE-1EDCD6E81530}" srcOrd="0" destOrd="0" parTransId="{55572CE3-FF6B-4ECB-9734-3C89AFC7C2E7}" sibTransId="{A5A60F7F-3EAC-415E-A094-62D86072BB6E}"/>
    <dgm:cxn modelId="{5817DBA3-51D4-4A66-9401-9DA1CDB1FC00}" srcId="{B35276B9-5FA8-473D-B8AE-1EDCD6E81530}" destId="{F46A5CEE-DDAF-41AC-A312-5375A78CA78E}" srcOrd="2" destOrd="0" parTransId="{ED816540-C99C-44C5-9DED-000B6FE58C45}" sibTransId="{20E97F1F-5913-4E5F-88DD-49B7E4764066}"/>
    <dgm:cxn modelId="{68FAF3A6-E028-49C4-8EB3-3CFC030FD69B}" srcId="{47AD3A36-32D0-46E5-84AB-0E37BA122111}" destId="{193350EE-0E72-4955-B49C-31D0211AC6CD}" srcOrd="2" destOrd="0" parTransId="{3CEBD496-2EE1-4472-BE86-B7974BC975C9}" sibTransId="{3E1D8BF7-DFF8-4936-B9F6-E0520709C576}"/>
    <dgm:cxn modelId="{DDAA88AA-04B4-4987-8C05-957FB64F31AE}" srcId="{47AD3A36-32D0-46E5-84AB-0E37BA122111}" destId="{8DFD6456-8CDB-4965-8BF6-F8C1FFF2E77E}" srcOrd="0" destOrd="0" parTransId="{18C8E767-6929-49A8-BC5C-09F7DB3F35F3}" sibTransId="{8E041242-BECB-4D98-A0C9-8274F73CF55C}"/>
    <dgm:cxn modelId="{C9A97DAB-9966-43F7-95C5-DC6A5826BF35}" type="presOf" srcId="{1F18CCD1-A6EC-4AF0-9D53-6EFF8C1CD198}" destId="{5654B3B4-50EF-4622-B2D2-B2E23EDF99FC}" srcOrd="0" destOrd="1" presId="urn:microsoft.com/office/officeart/2005/8/layout/vList5"/>
    <dgm:cxn modelId="{FDEB9EBB-60D9-4BBD-B57A-D53ADA0452B5}" type="presOf" srcId="{B35276B9-5FA8-473D-B8AE-1EDCD6E81530}" destId="{5B281467-237C-497C-B681-5E6301B6C891}" srcOrd="0" destOrd="0" presId="urn:microsoft.com/office/officeart/2005/8/layout/vList5"/>
    <dgm:cxn modelId="{4158E2C2-A054-4629-89FA-DA956D6F3EDC}" srcId="{B35276B9-5FA8-473D-B8AE-1EDCD6E81530}" destId="{CEECA4C8-72A7-421D-A6BA-CCC79DBFFC5C}" srcOrd="1" destOrd="0" parTransId="{876CE2EA-FB79-4ACB-9BBD-DBDFFEC480A0}" sibTransId="{0BF9F244-9A40-4B8D-B04F-E7F6B8FBD3C4}"/>
    <dgm:cxn modelId="{272331D8-BED0-4AB6-BBFD-1ABF3F716FBA}" type="presOf" srcId="{F46A5CEE-DDAF-41AC-A312-5375A78CA78E}" destId="{CCBFBAEE-314F-494F-8CC6-A15C9893D237}" srcOrd="0" destOrd="2" presId="urn:microsoft.com/office/officeart/2005/8/layout/vList5"/>
    <dgm:cxn modelId="{65E06FDE-A404-4B2C-A3A9-3EC9926A74DC}" srcId="{B35276B9-5FA8-473D-B8AE-1EDCD6E81530}" destId="{4C3755CC-2EA6-4DF7-B456-DED77AD20D61}" srcOrd="0" destOrd="0" parTransId="{ACC57B3F-EB20-4662-AA30-5A6317B9F93F}" sibTransId="{20C9EF40-C708-4584-8B19-9EB5EA332D9F}"/>
    <dgm:cxn modelId="{0CB62FE9-FDAC-494F-B34B-7605BCF264B5}" srcId="{2FB345EF-7948-4956-82C4-7C0971B9F204}" destId="{47AD3A36-32D0-46E5-84AB-0E37BA122111}" srcOrd="1" destOrd="0" parTransId="{A11B3200-4EE5-4C67-ADDC-95F094F5F204}" sibTransId="{046563FD-BD02-404B-A07F-CDB44964EFE5}"/>
    <dgm:cxn modelId="{DD595AEC-9927-4DCA-908C-58B5AC3A55FF}" srcId="{47AD3A36-32D0-46E5-84AB-0E37BA122111}" destId="{1F18CCD1-A6EC-4AF0-9D53-6EFF8C1CD198}" srcOrd="1" destOrd="0" parTransId="{0A91A0FE-832D-48BC-AB72-F74C90EC4D6B}" sibTransId="{C85CAAA9-55F9-4BCE-AE7D-C0098762BD6B}"/>
    <dgm:cxn modelId="{9DED44D6-FE08-4F43-BC09-01769CA26DAA}" type="presParOf" srcId="{154168CC-11FB-4921-9FC1-2DC666BBFEF1}" destId="{85AD4427-35EC-426D-A9AF-3EA37AF8E799}" srcOrd="0" destOrd="0" presId="urn:microsoft.com/office/officeart/2005/8/layout/vList5"/>
    <dgm:cxn modelId="{2FC61F84-89A3-4D06-96AA-6BA49E2B1CDD}" type="presParOf" srcId="{85AD4427-35EC-426D-A9AF-3EA37AF8E799}" destId="{5B281467-237C-497C-B681-5E6301B6C891}" srcOrd="0" destOrd="0" presId="urn:microsoft.com/office/officeart/2005/8/layout/vList5"/>
    <dgm:cxn modelId="{E4334D24-1166-4D41-B30F-448B56E3D708}" type="presParOf" srcId="{85AD4427-35EC-426D-A9AF-3EA37AF8E799}" destId="{CCBFBAEE-314F-494F-8CC6-A15C9893D237}" srcOrd="1" destOrd="0" presId="urn:microsoft.com/office/officeart/2005/8/layout/vList5"/>
    <dgm:cxn modelId="{020E8495-B85E-4380-AFBD-8455AD24245C}" type="presParOf" srcId="{154168CC-11FB-4921-9FC1-2DC666BBFEF1}" destId="{58BB6A6E-07F6-403F-97FD-0451BBB06774}" srcOrd="1" destOrd="0" presId="urn:microsoft.com/office/officeart/2005/8/layout/vList5"/>
    <dgm:cxn modelId="{DE0F8D6E-9F13-4AB0-9C98-C3C57AF91FDC}" type="presParOf" srcId="{154168CC-11FB-4921-9FC1-2DC666BBFEF1}" destId="{2D932C13-CB0F-40A8-9F61-CEC795A825C0}" srcOrd="2" destOrd="0" presId="urn:microsoft.com/office/officeart/2005/8/layout/vList5"/>
    <dgm:cxn modelId="{382FDEFA-E250-4473-BFA3-8C3331EF963E}" type="presParOf" srcId="{2D932C13-CB0F-40A8-9F61-CEC795A825C0}" destId="{CD88DAF9-C820-4550-A76F-A2260C8EE7F7}" srcOrd="0" destOrd="0" presId="urn:microsoft.com/office/officeart/2005/8/layout/vList5"/>
    <dgm:cxn modelId="{815A91D0-F1A6-47EE-B768-DD843DC9AE7E}" type="presParOf" srcId="{2D932C13-CB0F-40A8-9F61-CEC795A825C0}" destId="{5654B3B4-50EF-4622-B2D2-B2E23EDF99F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BAEE-314F-494F-8CC6-A15C9893D237}">
      <dsp:nvSpPr>
        <dsp:cNvPr id="0" name=""/>
        <dsp:cNvSpPr/>
      </dsp:nvSpPr>
      <dsp:spPr>
        <a:xfrm rot="5400000">
          <a:off x="6066337" y="-2197357"/>
          <a:ext cx="1686751" cy="650325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Bernoulli Distribution</a:t>
          </a:r>
        </a:p>
        <a:p>
          <a:pPr marL="285750" lvl="1" indent="-285750" algn="l" defTabSz="1333500">
            <a:lnSpc>
              <a:spcPct val="90000"/>
            </a:lnSpc>
            <a:spcBef>
              <a:spcPct val="0"/>
            </a:spcBef>
            <a:spcAft>
              <a:spcPct val="15000"/>
            </a:spcAft>
            <a:buChar char="•"/>
          </a:pPr>
          <a:r>
            <a:rPr lang="en-US" sz="3000" kern="1200" dirty="0"/>
            <a:t>Binomial Distribution</a:t>
          </a:r>
        </a:p>
        <a:p>
          <a:pPr marL="285750" lvl="1" indent="-285750" algn="l" defTabSz="1333500">
            <a:lnSpc>
              <a:spcPct val="90000"/>
            </a:lnSpc>
            <a:spcBef>
              <a:spcPct val="0"/>
            </a:spcBef>
            <a:spcAft>
              <a:spcPct val="15000"/>
            </a:spcAft>
            <a:buChar char="•"/>
          </a:pPr>
          <a:r>
            <a:rPr lang="en-US" sz="3000" kern="1200" dirty="0"/>
            <a:t>Poisson Distribution</a:t>
          </a:r>
        </a:p>
      </dsp:txBody>
      <dsp:txXfrm rot="-5400000">
        <a:off x="3658084" y="293236"/>
        <a:ext cx="6420918" cy="1522071"/>
      </dsp:txXfrm>
    </dsp:sp>
    <dsp:sp modelId="{5B281467-237C-497C-B681-5E6301B6C891}">
      <dsp:nvSpPr>
        <dsp:cNvPr id="0" name=""/>
        <dsp:cNvSpPr/>
      </dsp:nvSpPr>
      <dsp:spPr>
        <a:xfrm>
          <a:off x="0" y="52"/>
          <a:ext cx="3658083" cy="21084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dirty="0"/>
            <a:t>Discrete Probability Distribution </a:t>
          </a:r>
        </a:p>
      </dsp:txBody>
      <dsp:txXfrm>
        <a:off x="102925" y="102977"/>
        <a:ext cx="3452233" cy="1902588"/>
      </dsp:txXfrm>
    </dsp:sp>
    <dsp:sp modelId="{5654B3B4-50EF-4622-B2D2-B2E23EDF99FC}">
      <dsp:nvSpPr>
        <dsp:cNvPr id="0" name=""/>
        <dsp:cNvSpPr/>
      </dsp:nvSpPr>
      <dsp:spPr>
        <a:xfrm rot="5400000">
          <a:off x="6066337" y="16503"/>
          <a:ext cx="1686751" cy="650325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Uniform Distribution</a:t>
          </a:r>
        </a:p>
        <a:p>
          <a:pPr marL="285750" lvl="1" indent="-285750" algn="l" defTabSz="1333500">
            <a:lnSpc>
              <a:spcPct val="90000"/>
            </a:lnSpc>
            <a:spcBef>
              <a:spcPct val="0"/>
            </a:spcBef>
            <a:spcAft>
              <a:spcPct val="15000"/>
            </a:spcAft>
            <a:buChar char="•"/>
          </a:pPr>
          <a:r>
            <a:rPr lang="en-US" sz="3000" kern="1200" dirty="0"/>
            <a:t>Exponential Distribution</a:t>
          </a:r>
        </a:p>
        <a:p>
          <a:pPr marL="285750" lvl="1" indent="-285750" algn="l" defTabSz="1333500">
            <a:lnSpc>
              <a:spcPct val="90000"/>
            </a:lnSpc>
            <a:spcBef>
              <a:spcPct val="0"/>
            </a:spcBef>
            <a:spcAft>
              <a:spcPct val="15000"/>
            </a:spcAft>
            <a:buChar char="•"/>
          </a:pPr>
          <a:r>
            <a:rPr lang="en-US" sz="3000" kern="1200" dirty="0"/>
            <a:t>Normal Distribution</a:t>
          </a:r>
        </a:p>
      </dsp:txBody>
      <dsp:txXfrm rot="-5400000">
        <a:off x="3658084" y="2507096"/>
        <a:ext cx="6420918" cy="1522071"/>
      </dsp:txXfrm>
    </dsp:sp>
    <dsp:sp modelId="{CD88DAF9-C820-4550-A76F-A2260C8EE7F7}">
      <dsp:nvSpPr>
        <dsp:cNvPr id="0" name=""/>
        <dsp:cNvSpPr/>
      </dsp:nvSpPr>
      <dsp:spPr>
        <a:xfrm>
          <a:off x="0" y="2213913"/>
          <a:ext cx="3658083" cy="21084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dirty="0"/>
            <a:t>Continuous Probability Distribution</a:t>
          </a:r>
        </a:p>
      </dsp:txBody>
      <dsp:txXfrm>
        <a:off x="102925" y="2316838"/>
        <a:ext cx="3452233" cy="190258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FB2CFE-5043-4989-9FD1-E05111A9C907}" type="datetimeFigureOut">
              <a:rPr lang="en-US" smtClean="0"/>
              <a:t>10/19/2022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04285-0C67-4036-9F32-46F675DCCA59}" type="slidenum">
              <a:rPr lang="en-US" smtClean="0"/>
              <a:t>‹#›</a:t>
            </a:fld>
            <a:endParaRPr lang="en-US"/>
          </a:p>
        </p:txBody>
      </p:sp>
    </p:spTree>
    <p:extLst>
      <p:ext uri="{BB962C8B-B14F-4D97-AF65-F5344CB8AC3E}">
        <p14:creationId xmlns:p14="http://schemas.microsoft.com/office/powerpoint/2010/main" val="131972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Retailers, do in fact, routinely analyze their customers' transaction data. If you've ever used a shopper's loyalty card at your grocer, coffee shop, or another retailer, it is likely that your purchase data is being used for machine learning. Retailers use machine learning methods for advertising, targeted promotions, inventory management, or the layout of the items in the store.</a:t>
            </a:r>
          </a:p>
          <a:p>
            <a:endParaRPr lang="en-US" dirty="0"/>
          </a:p>
        </p:txBody>
      </p:sp>
      <p:sp>
        <p:nvSpPr>
          <p:cNvPr id="4" name="Slide Number Placeholder 3"/>
          <p:cNvSpPr>
            <a:spLocks noGrp="1"/>
          </p:cNvSpPr>
          <p:nvPr>
            <p:ph type="sldNum" sz="quarter" idx="10"/>
          </p:nvPr>
        </p:nvSpPr>
        <p:spPr/>
        <p:txBody>
          <a:bodyPr/>
          <a:lstStyle/>
          <a:p>
            <a:fld id="{DFA04285-0C67-4036-9F32-46F675DCCA59}" type="slidenum">
              <a:rPr lang="en-US" smtClean="0"/>
              <a:t>3</a:t>
            </a:fld>
            <a:endParaRPr lang="en-US" dirty="0"/>
          </a:p>
        </p:txBody>
      </p:sp>
    </p:spTree>
    <p:extLst>
      <p:ext uri="{BB962C8B-B14F-4D97-AF65-F5344CB8AC3E}">
        <p14:creationId xmlns:p14="http://schemas.microsoft.com/office/powerpoint/2010/main" val="392031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Retailers, do in fact, routinely analyze their customers' transaction data. If you've ever used a shopper's loyalty card at your grocer, coffee shop, or another retailer, it is likely that your purchase data is being used for machine learning. Retailers use machine learning methods for advertising, targeted promotions, inventory management, or the layout of the items in the store.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Retailers, do in fact, routinely analyze their customers' transaction data. If you've ever used a shopper's loyalty card at your grocer, coffee shop, or another retailer, it is likely that your purchase data is being used for machine learning. Retailers use machine learning methods for advertising, targeted promotions, inventory management, or the layout of the items in the store.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FA04285-0C67-4036-9F32-46F675DCCA59}" type="slidenum">
              <a:rPr lang="en-US" smtClean="0"/>
              <a:t>6</a:t>
            </a:fld>
            <a:endParaRPr lang="en-US" dirty="0"/>
          </a:p>
        </p:txBody>
      </p:sp>
    </p:spTree>
    <p:extLst>
      <p:ext uri="{BB962C8B-B14F-4D97-AF65-F5344CB8AC3E}">
        <p14:creationId xmlns:p14="http://schemas.microsoft.com/office/powerpoint/2010/main" val="2767836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https://towardsdatascience.com/data-types-in-statistics-347e152e8bee</a:t>
            </a:r>
          </a:p>
        </p:txBody>
      </p:sp>
      <p:sp>
        <p:nvSpPr>
          <p:cNvPr id="4" name="Slide Number Placeholder 3"/>
          <p:cNvSpPr>
            <a:spLocks noGrp="1"/>
          </p:cNvSpPr>
          <p:nvPr>
            <p:ph type="sldNum" sz="quarter" idx="10"/>
          </p:nvPr>
        </p:nvSpPr>
        <p:spPr/>
        <p:txBody>
          <a:bodyPr/>
          <a:lstStyle/>
          <a:p>
            <a:fld id="{DFA04285-0C67-4036-9F32-46F675DCCA59}" type="slidenum">
              <a:rPr lang="en-US" smtClean="0"/>
              <a:t>18</a:t>
            </a:fld>
            <a:endParaRPr lang="en-US" dirty="0"/>
          </a:p>
        </p:txBody>
      </p:sp>
    </p:spTree>
    <p:extLst>
      <p:ext uri="{BB962C8B-B14F-4D97-AF65-F5344CB8AC3E}">
        <p14:creationId xmlns:p14="http://schemas.microsoft.com/office/powerpoint/2010/main" val="39637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https://www.mathsisfun.com/data/standard-deviation.html, </a:t>
            </a:r>
            <a:r>
              <a:rPr lang="en-US" sz="1200" dirty="0"/>
              <a:t>The squares are used during the calculation because they weight outliers more heavily than points that are near to the mean. </a:t>
            </a:r>
          </a:p>
          <a:p>
            <a:endParaRPr lang="en-US" dirty="0"/>
          </a:p>
        </p:txBody>
      </p:sp>
      <p:sp>
        <p:nvSpPr>
          <p:cNvPr id="4" name="Slide Number Placeholder 3"/>
          <p:cNvSpPr>
            <a:spLocks noGrp="1"/>
          </p:cNvSpPr>
          <p:nvPr>
            <p:ph type="sldNum" sz="quarter" idx="10"/>
          </p:nvPr>
        </p:nvSpPr>
        <p:spPr/>
        <p:txBody>
          <a:bodyPr/>
          <a:lstStyle/>
          <a:p>
            <a:fld id="{DFA04285-0C67-4036-9F32-46F675DCCA59}" type="slidenum">
              <a:rPr lang="en-US" smtClean="0"/>
              <a:t>33</a:t>
            </a:fld>
            <a:endParaRPr lang="en-US"/>
          </a:p>
        </p:txBody>
      </p:sp>
    </p:spTree>
    <p:extLst>
      <p:ext uri="{BB962C8B-B14F-4D97-AF65-F5344CB8AC3E}">
        <p14:creationId xmlns:p14="http://schemas.microsoft.com/office/powerpoint/2010/main" val="4271530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https://corporatefinanceinstitute.com/resources/knowledge/other/coefficient-of-variation/</a:t>
            </a:r>
          </a:p>
        </p:txBody>
      </p:sp>
      <p:sp>
        <p:nvSpPr>
          <p:cNvPr id="4" name="Slide Number Placeholder 3"/>
          <p:cNvSpPr>
            <a:spLocks noGrp="1"/>
          </p:cNvSpPr>
          <p:nvPr>
            <p:ph type="sldNum" sz="quarter" idx="10"/>
          </p:nvPr>
        </p:nvSpPr>
        <p:spPr/>
        <p:txBody>
          <a:bodyPr/>
          <a:lstStyle/>
          <a:p>
            <a:fld id="{DFA04285-0C67-4036-9F32-46F675DCCA59}" type="slidenum">
              <a:rPr lang="en-US" smtClean="0"/>
              <a:t>36</a:t>
            </a:fld>
            <a:endParaRPr lang="en-US"/>
          </a:p>
        </p:txBody>
      </p:sp>
    </p:spTree>
    <p:extLst>
      <p:ext uri="{BB962C8B-B14F-4D97-AF65-F5344CB8AC3E}">
        <p14:creationId xmlns:p14="http://schemas.microsoft.com/office/powerpoint/2010/main" val="2281089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https://www.mathsisfun.com/data/probability.html</a:t>
            </a:r>
          </a:p>
          <a:p>
            <a:r>
              <a:rPr lang="en-GB" dirty="0"/>
              <a:t>https://www.analyticsvidhya.com/blog/2017/09/6-probability-distributions-data-science/</a:t>
            </a:r>
          </a:p>
        </p:txBody>
      </p:sp>
      <p:sp>
        <p:nvSpPr>
          <p:cNvPr id="4" name="Slide Number Placeholder 3"/>
          <p:cNvSpPr>
            <a:spLocks noGrp="1"/>
          </p:cNvSpPr>
          <p:nvPr>
            <p:ph type="sldNum" sz="quarter" idx="10"/>
          </p:nvPr>
        </p:nvSpPr>
        <p:spPr/>
        <p:txBody>
          <a:bodyPr/>
          <a:lstStyle/>
          <a:p>
            <a:fld id="{DFA04285-0C67-4036-9F32-46F675DCCA59}" type="slidenum">
              <a:rPr lang="en-US" smtClean="0"/>
              <a:t>49</a:t>
            </a:fld>
            <a:endParaRPr lang="en-US"/>
          </a:p>
        </p:txBody>
      </p:sp>
    </p:spTree>
    <p:extLst>
      <p:ext uri="{BB962C8B-B14F-4D97-AF65-F5344CB8AC3E}">
        <p14:creationId xmlns:p14="http://schemas.microsoft.com/office/powerpoint/2010/main" val="1024276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https://www.mathsisfun.com/data/probability-events-independent.html</a:t>
            </a:r>
          </a:p>
        </p:txBody>
      </p:sp>
      <p:sp>
        <p:nvSpPr>
          <p:cNvPr id="4" name="Slide Number Placeholder 3"/>
          <p:cNvSpPr>
            <a:spLocks noGrp="1"/>
          </p:cNvSpPr>
          <p:nvPr>
            <p:ph type="sldNum" sz="quarter" idx="10"/>
          </p:nvPr>
        </p:nvSpPr>
        <p:spPr/>
        <p:txBody>
          <a:bodyPr/>
          <a:lstStyle/>
          <a:p>
            <a:fld id="{DFA04285-0C67-4036-9F32-46F675DCCA59}" type="slidenum">
              <a:rPr lang="en-US" smtClean="0"/>
              <a:t>73</a:t>
            </a:fld>
            <a:endParaRPr lang="en-US"/>
          </a:p>
        </p:txBody>
      </p:sp>
    </p:spTree>
    <p:extLst>
      <p:ext uri="{BB962C8B-B14F-4D97-AF65-F5344CB8AC3E}">
        <p14:creationId xmlns:p14="http://schemas.microsoft.com/office/powerpoint/2010/main" val="41433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https://www.mathsisfun.com/data/probability-events-types.html</a:t>
            </a:r>
          </a:p>
        </p:txBody>
      </p:sp>
      <p:sp>
        <p:nvSpPr>
          <p:cNvPr id="4" name="Slide Number Placeholder 3"/>
          <p:cNvSpPr>
            <a:spLocks noGrp="1"/>
          </p:cNvSpPr>
          <p:nvPr>
            <p:ph type="sldNum" sz="quarter" idx="10"/>
          </p:nvPr>
        </p:nvSpPr>
        <p:spPr/>
        <p:txBody>
          <a:bodyPr/>
          <a:lstStyle/>
          <a:p>
            <a:fld id="{DFA04285-0C67-4036-9F32-46F675DCCA59}" type="slidenum">
              <a:rPr lang="en-US" smtClean="0"/>
              <a:t>74</a:t>
            </a:fld>
            <a:endParaRPr lang="en-US"/>
          </a:p>
        </p:txBody>
      </p:sp>
    </p:spTree>
    <p:extLst>
      <p:ext uri="{BB962C8B-B14F-4D97-AF65-F5344CB8AC3E}">
        <p14:creationId xmlns:p14="http://schemas.microsoft.com/office/powerpoint/2010/main" val="1247124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https://www.mathsisfun.com/data/probability-events-mutually-exclusive.html</a:t>
            </a:r>
          </a:p>
        </p:txBody>
      </p:sp>
      <p:sp>
        <p:nvSpPr>
          <p:cNvPr id="4" name="Slide Number Placeholder 3"/>
          <p:cNvSpPr>
            <a:spLocks noGrp="1"/>
          </p:cNvSpPr>
          <p:nvPr>
            <p:ph type="sldNum" sz="quarter" idx="10"/>
          </p:nvPr>
        </p:nvSpPr>
        <p:spPr/>
        <p:txBody>
          <a:bodyPr/>
          <a:lstStyle/>
          <a:p>
            <a:fld id="{DFA04285-0C67-4036-9F32-46F675DCCA59}" type="slidenum">
              <a:rPr lang="en-US" smtClean="0"/>
              <a:t>80</a:t>
            </a:fld>
            <a:endParaRPr lang="en-US"/>
          </a:p>
        </p:txBody>
      </p:sp>
    </p:spTree>
    <p:extLst>
      <p:ext uri="{BB962C8B-B14F-4D97-AF65-F5344CB8AC3E}">
        <p14:creationId xmlns:p14="http://schemas.microsoft.com/office/powerpoint/2010/main" val="1389532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86B62D1-195D-4A11-90A6-9F31B30D5855}"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358040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6B62D1-195D-4A11-90A6-9F31B30D5855}"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272174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6B62D1-195D-4A11-90A6-9F31B30D5855}"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2258875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6B62D1-195D-4A11-90A6-9F31B30D5855}"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2416349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B62D1-195D-4A11-90A6-9F31B30D5855}"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1446744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6B62D1-195D-4A11-90A6-9F31B30D5855}"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145442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6B62D1-195D-4A11-90A6-9F31B30D5855}" type="datetimeFigureOut">
              <a:rPr lang="en-US" smtClean="0"/>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2584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6B62D1-195D-4A11-90A6-9F31B30D5855}"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1599196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B62D1-195D-4A11-90A6-9F31B30D5855}" type="datetimeFigureOut">
              <a:rPr lang="en-US" smtClean="0"/>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82322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6B62D1-195D-4A11-90A6-9F31B30D5855}"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2405548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6B62D1-195D-4A11-90A6-9F31B30D5855}"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212879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B62D1-195D-4A11-90A6-9F31B30D5855}" type="datetimeFigureOut">
              <a:rPr lang="en-US" smtClean="0"/>
              <a:t>10/19/2022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3F8A2-5D08-4B13-8B7B-823D0192DC21}" type="slidenum">
              <a:rPr lang="en-US" smtClean="0"/>
              <a:t>‹#›</a:t>
            </a:fld>
            <a:endParaRPr lang="en-US"/>
          </a:p>
        </p:txBody>
      </p:sp>
    </p:spTree>
    <p:extLst>
      <p:ext uri="{BB962C8B-B14F-4D97-AF65-F5344CB8AC3E}">
        <p14:creationId xmlns:p14="http://schemas.microsoft.com/office/powerpoint/2010/main" val="33851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8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Base Analytics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17511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Statistics</a:t>
            </a:r>
          </a:p>
        </p:txBody>
      </p:sp>
      <p:sp>
        <p:nvSpPr>
          <p:cNvPr id="3" name="Content Placeholder 2"/>
          <p:cNvSpPr>
            <a:spLocks noGrp="1"/>
          </p:cNvSpPr>
          <p:nvPr>
            <p:ph idx="1"/>
          </p:nvPr>
        </p:nvSpPr>
        <p:spPr/>
        <p:txBody>
          <a:bodyPr/>
          <a:lstStyle/>
          <a:p>
            <a:pPr lvl="0"/>
            <a:r>
              <a:rPr lang="en-US" sz="2400" dirty="0"/>
              <a:t>Predict the future by examining historical data, detecting patterns and relationships, and extrapolating the relationships future in time.</a:t>
            </a:r>
          </a:p>
          <a:p>
            <a:pPr lvl="0"/>
            <a:r>
              <a:rPr lang="en-US" sz="2400" dirty="0"/>
              <a:t>Regression, Classification, forecasting</a:t>
            </a:r>
          </a:p>
          <a:p>
            <a:pPr lvl="0"/>
            <a:r>
              <a:rPr lang="en-US" sz="2400" dirty="0"/>
              <a:t>Predict apple sales on daily level for fruit shop</a:t>
            </a:r>
          </a:p>
          <a:p>
            <a:r>
              <a:rPr lang="en-US" sz="2400" dirty="0"/>
              <a:t>Predict the tree stress using leaf pressure and temperature sensor</a:t>
            </a:r>
          </a:p>
          <a:p>
            <a:pPr lvl="0"/>
            <a:r>
              <a:rPr lang="en-US" sz="2400" dirty="0"/>
              <a:t>Predict probability of  loan default using loan amount, profession, education, gender</a:t>
            </a:r>
          </a:p>
          <a:p>
            <a:pPr marL="0" lvl="0" indent="0">
              <a:buNone/>
            </a:pPr>
            <a:endParaRPr lang="en-US" dirty="0"/>
          </a:p>
          <a:p>
            <a:pPr marL="0" lvl="0" indent="0">
              <a:buNone/>
            </a:pPr>
            <a:endParaRPr lang="en-US" dirty="0"/>
          </a:p>
          <a:p>
            <a:endParaRPr lang="en-US" dirty="0"/>
          </a:p>
        </p:txBody>
      </p:sp>
    </p:spTree>
    <p:extLst>
      <p:ext uri="{BB962C8B-B14F-4D97-AF65-F5344CB8AC3E}">
        <p14:creationId xmlns:p14="http://schemas.microsoft.com/office/powerpoint/2010/main" val="12777551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r>
              <a:rPr lang="en-US" dirty="0"/>
              <a:t>Binomial Distribution</a:t>
            </a:r>
          </a:p>
        </p:txBody>
      </p:sp>
      <p:sp>
        <p:nvSpPr>
          <p:cNvPr id="3" name="Content Placeholder 2"/>
          <p:cNvSpPr>
            <a:spLocks noGrp="1"/>
          </p:cNvSpPr>
          <p:nvPr>
            <p:ph idx="1"/>
          </p:nvPr>
        </p:nvSpPr>
        <p:spPr>
          <a:xfrm>
            <a:off x="838200" y="1107583"/>
            <a:ext cx="10515600" cy="5069380"/>
          </a:xfrm>
        </p:spPr>
        <p:txBody>
          <a:bodyPr/>
          <a:lstStyle/>
          <a:p>
            <a:pPr marL="0" indent="0">
              <a:buNone/>
            </a:pPr>
            <a:r>
              <a:rPr lang="en-US" dirty="0"/>
              <a:t>A binomial experiment has four properties:</a:t>
            </a:r>
          </a:p>
          <a:p>
            <a:pPr marL="514350" indent="-514350">
              <a:buFont typeface="+mj-lt"/>
              <a:buAutoNum type="arabicPeriod"/>
            </a:pPr>
            <a:r>
              <a:rPr lang="en-US" dirty="0"/>
              <a:t>It consists of a sequence of </a:t>
            </a:r>
            <a:r>
              <a:rPr lang="en-US" i="1" dirty="0"/>
              <a:t>n</a:t>
            </a:r>
            <a:r>
              <a:rPr lang="en-US" dirty="0"/>
              <a:t> identical trials</a:t>
            </a:r>
          </a:p>
          <a:p>
            <a:pPr marL="514350" indent="-514350">
              <a:buFont typeface="+mj-lt"/>
              <a:buAutoNum type="arabicPeriod"/>
            </a:pPr>
            <a:r>
              <a:rPr lang="en-US" dirty="0"/>
              <a:t>Two outcomes, success or failure, are possible on each trial</a:t>
            </a:r>
          </a:p>
          <a:p>
            <a:pPr marL="514350" indent="-514350">
              <a:buFont typeface="+mj-lt"/>
              <a:buAutoNum type="arabicPeriod"/>
            </a:pPr>
            <a:r>
              <a:rPr lang="en-US" dirty="0"/>
              <a:t>The probability of success on any trial, denoted </a:t>
            </a:r>
            <a:r>
              <a:rPr lang="en-US" i="1" dirty="0"/>
              <a:t>p</a:t>
            </a:r>
            <a:r>
              <a:rPr lang="en-US" dirty="0"/>
              <a:t>, does not change from trial to trial</a:t>
            </a:r>
          </a:p>
          <a:p>
            <a:pPr marL="514350" indent="-514350">
              <a:buFont typeface="+mj-lt"/>
              <a:buAutoNum type="arabicPeriod"/>
            </a:pPr>
            <a:r>
              <a:rPr lang="en-US" dirty="0"/>
              <a:t>The trials are independent</a:t>
            </a:r>
          </a:p>
          <a:p>
            <a:pPr marL="0" indent="0">
              <a:buNone/>
            </a:pPr>
            <a:endParaRPr lang="en-US" dirty="0"/>
          </a:p>
          <a:p>
            <a:pPr marL="0" indent="0">
              <a:buNone/>
            </a:pPr>
            <a:r>
              <a:rPr lang="en-US" dirty="0"/>
              <a:t>Bernoulli is a special case of binomial with n = 1</a:t>
            </a:r>
          </a:p>
          <a:p>
            <a:pPr marL="0" indent="0">
              <a:buNone/>
            </a:pPr>
            <a:r>
              <a:rPr lang="en-US" dirty="0"/>
              <a:t>The probability function is given as below:</a:t>
            </a:r>
          </a:p>
          <a:p>
            <a:pPr marL="0" indent="0">
              <a:buNone/>
            </a:pPr>
            <a:endParaRPr lang="en-US" dirty="0"/>
          </a:p>
        </p:txBody>
      </p:sp>
      <p:pic>
        <p:nvPicPr>
          <p:cNvPr id="2050" name="Picture 2" descr="Eq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896" y="5708582"/>
            <a:ext cx="4452767" cy="62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0184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8"/>
            <a:ext cx="10515600" cy="613669"/>
          </a:xfrm>
        </p:spPr>
        <p:txBody>
          <a:bodyPr>
            <a:normAutofit fontScale="90000"/>
          </a:bodyPr>
          <a:lstStyle/>
          <a:p>
            <a:r>
              <a:rPr lang="en-US" dirty="0"/>
              <a:t>Poisson Distribution</a:t>
            </a:r>
          </a:p>
        </p:txBody>
      </p:sp>
      <p:sp>
        <p:nvSpPr>
          <p:cNvPr id="3" name="Content Placeholder 2"/>
          <p:cNvSpPr>
            <a:spLocks noGrp="1"/>
          </p:cNvSpPr>
          <p:nvPr>
            <p:ph idx="1"/>
          </p:nvPr>
        </p:nvSpPr>
        <p:spPr>
          <a:xfrm>
            <a:off x="838200" y="1236372"/>
            <a:ext cx="10515600" cy="5022760"/>
          </a:xfrm>
        </p:spPr>
        <p:txBody>
          <a:bodyPr/>
          <a:lstStyle/>
          <a:p>
            <a:r>
              <a:rPr lang="en-US" dirty="0"/>
              <a:t>The Poisson probability distribution is often used as a model of the number of arrivals at a facility within a given period of time.</a:t>
            </a:r>
          </a:p>
          <a:p>
            <a:r>
              <a:rPr lang="en-US" dirty="0"/>
              <a:t>Examples – </a:t>
            </a:r>
          </a:p>
          <a:p>
            <a:pPr lvl="1"/>
            <a:r>
              <a:rPr lang="en-US" dirty="0"/>
              <a:t>No of customers arriving at a subway stores during lunch hour</a:t>
            </a:r>
          </a:p>
          <a:p>
            <a:pPr lvl="1"/>
            <a:r>
              <a:rPr lang="en-US" dirty="0"/>
              <a:t>No of errors per line of software code</a:t>
            </a:r>
          </a:p>
          <a:p>
            <a:r>
              <a:rPr lang="en-US" dirty="0"/>
              <a:t>It assumes no limit on no of occurrences ( X can assume any non negative integer value)</a:t>
            </a:r>
          </a:p>
          <a:p>
            <a:r>
              <a:rPr lang="en-US" dirty="0"/>
              <a:t>Occurrences are independent and </a:t>
            </a:r>
            <a:r>
              <a:rPr lang="en-US" dirty="0" err="1"/>
              <a:t>avg</a:t>
            </a:r>
            <a:r>
              <a:rPr lang="en-US" dirty="0"/>
              <a:t> no of occurrences per unit is constant.</a:t>
            </a:r>
          </a:p>
          <a:p>
            <a:endParaRPr lang="en-US" dirty="0"/>
          </a:p>
        </p:txBody>
      </p:sp>
      <p:pic>
        <p:nvPicPr>
          <p:cNvPr id="3074" name="Picture 2" descr="Eq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541" y="5460643"/>
            <a:ext cx="2958158" cy="671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8930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73"/>
            <a:ext cx="10515600" cy="523517"/>
          </a:xfrm>
        </p:spPr>
        <p:txBody>
          <a:bodyPr>
            <a:normAutofit fontScale="90000"/>
          </a:bodyPr>
          <a:lstStyle/>
          <a:p>
            <a:r>
              <a:rPr lang="en-US" dirty="0"/>
              <a:t>Uniform Distribution</a:t>
            </a:r>
          </a:p>
        </p:txBody>
      </p:sp>
      <p:sp>
        <p:nvSpPr>
          <p:cNvPr id="3" name="Content Placeholder 2"/>
          <p:cNvSpPr>
            <a:spLocks noGrp="1"/>
          </p:cNvSpPr>
          <p:nvPr>
            <p:ph idx="1"/>
          </p:nvPr>
        </p:nvSpPr>
        <p:spPr>
          <a:xfrm>
            <a:off x="838200" y="1249251"/>
            <a:ext cx="10515600" cy="4927712"/>
          </a:xfrm>
        </p:spPr>
        <p:txBody>
          <a:bodyPr/>
          <a:lstStyle/>
          <a:p>
            <a:r>
              <a:rPr lang="en-US" dirty="0"/>
              <a:t>A uniform distribution, also called a rectangular distribution, is a probability distribution that has constant probability.</a:t>
            </a:r>
          </a:p>
          <a:p>
            <a:pPr fontAlgn="base"/>
            <a:r>
              <a:rPr lang="en-US" dirty="0"/>
              <a:t>This distribution is defined by </a:t>
            </a:r>
            <a:r>
              <a:rPr lang="en-US" b="1" dirty="0"/>
              <a:t>two parameters</a:t>
            </a:r>
            <a:r>
              <a:rPr lang="en-US" dirty="0"/>
              <a:t>, a and b:</a:t>
            </a:r>
          </a:p>
          <a:p>
            <a:pPr lvl="1" fontAlgn="base"/>
            <a:r>
              <a:rPr lang="en-US" dirty="0"/>
              <a:t>a is the minimum.</a:t>
            </a:r>
          </a:p>
          <a:p>
            <a:pPr lvl="1" fontAlgn="base"/>
            <a:r>
              <a:rPr lang="en-US" dirty="0"/>
              <a:t>b is the maximum.</a:t>
            </a:r>
          </a:p>
          <a:p>
            <a:endParaRPr lang="en-US" dirty="0"/>
          </a:p>
        </p:txBody>
      </p:sp>
      <p:pic>
        <p:nvPicPr>
          <p:cNvPr id="4100" name="Picture 4" descr="Image result for uniform distribution in statis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532" y="3713107"/>
            <a:ext cx="4375016" cy="20416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042374" y="4108361"/>
            <a:ext cx="3085063" cy="1259734"/>
          </a:xfrm>
          <a:prstGeom prst="rect">
            <a:avLst/>
          </a:prstGeom>
        </p:spPr>
      </p:pic>
    </p:spTree>
    <p:extLst>
      <p:ext uri="{BB962C8B-B14F-4D97-AF65-F5344CB8AC3E}">
        <p14:creationId xmlns:p14="http://schemas.microsoft.com/office/powerpoint/2010/main" val="23765907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4" y="300731"/>
            <a:ext cx="10709856" cy="562154"/>
          </a:xfrm>
        </p:spPr>
        <p:txBody>
          <a:bodyPr>
            <a:normAutofit fontScale="90000"/>
          </a:bodyPr>
          <a:lstStyle/>
          <a:p>
            <a:r>
              <a:rPr lang="en-US" dirty="0"/>
              <a:t>Exponential Distribution</a:t>
            </a:r>
          </a:p>
        </p:txBody>
      </p:sp>
      <p:sp>
        <p:nvSpPr>
          <p:cNvPr id="3" name="Content Placeholder 2"/>
          <p:cNvSpPr>
            <a:spLocks noGrp="1"/>
          </p:cNvSpPr>
          <p:nvPr>
            <p:ph idx="1"/>
          </p:nvPr>
        </p:nvSpPr>
        <p:spPr>
          <a:xfrm>
            <a:off x="643944" y="1236372"/>
            <a:ext cx="10709856" cy="5190186"/>
          </a:xfrm>
        </p:spPr>
        <p:txBody>
          <a:bodyPr/>
          <a:lstStyle/>
          <a:p>
            <a:r>
              <a:rPr lang="en-US" dirty="0"/>
              <a:t>It is often used to model the time elapsed between events.</a:t>
            </a:r>
          </a:p>
          <a:p>
            <a:r>
              <a:rPr lang="en-US" dirty="0"/>
              <a:t>Often used in such applications as modelling time between customer arrivals to a service system or the time to or between failures of machines.</a:t>
            </a:r>
          </a:p>
          <a:p>
            <a:r>
              <a:rPr lang="en-US" dirty="0"/>
              <a:t>If the number of events occurring during as interval of time has a Poisson distribution, then the time between events is exponentially distributed.</a:t>
            </a:r>
          </a:p>
        </p:txBody>
      </p:sp>
      <p:pic>
        <p:nvPicPr>
          <p:cNvPr id="4" name="Picture 3"/>
          <p:cNvPicPr>
            <a:picLocks noChangeAspect="1"/>
          </p:cNvPicPr>
          <p:nvPr/>
        </p:nvPicPr>
        <p:blipFill>
          <a:blip r:embed="rId2"/>
          <a:stretch>
            <a:fillRect/>
          </a:stretch>
        </p:blipFill>
        <p:spPr>
          <a:xfrm>
            <a:off x="1444752" y="4550749"/>
            <a:ext cx="4952085" cy="1298907"/>
          </a:xfrm>
          <a:prstGeom prst="rect">
            <a:avLst/>
          </a:prstGeom>
        </p:spPr>
      </p:pic>
      <p:pic>
        <p:nvPicPr>
          <p:cNvPr id="5122" name="Picture 2" descr="Fig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4749" y="4010863"/>
            <a:ext cx="3194051" cy="2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6334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Normal Random Variables</a:t>
            </a:r>
            <a:endParaRPr lang="en-US" dirty="0"/>
          </a:p>
        </p:txBody>
      </p:sp>
      <p:sp>
        <p:nvSpPr>
          <p:cNvPr id="3" name="Content Placeholder 2"/>
          <p:cNvSpPr>
            <a:spLocks noGrp="1"/>
          </p:cNvSpPr>
          <p:nvPr>
            <p:ph idx="1"/>
          </p:nvPr>
        </p:nvSpPr>
        <p:spPr/>
        <p:txBody>
          <a:bodyPr>
            <a:normAutofit/>
          </a:bodyPr>
          <a:lstStyle/>
          <a:p>
            <a:r>
              <a:rPr lang="en-US" sz="2400" dirty="0"/>
              <a:t>A symmetric bell-shaped density function.</a:t>
            </a:r>
          </a:p>
          <a:p>
            <a:pPr marL="0" indent="0">
              <a:buNone/>
            </a:pPr>
            <a:endParaRPr lang="en-US" sz="2000" dirty="0"/>
          </a:p>
          <a:p>
            <a:pPr marL="0" indent="0">
              <a:buNone/>
            </a:pPr>
            <a:r>
              <a:rPr lang="en-US" sz="2000" dirty="0"/>
              <a:t>The distribution of IQ scores is normal</a:t>
            </a:r>
          </a:p>
        </p:txBody>
      </p:sp>
      <p:pic>
        <p:nvPicPr>
          <p:cNvPr id="4" name="Picture 3"/>
          <p:cNvPicPr>
            <a:picLocks noChangeAspect="1"/>
          </p:cNvPicPr>
          <p:nvPr/>
        </p:nvPicPr>
        <p:blipFill>
          <a:blip r:embed="rId2"/>
          <a:stretch>
            <a:fillRect/>
          </a:stretch>
        </p:blipFill>
        <p:spPr>
          <a:xfrm>
            <a:off x="3429000" y="3159148"/>
            <a:ext cx="5257800" cy="2510134"/>
          </a:xfrm>
          <a:prstGeom prst="rect">
            <a:avLst/>
          </a:prstGeom>
        </p:spPr>
      </p:pic>
      <p:sp>
        <p:nvSpPr>
          <p:cNvPr id="5" name="Rectangle 4"/>
          <p:cNvSpPr/>
          <p:nvPr/>
        </p:nvSpPr>
        <p:spPr>
          <a:xfrm>
            <a:off x="2209800" y="5760564"/>
            <a:ext cx="7391400" cy="646331"/>
          </a:xfrm>
          <a:prstGeom prst="rect">
            <a:avLst/>
          </a:prstGeom>
        </p:spPr>
        <p:txBody>
          <a:bodyPr wrap="square">
            <a:spAutoFit/>
          </a:bodyPr>
          <a:lstStyle/>
          <a:p>
            <a:r>
              <a:rPr lang="en-US" dirty="0"/>
              <a:t>The total area under the curve is 1.00, or 100%.  </a:t>
            </a:r>
          </a:p>
          <a:p>
            <a:r>
              <a:rPr lang="en-US" dirty="0"/>
              <a:t>In other words, 100% of observations fall under the curve.</a:t>
            </a:r>
          </a:p>
        </p:txBody>
      </p:sp>
    </p:spTree>
    <p:extLst>
      <p:ext uri="{BB962C8B-B14F-4D97-AF65-F5344CB8AC3E}">
        <p14:creationId xmlns:p14="http://schemas.microsoft.com/office/powerpoint/2010/main" val="9623912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 normal distribution has the following properties:</a:t>
            </a:r>
          </a:p>
          <a:p>
            <a:pPr lvl="1"/>
            <a:r>
              <a:rPr lang="en-US" dirty="0"/>
              <a:t>The distribution is symmetric, so its measure of skewness is zero</a:t>
            </a:r>
          </a:p>
          <a:p>
            <a:pPr lvl="1"/>
            <a:r>
              <a:rPr lang="en-US" dirty="0"/>
              <a:t>The mean, median, and mode are all equal. Half area falls above mean and half below</a:t>
            </a:r>
          </a:p>
          <a:p>
            <a:pPr lvl="1"/>
            <a:r>
              <a:rPr lang="en-US" dirty="0"/>
              <a:t>The range of X is unbounded. Meaning the tail extend to positive and negative infinity</a:t>
            </a:r>
          </a:p>
          <a:p>
            <a:pPr lvl="1"/>
            <a:r>
              <a:rPr lang="en-US" dirty="0"/>
              <a:t>The empirical rule apply exactly for normal distribution. The empirical rule tells you what percentage of your data falls within a certain number of standard deviations from the mean:</a:t>
            </a:r>
          </a:p>
          <a:p>
            <a:pPr lvl="2"/>
            <a:r>
              <a:rPr lang="en-US" dirty="0"/>
              <a:t>68% of the data falls within one standard deviation of the mean.</a:t>
            </a:r>
          </a:p>
          <a:p>
            <a:pPr lvl="2"/>
            <a:r>
              <a:rPr lang="en-US" dirty="0"/>
              <a:t>95% of the data falls within two standard deviations of the mean.</a:t>
            </a:r>
          </a:p>
          <a:p>
            <a:pPr lvl="2"/>
            <a:r>
              <a:rPr lang="en-US" dirty="0"/>
              <a:t>99.7% of the data falls within three standard deviations of the mean.</a:t>
            </a:r>
          </a:p>
          <a:p>
            <a:pPr lvl="1"/>
            <a:r>
              <a:rPr lang="en-US" dirty="0"/>
              <a:t>Standard normal distribution is a special case of normal distribution where mean = 0 and S.D = 1</a:t>
            </a:r>
          </a:p>
          <a:p>
            <a:endParaRPr lang="en-US" dirty="0"/>
          </a:p>
        </p:txBody>
      </p:sp>
    </p:spTree>
    <p:extLst>
      <p:ext uri="{BB962C8B-B14F-4D97-AF65-F5344CB8AC3E}">
        <p14:creationId xmlns:p14="http://schemas.microsoft.com/office/powerpoint/2010/main" val="38559042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2535" y="2914652"/>
            <a:ext cx="8402660" cy="2749187"/>
          </a:xfrm>
        </p:spPr>
        <p:txBody>
          <a:bodyPr>
            <a:normAutofit fontScale="85000" lnSpcReduction="20000"/>
          </a:bodyPr>
          <a:lstStyle/>
          <a:p>
            <a:pPr marL="0" indent="0">
              <a:buNone/>
            </a:pPr>
            <a:r>
              <a:rPr lang="en-US" dirty="0"/>
              <a:t>Steps to solve a normal distribution problem:</a:t>
            </a:r>
          </a:p>
          <a:p>
            <a:r>
              <a:rPr lang="en-US" dirty="0"/>
              <a:t>Draw a bell shaped curve with a mean line. Shade the area or probability we are looking for by looking at the keywords – Between, Less than, greater than etc.</a:t>
            </a:r>
          </a:p>
          <a:p>
            <a:r>
              <a:rPr lang="en-US" dirty="0"/>
              <a:t>Find out the Z score – </a:t>
            </a:r>
          </a:p>
          <a:p>
            <a:pPr lvl="1" fontAlgn="base"/>
            <a:r>
              <a:rPr lang="en-US" dirty="0"/>
              <a:t>subtract the mean from X</a:t>
            </a:r>
          </a:p>
          <a:p>
            <a:pPr lvl="1" fontAlgn="base"/>
            <a:r>
              <a:rPr lang="en-US" dirty="0"/>
              <a:t>divide by the standard deviation.</a:t>
            </a:r>
          </a:p>
          <a:p>
            <a:pPr fontAlgn="base"/>
            <a:r>
              <a:rPr lang="en-US" dirty="0"/>
              <a:t>Find corresponding probability from the Z table</a:t>
            </a:r>
          </a:p>
          <a:p>
            <a:pPr lvl="1"/>
            <a:endParaRPr lang="en-US" dirty="0"/>
          </a:p>
          <a:p>
            <a:endParaRPr lang="en-US" dirty="0"/>
          </a:p>
        </p:txBody>
      </p:sp>
      <p:pic>
        <p:nvPicPr>
          <p:cNvPr id="7170" name="Picture 2" descr="https://www.statisticshowto.datasciencecentral.com/wp-content/uploads/2013/02/standard-normal-distribu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895" y="1224299"/>
            <a:ext cx="4071938" cy="147161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z score formu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0375" y="4334536"/>
            <a:ext cx="1747535" cy="77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9906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3600" y="1600201"/>
            <a:ext cx="7658100" cy="4371975"/>
          </a:xfrm>
          <a:prstGeom prst="rect">
            <a:avLst/>
          </a:prstGeom>
        </p:spPr>
      </p:pic>
    </p:spTree>
    <p:extLst>
      <p:ext uri="{BB962C8B-B14F-4D97-AF65-F5344CB8AC3E}">
        <p14:creationId xmlns:p14="http://schemas.microsoft.com/office/powerpoint/2010/main" val="26032771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95056" y="1364530"/>
            <a:ext cx="8334375" cy="4733925"/>
          </a:xfrm>
          <a:prstGeom prst="rect">
            <a:avLst/>
          </a:prstGeom>
        </p:spPr>
      </p:pic>
    </p:spTree>
    <p:extLst>
      <p:ext uri="{BB962C8B-B14F-4D97-AF65-F5344CB8AC3E}">
        <p14:creationId xmlns:p14="http://schemas.microsoft.com/office/powerpoint/2010/main" val="290791415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3601" y="1797050"/>
            <a:ext cx="7552065" cy="4132262"/>
          </a:xfrm>
          <a:prstGeom prst="rect">
            <a:avLst/>
          </a:prstGeom>
        </p:spPr>
      </p:pic>
      <p:sp>
        <p:nvSpPr>
          <p:cNvPr id="5" name="TextBox 4"/>
          <p:cNvSpPr txBox="1"/>
          <p:nvPr/>
        </p:nvSpPr>
        <p:spPr>
          <a:xfrm>
            <a:off x="4448647" y="3276600"/>
            <a:ext cx="5257800" cy="923330"/>
          </a:xfrm>
          <a:prstGeom prst="rect">
            <a:avLst/>
          </a:prstGeom>
          <a:noFill/>
        </p:spPr>
        <p:txBody>
          <a:bodyPr wrap="square" rtlCol="0">
            <a:spAutoFit/>
          </a:bodyPr>
          <a:lstStyle/>
          <a:p>
            <a:r>
              <a:rPr lang="en-US" b="1" dirty="0"/>
              <a:t>µ can be any numerical value</a:t>
            </a:r>
          </a:p>
          <a:p>
            <a:endParaRPr lang="en-US" b="1" dirty="0"/>
          </a:p>
          <a:p>
            <a:r>
              <a:rPr lang="en-US" dirty="0"/>
              <a:t>Slides distribution side to side</a:t>
            </a:r>
          </a:p>
        </p:txBody>
      </p:sp>
      <p:cxnSp>
        <p:nvCxnSpPr>
          <p:cNvPr id="7" name="Straight Arrow Connector 6"/>
          <p:cNvCxnSpPr/>
          <p:nvPr/>
        </p:nvCxnSpPr>
        <p:spPr>
          <a:xfrm>
            <a:off x="4267200" y="3738265"/>
            <a:ext cx="3657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302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225" y="4654321"/>
            <a:ext cx="10515600" cy="1325563"/>
          </a:xfrm>
        </p:spPr>
        <p:txBody>
          <a:bodyPr/>
          <a:lstStyle/>
          <a:p>
            <a:r>
              <a:rPr lang="en-US" dirty="0"/>
              <a:t>How to recommend?</a:t>
            </a:r>
          </a:p>
        </p:txBody>
      </p:sp>
      <p:sp>
        <p:nvSpPr>
          <p:cNvPr id="3" name="Content Placeholder 2"/>
          <p:cNvSpPr>
            <a:spLocks noGrp="1"/>
          </p:cNvSpPr>
          <p:nvPr>
            <p:ph idx="1"/>
          </p:nvPr>
        </p:nvSpPr>
        <p:spPr>
          <a:xfrm>
            <a:off x="706225" y="1222309"/>
            <a:ext cx="10515600" cy="5442442"/>
          </a:xfrm>
        </p:spPr>
        <p:txBody>
          <a:bodyPr>
            <a:normAutofit fontScale="92500" lnSpcReduction="10000"/>
          </a:bodyPr>
          <a:lstStyle/>
          <a:p>
            <a:r>
              <a:rPr lang="en-US" dirty="0"/>
              <a:t>Best price for Idly Sales in Restaurant?</a:t>
            </a:r>
          </a:p>
          <a:p>
            <a:r>
              <a:rPr lang="en-US" dirty="0"/>
              <a:t>Amount of cash to be stored in ATM</a:t>
            </a:r>
          </a:p>
          <a:p>
            <a:r>
              <a:rPr lang="en-US" dirty="0"/>
              <a:t>The optimal budget allocation for advertising combinations: TV, radio, and newspaper to maximize sales</a:t>
            </a:r>
          </a:p>
          <a:p>
            <a:r>
              <a:rPr lang="en-US" dirty="0"/>
              <a:t>Best route for fastest delivery</a:t>
            </a:r>
          </a:p>
          <a:p>
            <a:r>
              <a:rPr lang="en-US" dirty="0"/>
              <a:t>Influencing factors for product sales</a:t>
            </a:r>
          </a:p>
          <a:p>
            <a:r>
              <a:rPr lang="en-US" dirty="0"/>
              <a:t>Employee scheduling and supply chain designs</a:t>
            </a:r>
          </a:p>
          <a:p>
            <a:r>
              <a:rPr lang="en-US" dirty="0"/>
              <a:t>Optimization Problems</a:t>
            </a:r>
          </a:p>
          <a:p>
            <a:endParaRPr lang="en-US" dirty="0"/>
          </a:p>
          <a:p>
            <a:endParaRPr lang="en-US" dirty="0"/>
          </a:p>
          <a:p>
            <a:endParaRPr lang="en-US" dirty="0"/>
          </a:p>
          <a:p>
            <a:r>
              <a:rPr lang="en-US" b="1" dirty="0"/>
              <a:t>Prescriptive Statistics</a:t>
            </a:r>
          </a:p>
        </p:txBody>
      </p:sp>
    </p:spTree>
    <p:extLst>
      <p:ext uri="{BB962C8B-B14F-4D97-AF65-F5344CB8AC3E}">
        <p14:creationId xmlns:p14="http://schemas.microsoft.com/office/powerpoint/2010/main" val="5234261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This becomes very </a:t>
            </a:r>
            <a:r>
              <a:rPr lang="en-US" dirty="0" err="1"/>
              <a:t>very</a:t>
            </a:r>
            <a:r>
              <a:rPr lang="en-US" dirty="0"/>
              <a:t> important when you are trying to determine the two population/sample are statistically different or not.</a:t>
            </a:r>
          </a:p>
        </p:txBody>
      </p:sp>
    </p:spTree>
    <p:extLst>
      <p:ext uri="{BB962C8B-B14F-4D97-AF65-F5344CB8AC3E}">
        <p14:creationId xmlns:p14="http://schemas.microsoft.com/office/powerpoint/2010/main" val="198688963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57400" y="1752600"/>
            <a:ext cx="7674768" cy="4105108"/>
          </a:xfrm>
          <a:prstGeom prst="rect">
            <a:avLst/>
          </a:prstGeom>
        </p:spPr>
      </p:pic>
    </p:spTree>
    <p:extLst>
      <p:ext uri="{BB962C8B-B14F-4D97-AF65-F5344CB8AC3E}">
        <p14:creationId xmlns:p14="http://schemas.microsoft.com/office/powerpoint/2010/main" val="22986964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probability that the IQ of a randomly selected individual will be less than 115</a:t>
            </a:r>
          </a:p>
        </p:txBody>
      </p:sp>
      <p:pic>
        <p:nvPicPr>
          <p:cNvPr id="5" name="Picture 4"/>
          <p:cNvPicPr>
            <a:picLocks noChangeAspect="1"/>
          </p:cNvPicPr>
          <p:nvPr/>
        </p:nvPicPr>
        <p:blipFill>
          <a:blip r:embed="rId2"/>
          <a:stretch>
            <a:fillRect/>
          </a:stretch>
        </p:blipFill>
        <p:spPr>
          <a:xfrm>
            <a:off x="3733800" y="2819401"/>
            <a:ext cx="3871912" cy="2608303"/>
          </a:xfrm>
          <a:prstGeom prst="rect">
            <a:avLst/>
          </a:prstGeom>
        </p:spPr>
      </p:pic>
    </p:spTree>
    <p:extLst>
      <p:ext uri="{BB962C8B-B14F-4D97-AF65-F5344CB8AC3E}">
        <p14:creationId xmlns:p14="http://schemas.microsoft.com/office/powerpoint/2010/main" val="35819768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probability that the IQ of a randomly selected individual will be between 115 and 130</a:t>
            </a:r>
          </a:p>
        </p:txBody>
      </p:sp>
      <p:pic>
        <p:nvPicPr>
          <p:cNvPr id="4" name="Picture 3"/>
          <p:cNvPicPr>
            <a:picLocks noChangeAspect="1"/>
          </p:cNvPicPr>
          <p:nvPr/>
        </p:nvPicPr>
        <p:blipFill>
          <a:blip r:embed="rId2"/>
          <a:stretch>
            <a:fillRect/>
          </a:stretch>
        </p:blipFill>
        <p:spPr>
          <a:xfrm>
            <a:off x="3276600" y="2819401"/>
            <a:ext cx="5181600" cy="3521299"/>
          </a:xfrm>
          <a:prstGeom prst="rect">
            <a:avLst/>
          </a:prstGeom>
        </p:spPr>
      </p:pic>
    </p:spTree>
    <p:extLst>
      <p:ext uri="{BB962C8B-B14F-4D97-AF65-F5344CB8AC3E}">
        <p14:creationId xmlns:p14="http://schemas.microsoft.com/office/powerpoint/2010/main" val="35152869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b="1" dirty="0"/>
              <a:t>Scenario: </a:t>
            </a:r>
            <a:r>
              <a:rPr lang="en-US" sz="2400" dirty="0"/>
              <a:t>Vehicle speeds at a highway location have a normal distribution with a mean of 65 mph and a standard deviation of 5 mph.</a:t>
            </a:r>
          </a:p>
          <a:p>
            <a:r>
              <a:rPr lang="en-US" sz="2400" b="1" dirty="0"/>
              <a:t>Question: </a:t>
            </a:r>
            <a:r>
              <a:rPr lang="en-US" sz="2400" dirty="0"/>
              <a:t>What is the probability that a randomly selected vehicle will be going 73 mph or slower?</a:t>
            </a:r>
          </a:p>
          <a:p>
            <a:pPr marL="0" indent="0">
              <a:buNone/>
            </a:pPr>
            <a:endParaRPr lang="en-US" dirty="0"/>
          </a:p>
        </p:txBody>
      </p:sp>
    </p:spTree>
    <p:extLst>
      <p:ext uri="{BB962C8B-B14F-4D97-AF65-F5344CB8AC3E}">
        <p14:creationId xmlns:p14="http://schemas.microsoft.com/office/powerpoint/2010/main" val="1669991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Types(measurement scales)</a:t>
            </a:r>
          </a:p>
        </p:txBody>
      </p:sp>
      <p:pic>
        <p:nvPicPr>
          <p:cNvPr id="4" name="Picture 3"/>
          <p:cNvPicPr>
            <a:picLocks noChangeAspect="1"/>
          </p:cNvPicPr>
          <p:nvPr/>
        </p:nvPicPr>
        <p:blipFill>
          <a:blip r:embed="rId2"/>
          <a:stretch>
            <a:fillRect/>
          </a:stretch>
        </p:blipFill>
        <p:spPr>
          <a:xfrm>
            <a:off x="388120" y="1597572"/>
            <a:ext cx="9935655" cy="4421129"/>
          </a:xfrm>
          <a:prstGeom prst="rect">
            <a:avLst/>
          </a:prstGeom>
        </p:spPr>
      </p:pic>
    </p:spTree>
    <p:extLst>
      <p:ext uri="{BB962C8B-B14F-4D97-AF65-F5344CB8AC3E}">
        <p14:creationId xmlns:p14="http://schemas.microsoft.com/office/powerpoint/2010/main" val="455679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Data</a:t>
            </a:r>
          </a:p>
        </p:txBody>
      </p:sp>
      <p:sp>
        <p:nvSpPr>
          <p:cNvPr id="3" name="Content Placeholder 2"/>
          <p:cNvSpPr>
            <a:spLocks noGrp="1"/>
          </p:cNvSpPr>
          <p:nvPr>
            <p:ph idx="1"/>
          </p:nvPr>
        </p:nvSpPr>
        <p:spPr/>
        <p:txBody>
          <a:bodyPr>
            <a:normAutofit/>
          </a:bodyPr>
          <a:lstStyle/>
          <a:p>
            <a:r>
              <a:rPr lang="en-US" sz="2400" dirty="0"/>
              <a:t>Categorical data represents characteristics, things like gender, language etc.</a:t>
            </a:r>
          </a:p>
          <a:p>
            <a:r>
              <a:rPr lang="en-US" sz="2400" dirty="0"/>
              <a:t>Categorical data can also take on numerical values (Example: 1 for female and 0 for male). Note that those numbers don’t have mathematical meaning.</a:t>
            </a:r>
          </a:p>
          <a:p>
            <a:r>
              <a:rPr lang="en-US" sz="2400" dirty="0"/>
              <a:t>Nominal, Ordinal</a:t>
            </a:r>
          </a:p>
        </p:txBody>
      </p:sp>
    </p:spTree>
    <p:extLst>
      <p:ext uri="{BB962C8B-B14F-4D97-AF65-F5344CB8AC3E}">
        <p14:creationId xmlns:p14="http://schemas.microsoft.com/office/powerpoint/2010/main" val="355299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Nominal Data</a:t>
            </a:r>
          </a:p>
        </p:txBody>
      </p:sp>
      <p:sp>
        <p:nvSpPr>
          <p:cNvPr id="3" name="Content Placeholder 2"/>
          <p:cNvSpPr>
            <a:spLocks noGrp="1"/>
          </p:cNvSpPr>
          <p:nvPr>
            <p:ph idx="1"/>
          </p:nvPr>
        </p:nvSpPr>
        <p:spPr/>
        <p:txBody>
          <a:bodyPr/>
          <a:lstStyle/>
          <a:p>
            <a:r>
              <a:rPr lang="en-US" sz="2400" dirty="0"/>
              <a:t>Nominal values represent discrete units and are used to label variables, that have no quantitative value.</a:t>
            </a:r>
          </a:p>
          <a:p>
            <a:r>
              <a:rPr lang="en-US" sz="2400" dirty="0"/>
              <a:t>Just think of them as “labels”, data that has no order. Therefore if you would change the order of its values, the meaning would not change. </a:t>
            </a:r>
          </a:p>
          <a:p>
            <a:endParaRPr lang="en-US" dirty="0"/>
          </a:p>
        </p:txBody>
      </p:sp>
      <p:pic>
        <p:nvPicPr>
          <p:cNvPr id="4" name="Picture 3"/>
          <p:cNvPicPr>
            <a:picLocks noChangeAspect="1"/>
          </p:cNvPicPr>
          <p:nvPr/>
        </p:nvPicPr>
        <p:blipFill>
          <a:blip r:embed="rId2"/>
          <a:stretch>
            <a:fillRect/>
          </a:stretch>
        </p:blipFill>
        <p:spPr>
          <a:xfrm>
            <a:off x="2123300" y="3429000"/>
            <a:ext cx="6227064" cy="2592054"/>
          </a:xfrm>
          <a:prstGeom prst="rect">
            <a:avLst/>
          </a:prstGeom>
        </p:spPr>
      </p:pic>
      <p:sp>
        <p:nvSpPr>
          <p:cNvPr id="5" name="Rectangle 4"/>
          <p:cNvSpPr/>
          <p:nvPr/>
        </p:nvSpPr>
        <p:spPr>
          <a:xfrm>
            <a:off x="2249424" y="5173718"/>
            <a:ext cx="1415131" cy="369332"/>
          </a:xfrm>
          <a:prstGeom prst="rect">
            <a:avLst/>
          </a:prstGeom>
        </p:spPr>
        <p:txBody>
          <a:bodyPr wrap="none">
            <a:spAutoFit/>
          </a:bodyPr>
          <a:lstStyle/>
          <a:p>
            <a:r>
              <a:rPr lang="en-US" dirty="0"/>
              <a:t>dichotomous</a:t>
            </a:r>
          </a:p>
        </p:txBody>
      </p:sp>
    </p:spTree>
    <p:extLst>
      <p:ext uri="{BB962C8B-B14F-4D97-AF65-F5344CB8AC3E}">
        <p14:creationId xmlns:p14="http://schemas.microsoft.com/office/powerpoint/2010/main" val="410588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Ordinal Data</a:t>
            </a:r>
          </a:p>
        </p:txBody>
      </p:sp>
      <p:sp>
        <p:nvSpPr>
          <p:cNvPr id="3" name="Content Placeholder 2"/>
          <p:cNvSpPr>
            <a:spLocks noGrp="1"/>
          </p:cNvSpPr>
          <p:nvPr>
            <p:ph idx="1"/>
          </p:nvPr>
        </p:nvSpPr>
        <p:spPr/>
        <p:txBody>
          <a:bodyPr>
            <a:normAutofit/>
          </a:bodyPr>
          <a:lstStyle/>
          <a:p>
            <a:r>
              <a:rPr lang="en-US" sz="2400" dirty="0"/>
              <a:t>Ordinal values represent discrete and ordered units. </a:t>
            </a:r>
          </a:p>
          <a:p>
            <a:r>
              <a:rPr lang="en-US" sz="2400" dirty="0"/>
              <a:t>It is therefore nearly the same as nominal data, except that it’s ordering matters. </a:t>
            </a:r>
          </a:p>
        </p:txBody>
      </p:sp>
      <p:pic>
        <p:nvPicPr>
          <p:cNvPr id="4" name="Picture 3"/>
          <p:cNvPicPr>
            <a:picLocks noChangeAspect="1"/>
          </p:cNvPicPr>
          <p:nvPr/>
        </p:nvPicPr>
        <p:blipFill>
          <a:blip r:embed="rId2"/>
          <a:stretch>
            <a:fillRect/>
          </a:stretch>
        </p:blipFill>
        <p:spPr>
          <a:xfrm>
            <a:off x="1810512" y="3254878"/>
            <a:ext cx="4775263" cy="2452664"/>
          </a:xfrm>
          <a:prstGeom prst="rect">
            <a:avLst/>
          </a:prstGeom>
        </p:spPr>
      </p:pic>
    </p:spTree>
    <p:extLst>
      <p:ext uri="{BB962C8B-B14F-4D97-AF65-F5344CB8AC3E}">
        <p14:creationId xmlns:p14="http://schemas.microsoft.com/office/powerpoint/2010/main" val="128978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Data</a:t>
            </a:r>
          </a:p>
        </p:txBody>
      </p:sp>
      <p:sp>
        <p:nvSpPr>
          <p:cNvPr id="3" name="Content Placeholder 2"/>
          <p:cNvSpPr>
            <a:spLocks noGrp="1"/>
          </p:cNvSpPr>
          <p:nvPr>
            <p:ph idx="1"/>
          </p:nvPr>
        </p:nvSpPr>
        <p:spPr/>
        <p:txBody>
          <a:bodyPr>
            <a:normAutofit/>
          </a:bodyPr>
          <a:lstStyle/>
          <a:p>
            <a:pPr marL="514350" indent="-514350">
              <a:buAutoNum type="arabicPeriod"/>
            </a:pPr>
            <a:r>
              <a:rPr lang="en-US" dirty="0"/>
              <a:t>Discrete Data</a:t>
            </a:r>
          </a:p>
          <a:p>
            <a:pPr lvl="1"/>
            <a:r>
              <a:rPr lang="en-US" dirty="0"/>
              <a:t>Values are distinct and separate, data can only take on certain values. </a:t>
            </a:r>
          </a:p>
          <a:p>
            <a:pPr lvl="1"/>
            <a:r>
              <a:rPr lang="en-US" dirty="0"/>
              <a:t>This type of data </a:t>
            </a:r>
            <a:r>
              <a:rPr lang="en-US" b="1" dirty="0"/>
              <a:t>can’t be measured but it can be counted</a:t>
            </a:r>
            <a:r>
              <a:rPr lang="en-US" dirty="0"/>
              <a:t>. </a:t>
            </a:r>
          </a:p>
          <a:p>
            <a:pPr lvl="1"/>
            <a:r>
              <a:rPr lang="en-US" dirty="0"/>
              <a:t>An example is the number of heads in 100 coin flips.</a:t>
            </a:r>
          </a:p>
          <a:p>
            <a:pPr marL="0" indent="0">
              <a:buNone/>
            </a:pPr>
            <a:r>
              <a:rPr lang="en-US" dirty="0"/>
              <a:t>2.   Continuous Data</a:t>
            </a:r>
          </a:p>
          <a:p>
            <a:pPr lvl="1"/>
            <a:r>
              <a:rPr lang="en-US" dirty="0"/>
              <a:t>Continuous Data represents measurements, values </a:t>
            </a:r>
            <a:r>
              <a:rPr lang="en-US" b="1" dirty="0"/>
              <a:t>can’t be counted but they can be measured</a:t>
            </a:r>
            <a:r>
              <a:rPr lang="en-US" dirty="0"/>
              <a:t>. </a:t>
            </a:r>
          </a:p>
          <a:p>
            <a:pPr lvl="1"/>
            <a:r>
              <a:rPr lang="en-US" dirty="0"/>
              <a:t>An example would be the height of a person, which you can describe by using intervals on the real number line.</a:t>
            </a:r>
          </a:p>
        </p:txBody>
      </p:sp>
    </p:spTree>
    <p:extLst>
      <p:ext uri="{BB962C8B-B14F-4D97-AF65-F5344CB8AC3E}">
        <p14:creationId xmlns:p14="http://schemas.microsoft.com/office/powerpoint/2010/main" val="240728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Data</a:t>
            </a:r>
          </a:p>
        </p:txBody>
      </p:sp>
      <p:sp>
        <p:nvSpPr>
          <p:cNvPr id="3" name="Content Placeholder 2"/>
          <p:cNvSpPr>
            <a:spLocks noGrp="1"/>
          </p:cNvSpPr>
          <p:nvPr>
            <p:ph idx="1"/>
          </p:nvPr>
        </p:nvSpPr>
        <p:spPr>
          <a:xfrm>
            <a:off x="838200" y="1825625"/>
            <a:ext cx="8470392" cy="4351338"/>
          </a:xfrm>
        </p:spPr>
        <p:txBody>
          <a:bodyPr>
            <a:normAutofit/>
          </a:bodyPr>
          <a:lstStyle/>
          <a:p>
            <a:r>
              <a:rPr lang="en-US" sz="2400" dirty="0"/>
              <a:t>Interval values represent </a:t>
            </a:r>
            <a:r>
              <a:rPr lang="en-US" sz="2400" b="1" dirty="0"/>
              <a:t>ordered units that have the same difference</a:t>
            </a:r>
            <a:r>
              <a:rPr lang="en-US" sz="2400" dirty="0"/>
              <a:t>. </a:t>
            </a:r>
          </a:p>
          <a:p>
            <a:r>
              <a:rPr lang="en-US" sz="2400" dirty="0"/>
              <a:t>A variable contains numeric values that are ordered and where we know the exact differences between the values. </a:t>
            </a:r>
          </a:p>
          <a:p>
            <a:r>
              <a:rPr lang="en-US" sz="2400" dirty="0"/>
              <a:t>Problems:</a:t>
            </a:r>
          </a:p>
          <a:p>
            <a:r>
              <a:rPr lang="en-US" sz="2400" b="1" dirty="0"/>
              <a:t>Don’t have a “true zero”</a:t>
            </a:r>
            <a:r>
              <a:rPr lang="en-US" sz="2400" dirty="0"/>
              <a:t>. to our example, that there is no such thing as no temperature. </a:t>
            </a:r>
          </a:p>
          <a:p>
            <a:r>
              <a:rPr lang="en-US" sz="2400" dirty="0"/>
              <a:t>We can add and subtract, but we cannot multiply, divide or calculate ratios. Because there is no true zero, a lot of descriptive and inferential statistics can’t be applied.</a:t>
            </a:r>
          </a:p>
        </p:txBody>
      </p:sp>
      <p:pic>
        <p:nvPicPr>
          <p:cNvPr id="4" name="Picture 3"/>
          <p:cNvPicPr>
            <a:picLocks noChangeAspect="1"/>
          </p:cNvPicPr>
          <p:nvPr/>
        </p:nvPicPr>
        <p:blipFill>
          <a:blip r:embed="rId2"/>
          <a:stretch>
            <a:fillRect/>
          </a:stretch>
        </p:blipFill>
        <p:spPr>
          <a:xfrm>
            <a:off x="9867856" y="3211831"/>
            <a:ext cx="1751120" cy="2965132"/>
          </a:xfrm>
          <a:prstGeom prst="rect">
            <a:avLst/>
          </a:prstGeom>
        </p:spPr>
      </p:pic>
    </p:spTree>
    <p:extLst>
      <p:ext uri="{BB962C8B-B14F-4D97-AF65-F5344CB8AC3E}">
        <p14:creationId xmlns:p14="http://schemas.microsoft.com/office/powerpoint/2010/main" val="3925242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 Data</a:t>
            </a:r>
          </a:p>
        </p:txBody>
      </p:sp>
      <p:sp>
        <p:nvSpPr>
          <p:cNvPr id="3" name="Content Placeholder 2"/>
          <p:cNvSpPr>
            <a:spLocks noGrp="1"/>
          </p:cNvSpPr>
          <p:nvPr>
            <p:ph idx="1"/>
          </p:nvPr>
        </p:nvSpPr>
        <p:spPr>
          <a:xfrm>
            <a:off x="838200" y="1825625"/>
            <a:ext cx="8991600" cy="4351338"/>
          </a:xfrm>
        </p:spPr>
        <p:txBody>
          <a:bodyPr>
            <a:normAutofit/>
          </a:bodyPr>
          <a:lstStyle/>
          <a:p>
            <a:r>
              <a:rPr lang="en-US" sz="2400" dirty="0"/>
              <a:t>Ratio values are also ordered units that have the same difference. </a:t>
            </a:r>
          </a:p>
          <a:p>
            <a:r>
              <a:rPr lang="en-US" sz="2400" dirty="0"/>
              <a:t>Ratio values are</a:t>
            </a:r>
            <a:r>
              <a:rPr lang="en-US" sz="2400" b="1" dirty="0"/>
              <a:t> the same as interval values, with the difference that they do have an absolute zero</a:t>
            </a:r>
            <a:r>
              <a:rPr lang="en-US" sz="2400" dirty="0"/>
              <a:t>. </a:t>
            </a:r>
          </a:p>
          <a:p>
            <a:r>
              <a:rPr lang="en-US" sz="2400" dirty="0"/>
              <a:t>Good examples are height, weight, length etc.</a:t>
            </a:r>
          </a:p>
          <a:p>
            <a:r>
              <a:rPr lang="en-US" sz="2400" dirty="0"/>
              <a:t>We can add, subtract, multiply, divide or calculate ratios. </a:t>
            </a:r>
          </a:p>
          <a:p>
            <a:r>
              <a:rPr lang="en-US" sz="2400" dirty="0"/>
              <a:t>Because there is true zero.</a:t>
            </a:r>
          </a:p>
          <a:p>
            <a:endParaRPr lang="en-US" sz="2400" dirty="0"/>
          </a:p>
        </p:txBody>
      </p:sp>
      <p:pic>
        <p:nvPicPr>
          <p:cNvPr id="4" name="Picture 3"/>
          <p:cNvPicPr>
            <a:picLocks noChangeAspect="1"/>
          </p:cNvPicPr>
          <p:nvPr/>
        </p:nvPicPr>
        <p:blipFill>
          <a:blip r:embed="rId3"/>
          <a:stretch>
            <a:fillRect/>
          </a:stretch>
        </p:blipFill>
        <p:spPr>
          <a:xfrm>
            <a:off x="9619594" y="2364335"/>
            <a:ext cx="2105025" cy="2667000"/>
          </a:xfrm>
          <a:prstGeom prst="rect">
            <a:avLst/>
          </a:prstGeom>
        </p:spPr>
      </p:pic>
    </p:spTree>
    <p:extLst>
      <p:ext uri="{BB962C8B-B14F-4D97-AF65-F5344CB8AC3E}">
        <p14:creationId xmlns:p14="http://schemas.microsoft.com/office/powerpoint/2010/main" val="214847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79"/>
            <a:ext cx="10515600" cy="639427"/>
          </a:xfrm>
        </p:spPr>
        <p:txBody>
          <a:bodyPr>
            <a:normAutofit fontScale="90000"/>
          </a:bodyPr>
          <a:lstStyle/>
          <a:p>
            <a:r>
              <a:rPr lang="en-US" dirty="0"/>
              <a:t>A small Quiz!! – You get nothing if you win..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28093028"/>
              </p:ext>
            </p:extLst>
          </p:nvPr>
        </p:nvGraphicFramePr>
        <p:xfrm>
          <a:off x="838200" y="1004351"/>
          <a:ext cx="10515600" cy="5579329"/>
        </p:xfrm>
        <a:graphic>
          <a:graphicData uri="http://schemas.openxmlformats.org/drawingml/2006/table">
            <a:tbl>
              <a:tblPr firstRow="1" bandRow="1">
                <a:tableStyleId>{5C22544A-7EE6-4342-B048-85BDC9FD1C3A}</a:tableStyleId>
              </a:tblPr>
              <a:tblGrid>
                <a:gridCol w="7687614">
                  <a:extLst>
                    <a:ext uri="{9D8B030D-6E8A-4147-A177-3AD203B41FA5}">
                      <a16:colId xmlns:a16="http://schemas.microsoft.com/office/drawing/2014/main" val="20000"/>
                    </a:ext>
                  </a:extLst>
                </a:gridCol>
                <a:gridCol w="2827986">
                  <a:extLst>
                    <a:ext uri="{9D8B030D-6E8A-4147-A177-3AD203B41FA5}">
                      <a16:colId xmlns:a16="http://schemas.microsoft.com/office/drawing/2014/main" val="20001"/>
                    </a:ext>
                  </a:extLst>
                </a:gridCol>
              </a:tblGrid>
              <a:tr h="363074">
                <a:tc>
                  <a:txBody>
                    <a:bodyPr/>
                    <a:lstStyle/>
                    <a:p>
                      <a:r>
                        <a:rPr lang="en-US" dirty="0"/>
                        <a:t>Example</a:t>
                      </a:r>
                    </a:p>
                  </a:txBody>
                  <a:tcPr/>
                </a:tc>
                <a:tc>
                  <a:txBody>
                    <a:bodyPr/>
                    <a:lstStyle/>
                    <a:p>
                      <a:r>
                        <a:rPr lang="en-US" dirty="0"/>
                        <a:t>Type of data</a:t>
                      </a:r>
                    </a:p>
                  </a:txBody>
                  <a:tcPr/>
                </a:tc>
                <a:extLst>
                  <a:ext uri="{0D108BD9-81ED-4DB2-BD59-A6C34878D82A}">
                    <a16:rowId xmlns:a16="http://schemas.microsoft.com/office/drawing/2014/main" val="10000"/>
                  </a:ext>
                </a:extLst>
              </a:tr>
              <a:tr h="458689">
                <a:tc>
                  <a:txBody>
                    <a:bodyPr/>
                    <a:lstStyle/>
                    <a:p>
                      <a:r>
                        <a:rPr lang="en-US" dirty="0"/>
                        <a:t>Classification of Departments- </a:t>
                      </a:r>
                      <a:r>
                        <a:rPr lang="en-US" dirty="0" err="1"/>
                        <a:t>Eg</a:t>
                      </a:r>
                      <a:r>
                        <a:rPr lang="en-US" dirty="0"/>
                        <a:t> – Marketing,</a:t>
                      </a:r>
                      <a:r>
                        <a:rPr lang="en-US" baseline="0" dirty="0"/>
                        <a:t> Finance, HR, Operations</a:t>
                      </a:r>
                      <a:endParaRPr lang="en-US" dirty="0"/>
                    </a:p>
                  </a:txBody>
                  <a:tcPr/>
                </a:tc>
                <a:tc>
                  <a:txBody>
                    <a:bodyPr/>
                    <a:lstStyle/>
                    <a:p>
                      <a:r>
                        <a:rPr lang="en-US" dirty="0">
                          <a:solidFill>
                            <a:schemeClr val="tx1"/>
                          </a:solidFill>
                        </a:rPr>
                        <a:t>Nominal Data</a:t>
                      </a:r>
                    </a:p>
                  </a:txBody>
                  <a:tcPr/>
                </a:tc>
                <a:extLst>
                  <a:ext uri="{0D108BD9-81ED-4DB2-BD59-A6C34878D82A}">
                    <a16:rowId xmlns:a16="http://schemas.microsoft.com/office/drawing/2014/main" val="10001"/>
                  </a:ext>
                </a:extLst>
              </a:tr>
              <a:tr h="363074">
                <a:tc>
                  <a:txBody>
                    <a:bodyPr/>
                    <a:lstStyle/>
                    <a:p>
                      <a:r>
                        <a:rPr lang="en-US" dirty="0"/>
                        <a:t>Different suppliers </a:t>
                      </a:r>
                    </a:p>
                  </a:txBody>
                  <a:tcPr/>
                </a:tc>
                <a:tc>
                  <a:txBody>
                    <a:bodyPr/>
                    <a:lstStyle/>
                    <a:p>
                      <a:r>
                        <a:rPr lang="en-US" dirty="0">
                          <a:solidFill>
                            <a:schemeClr val="bg2"/>
                          </a:solidFill>
                        </a:rPr>
                        <a:t>Nominal Data</a:t>
                      </a:r>
                    </a:p>
                  </a:txBody>
                  <a:tcPr/>
                </a:tc>
                <a:extLst>
                  <a:ext uri="{0D108BD9-81ED-4DB2-BD59-A6C34878D82A}">
                    <a16:rowId xmlns:a16="http://schemas.microsoft.com/office/drawing/2014/main" val="10002"/>
                  </a:ext>
                </a:extLst>
              </a:tr>
              <a:tr h="363074">
                <a:tc>
                  <a:txBody>
                    <a:bodyPr/>
                    <a:lstStyle/>
                    <a:p>
                      <a:r>
                        <a:rPr lang="en-US" dirty="0"/>
                        <a:t>Highest</a:t>
                      </a:r>
                      <a:r>
                        <a:rPr lang="en-US" baseline="0" dirty="0"/>
                        <a:t> Educational Qualification</a:t>
                      </a:r>
                      <a:endParaRPr lang="en-US" dirty="0"/>
                    </a:p>
                  </a:txBody>
                  <a:tcPr/>
                </a:tc>
                <a:tc>
                  <a:txBody>
                    <a:bodyPr/>
                    <a:lstStyle/>
                    <a:p>
                      <a:r>
                        <a:rPr lang="en-US" dirty="0">
                          <a:solidFill>
                            <a:schemeClr val="bg2"/>
                          </a:solidFill>
                        </a:rPr>
                        <a:t>Ordinal Data</a:t>
                      </a:r>
                    </a:p>
                  </a:txBody>
                  <a:tcPr/>
                </a:tc>
                <a:extLst>
                  <a:ext uri="{0D108BD9-81ED-4DB2-BD59-A6C34878D82A}">
                    <a16:rowId xmlns:a16="http://schemas.microsoft.com/office/drawing/2014/main" val="10003"/>
                  </a:ext>
                </a:extLst>
              </a:tr>
              <a:tr h="363074">
                <a:tc>
                  <a:txBody>
                    <a:bodyPr/>
                    <a:lstStyle/>
                    <a:p>
                      <a:r>
                        <a:rPr lang="en-US" dirty="0"/>
                        <a:t>Cost</a:t>
                      </a:r>
                      <a:r>
                        <a:rPr lang="en-US" baseline="0" dirty="0"/>
                        <a:t> incurred in Auto to travel from Silk board to </a:t>
                      </a:r>
                      <a:r>
                        <a:rPr lang="en-US" baseline="0" dirty="0" err="1"/>
                        <a:t>Koramangala</a:t>
                      </a:r>
                      <a:endParaRPr lang="en-US" dirty="0"/>
                    </a:p>
                  </a:txBody>
                  <a:tcPr/>
                </a:tc>
                <a:tc>
                  <a:txBody>
                    <a:bodyPr/>
                    <a:lstStyle/>
                    <a:p>
                      <a:r>
                        <a:rPr lang="en-US" dirty="0">
                          <a:solidFill>
                            <a:schemeClr val="bg2"/>
                          </a:solidFill>
                        </a:rPr>
                        <a:t>Ratio Data</a:t>
                      </a:r>
                    </a:p>
                  </a:txBody>
                  <a:tcPr/>
                </a:tc>
                <a:extLst>
                  <a:ext uri="{0D108BD9-81ED-4DB2-BD59-A6C34878D82A}">
                    <a16:rowId xmlns:a16="http://schemas.microsoft.com/office/drawing/2014/main" val="10004"/>
                  </a:ext>
                </a:extLst>
              </a:tr>
              <a:tr h="363074">
                <a:tc>
                  <a:txBody>
                    <a:bodyPr/>
                    <a:lstStyle/>
                    <a:p>
                      <a:r>
                        <a:rPr lang="en-US" dirty="0"/>
                        <a:t>Time</a:t>
                      </a:r>
                      <a:r>
                        <a:rPr lang="en-US" baseline="0" dirty="0"/>
                        <a:t> when to say Good morning/Afternoon or evening</a:t>
                      </a:r>
                      <a:endParaRPr lang="en-US" dirty="0"/>
                    </a:p>
                  </a:txBody>
                  <a:tcPr/>
                </a:tc>
                <a:tc>
                  <a:txBody>
                    <a:bodyPr/>
                    <a:lstStyle/>
                    <a:p>
                      <a:r>
                        <a:rPr lang="en-US" dirty="0">
                          <a:solidFill>
                            <a:schemeClr val="bg2"/>
                          </a:solidFill>
                        </a:rPr>
                        <a:t>Interval Data</a:t>
                      </a:r>
                    </a:p>
                  </a:txBody>
                  <a:tcPr/>
                </a:tc>
                <a:extLst>
                  <a:ext uri="{0D108BD9-81ED-4DB2-BD59-A6C34878D82A}">
                    <a16:rowId xmlns:a16="http://schemas.microsoft.com/office/drawing/2014/main" val="10005"/>
                  </a:ext>
                </a:extLst>
              </a:tr>
              <a:tr h="363074">
                <a:tc>
                  <a:txBody>
                    <a:bodyPr/>
                    <a:lstStyle/>
                    <a:p>
                      <a:r>
                        <a:rPr lang="en-US" dirty="0"/>
                        <a:t>Item Description</a:t>
                      </a:r>
                    </a:p>
                  </a:txBody>
                  <a:tcPr/>
                </a:tc>
                <a:tc>
                  <a:txBody>
                    <a:bodyPr/>
                    <a:lstStyle/>
                    <a:p>
                      <a:r>
                        <a:rPr lang="en-US" dirty="0">
                          <a:solidFill>
                            <a:schemeClr val="bg2"/>
                          </a:solidFill>
                        </a:rPr>
                        <a:t>Nominal Data</a:t>
                      </a:r>
                    </a:p>
                  </a:txBody>
                  <a:tcPr/>
                </a:tc>
                <a:extLst>
                  <a:ext uri="{0D108BD9-81ED-4DB2-BD59-A6C34878D82A}">
                    <a16:rowId xmlns:a16="http://schemas.microsoft.com/office/drawing/2014/main" val="10006"/>
                  </a:ext>
                </a:extLst>
              </a:tr>
              <a:tr h="363074">
                <a:tc>
                  <a:txBody>
                    <a:bodyPr/>
                    <a:lstStyle/>
                    <a:p>
                      <a:r>
                        <a:rPr lang="en-US" dirty="0"/>
                        <a:t>Item Cost</a:t>
                      </a:r>
                    </a:p>
                  </a:txBody>
                  <a:tcPr/>
                </a:tc>
                <a:tc>
                  <a:txBody>
                    <a:bodyPr/>
                    <a:lstStyle/>
                    <a:p>
                      <a:r>
                        <a:rPr lang="en-US" dirty="0">
                          <a:solidFill>
                            <a:schemeClr val="bg2"/>
                          </a:solidFill>
                        </a:rPr>
                        <a:t>Ratio Data</a:t>
                      </a:r>
                    </a:p>
                  </a:txBody>
                  <a:tcPr/>
                </a:tc>
                <a:extLst>
                  <a:ext uri="{0D108BD9-81ED-4DB2-BD59-A6C34878D82A}">
                    <a16:rowId xmlns:a16="http://schemas.microsoft.com/office/drawing/2014/main" val="10007"/>
                  </a:ext>
                </a:extLst>
              </a:tr>
              <a:tr h="363074">
                <a:tc>
                  <a:txBody>
                    <a:bodyPr/>
                    <a:lstStyle/>
                    <a:p>
                      <a:r>
                        <a:rPr lang="en-US" dirty="0"/>
                        <a:t>Order Date</a:t>
                      </a:r>
                    </a:p>
                  </a:txBody>
                  <a:tcPr/>
                </a:tc>
                <a:tc>
                  <a:txBody>
                    <a:bodyPr/>
                    <a:lstStyle/>
                    <a:p>
                      <a:r>
                        <a:rPr lang="en-US" dirty="0">
                          <a:solidFill>
                            <a:schemeClr val="bg2"/>
                          </a:solidFill>
                        </a:rPr>
                        <a:t>Interval Data</a:t>
                      </a:r>
                    </a:p>
                  </a:txBody>
                  <a:tcPr/>
                </a:tc>
                <a:extLst>
                  <a:ext uri="{0D108BD9-81ED-4DB2-BD59-A6C34878D82A}">
                    <a16:rowId xmlns:a16="http://schemas.microsoft.com/office/drawing/2014/main" val="10008"/>
                  </a:ext>
                </a:extLst>
              </a:tr>
              <a:tr h="363074">
                <a:tc>
                  <a:txBody>
                    <a:bodyPr/>
                    <a:lstStyle/>
                    <a:p>
                      <a:r>
                        <a:rPr lang="en-US" dirty="0"/>
                        <a:t>Arrival Date</a:t>
                      </a:r>
                    </a:p>
                  </a:txBody>
                  <a:tcPr/>
                </a:tc>
                <a:tc>
                  <a:txBody>
                    <a:bodyPr/>
                    <a:lstStyle/>
                    <a:p>
                      <a:r>
                        <a:rPr lang="en-US" dirty="0">
                          <a:solidFill>
                            <a:schemeClr val="bg2"/>
                          </a:solidFill>
                        </a:rPr>
                        <a:t>Interval Data</a:t>
                      </a:r>
                    </a:p>
                  </a:txBody>
                  <a:tcPr/>
                </a:tc>
                <a:extLst>
                  <a:ext uri="{0D108BD9-81ED-4DB2-BD59-A6C34878D82A}">
                    <a16:rowId xmlns:a16="http://schemas.microsoft.com/office/drawing/2014/main" val="10009"/>
                  </a:ext>
                </a:extLst>
              </a:tr>
              <a:tr h="363074">
                <a:tc>
                  <a:txBody>
                    <a:bodyPr/>
                    <a:lstStyle/>
                    <a:p>
                      <a:r>
                        <a:rPr lang="en-US" dirty="0"/>
                        <a:t>Quantity Ordered</a:t>
                      </a:r>
                    </a:p>
                  </a:txBody>
                  <a:tcPr/>
                </a:tc>
                <a:tc>
                  <a:txBody>
                    <a:bodyPr/>
                    <a:lstStyle/>
                    <a:p>
                      <a:r>
                        <a:rPr lang="en-US" dirty="0">
                          <a:solidFill>
                            <a:schemeClr val="bg2"/>
                          </a:solidFill>
                        </a:rPr>
                        <a:t>Ratio Scale</a:t>
                      </a:r>
                    </a:p>
                  </a:txBody>
                  <a:tcPr/>
                </a:tc>
                <a:extLst>
                  <a:ext uri="{0D108BD9-81ED-4DB2-BD59-A6C34878D82A}">
                    <a16:rowId xmlns:a16="http://schemas.microsoft.com/office/drawing/2014/main" val="10010"/>
                  </a:ext>
                </a:extLst>
              </a:tr>
              <a:tr h="363074">
                <a:tc>
                  <a:txBody>
                    <a:bodyPr/>
                    <a:lstStyle/>
                    <a:p>
                      <a:r>
                        <a:rPr lang="en-US" dirty="0"/>
                        <a:t>The production quality rated from 1 to 5 </a:t>
                      </a:r>
                    </a:p>
                  </a:txBody>
                  <a:tcPr/>
                </a:tc>
                <a:tc>
                  <a:txBody>
                    <a:bodyPr/>
                    <a:lstStyle/>
                    <a:p>
                      <a:r>
                        <a:rPr lang="en-US" dirty="0">
                          <a:solidFill>
                            <a:schemeClr val="bg2"/>
                          </a:solidFill>
                        </a:rPr>
                        <a:t>Ordinal Data</a:t>
                      </a:r>
                    </a:p>
                  </a:txBody>
                  <a:tcPr/>
                </a:tc>
                <a:extLst>
                  <a:ext uri="{0D108BD9-81ED-4DB2-BD59-A6C34878D82A}">
                    <a16:rowId xmlns:a16="http://schemas.microsoft.com/office/drawing/2014/main" val="10011"/>
                  </a:ext>
                </a:extLst>
              </a:tr>
              <a:tr h="363074">
                <a:tc>
                  <a:txBody>
                    <a:bodyPr/>
                    <a:lstStyle/>
                    <a:p>
                      <a:r>
                        <a:rPr lang="en-US" dirty="0"/>
                        <a:t>The ranking of top 10 students in a class</a:t>
                      </a:r>
                    </a:p>
                  </a:txBody>
                  <a:tcPr/>
                </a:tc>
                <a:tc>
                  <a:txBody>
                    <a:bodyPr/>
                    <a:lstStyle/>
                    <a:p>
                      <a:r>
                        <a:rPr lang="en-US" dirty="0">
                          <a:solidFill>
                            <a:schemeClr val="bg2"/>
                          </a:solidFill>
                        </a:rPr>
                        <a:t>Ordinal Data</a:t>
                      </a:r>
                    </a:p>
                  </a:txBody>
                  <a:tcPr/>
                </a:tc>
                <a:extLst>
                  <a:ext uri="{0D108BD9-81ED-4DB2-BD59-A6C34878D82A}">
                    <a16:rowId xmlns:a16="http://schemas.microsoft.com/office/drawing/2014/main" val="10012"/>
                  </a:ext>
                </a:extLst>
              </a:tr>
              <a:tr h="363074">
                <a:tc>
                  <a:txBody>
                    <a:bodyPr/>
                    <a:lstStyle/>
                    <a:p>
                      <a:r>
                        <a:rPr lang="en-US" dirty="0"/>
                        <a:t>Vehicles classified as 2 wheeler, 4 wheeler,</a:t>
                      </a:r>
                      <a:r>
                        <a:rPr lang="en-US" baseline="0" dirty="0"/>
                        <a:t> 8 wheeler</a:t>
                      </a:r>
                      <a:endParaRPr lang="en-US" dirty="0"/>
                    </a:p>
                  </a:txBody>
                  <a:tcPr/>
                </a:tc>
                <a:tc>
                  <a:txBody>
                    <a:bodyPr/>
                    <a:lstStyle/>
                    <a:p>
                      <a:r>
                        <a:rPr lang="en-US" dirty="0">
                          <a:solidFill>
                            <a:schemeClr val="bg2"/>
                          </a:solidFill>
                        </a:rPr>
                        <a:t>Nominal Data</a:t>
                      </a:r>
                    </a:p>
                  </a:txBody>
                  <a:tcPr/>
                </a:tc>
                <a:extLst>
                  <a:ext uri="{0D108BD9-81ED-4DB2-BD59-A6C34878D82A}">
                    <a16:rowId xmlns:a16="http://schemas.microsoft.com/office/drawing/2014/main" val="10013"/>
                  </a:ext>
                </a:extLst>
              </a:tr>
              <a:tr h="363074">
                <a:tc>
                  <a:txBody>
                    <a:bodyPr/>
                    <a:lstStyle/>
                    <a:p>
                      <a:r>
                        <a:rPr lang="en-US" dirty="0"/>
                        <a:t>No</a:t>
                      </a:r>
                      <a:r>
                        <a:rPr lang="en-US" baseline="0" dirty="0"/>
                        <a:t> of wheels in</a:t>
                      </a:r>
                      <a:r>
                        <a:rPr lang="en-US" dirty="0"/>
                        <a:t> a 2 wheeler, 4 wheeler,</a:t>
                      </a:r>
                      <a:r>
                        <a:rPr lang="en-US" baseline="0" dirty="0"/>
                        <a:t> 8 wheeler</a:t>
                      </a:r>
                      <a:endParaRPr lang="en-US" dirty="0"/>
                    </a:p>
                  </a:txBody>
                  <a:tcPr/>
                </a:tc>
                <a:tc>
                  <a:txBody>
                    <a:bodyPr/>
                    <a:lstStyle/>
                    <a:p>
                      <a:r>
                        <a:rPr lang="en-US" dirty="0">
                          <a:solidFill>
                            <a:schemeClr val="bg2"/>
                          </a:solidFill>
                        </a:rPr>
                        <a:t>Ordinal Data</a:t>
                      </a: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62169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253" y="134040"/>
            <a:ext cx="10515600" cy="1325563"/>
          </a:xfrm>
        </p:spPr>
        <p:txBody>
          <a:bodyPr/>
          <a:lstStyle/>
          <a:p>
            <a:r>
              <a:rPr lang="en-US" dirty="0"/>
              <a:t>What is Analytics?</a:t>
            </a:r>
          </a:p>
        </p:txBody>
      </p:sp>
      <p:pic>
        <p:nvPicPr>
          <p:cNvPr id="4" name="Picture 3"/>
          <p:cNvPicPr>
            <a:picLocks noChangeAspect="1"/>
          </p:cNvPicPr>
          <p:nvPr/>
        </p:nvPicPr>
        <p:blipFill>
          <a:blip r:embed="rId2"/>
          <a:stretch>
            <a:fillRect/>
          </a:stretch>
        </p:blipFill>
        <p:spPr>
          <a:xfrm>
            <a:off x="2276856" y="1942157"/>
            <a:ext cx="6268643" cy="2517540"/>
          </a:xfrm>
          <a:prstGeom prst="rect">
            <a:avLst/>
          </a:prstGeom>
        </p:spPr>
      </p:pic>
      <p:sp>
        <p:nvSpPr>
          <p:cNvPr id="5" name="TextBox 4"/>
          <p:cNvSpPr txBox="1"/>
          <p:nvPr/>
        </p:nvSpPr>
        <p:spPr>
          <a:xfrm>
            <a:off x="1130061" y="4942251"/>
            <a:ext cx="5227607"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Obtain Good Data</a:t>
            </a:r>
          </a:p>
          <a:p>
            <a:pPr marL="285750" indent="-285750">
              <a:buFont typeface="Arial" panose="020B0604020202020204" pitchFamily="34" charset="0"/>
              <a:buChar char="•"/>
            </a:pPr>
            <a:r>
              <a:rPr lang="en-US" sz="2000" dirty="0"/>
              <a:t>Analyze</a:t>
            </a:r>
          </a:p>
          <a:p>
            <a:pPr marL="285750" indent="-285750">
              <a:buFont typeface="Arial" panose="020B0604020202020204" pitchFamily="34" charset="0"/>
              <a:buChar char="•"/>
            </a:pPr>
            <a:r>
              <a:rPr lang="en-US" sz="2000" dirty="0"/>
              <a:t>Turn into Human Readable format/insights</a:t>
            </a:r>
          </a:p>
        </p:txBody>
      </p:sp>
    </p:spTree>
    <p:extLst>
      <p:ext uri="{BB962C8B-B14F-4D97-AF65-F5344CB8AC3E}">
        <p14:creationId xmlns:p14="http://schemas.microsoft.com/office/powerpoint/2010/main" val="275538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Data Types are important?</a:t>
            </a:r>
          </a:p>
        </p:txBody>
      </p:sp>
      <p:sp>
        <p:nvSpPr>
          <p:cNvPr id="3" name="Content Placeholder 2"/>
          <p:cNvSpPr>
            <a:spLocks noGrp="1"/>
          </p:cNvSpPr>
          <p:nvPr>
            <p:ph idx="1"/>
          </p:nvPr>
        </p:nvSpPr>
        <p:spPr>
          <a:xfrm>
            <a:off x="838200" y="1816481"/>
            <a:ext cx="10381488" cy="4351338"/>
          </a:xfrm>
        </p:spPr>
        <p:txBody>
          <a:bodyPr>
            <a:normAutofit/>
          </a:bodyPr>
          <a:lstStyle/>
          <a:p>
            <a:r>
              <a:rPr lang="en-US" sz="2400" dirty="0"/>
              <a:t>Datatypes are an important concept because statistical methods can only be used with certain data types. </a:t>
            </a:r>
          </a:p>
          <a:p>
            <a:r>
              <a:rPr lang="en-US" sz="2400" dirty="0"/>
              <a:t>You have to analyze continuous data differently than categorical data otherwise it would result in a wrong analysis.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8944" y="3124428"/>
            <a:ext cx="4603496" cy="3456229"/>
          </a:xfrm>
          <a:prstGeom prst="rect">
            <a:avLst/>
          </a:prstGeom>
        </p:spPr>
      </p:pic>
    </p:spTree>
    <p:extLst>
      <p:ext uri="{BB962C8B-B14F-4D97-AF65-F5344CB8AC3E}">
        <p14:creationId xmlns:p14="http://schemas.microsoft.com/office/powerpoint/2010/main" val="89253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a:t>
            </a:r>
          </a:p>
        </p:txBody>
      </p:sp>
      <p:sp>
        <p:nvSpPr>
          <p:cNvPr id="3" name="Content Placeholder 2"/>
          <p:cNvSpPr>
            <a:spLocks noGrp="1"/>
          </p:cNvSpPr>
          <p:nvPr>
            <p:ph idx="1"/>
          </p:nvPr>
        </p:nvSpPr>
        <p:spPr/>
        <p:txBody>
          <a:bodyPr/>
          <a:lstStyle/>
          <a:p>
            <a:r>
              <a:rPr lang="en-US" dirty="0"/>
              <a:t>One Nominal/Ordinal variable : Bar Plot, Pie Chart</a:t>
            </a:r>
          </a:p>
          <a:p>
            <a:r>
              <a:rPr lang="en-US" dirty="0"/>
              <a:t>Two Nominal/Ordinal variable : table</a:t>
            </a:r>
          </a:p>
          <a:p>
            <a:r>
              <a:rPr lang="en-US" dirty="0"/>
              <a:t>One Continuous variable :  Histogram</a:t>
            </a:r>
          </a:p>
          <a:p>
            <a:r>
              <a:rPr lang="en-US" dirty="0"/>
              <a:t>Two Continuous variable : Scatter Plot</a:t>
            </a:r>
          </a:p>
          <a:p>
            <a:r>
              <a:rPr lang="en-US" dirty="0"/>
              <a:t>One Continuous and one Categorical : Box Plot</a:t>
            </a:r>
          </a:p>
          <a:p>
            <a:r>
              <a:rPr lang="en-US" dirty="0"/>
              <a:t>One continuous with time : Line chart</a:t>
            </a:r>
          </a:p>
          <a:p>
            <a:endParaRPr lang="en-US" dirty="0"/>
          </a:p>
        </p:txBody>
      </p:sp>
    </p:spTree>
    <p:extLst>
      <p:ext uri="{BB962C8B-B14F-4D97-AF65-F5344CB8AC3E}">
        <p14:creationId xmlns:p14="http://schemas.microsoft.com/office/powerpoint/2010/main" val="2916500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Average weight of students in class</a:t>
            </a:r>
          </a:p>
          <a:p>
            <a:r>
              <a:rPr lang="en-US" dirty="0"/>
              <a:t>Average salary for data scientist</a:t>
            </a:r>
          </a:p>
          <a:p>
            <a:r>
              <a:rPr lang="en-US" dirty="0"/>
              <a:t>Average living cost in Bangalore</a:t>
            </a:r>
          </a:p>
          <a:p>
            <a:r>
              <a:rPr lang="en-US" dirty="0"/>
              <a:t>Average age group in party</a:t>
            </a:r>
          </a:p>
          <a:p>
            <a:r>
              <a:rPr lang="en-US" dirty="0"/>
              <a:t>Frequently used travel mode in Bangalore</a:t>
            </a:r>
          </a:p>
          <a:p>
            <a:r>
              <a:rPr lang="en-US" dirty="0"/>
              <a:t>Most popular laptop</a:t>
            </a:r>
          </a:p>
          <a:p>
            <a:r>
              <a:rPr lang="en-US" dirty="0"/>
              <a:t>Is there difference in color preference Pink/Blue between Male/Female</a:t>
            </a:r>
          </a:p>
          <a:p>
            <a:endParaRPr lang="en-US" dirty="0"/>
          </a:p>
        </p:txBody>
      </p:sp>
    </p:spTree>
    <p:extLst>
      <p:ext uri="{BB962C8B-B14F-4D97-AF65-F5344CB8AC3E}">
        <p14:creationId xmlns:p14="http://schemas.microsoft.com/office/powerpoint/2010/main" val="2233579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48"/>
            <a:ext cx="10515600" cy="603866"/>
          </a:xfrm>
        </p:spPr>
        <p:txBody>
          <a:bodyPr>
            <a:normAutofit fontScale="90000"/>
          </a:bodyPr>
          <a:lstStyle/>
          <a:p>
            <a:r>
              <a:rPr lang="en-US" dirty="0"/>
              <a:t>Where to start??</a:t>
            </a:r>
          </a:p>
        </p:txBody>
      </p:sp>
      <p:sp>
        <p:nvSpPr>
          <p:cNvPr id="3" name="Content Placeholder 2"/>
          <p:cNvSpPr>
            <a:spLocks noGrp="1"/>
          </p:cNvSpPr>
          <p:nvPr>
            <p:ph idx="1"/>
          </p:nvPr>
        </p:nvSpPr>
        <p:spPr>
          <a:xfrm>
            <a:off x="838199" y="1225296"/>
            <a:ext cx="10857931" cy="5257391"/>
          </a:xfrm>
        </p:spPr>
        <p:txBody>
          <a:bodyPr>
            <a:normAutofit fontScale="92500" lnSpcReduction="10000"/>
          </a:bodyPr>
          <a:lstStyle/>
          <a:p>
            <a:pPr marL="514350" indent="-514350">
              <a:buFont typeface="+mj-lt"/>
              <a:buAutoNum type="arabicPeriod"/>
            </a:pPr>
            <a:r>
              <a:rPr lang="en-US" dirty="0"/>
              <a:t>Categorical Data</a:t>
            </a:r>
          </a:p>
          <a:p>
            <a:pPr lvl="1"/>
            <a:r>
              <a:rPr lang="en-US" dirty="0"/>
              <a:t>Counts/frequency</a:t>
            </a:r>
          </a:p>
          <a:p>
            <a:pPr lvl="1"/>
            <a:r>
              <a:rPr lang="en-US" dirty="0"/>
              <a:t>Percentages</a:t>
            </a:r>
          </a:p>
          <a:p>
            <a:pPr lvl="1"/>
            <a:r>
              <a:rPr lang="en-US" dirty="0"/>
              <a:t>Crosstabs – Rows and Columns</a:t>
            </a:r>
          </a:p>
          <a:p>
            <a:pPr lvl="1"/>
            <a:r>
              <a:rPr lang="en-US" dirty="0"/>
              <a:t>Mode</a:t>
            </a:r>
          </a:p>
          <a:p>
            <a:pPr marL="457200" lvl="1" indent="0">
              <a:buNone/>
            </a:pPr>
            <a:endParaRPr lang="en-US" dirty="0"/>
          </a:p>
          <a:p>
            <a:pPr marL="514350" indent="-514350">
              <a:buFont typeface="+mj-lt"/>
              <a:buAutoNum type="arabicPeriod"/>
            </a:pPr>
            <a:r>
              <a:rPr lang="en-US" dirty="0"/>
              <a:t>Numerical Data- Most common way to summarize a numerical data is to describe where the center is:</a:t>
            </a:r>
          </a:p>
          <a:p>
            <a:pPr lvl="1"/>
            <a:endParaRPr lang="en-US" dirty="0"/>
          </a:p>
          <a:p>
            <a:pPr lvl="1"/>
            <a:r>
              <a:rPr lang="en-US" dirty="0"/>
              <a:t>Max, Min</a:t>
            </a:r>
          </a:p>
          <a:p>
            <a:pPr lvl="1"/>
            <a:r>
              <a:rPr lang="en-US" dirty="0"/>
              <a:t>Mean</a:t>
            </a:r>
          </a:p>
          <a:p>
            <a:pPr lvl="1"/>
            <a:r>
              <a:rPr lang="en-US" dirty="0"/>
              <a:t>Median, Quartile</a:t>
            </a:r>
          </a:p>
          <a:p>
            <a:pPr marL="457200" lvl="1" indent="0">
              <a:buNone/>
            </a:pPr>
            <a:endParaRPr lang="en-US" dirty="0"/>
          </a:p>
          <a:p>
            <a:pPr marL="457200" lvl="1" indent="0">
              <a:buNone/>
            </a:pPr>
            <a:r>
              <a:rPr lang="en-US" dirty="0"/>
              <a:t>Outliers – Numbers in a dataset that are </a:t>
            </a:r>
          </a:p>
          <a:p>
            <a:pPr marL="457200" lvl="1" indent="0">
              <a:buNone/>
            </a:pPr>
            <a:r>
              <a:rPr lang="en-US" dirty="0"/>
              <a:t>extremely high or low compared to the rest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82" y="3878147"/>
            <a:ext cx="3800018" cy="24670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5385" y="109182"/>
            <a:ext cx="2515621" cy="2752132"/>
          </a:xfrm>
          <a:prstGeom prst="rect">
            <a:avLst/>
          </a:prstGeom>
        </p:spPr>
      </p:pic>
    </p:spTree>
    <p:extLst>
      <p:ext uri="{BB962C8B-B14F-4D97-AF65-F5344CB8AC3E}">
        <p14:creationId xmlns:p14="http://schemas.microsoft.com/office/powerpoint/2010/main" val="1837592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b="1" dirty="0"/>
              <a:t>Measures of Central Tendency</a:t>
            </a:r>
            <a:endParaRPr lang="en-US" dirty="0"/>
          </a:p>
        </p:txBody>
      </p:sp>
      <p:sp>
        <p:nvSpPr>
          <p:cNvPr id="3" name="Content Placeholder 2"/>
          <p:cNvSpPr>
            <a:spLocks noGrp="1"/>
          </p:cNvSpPr>
          <p:nvPr>
            <p:ph idx="1"/>
          </p:nvPr>
        </p:nvSpPr>
        <p:spPr>
          <a:xfrm>
            <a:off x="717804" y="1690688"/>
            <a:ext cx="11343132" cy="4351338"/>
          </a:xfrm>
        </p:spPr>
        <p:txBody>
          <a:bodyPr>
            <a:normAutofit fontScale="92500" lnSpcReduction="20000"/>
          </a:bodyPr>
          <a:lstStyle/>
          <a:p>
            <a:pPr marL="0" indent="0">
              <a:buNone/>
            </a:pPr>
            <a:r>
              <a:rPr lang="en-US" sz="2400" dirty="0"/>
              <a:t>A measure of central tendency is a single value that attempts to describe a set of data by identifying the central position</a:t>
            </a:r>
          </a:p>
          <a:p>
            <a:pPr marL="0" indent="0">
              <a:buNone/>
            </a:pPr>
            <a:endParaRPr lang="en-US" sz="2400" dirty="0"/>
          </a:p>
          <a:p>
            <a:r>
              <a:rPr lang="en-US" sz="2400" dirty="0"/>
              <a:t>Mean: Add up the numbers and divide by how many numbers. </a:t>
            </a:r>
          </a:p>
          <a:p>
            <a:pPr marL="457200" lvl="1" indent="0" fontAlgn="base">
              <a:buNone/>
            </a:pPr>
            <a:r>
              <a:rPr lang="en-US" sz="2000" dirty="0"/>
              <a:t>Example: The mean of 4, 1, and 7 is (4+1+7)/3 = 12/3 = 4</a:t>
            </a:r>
          </a:p>
          <a:p>
            <a:pPr marL="457200" lvl="1" indent="0" fontAlgn="base">
              <a:buNone/>
            </a:pPr>
            <a:endParaRPr lang="en-US" sz="2000" dirty="0"/>
          </a:p>
          <a:p>
            <a:pPr fontAlgn="base"/>
            <a:r>
              <a:rPr lang="en-US" sz="2400" dirty="0"/>
              <a:t>Median: The middle number; found by ordering all data points and picking out the one in the middle (or if there are two middle numbers, taking the mean of those two numbers).</a:t>
            </a:r>
          </a:p>
          <a:p>
            <a:pPr marL="457200" lvl="1" indent="0" fontAlgn="base">
              <a:buNone/>
            </a:pPr>
            <a:r>
              <a:rPr lang="en-US" sz="2000" dirty="0"/>
              <a:t>Example: The median of 4, 1, and 7 is 4 because when the numbers are put in order (1, 4, 7) , the number 4 is in the middle.</a:t>
            </a:r>
          </a:p>
          <a:p>
            <a:pPr marL="457200" lvl="1" indent="0" fontAlgn="base">
              <a:buNone/>
            </a:pPr>
            <a:endParaRPr lang="en-US" sz="2000" dirty="0"/>
          </a:p>
          <a:p>
            <a:pPr fontAlgn="base"/>
            <a:r>
              <a:rPr lang="en-US" sz="2400" dirty="0"/>
              <a:t>Mode: The most frequent number—that is, the number that occurs the highest number of times.</a:t>
            </a:r>
          </a:p>
          <a:p>
            <a:pPr marL="457200" lvl="1" indent="0" fontAlgn="base">
              <a:buNone/>
            </a:pPr>
            <a:r>
              <a:rPr lang="en-US" sz="2000" dirty="0"/>
              <a:t>Example: The mode of {</a:t>
            </a:r>
            <a:r>
              <a:rPr lang="en-US" sz="2000" dirty="0" err="1"/>
              <a:t>Bus,Car</a:t>
            </a:r>
            <a:r>
              <a:rPr lang="en-US" sz="2000" dirty="0"/>
              <a:t>, Car, Bike, Bike, Car} is Car because it occurs three times, which is more than any other transport.</a:t>
            </a:r>
          </a:p>
          <a:p>
            <a:endParaRPr lang="en-US" sz="2400" dirty="0"/>
          </a:p>
        </p:txBody>
      </p:sp>
    </p:spTree>
    <p:extLst>
      <p:ext uri="{BB962C8B-B14F-4D97-AF65-F5344CB8AC3E}">
        <p14:creationId xmlns:p14="http://schemas.microsoft.com/office/powerpoint/2010/main" val="2750398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5994" y="545910"/>
            <a:ext cx="11177516" cy="2954655"/>
          </a:xfrm>
          <a:prstGeom prst="rect">
            <a:avLst/>
          </a:prstGeom>
          <a:noFill/>
        </p:spPr>
        <p:txBody>
          <a:bodyPr wrap="square" rtlCol="0">
            <a:spAutoFit/>
          </a:bodyPr>
          <a:lstStyle/>
          <a:p>
            <a:r>
              <a:rPr lang="en-US" sz="2400" b="1" dirty="0"/>
              <a:t>Empirical Relation Between Mean, Median And Mode</a:t>
            </a:r>
          </a:p>
          <a:p>
            <a:pPr algn="ctr"/>
            <a:endParaRPr lang="en-US" b="1" dirty="0"/>
          </a:p>
          <a:p>
            <a:pPr marL="285750" indent="-285750">
              <a:buFont typeface="Arial" panose="020B0604020202020204" pitchFamily="34" charset="0"/>
              <a:buChar char="•"/>
            </a:pPr>
            <a:r>
              <a:rPr lang="en-US" dirty="0"/>
              <a:t>A distribution in which the values of mean, median and mode coincide (i.e. mean = median = mode) is known as a symmetrical distribution.</a:t>
            </a:r>
          </a:p>
          <a:p>
            <a:pPr marL="285750" indent="-285750">
              <a:buFont typeface="Arial" panose="020B0604020202020204" pitchFamily="34" charset="0"/>
              <a:buChar char="•"/>
            </a:pPr>
            <a:r>
              <a:rPr lang="en-US" dirty="0"/>
              <a:t>When values of mean, median and mode are not equal the distribution is known as asymmetrical or skewed distribution</a:t>
            </a:r>
          </a:p>
          <a:p>
            <a:endParaRPr lang="en-US" dirty="0"/>
          </a:p>
          <a:p>
            <a:endParaRPr lang="en-US" dirty="0"/>
          </a:p>
          <a:p>
            <a:endParaRPr lang="en-US"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180" y="2951055"/>
            <a:ext cx="7553876" cy="3294297"/>
          </a:xfrm>
          <a:prstGeom prst="rect">
            <a:avLst/>
          </a:prstGeom>
        </p:spPr>
      </p:pic>
    </p:spTree>
    <p:extLst>
      <p:ext uri="{BB962C8B-B14F-4D97-AF65-F5344CB8AC3E}">
        <p14:creationId xmlns:p14="http://schemas.microsoft.com/office/powerpoint/2010/main" val="1374942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641080" y="2116836"/>
            <a:ext cx="3412998" cy="890347"/>
          </a:xfrm>
          <a:prstGeom prst="rect">
            <a:avLst/>
          </a:prstGeom>
        </p:spPr>
      </p:pic>
      <p:sp>
        <p:nvSpPr>
          <p:cNvPr id="2" name="Title 1"/>
          <p:cNvSpPr>
            <a:spLocks noGrp="1"/>
          </p:cNvSpPr>
          <p:nvPr>
            <p:ph type="title"/>
          </p:nvPr>
        </p:nvSpPr>
        <p:spPr>
          <a:xfrm>
            <a:off x="838200" y="242296"/>
            <a:ext cx="10515600" cy="481035"/>
          </a:xfrm>
        </p:spPr>
        <p:txBody>
          <a:bodyPr>
            <a:normAutofit/>
          </a:bodyPr>
          <a:lstStyle/>
          <a:p>
            <a:r>
              <a:rPr lang="en-US" sz="2800" b="1" dirty="0"/>
              <a:t>When to use what?</a:t>
            </a:r>
          </a:p>
        </p:txBody>
      </p:sp>
      <p:sp>
        <p:nvSpPr>
          <p:cNvPr id="3" name="Content Placeholder 2"/>
          <p:cNvSpPr>
            <a:spLocks noGrp="1"/>
          </p:cNvSpPr>
          <p:nvPr>
            <p:ph idx="1"/>
          </p:nvPr>
        </p:nvSpPr>
        <p:spPr>
          <a:xfrm>
            <a:off x="491359" y="965530"/>
            <a:ext cx="10515600" cy="5650174"/>
          </a:xfrm>
        </p:spPr>
        <p:txBody>
          <a:bodyPr>
            <a:noAutofit/>
          </a:bodyPr>
          <a:lstStyle/>
          <a:p>
            <a:r>
              <a:rPr lang="en-US" sz="1800" b="1" u="sng" dirty="0"/>
              <a:t>Mean:</a:t>
            </a:r>
          </a:p>
          <a:p>
            <a:pPr lvl="1"/>
            <a:r>
              <a:rPr lang="en-US" sz="1600" dirty="0"/>
              <a:t>An important property of the mean is that it includes every value in your data set as part of the calculation. </a:t>
            </a:r>
          </a:p>
          <a:p>
            <a:pPr lvl="1"/>
            <a:r>
              <a:rPr lang="en-US" sz="1600" dirty="0"/>
              <a:t>The mean is the only measure of central tendency where the sum of the deviations of each value from the mean is always zero.</a:t>
            </a:r>
          </a:p>
          <a:p>
            <a:pPr lvl="1"/>
            <a:r>
              <a:rPr lang="en-US" sz="1600" dirty="0"/>
              <a:t>The mean has one main disadvantage: it is particularly susceptible to the influence of outliers.</a:t>
            </a:r>
          </a:p>
          <a:p>
            <a:r>
              <a:rPr lang="en-US" sz="1800" b="1" u="sng" dirty="0"/>
              <a:t>Median:</a:t>
            </a:r>
          </a:p>
          <a:p>
            <a:pPr lvl="1"/>
            <a:r>
              <a:rPr lang="en-US" sz="1600" dirty="0"/>
              <a:t>Not as strongly influenced by the outliers. </a:t>
            </a:r>
          </a:p>
          <a:p>
            <a:pPr lvl="1"/>
            <a:r>
              <a:rPr lang="en-US" sz="1600" dirty="0"/>
              <a:t>Time when we usually prefer the median over the mean (or mode) is when our data is skewed.</a:t>
            </a:r>
          </a:p>
          <a:p>
            <a:r>
              <a:rPr lang="en-US" sz="1800" b="1" u="sng" dirty="0"/>
              <a:t>Mode:</a:t>
            </a:r>
          </a:p>
          <a:p>
            <a:pPr lvl="1"/>
            <a:r>
              <a:rPr lang="en-US" sz="1600" dirty="0"/>
              <a:t>Sometimes the mode is considered as being the most popular option.</a:t>
            </a:r>
          </a:p>
          <a:p>
            <a:pPr lvl="1"/>
            <a:r>
              <a:rPr lang="en-US" sz="1600" dirty="0"/>
              <a:t>Normally, the mode is used for categorical data where we wish to know which is the most common category</a:t>
            </a:r>
          </a:p>
          <a:p>
            <a:pPr lvl="1"/>
            <a:r>
              <a:rPr lang="en-US" sz="1600" dirty="0"/>
              <a:t>Problem with the mode is that it will not provide us with a very good measure of central tendency when the most common mark is far away from the rest of the data in the data set</a:t>
            </a:r>
          </a:p>
          <a:p>
            <a:pPr lvl="1"/>
            <a:endParaRPr lang="en-US" sz="1600" dirty="0"/>
          </a:p>
        </p:txBody>
      </p:sp>
      <p:pic>
        <p:nvPicPr>
          <p:cNvPr id="4" name="Picture 3"/>
          <p:cNvPicPr>
            <a:picLocks noChangeAspect="1"/>
          </p:cNvPicPr>
          <p:nvPr/>
        </p:nvPicPr>
        <p:blipFill>
          <a:blip r:embed="rId3"/>
          <a:stretch>
            <a:fillRect/>
          </a:stretch>
        </p:blipFill>
        <p:spPr>
          <a:xfrm>
            <a:off x="2779776" y="4931074"/>
            <a:ext cx="6870178" cy="1469266"/>
          </a:xfrm>
          <a:prstGeom prst="rect">
            <a:avLst/>
          </a:prstGeom>
        </p:spPr>
      </p:pic>
    </p:spTree>
    <p:extLst>
      <p:ext uri="{BB962C8B-B14F-4D97-AF65-F5344CB8AC3E}">
        <p14:creationId xmlns:p14="http://schemas.microsoft.com/office/powerpoint/2010/main" val="2721581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Percentile</a:t>
            </a:r>
          </a:p>
        </p:txBody>
      </p:sp>
      <p:sp>
        <p:nvSpPr>
          <p:cNvPr id="3" name="Content Placeholder 2"/>
          <p:cNvSpPr>
            <a:spLocks noGrp="1"/>
          </p:cNvSpPr>
          <p:nvPr>
            <p:ph idx="1"/>
          </p:nvPr>
        </p:nvSpPr>
        <p:spPr/>
        <p:txBody>
          <a:bodyPr>
            <a:normAutofit/>
          </a:bodyPr>
          <a:lstStyle/>
          <a:p>
            <a:pPr marL="0" indent="0">
              <a:buNone/>
            </a:pPr>
            <a:r>
              <a:rPr lang="en-US" dirty="0"/>
              <a:t>Percentile: the value below which a percentage of data falls.</a:t>
            </a:r>
          </a:p>
          <a:p>
            <a:endParaRPr lang="en-US" dirty="0"/>
          </a:p>
        </p:txBody>
      </p:sp>
      <p:pic>
        <p:nvPicPr>
          <p:cNvPr id="5" name="Picture 4"/>
          <p:cNvPicPr>
            <a:picLocks noChangeAspect="1"/>
          </p:cNvPicPr>
          <p:nvPr/>
        </p:nvPicPr>
        <p:blipFill>
          <a:blip r:embed="rId2"/>
          <a:stretch>
            <a:fillRect/>
          </a:stretch>
        </p:blipFill>
        <p:spPr>
          <a:xfrm>
            <a:off x="731520" y="2536038"/>
            <a:ext cx="6245352" cy="2930512"/>
          </a:xfrm>
          <a:prstGeom prst="rect">
            <a:avLst/>
          </a:prstGeom>
        </p:spPr>
      </p:pic>
      <p:sp>
        <p:nvSpPr>
          <p:cNvPr id="6" name="Rectangle 5"/>
          <p:cNvSpPr/>
          <p:nvPr/>
        </p:nvSpPr>
        <p:spPr>
          <a:xfrm>
            <a:off x="6888480" y="2620557"/>
            <a:ext cx="4754880" cy="2585323"/>
          </a:xfrm>
          <a:prstGeom prst="rect">
            <a:avLst/>
          </a:prstGeom>
        </p:spPr>
        <p:txBody>
          <a:bodyPr wrap="square">
            <a:spAutoFit/>
          </a:bodyPr>
          <a:lstStyle/>
          <a:p>
            <a:pPr lvl="1"/>
            <a:r>
              <a:rPr lang="en-US" dirty="0"/>
              <a:t>Example: Suppose the test scores were </a:t>
            </a:r>
          </a:p>
          <a:p>
            <a:pPr lvl="1"/>
            <a:r>
              <a:rPr lang="en-US" dirty="0"/>
              <a:t>22,   34,   68,   75,   79,   79,   81,   83,   84,   87,   90,   92 (12)</a:t>
            </a:r>
          </a:p>
          <a:p>
            <a:pPr lvl="1"/>
            <a:endParaRPr lang="en-US" dirty="0"/>
          </a:p>
          <a:p>
            <a:pPr lvl="1"/>
            <a:r>
              <a:rPr lang="en-US" dirty="0"/>
              <a:t>If your score was the 75, in what percentile did you score? – </a:t>
            </a:r>
            <a:r>
              <a:rPr lang="en-US" dirty="0" err="1"/>
              <a:t>Ans</a:t>
            </a:r>
            <a:r>
              <a:rPr lang="en-US" dirty="0"/>
              <a:t> 25 percentile</a:t>
            </a:r>
          </a:p>
          <a:p>
            <a:pPr lvl="1"/>
            <a:endParaRPr lang="en-US" dirty="0"/>
          </a:p>
          <a:p>
            <a:pPr lvl="1"/>
            <a:r>
              <a:rPr lang="en-US" dirty="0"/>
              <a:t>Which score will result in 60 percentile – </a:t>
            </a:r>
            <a:r>
              <a:rPr lang="en-US" dirty="0" err="1"/>
              <a:t>Ans</a:t>
            </a:r>
            <a:r>
              <a:rPr lang="en-US" dirty="0"/>
              <a:t> 83 </a:t>
            </a:r>
          </a:p>
        </p:txBody>
      </p:sp>
    </p:spTree>
    <p:extLst>
      <p:ext uri="{BB962C8B-B14F-4D97-AF65-F5344CB8AC3E}">
        <p14:creationId xmlns:p14="http://schemas.microsoft.com/office/powerpoint/2010/main" val="730739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Quartile</a:t>
            </a:r>
          </a:p>
        </p:txBody>
      </p:sp>
      <p:sp>
        <p:nvSpPr>
          <p:cNvPr id="3" name="Content Placeholder 2"/>
          <p:cNvSpPr>
            <a:spLocks noGrp="1"/>
          </p:cNvSpPr>
          <p:nvPr>
            <p:ph idx="1"/>
          </p:nvPr>
        </p:nvSpPr>
        <p:spPr>
          <a:xfrm>
            <a:off x="376287" y="1690688"/>
            <a:ext cx="7014328" cy="4351338"/>
          </a:xfrm>
        </p:spPr>
        <p:txBody>
          <a:bodyPr/>
          <a:lstStyle/>
          <a:p>
            <a:r>
              <a:rPr lang="en-US" sz="2400" dirty="0"/>
              <a:t>Quartiles are the values that divide a list of numbers into quarters:</a:t>
            </a:r>
          </a:p>
          <a:p>
            <a:r>
              <a:rPr lang="en-US" sz="2400" dirty="0"/>
              <a:t>Put the list of numbers </a:t>
            </a:r>
            <a:r>
              <a:rPr lang="en-US" sz="2400" b="1" dirty="0"/>
              <a:t>in order</a:t>
            </a:r>
            <a:endParaRPr lang="en-US" sz="2400" dirty="0"/>
          </a:p>
          <a:p>
            <a:r>
              <a:rPr lang="en-US" sz="2400" dirty="0"/>
              <a:t>Then cut the list into</a:t>
            </a:r>
            <a:r>
              <a:rPr lang="en-US" sz="2400" b="1" dirty="0"/>
              <a:t> four equal parts</a:t>
            </a:r>
            <a:endParaRPr lang="en-US" sz="2400" dirty="0"/>
          </a:p>
          <a:p>
            <a:r>
              <a:rPr lang="en-US" sz="2400" dirty="0"/>
              <a:t>The Quartiles are at the "cuts" </a:t>
            </a:r>
          </a:p>
          <a:p>
            <a:r>
              <a:rPr lang="en-US" sz="2400" dirty="0"/>
              <a:t>quartiles (25th, 50th, and 75th percentiles) and the deciles (the 10th, 20th, …, 90th percentiles). Percentiles are especially valuable for summarizing the tails (the outer range) of the distribution.</a:t>
            </a:r>
          </a:p>
          <a:p>
            <a:endParaRPr lang="en-US" dirty="0"/>
          </a:p>
        </p:txBody>
      </p:sp>
      <p:pic>
        <p:nvPicPr>
          <p:cNvPr id="4" name="Picture 3"/>
          <p:cNvPicPr>
            <a:picLocks noChangeAspect="1"/>
          </p:cNvPicPr>
          <p:nvPr/>
        </p:nvPicPr>
        <p:blipFill>
          <a:blip r:embed="rId2"/>
          <a:stretch>
            <a:fillRect/>
          </a:stretch>
        </p:blipFill>
        <p:spPr>
          <a:xfrm>
            <a:off x="7795969" y="2055044"/>
            <a:ext cx="5253872" cy="2912883"/>
          </a:xfrm>
          <a:prstGeom prst="rect">
            <a:avLst/>
          </a:prstGeom>
        </p:spPr>
      </p:pic>
    </p:spTree>
    <p:extLst>
      <p:ext uri="{BB962C8B-B14F-4D97-AF65-F5344CB8AC3E}">
        <p14:creationId xmlns:p14="http://schemas.microsoft.com/office/powerpoint/2010/main" val="167413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r>
              <a:rPr lang="en-US" dirty="0"/>
              <a:t>Two workers,  on an average produce 8 pencils per day. And number of pencils produced the last 3 days given. </a:t>
            </a:r>
          </a:p>
          <a:p>
            <a:endParaRPr lang="en-US" dirty="0"/>
          </a:p>
          <a:p>
            <a:endParaRPr lang="en-US" dirty="0"/>
          </a:p>
          <a:p>
            <a:endParaRPr lang="en-US" dirty="0"/>
          </a:p>
          <a:p>
            <a:endParaRPr lang="en-US" dirty="0"/>
          </a:p>
          <a:p>
            <a:r>
              <a:rPr lang="en-US" dirty="0"/>
              <a:t>Which worker will you hire?</a:t>
            </a:r>
          </a:p>
        </p:txBody>
      </p:sp>
      <p:pic>
        <p:nvPicPr>
          <p:cNvPr id="4" name="Picture 3"/>
          <p:cNvPicPr>
            <a:picLocks noChangeAspect="1"/>
          </p:cNvPicPr>
          <p:nvPr/>
        </p:nvPicPr>
        <p:blipFill>
          <a:blip r:embed="rId2"/>
          <a:stretch>
            <a:fillRect/>
          </a:stretch>
        </p:blipFill>
        <p:spPr>
          <a:xfrm>
            <a:off x="2027682" y="2783776"/>
            <a:ext cx="7277100" cy="1857375"/>
          </a:xfrm>
          <a:prstGeom prst="rect">
            <a:avLst/>
          </a:prstGeom>
        </p:spPr>
      </p:pic>
    </p:spTree>
    <p:extLst>
      <p:ext uri="{BB962C8B-B14F-4D97-AF65-F5344CB8AC3E}">
        <p14:creationId xmlns:p14="http://schemas.microsoft.com/office/powerpoint/2010/main" val="312851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normAutofit fontScale="70000" lnSpcReduction="20000"/>
          </a:bodyPr>
          <a:lstStyle/>
          <a:p>
            <a:r>
              <a:rPr lang="en-US" dirty="0"/>
              <a:t>Health Care</a:t>
            </a:r>
          </a:p>
          <a:p>
            <a:pPr lvl="1"/>
            <a:r>
              <a:rPr lang="en-US" dirty="0"/>
              <a:t>Predict how long a patient will stay as soon as they are admitted</a:t>
            </a:r>
          </a:p>
          <a:p>
            <a:pPr lvl="1"/>
            <a:r>
              <a:rPr lang="en-US" dirty="0"/>
              <a:t>Predict what a patient has based on symptoms and past medical history</a:t>
            </a:r>
          </a:p>
          <a:p>
            <a:endParaRPr lang="en-US" dirty="0"/>
          </a:p>
          <a:p>
            <a:r>
              <a:rPr lang="en-US" dirty="0"/>
              <a:t>Manufacturing</a:t>
            </a:r>
          </a:p>
          <a:p>
            <a:pPr lvl="1"/>
            <a:r>
              <a:rPr lang="en-US" dirty="0"/>
              <a:t>Predict when a machine will need maintenance before it breaks down</a:t>
            </a:r>
          </a:p>
          <a:p>
            <a:pPr lvl="1"/>
            <a:r>
              <a:rPr lang="en-US" dirty="0"/>
              <a:t>Determine the reason behind failure</a:t>
            </a:r>
          </a:p>
          <a:p>
            <a:endParaRPr lang="en-US" dirty="0"/>
          </a:p>
          <a:p>
            <a:r>
              <a:rPr lang="en-US" dirty="0"/>
              <a:t>Banking</a:t>
            </a:r>
          </a:p>
          <a:p>
            <a:pPr lvl="1"/>
            <a:r>
              <a:rPr lang="en-US" dirty="0"/>
              <a:t>Loan default prediction from credit history</a:t>
            </a:r>
          </a:p>
          <a:p>
            <a:pPr lvl="1"/>
            <a:r>
              <a:rPr lang="en-US" dirty="0"/>
              <a:t>Location(Identifying best location for bank branch ATM)</a:t>
            </a:r>
          </a:p>
          <a:p>
            <a:endParaRPr lang="en-US" dirty="0"/>
          </a:p>
          <a:p>
            <a:r>
              <a:rPr lang="en-US" dirty="0"/>
              <a:t>Consumer </a:t>
            </a:r>
          </a:p>
          <a:p>
            <a:pPr lvl="1"/>
            <a:r>
              <a:rPr lang="en-US" dirty="0"/>
              <a:t>Pricing(Setting price for consumer and industrial goods)</a:t>
            </a:r>
          </a:p>
          <a:p>
            <a:pPr lvl="1"/>
            <a:r>
              <a:rPr lang="en-US" dirty="0"/>
              <a:t>Customer Segmentation(Identifying key customer groups in retail, insurance)</a:t>
            </a:r>
          </a:p>
          <a:p>
            <a:pPr marL="457200" lvl="1" indent="0">
              <a:buNone/>
            </a:pPr>
            <a:endParaRPr lang="en-US" dirty="0"/>
          </a:p>
          <a:p>
            <a:endParaRPr lang="en-US" dirty="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1267" y="197700"/>
            <a:ext cx="3296320" cy="2416104"/>
          </a:xfrm>
          <a:prstGeom prst="rect">
            <a:avLst/>
          </a:prstGeom>
        </p:spPr>
      </p:pic>
    </p:spTree>
    <p:extLst>
      <p:ext uri="{BB962C8B-B14F-4D97-AF65-F5344CB8AC3E}">
        <p14:creationId xmlns:p14="http://schemas.microsoft.com/office/powerpoint/2010/main" val="2552460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a:bodyPr>
          <a:lstStyle/>
          <a:p>
            <a:pPr marL="0" indent="0">
              <a:buNone/>
            </a:pPr>
            <a:r>
              <a:rPr lang="en-US" sz="2400" dirty="0"/>
              <a:t>The scores of three batsman in the three matches played are as given below:</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sz="2400" dirty="0"/>
              <a:t>The average runs scored by all three is 100 runs. </a:t>
            </a:r>
          </a:p>
          <a:p>
            <a:r>
              <a:rPr lang="en-US" sz="2400" dirty="0"/>
              <a:t>If you have to pick only one batsman for the next match, which  one will you pick and why??</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25354343"/>
              </p:ext>
            </p:extLst>
          </p:nvPr>
        </p:nvGraphicFramePr>
        <p:xfrm>
          <a:off x="1208524" y="3001962"/>
          <a:ext cx="4259998" cy="1434376"/>
        </p:xfrm>
        <a:graphic>
          <a:graphicData uri="http://schemas.openxmlformats.org/drawingml/2006/table">
            <a:tbl>
              <a:tblPr/>
              <a:tblGrid>
                <a:gridCol w="1176571">
                  <a:extLst>
                    <a:ext uri="{9D8B030D-6E8A-4147-A177-3AD203B41FA5}">
                      <a16:colId xmlns:a16="http://schemas.microsoft.com/office/drawing/2014/main" val="20000"/>
                    </a:ext>
                  </a:extLst>
                </a:gridCol>
                <a:gridCol w="1208127">
                  <a:extLst>
                    <a:ext uri="{9D8B030D-6E8A-4147-A177-3AD203B41FA5}">
                      <a16:colId xmlns:a16="http://schemas.microsoft.com/office/drawing/2014/main" val="20001"/>
                    </a:ext>
                  </a:extLst>
                </a:gridCol>
                <a:gridCol w="973713">
                  <a:extLst>
                    <a:ext uri="{9D8B030D-6E8A-4147-A177-3AD203B41FA5}">
                      <a16:colId xmlns:a16="http://schemas.microsoft.com/office/drawing/2014/main" val="20002"/>
                    </a:ext>
                  </a:extLst>
                </a:gridCol>
                <a:gridCol w="901587">
                  <a:extLst>
                    <a:ext uri="{9D8B030D-6E8A-4147-A177-3AD203B41FA5}">
                      <a16:colId xmlns:a16="http://schemas.microsoft.com/office/drawing/2014/main" val="20003"/>
                    </a:ext>
                  </a:extLst>
                </a:gridCol>
              </a:tblGrid>
              <a:tr h="358594">
                <a:tc>
                  <a:txBody>
                    <a:bodyPr/>
                    <a:lstStyle/>
                    <a:p>
                      <a:pPr algn="ctr" fontAlgn="b"/>
                      <a:r>
                        <a:rPr lang="en-US" sz="1600" b="1"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600" b="1" i="0" u="none" strike="noStrike" dirty="0" err="1">
                          <a:solidFill>
                            <a:srgbClr val="000000"/>
                          </a:solidFill>
                          <a:effectLst/>
                          <a:latin typeface="Calibri" panose="020F0502020204030204" pitchFamily="34" charset="0"/>
                        </a:rPr>
                        <a:t>Rohit</a:t>
                      </a:r>
                      <a:r>
                        <a:rPr lang="en-US" sz="1600" b="1" i="0" u="none" strike="noStrike" dirty="0">
                          <a:solidFill>
                            <a:srgbClr val="000000"/>
                          </a:solidFill>
                          <a:effectLst/>
                          <a:latin typeface="Calibri" panose="020F0502020204030204" pitchFamily="34" charset="0"/>
                        </a:rPr>
                        <a:t> Sharma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600" b="1" i="0" u="none" strike="noStrike">
                          <a:solidFill>
                            <a:srgbClr val="000000"/>
                          </a:solidFill>
                          <a:effectLst/>
                          <a:latin typeface="Calibri" panose="020F0502020204030204" pitchFamily="34" charset="0"/>
                        </a:rPr>
                        <a:t>Virat Kohli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600" b="1" i="0" u="none" strike="noStrike">
                          <a:solidFill>
                            <a:srgbClr val="000000"/>
                          </a:solidFill>
                          <a:effectLst/>
                          <a:latin typeface="Calibri" panose="020F0502020204030204" pitchFamily="34" charset="0"/>
                        </a:rPr>
                        <a:t>MS Dhoni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0"/>
                  </a:ext>
                </a:extLst>
              </a:tr>
              <a:tr h="358594">
                <a:tc>
                  <a:txBody>
                    <a:bodyPr/>
                    <a:lstStyle/>
                    <a:p>
                      <a:pPr algn="ctr" fontAlgn="b"/>
                      <a:r>
                        <a:rPr lang="en-US" sz="1600" b="1" i="0" u="none" strike="noStrike" dirty="0">
                          <a:solidFill>
                            <a:srgbClr val="000000"/>
                          </a:solidFill>
                          <a:effectLst/>
                          <a:latin typeface="Calibri" panose="020F0502020204030204" pitchFamily="34" charset="0"/>
                        </a:rPr>
                        <a:t>Match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8594">
                <a:tc>
                  <a:txBody>
                    <a:bodyPr/>
                    <a:lstStyle/>
                    <a:p>
                      <a:pPr algn="ctr" fontAlgn="b"/>
                      <a:r>
                        <a:rPr lang="en-US" sz="1600" b="1" i="0" u="none" strike="noStrike">
                          <a:solidFill>
                            <a:srgbClr val="000000"/>
                          </a:solidFill>
                          <a:effectLst/>
                          <a:latin typeface="Calibri" panose="020F0502020204030204" pitchFamily="34" charset="0"/>
                        </a:rPr>
                        <a:t>Match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600" b="0" i="0" u="none" strike="noStrike">
                          <a:solidFill>
                            <a:srgbClr val="000000"/>
                          </a:solidFill>
                          <a:effectLst/>
                          <a:latin typeface="Calibri" panose="020F0502020204030204" pitchFamily="34" charset="0"/>
                        </a:rPr>
                        <a:t>280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8594">
                <a:tc>
                  <a:txBody>
                    <a:bodyPr/>
                    <a:lstStyle/>
                    <a:p>
                      <a:pPr algn="ctr" fontAlgn="b"/>
                      <a:r>
                        <a:rPr lang="en-US" sz="1600" b="1" i="0" u="none" strike="noStrike">
                          <a:solidFill>
                            <a:srgbClr val="000000"/>
                          </a:solidFill>
                          <a:effectLst/>
                          <a:latin typeface="Calibri" panose="020F0502020204030204" pitchFamily="34" charset="0"/>
                        </a:rPr>
                        <a:t>Match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6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Chart 4"/>
          <p:cNvGraphicFramePr>
            <a:graphicFrameLocks/>
          </p:cNvGraphicFramePr>
          <p:nvPr>
            <p:extLst>
              <p:ext uri="{D42A27DB-BD31-4B8C-83A1-F6EECF244321}">
                <p14:modId xmlns:p14="http://schemas.microsoft.com/office/powerpoint/2010/main" val="2274460498"/>
              </p:ext>
            </p:extLst>
          </p:nvPr>
        </p:nvGraphicFramePr>
        <p:xfrm>
          <a:off x="6528815" y="2544216"/>
          <a:ext cx="4094829" cy="2174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8751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Measure of Variability</a:t>
            </a:r>
            <a:endParaRPr lang="en-US" dirty="0"/>
          </a:p>
        </p:txBody>
      </p:sp>
      <p:sp>
        <p:nvSpPr>
          <p:cNvPr id="3" name="Content Placeholder 2"/>
          <p:cNvSpPr>
            <a:spLocks noGrp="1"/>
          </p:cNvSpPr>
          <p:nvPr>
            <p:ph idx="1"/>
          </p:nvPr>
        </p:nvSpPr>
        <p:spPr/>
        <p:txBody>
          <a:bodyPr/>
          <a:lstStyle/>
          <a:p>
            <a:r>
              <a:rPr lang="en-US" dirty="0"/>
              <a:t>Variability refers to amount of spread or variability within your data</a:t>
            </a:r>
          </a:p>
          <a:p>
            <a:endParaRPr lang="en-US" dirty="0"/>
          </a:p>
          <a:p>
            <a:r>
              <a:rPr lang="en-US" dirty="0"/>
              <a:t>There are four frequently used measures of variability: </a:t>
            </a:r>
          </a:p>
          <a:p>
            <a:pPr lvl="1"/>
            <a:r>
              <a:rPr lang="en-US" dirty="0"/>
              <a:t>Range, </a:t>
            </a:r>
          </a:p>
          <a:p>
            <a:pPr lvl="1"/>
            <a:r>
              <a:rPr lang="en-US" dirty="0"/>
              <a:t>Interquartile range</a:t>
            </a:r>
          </a:p>
          <a:p>
            <a:pPr lvl="1"/>
            <a:r>
              <a:rPr lang="en-US" dirty="0"/>
              <a:t>Variance</a:t>
            </a:r>
          </a:p>
          <a:p>
            <a:pPr lvl="1"/>
            <a:r>
              <a:rPr lang="en-US" dirty="0"/>
              <a:t>Standard deviation</a:t>
            </a:r>
          </a:p>
          <a:p>
            <a:endParaRPr lang="en-US" dirty="0"/>
          </a:p>
        </p:txBody>
      </p:sp>
    </p:spTree>
    <p:extLst>
      <p:ext uri="{BB962C8B-B14F-4D97-AF65-F5344CB8AC3E}">
        <p14:creationId xmlns:p14="http://schemas.microsoft.com/office/powerpoint/2010/main" val="3743321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464" y="337693"/>
            <a:ext cx="10515600" cy="1325563"/>
          </a:xfrm>
        </p:spPr>
        <p:txBody>
          <a:bodyPr/>
          <a:lstStyle/>
          <a:p>
            <a:r>
              <a:rPr lang="en-US" dirty="0"/>
              <a:t>Measure of Variability</a:t>
            </a:r>
          </a:p>
        </p:txBody>
      </p:sp>
      <p:sp>
        <p:nvSpPr>
          <p:cNvPr id="3" name="Content Placeholder 2"/>
          <p:cNvSpPr>
            <a:spLocks noGrp="1"/>
          </p:cNvSpPr>
          <p:nvPr>
            <p:ph idx="1"/>
          </p:nvPr>
        </p:nvSpPr>
        <p:spPr>
          <a:xfrm>
            <a:off x="664464" y="1533017"/>
            <a:ext cx="10515600" cy="4351338"/>
          </a:xfrm>
        </p:spPr>
        <p:txBody>
          <a:bodyPr/>
          <a:lstStyle/>
          <a:p>
            <a:r>
              <a:rPr lang="en-US" dirty="0"/>
              <a:t>Range</a:t>
            </a:r>
          </a:p>
          <a:p>
            <a:pPr lvl="1"/>
            <a:r>
              <a:rPr lang="en-US" dirty="0"/>
              <a:t>Simplest measure of variability </a:t>
            </a:r>
          </a:p>
          <a:p>
            <a:pPr lvl="1"/>
            <a:r>
              <a:rPr lang="en-US" dirty="0"/>
              <a:t>Difference b/w highest score and lowest score</a:t>
            </a:r>
          </a:p>
          <a:p>
            <a:pPr lvl="1"/>
            <a:r>
              <a:rPr lang="en-US" dirty="0"/>
              <a:t>Lower the range, lower the variability in the data</a:t>
            </a:r>
          </a:p>
          <a:p>
            <a:r>
              <a:rPr lang="en-US" dirty="0"/>
              <a:t>Interquartile Range</a:t>
            </a:r>
          </a:p>
          <a:p>
            <a:pPr lvl="1"/>
            <a:r>
              <a:rPr lang="en-US" dirty="0"/>
              <a:t>Measure of statistical dispersion between upper (75th) and lower (25th) quartiles.</a:t>
            </a:r>
          </a:p>
          <a:p>
            <a:pPr lvl="1"/>
            <a:endParaRPr lang="en-US" dirty="0"/>
          </a:p>
        </p:txBody>
      </p:sp>
      <p:pic>
        <p:nvPicPr>
          <p:cNvPr id="5" name="Picture 4"/>
          <p:cNvPicPr>
            <a:picLocks noChangeAspect="1"/>
          </p:cNvPicPr>
          <p:nvPr/>
        </p:nvPicPr>
        <p:blipFill>
          <a:blip r:embed="rId2"/>
          <a:stretch>
            <a:fillRect/>
          </a:stretch>
        </p:blipFill>
        <p:spPr>
          <a:xfrm>
            <a:off x="2957844" y="4251960"/>
            <a:ext cx="5024867" cy="2276855"/>
          </a:xfrm>
          <a:prstGeom prst="rect">
            <a:avLst/>
          </a:prstGeom>
        </p:spPr>
      </p:pic>
    </p:spTree>
    <p:extLst>
      <p:ext uri="{BB962C8B-B14F-4D97-AF65-F5344CB8AC3E}">
        <p14:creationId xmlns:p14="http://schemas.microsoft.com/office/powerpoint/2010/main" val="1366736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a:t>
            </a:r>
          </a:p>
        </p:txBody>
      </p:sp>
      <p:sp>
        <p:nvSpPr>
          <p:cNvPr id="3" name="Content Placeholder 2"/>
          <p:cNvSpPr>
            <a:spLocks noGrp="1"/>
          </p:cNvSpPr>
          <p:nvPr>
            <p:ph idx="1"/>
          </p:nvPr>
        </p:nvSpPr>
        <p:spPr/>
        <p:txBody>
          <a:bodyPr>
            <a:normAutofit/>
          </a:bodyPr>
          <a:lstStyle/>
          <a:p>
            <a:r>
              <a:rPr lang="en-US" sz="2400" dirty="0"/>
              <a:t>The average of the </a:t>
            </a:r>
            <a:r>
              <a:rPr lang="en-US" sz="2400" b="1" dirty="0"/>
              <a:t>squared</a:t>
            </a:r>
            <a:r>
              <a:rPr lang="en-US" sz="2400" dirty="0"/>
              <a:t> differences from the Mean</a:t>
            </a:r>
          </a:p>
          <a:p>
            <a:r>
              <a:rPr lang="en-US" sz="2400" dirty="0"/>
              <a:t>You and your friends have just measured the heights of your dogs (in millimeters):</a:t>
            </a:r>
          </a:p>
          <a:p>
            <a:r>
              <a:rPr lang="en-US" sz="2400" dirty="0"/>
              <a:t>The heights (at the shoulders) are: 600mm, 470mm, 170mm, 430mm, 300mm.</a:t>
            </a:r>
          </a:p>
        </p:txBody>
      </p:sp>
      <p:pic>
        <p:nvPicPr>
          <p:cNvPr id="4" name="Picture 3"/>
          <p:cNvPicPr>
            <a:picLocks noChangeAspect="1"/>
          </p:cNvPicPr>
          <p:nvPr/>
        </p:nvPicPr>
        <p:blipFill>
          <a:blip r:embed="rId3"/>
          <a:stretch>
            <a:fillRect/>
          </a:stretch>
        </p:blipFill>
        <p:spPr>
          <a:xfrm>
            <a:off x="7301294" y="260160"/>
            <a:ext cx="4479226" cy="1370632"/>
          </a:xfrm>
          <a:prstGeom prst="rect">
            <a:avLst/>
          </a:prstGeom>
        </p:spPr>
      </p:pic>
      <p:pic>
        <p:nvPicPr>
          <p:cNvPr id="5" name="Picture 4"/>
          <p:cNvPicPr>
            <a:picLocks noChangeAspect="1"/>
          </p:cNvPicPr>
          <p:nvPr/>
        </p:nvPicPr>
        <p:blipFill>
          <a:blip r:embed="rId4"/>
          <a:stretch>
            <a:fillRect/>
          </a:stretch>
        </p:blipFill>
        <p:spPr>
          <a:xfrm>
            <a:off x="236362" y="3576537"/>
            <a:ext cx="4434745" cy="1459121"/>
          </a:xfrm>
          <a:prstGeom prst="rect">
            <a:avLst/>
          </a:prstGeom>
        </p:spPr>
      </p:pic>
      <p:pic>
        <p:nvPicPr>
          <p:cNvPr id="6" name="Picture 5"/>
          <p:cNvPicPr>
            <a:picLocks noChangeAspect="1"/>
          </p:cNvPicPr>
          <p:nvPr/>
        </p:nvPicPr>
        <p:blipFill>
          <a:blip r:embed="rId5"/>
          <a:stretch>
            <a:fillRect/>
          </a:stretch>
        </p:blipFill>
        <p:spPr>
          <a:xfrm>
            <a:off x="3631644" y="4306097"/>
            <a:ext cx="3995833" cy="1796002"/>
          </a:xfrm>
          <a:prstGeom prst="rect">
            <a:avLst/>
          </a:prstGeom>
        </p:spPr>
      </p:pic>
      <p:pic>
        <p:nvPicPr>
          <p:cNvPr id="7" name="Picture 6"/>
          <p:cNvPicPr>
            <a:picLocks noChangeAspect="1"/>
          </p:cNvPicPr>
          <p:nvPr/>
        </p:nvPicPr>
        <p:blipFill>
          <a:blip r:embed="rId6"/>
          <a:stretch>
            <a:fillRect/>
          </a:stretch>
        </p:blipFill>
        <p:spPr>
          <a:xfrm>
            <a:off x="7574126" y="3750272"/>
            <a:ext cx="4398651" cy="1818750"/>
          </a:xfrm>
          <a:prstGeom prst="rect">
            <a:avLst/>
          </a:prstGeom>
        </p:spPr>
      </p:pic>
      <p:pic>
        <p:nvPicPr>
          <p:cNvPr id="8" name="Picture 7"/>
          <p:cNvPicPr>
            <a:picLocks noChangeAspect="1"/>
          </p:cNvPicPr>
          <p:nvPr/>
        </p:nvPicPr>
        <p:blipFill>
          <a:blip r:embed="rId7"/>
          <a:stretch>
            <a:fillRect/>
          </a:stretch>
        </p:blipFill>
        <p:spPr>
          <a:xfrm>
            <a:off x="4880117" y="3284836"/>
            <a:ext cx="2181734" cy="930873"/>
          </a:xfrm>
          <a:prstGeom prst="rect">
            <a:avLst/>
          </a:prstGeom>
        </p:spPr>
      </p:pic>
    </p:spTree>
    <p:extLst>
      <p:ext uri="{BB962C8B-B14F-4D97-AF65-F5344CB8AC3E}">
        <p14:creationId xmlns:p14="http://schemas.microsoft.com/office/powerpoint/2010/main" val="3507242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deviation</a:t>
            </a:r>
          </a:p>
        </p:txBody>
      </p:sp>
      <p:sp>
        <p:nvSpPr>
          <p:cNvPr id="3" name="Content Placeholder 2"/>
          <p:cNvSpPr>
            <a:spLocks noGrp="1"/>
          </p:cNvSpPr>
          <p:nvPr>
            <p:ph idx="1"/>
          </p:nvPr>
        </p:nvSpPr>
        <p:spPr/>
        <p:txBody>
          <a:bodyPr/>
          <a:lstStyle/>
          <a:p>
            <a:r>
              <a:rPr lang="en-US" sz="2400" dirty="0"/>
              <a:t>The problem with Variance is that because of the squaring, it is not in the same unit of measurement as the original data.</a:t>
            </a:r>
          </a:p>
          <a:p>
            <a:r>
              <a:rPr lang="en-US" sz="2400" dirty="0"/>
              <a:t>Resolve  using standard deviation the square root of Variance</a:t>
            </a:r>
          </a:p>
          <a:p>
            <a:endParaRPr lang="en-US" dirty="0"/>
          </a:p>
        </p:txBody>
      </p:sp>
      <p:pic>
        <p:nvPicPr>
          <p:cNvPr id="4" name="Picture 3"/>
          <p:cNvPicPr>
            <a:picLocks noChangeAspect="1"/>
          </p:cNvPicPr>
          <p:nvPr/>
        </p:nvPicPr>
        <p:blipFill>
          <a:blip r:embed="rId2"/>
          <a:stretch>
            <a:fillRect/>
          </a:stretch>
        </p:blipFill>
        <p:spPr>
          <a:xfrm>
            <a:off x="605388" y="3532578"/>
            <a:ext cx="4438650" cy="1504950"/>
          </a:xfrm>
          <a:prstGeom prst="rect">
            <a:avLst/>
          </a:prstGeom>
        </p:spPr>
      </p:pic>
      <p:pic>
        <p:nvPicPr>
          <p:cNvPr id="5" name="Picture 4"/>
          <p:cNvPicPr>
            <a:picLocks noChangeAspect="1"/>
          </p:cNvPicPr>
          <p:nvPr/>
        </p:nvPicPr>
        <p:blipFill>
          <a:blip r:embed="rId3"/>
          <a:stretch>
            <a:fillRect/>
          </a:stretch>
        </p:blipFill>
        <p:spPr>
          <a:xfrm>
            <a:off x="5044038" y="3213443"/>
            <a:ext cx="6400440" cy="2074736"/>
          </a:xfrm>
          <a:prstGeom prst="rect">
            <a:avLst/>
          </a:prstGeom>
        </p:spPr>
      </p:pic>
      <p:sp>
        <p:nvSpPr>
          <p:cNvPr id="6" name="Rectangle 5"/>
          <p:cNvSpPr/>
          <p:nvPr/>
        </p:nvSpPr>
        <p:spPr>
          <a:xfrm>
            <a:off x="838200" y="5607314"/>
            <a:ext cx="9890760" cy="830997"/>
          </a:xfrm>
          <a:prstGeom prst="rect">
            <a:avLst/>
          </a:prstGeom>
        </p:spPr>
        <p:txBody>
          <a:bodyPr wrap="square">
            <a:spAutoFit/>
          </a:bodyPr>
          <a:lstStyle/>
          <a:p>
            <a:r>
              <a:rPr lang="en-US" sz="2400" dirty="0"/>
              <a:t>So, using the Standard Deviation we have a "standard" way of knowing what is normal, and what is extra large or extra small. </a:t>
            </a:r>
          </a:p>
        </p:txBody>
      </p:sp>
    </p:spTree>
    <p:extLst>
      <p:ext uri="{BB962C8B-B14F-4D97-AF65-F5344CB8AC3E}">
        <p14:creationId xmlns:p14="http://schemas.microsoft.com/office/powerpoint/2010/main" val="384557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Deviation</a:t>
            </a:r>
          </a:p>
        </p:txBody>
      </p:sp>
      <p:sp>
        <p:nvSpPr>
          <p:cNvPr id="3" name="Content Placeholder 2"/>
          <p:cNvSpPr>
            <a:spLocks noGrp="1"/>
          </p:cNvSpPr>
          <p:nvPr>
            <p:ph idx="1"/>
          </p:nvPr>
        </p:nvSpPr>
        <p:spPr/>
        <p:txBody>
          <a:bodyPr>
            <a:noAutofit/>
          </a:bodyPr>
          <a:lstStyle/>
          <a:p>
            <a:r>
              <a:rPr lang="en-US" sz="2000" dirty="0"/>
              <a:t>Useful measure of variability when the distribution is normal or approximately normal</a:t>
            </a:r>
          </a:p>
          <a:p>
            <a:r>
              <a:rPr lang="en-US" sz="2000" dirty="0"/>
              <a:t>Standard deviation is also useful when comparing the spread of two separate data sets that have approximately the same mean</a:t>
            </a:r>
          </a:p>
          <a:p>
            <a:r>
              <a:rPr lang="en-US" sz="2000" dirty="0"/>
              <a:t>The data set with the smaller standard deviation has a narrower spread of measurements around the mean and therefore usually has comparatively fewer high or low values</a:t>
            </a:r>
          </a:p>
          <a:p>
            <a:r>
              <a:rPr lang="en-US" sz="2000" dirty="0"/>
              <a:t>An item selected at random from a data set whose standard deviation is low has a better chance of being close to the mean than an item from a data set whose standard deviation is higher.</a:t>
            </a:r>
          </a:p>
          <a:p>
            <a:r>
              <a:rPr lang="en-US" sz="2000" dirty="0"/>
              <a:t>Standard deviation is never negative.</a:t>
            </a:r>
          </a:p>
          <a:p>
            <a:r>
              <a:rPr lang="en-US" sz="2000" dirty="0"/>
              <a:t>Standard deviation is sensitive to outliers</a:t>
            </a:r>
          </a:p>
          <a:p>
            <a:r>
              <a:rPr lang="en-US" sz="2000" dirty="0"/>
              <a:t>If all values of a data set are the same, the standard deviation is zero</a:t>
            </a:r>
          </a:p>
          <a:p>
            <a:r>
              <a:rPr lang="en-US" sz="2000" dirty="0"/>
              <a:t>The standard deviation is expressed in the same units as the mean is, whereas the variance is expressed in squared units</a:t>
            </a:r>
          </a:p>
        </p:txBody>
      </p:sp>
    </p:spTree>
    <p:extLst>
      <p:ext uri="{BB962C8B-B14F-4D97-AF65-F5344CB8AC3E}">
        <p14:creationId xmlns:p14="http://schemas.microsoft.com/office/powerpoint/2010/main" val="3867709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of variance</a:t>
            </a:r>
          </a:p>
        </p:txBody>
      </p:sp>
      <p:sp>
        <p:nvSpPr>
          <p:cNvPr id="3" name="Content Placeholder 2"/>
          <p:cNvSpPr>
            <a:spLocks noGrp="1"/>
          </p:cNvSpPr>
          <p:nvPr>
            <p:ph idx="1"/>
          </p:nvPr>
        </p:nvSpPr>
        <p:spPr/>
        <p:txBody>
          <a:bodyPr>
            <a:normAutofit/>
          </a:bodyPr>
          <a:lstStyle/>
          <a:p>
            <a:r>
              <a:rPr lang="en-US" sz="2400" dirty="0"/>
              <a:t>The coefficient of variation (CV) is a measure of relative variability. It is the ratio of the standard deviation to the mean (average).</a:t>
            </a:r>
          </a:p>
          <a:p>
            <a:endParaRPr lang="en-US" sz="2400" dirty="0"/>
          </a:p>
          <a:p>
            <a:endParaRPr lang="en-US" sz="2400" dirty="0"/>
          </a:p>
          <a:p>
            <a:endParaRPr lang="en-US" sz="2400" dirty="0"/>
          </a:p>
          <a:p>
            <a:r>
              <a:rPr lang="en-US" sz="2400" dirty="0"/>
              <a:t>The CV is particularly useful when you want to compare results from two different surveys or tests that have different measures or values. </a:t>
            </a:r>
          </a:p>
          <a:p>
            <a:r>
              <a:rPr lang="en-US" sz="2400" dirty="0"/>
              <a:t>For example, if you are comparing the results from two tests that have different scoring mechanisms. If sample A has a CV of 12% and sample B has a CV of 25%, you would say that sample B has more variation, relative to its mean.</a:t>
            </a:r>
          </a:p>
        </p:txBody>
      </p:sp>
      <p:pic>
        <p:nvPicPr>
          <p:cNvPr id="4" name="Picture 3"/>
          <p:cNvPicPr>
            <a:picLocks noChangeAspect="1"/>
          </p:cNvPicPr>
          <p:nvPr/>
        </p:nvPicPr>
        <p:blipFill>
          <a:blip r:embed="rId3"/>
          <a:stretch>
            <a:fillRect/>
          </a:stretch>
        </p:blipFill>
        <p:spPr>
          <a:xfrm>
            <a:off x="2533269" y="2779776"/>
            <a:ext cx="5314950" cy="914400"/>
          </a:xfrm>
          <a:prstGeom prst="rect">
            <a:avLst/>
          </a:prstGeom>
        </p:spPr>
      </p:pic>
    </p:spTree>
    <p:extLst>
      <p:ext uri="{BB962C8B-B14F-4D97-AF65-F5344CB8AC3E}">
        <p14:creationId xmlns:p14="http://schemas.microsoft.com/office/powerpoint/2010/main" val="231703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Fred wants to find a new investment for his portfolio. He is looking for a safe investment that provides stable returns. He considers the following options for investment:</a:t>
            </a:r>
          </a:p>
          <a:p>
            <a:r>
              <a:rPr lang="en-US" sz="2400" b="1" dirty="0"/>
              <a:t>Stocks: </a:t>
            </a:r>
            <a:r>
              <a:rPr lang="en-US" sz="2400" dirty="0"/>
              <a:t>Fred was offered stocks of ABC Corp. It is a mature company with the strong operational and financial performance. The volatility of the stock is 10% and the expected return is 14%.</a:t>
            </a:r>
          </a:p>
          <a:p>
            <a:r>
              <a:rPr lang="en-US" sz="2400" b="1" dirty="0"/>
              <a:t>ETFs: </a:t>
            </a:r>
            <a:r>
              <a:rPr lang="en-US" sz="2400" dirty="0"/>
              <a:t>Another option is the Exchange-Traded Fund (ETF), which tracks the performance of the S&amp;P 500 index. The ETF offers an expected return of 13% with a volatility of 7%.</a:t>
            </a:r>
          </a:p>
          <a:p>
            <a:r>
              <a:rPr lang="en-US" sz="2400" b="1" dirty="0"/>
              <a:t>Bonds: </a:t>
            </a:r>
            <a:r>
              <a:rPr lang="en-US" sz="2400" dirty="0"/>
              <a:t>Bonds with excellent credit ratings offer an expected return of 3% with a 2% volatility.</a:t>
            </a:r>
          </a:p>
          <a:p>
            <a:endParaRPr lang="en-US" dirty="0"/>
          </a:p>
        </p:txBody>
      </p:sp>
    </p:spTree>
    <p:extLst>
      <p:ext uri="{BB962C8B-B14F-4D97-AF65-F5344CB8AC3E}">
        <p14:creationId xmlns:p14="http://schemas.microsoft.com/office/powerpoint/2010/main" val="2475099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14881" y="1825625"/>
            <a:ext cx="6915150" cy="2590800"/>
          </a:xfrm>
          <a:prstGeom prst="rect">
            <a:avLst/>
          </a:prstGeom>
        </p:spPr>
      </p:pic>
      <p:sp>
        <p:nvSpPr>
          <p:cNvPr id="6" name="Rectangle 5"/>
          <p:cNvSpPr/>
          <p:nvPr/>
        </p:nvSpPr>
        <p:spPr>
          <a:xfrm>
            <a:off x="954024" y="4988159"/>
            <a:ext cx="10165080" cy="646331"/>
          </a:xfrm>
          <a:prstGeom prst="rect">
            <a:avLst/>
          </a:prstGeom>
        </p:spPr>
        <p:txBody>
          <a:bodyPr wrap="square">
            <a:spAutoFit/>
          </a:bodyPr>
          <a:lstStyle/>
          <a:p>
            <a:r>
              <a:rPr lang="en-US" dirty="0"/>
              <a:t>Based on the calculations above, Fred wants to invest in ETF because it offers the lowest coefficient (of variation) and the most optimal risk-to-reward ratio.</a:t>
            </a:r>
          </a:p>
        </p:txBody>
      </p:sp>
    </p:spTree>
    <p:extLst>
      <p:ext uri="{BB962C8B-B14F-4D97-AF65-F5344CB8AC3E}">
        <p14:creationId xmlns:p14="http://schemas.microsoft.com/office/powerpoint/2010/main" val="2708603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in employee data</a:t>
            </a:r>
          </a:p>
        </p:txBody>
      </p:sp>
      <p:sp>
        <p:nvSpPr>
          <p:cNvPr id="3" name="Content Placeholder 2"/>
          <p:cNvSpPr>
            <a:spLocks noGrp="1"/>
          </p:cNvSpPr>
          <p:nvPr>
            <p:ph idx="1"/>
          </p:nvPr>
        </p:nvSpPr>
        <p:spPr/>
        <p:txBody>
          <a:bodyPr>
            <a:normAutofit lnSpcReduction="10000"/>
          </a:bodyPr>
          <a:lstStyle/>
          <a:p>
            <a:r>
              <a:rPr lang="en-US" dirty="0"/>
              <a:t>Bar plot to find number of employee in each location</a:t>
            </a:r>
          </a:p>
          <a:p>
            <a:r>
              <a:rPr lang="en-US" dirty="0"/>
              <a:t>Then bar plot for each location and department wise number of employee</a:t>
            </a:r>
          </a:p>
          <a:p>
            <a:r>
              <a:rPr lang="en-US" dirty="0"/>
              <a:t> Which location has most loyal employees, high ratings, longer duration stay</a:t>
            </a:r>
          </a:p>
          <a:p>
            <a:r>
              <a:rPr lang="en-US" dirty="0"/>
              <a:t>Location has most star ratings</a:t>
            </a:r>
          </a:p>
          <a:p>
            <a:r>
              <a:rPr lang="en-US" dirty="0"/>
              <a:t>Coefficient of variance for particular department salary in different locations</a:t>
            </a:r>
          </a:p>
          <a:p>
            <a:endParaRPr lang="en-US" dirty="0"/>
          </a:p>
          <a:p>
            <a:pPr marL="0" indent="0">
              <a:buNone/>
            </a:pPr>
            <a:r>
              <a:rPr lang="en-US" dirty="0">
                <a:highlight>
                  <a:srgbClr val="FFFF00"/>
                </a:highlight>
              </a:rPr>
              <a:t>Look calculations in Python</a:t>
            </a:r>
          </a:p>
          <a:p>
            <a:endParaRPr lang="en-US" dirty="0"/>
          </a:p>
        </p:txBody>
      </p:sp>
    </p:spTree>
    <p:extLst>
      <p:ext uri="{BB962C8B-B14F-4D97-AF65-F5344CB8AC3E}">
        <p14:creationId xmlns:p14="http://schemas.microsoft.com/office/powerpoint/2010/main" val="258016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CE4770-EFC8-6CA6-B87D-321A7985135A}"/>
              </a:ext>
            </a:extLst>
          </p:cNvPr>
          <p:cNvSpPr>
            <a:spLocks noGrp="1"/>
          </p:cNvSpPr>
          <p:nvPr>
            <p:ph idx="1"/>
          </p:nvPr>
        </p:nvSpPr>
        <p:spPr>
          <a:xfrm>
            <a:off x="788276" y="1545021"/>
            <a:ext cx="10565524" cy="4631942"/>
          </a:xfrm>
        </p:spPr>
        <p:txBody>
          <a:bodyPr/>
          <a:lstStyle/>
          <a:p>
            <a:pPr marL="0" indent="0">
              <a:buNone/>
            </a:pPr>
            <a:r>
              <a:rPr lang="en-US" dirty="0"/>
              <a:t>To analysis business performance, we create charts related to budget, Sales, revenue and cost. </a:t>
            </a:r>
          </a:p>
          <a:p>
            <a:r>
              <a:rPr lang="en-US" dirty="0"/>
              <a:t>This will help managers to drill down and make queries like</a:t>
            </a:r>
          </a:p>
          <a:p>
            <a:pPr lvl="1"/>
            <a:r>
              <a:rPr lang="en-US" dirty="0"/>
              <a:t>How much did we sell in each region?</a:t>
            </a:r>
          </a:p>
          <a:p>
            <a:pPr lvl="1"/>
            <a:r>
              <a:rPr lang="en-US" dirty="0"/>
              <a:t>Which factory has the lowest productivity?</a:t>
            </a:r>
          </a:p>
          <a:p>
            <a:pPr lvl="1"/>
            <a:r>
              <a:rPr lang="en-US" dirty="0"/>
              <a:t>What was our revenue and profit last quarter?</a:t>
            </a:r>
          </a:p>
          <a:p>
            <a:pPr lvl="1"/>
            <a:r>
              <a:rPr lang="en-US" dirty="0"/>
              <a:t>How many and what kind of complaints we resolve?</a:t>
            </a:r>
          </a:p>
          <a:p>
            <a:pPr lvl="1"/>
            <a:r>
              <a:rPr lang="en-US" dirty="0"/>
              <a:t>Profit and loss trends</a:t>
            </a:r>
          </a:p>
          <a:p>
            <a:pPr marL="457200" lvl="1" indent="0">
              <a:buNone/>
            </a:pPr>
            <a:endParaRPr lang="en-US" dirty="0"/>
          </a:p>
          <a:p>
            <a:endParaRPr lang="en-IN" dirty="0"/>
          </a:p>
        </p:txBody>
      </p:sp>
    </p:spTree>
    <p:extLst>
      <p:ext uri="{BB962C8B-B14F-4D97-AF65-F5344CB8AC3E}">
        <p14:creationId xmlns:p14="http://schemas.microsoft.com/office/powerpoint/2010/main" val="1879943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398B-B545-FF67-04F1-1AB67E3A36FE}"/>
              </a:ext>
            </a:extLst>
          </p:cNvPr>
          <p:cNvSpPr>
            <a:spLocks noGrp="1"/>
          </p:cNvSpPr>
          <p:nvPr>
            <p:ph type="title"/>
          </p:nvPr>
        </p:nvSpPr>
        <p:spPr/>
        <p:txBody>
          <a:bodyPr/>
          <a:lstStyle/>
          <a:p>
            <a:r>
              <a:rPr lang="en-IN" dirty="0"/>
              <a:t>Exploring the Data Distribution </a:t>
            </a:r>
          </a:p>
        </p:txBody>
      </p:sp>
      <p:sp>
        <p:nvSpPr>
          <p:cNvPr id="3" name="Content Placeholder 2">
            <a:extLst>
              <a:ext uri="{FF2B5EF4-FFF2-40B4-BE49-F238E27FC236}">
                <a16:creationId xmlns:a16="http://schemas.microsoft.com/office/drawing/2014/main" id="{3AD756C5-C749-7619-0EE5-2B6E12762C02}"/>
              </a:ext>
            </a:extLst>
          </p:cNvPr>
          <p:cNvSpPr>
            <a:spLocks noGrp="1"/>
          </p:cNvSpPr>
          <p:nvPr>
            <p:ph idx="1"/>
          </p:nvPr>
        </p:nvSpPr>
        <p:spPr/>
        <p:txBody>
          <a:bodyPr>
            <a:normAutofit fontScale="92500" lnSpcReduction="10000"/>
          </a:bodyPr>
          <a:lstStyle/>
          <a:p>
            <a:pPr marL="0" indent="0">
              <a:buNone/>
            </a:pPr>
            <a:r>
              <a:rPr lang="en-US" dirty="0"/>
              <a:t>Each of the estimates we’ve covered sums up the data in a single number to describe the location or variability of the data. It is also useful to explore how the data is distributed overall</a:t>
            </a:r>
          </a:p>
          <a:p>
            <a:endParaRPr lang="en-US" dirty="0"/>
          </a:p>
          <a:p>
            <a:r>
              <a:rPr lang="en-US" dirty="0"/>
              <a:t>Boxplot :box and whiskers plot </a:t>
            </a:r>
          </a:p>
          <a:p>
            <a:r>
              <a:rPr lang="en-US" dirty="0"/>
              <a:t>Frequency table A tally of the count of numeric data values that fall into a set of intervals (bins).</a:t>
            </a:r>
          </a:p>
          <a:p>
            <a:r>
              <a:rPr lang="en-US" dirty="0"/>
              <a:t>Histogram A plot of the frequency table with the bins on the x-axis and the count (or pro‐ portion) on the y-axis. </a:t>
            </a:r>
          </a:p>
          <a:p>
            <a:r>
              <a:rPr lang="en-US" dirty="0"/>
              <a:t>Density plot A smoothed version of the histogram, often based on a kernel density estimate.</a:t>
            </a:r>
            <a:endParaRPr lang="en-IN" dirty="0"/>
          </a:p>
        </p:txBody>
      </p:sp>
    </p:spTree>
    <p:extLst>
      <p:ext uri="{BB962C8B-B14F-4D97-AF65-F5344CB8AC3E}">
        <p14:creationId xmlns:p14="http://schemas.microsoft.com/office/powerpoint/2010/main" val="443297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6036"/>
            <a:ext cx="10515600" cy="5822121"/>
          </a:xfrm>
        </p:spPr>
        <p:txBody>
          <a:bodyPr>
            <a:normAutofit/>
          </a:bodyPr>
          <a:lstStyle/>
          <a:p>
            <a:endParaRPr lang="en-US" dirty="0"/>
          </a:p>
          <a:p>
            <a:endParaRPr lang="en-US" dirty="0"/>
          </a:p>
          <a:p>
            <a:pPr marL="0" indent="0">
              <a:buNone/>
            </a:pPr>
            <a:endParaRPr lang="en-US" dirty="0"/>
          </a:p>
          <a:p>
            <a:endParaRPr lang="en-US" dirty="0"/>
          </a:p>
          <a:p>
            <a:endParaRPr lang="en-US" dirty="0"/>
          </a:p>
          <a:p>
            <a:endParaRPr lang="en-US" dirty="0"/>
          </a:p>
          <a:p>
            <a:endParaRPr lang="en-US" dirty="0"/>
          </a:p>
          <a:p>
            <a:r>
              <a:rPr lang="en-US" sz="2400" dirty="0"/>
              <a:t>Boxplots are a standardized way of displaying the distribution of data based on a five number summary (“minimum”, first quartile (Q1), median, third quartile (Q3), and “maximum”).</a:t>
            </a:r>
          </a:p>
          <a:p>
            <a:r>
              <a:rPr lang="en-US" sz="2400" dirty="0"/>
              <a:t>with the top and bottom of the box at the 75th and 25th percentiles, respectively—gives a quick sense of the distribution of the data; it is often used in side-by-side displays to compare distributions.</a:t>
            </a:r>
          </a:p>
          <a:p>
            <a:pPr lvl="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8668" y="1125804"/>
            <a:ext cx="5939051" cy="2969526"/>
          </a:xfrm>
          <a:prstGeom prst="rect">
            <a:avLst/>
          </a:prstGeom>
        </p:spPr>
      </p:pic>
    </p:spTree>
    <p:extLst>
      <p:ext uri="{BB962C8B-B14F-4D97-AF65-F5344CB8AC3E}">
        <p14:creationId xmlns:p14="http://schemas.microsoft.com/office/powerpoint/2010/main" val="4041532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F343-0B9D-D132-ECE3-2EB48235C97C}"/>
              </a:ext>
            </a:extLst>
          </p:cNvPr>
          <p:cNvSpPr>
            <a:spLocks noGrp="1"/>
          </p:cNvSpPr>
          <p:nvPr>
            <p:ph type="title"/>
          </p:nvPr>
        </p:nvSpPr>
        <p:spPr/>
        <p:txBody>
          <a:bodyPr/>
          <a:lstStyle/>
          <a:p>
            <a:r>
              <a:rPr lang="en-IN" dirty="0"/>
              <a:t>Frequency Tables and Histograms</a:t>
            </a:r>
          </a:p>
        </p:txBody>
      </p:sp>
      <p:sp>
        <p:nvSpPr>
          <p:cNvPr id="3" name="Content Placeholder 2">
            <a:extLst>
              <a:ext uri="{FF2B5EF4-FFF2-40B4-BE49-F238E27FC236}">
                <a16:creationId xmlns:a16="http://schemas.microsoft.com/office/drawing/2014/main" id="{FB05808E-8F57-B7CC-B821-22B734D0B53C}"/>
              </a:ext>
            </a:extLst>
          </p:cNvPr>
          <p:cNvSpPr>
            <a:spLocks noGrp="1"/>
          </p:cNvSpPr>
          <p:nvPr>
            <p:ph idx="1"/>
          </p:nvPr>
        </p:nvSpPr>
        <p:spPr/>
        <p:txBody>
          <a:bodyPr>
            <a:normAutofit/>
          </a:bodyPr>
          <a:lstStyle/>
          <a:p>
            <a:pPr marL="0" indent="0">
              <a:buNone/>
            </a:pPr>
            <a:r>
              <a:rPr lang="en-US" dirty="0"/>
              <a:t>A frequency table of a variable divides up the variable range into equally spaced segments and tells us how many values fall within each segment.</a:t>
            </a:r>
          </a:p>
          <a:p>
            <a:pPr marL="0" indent="0">
              <a:buNone/>
            </a:pPr>
            <a:endParaRPr lang="en-IN" sz="1900" dirty="0"/>
          </a:p>
          <a:p>
            <a:r>
              <a:rPr lang="en-US" sz="1900" dirty="0"/>
              <a:t>Empty bins are included in the graph.</a:t>
            </a:r>
          </a:p>
          <a:p>
            <a:pPr marL="0" indent="0">
              <a:buNone/>
            </a:pPr>
            <a:r>
              <a:rPr lang="en-US" sz="1900" dirty="0"/>
              <a:t>• Bins are of equal width.</a:t>
            </a:r>
          </a:p>
          <a:p>
            <a:pPr marL="0" indent="0">
              <a:buNone/>
            </a:pPr>
            <a:r>
              <a:rPr lang="en-US" sz="1900" dirty="0"/>
              <a:t>• The number of bins (or, equivalently, bin size) is up to the user.</a:t>
            </a:r>
          </a:p>
          <a:p>
            <a:pPr marL="0" indent="0">
              <a:buNone/>
            </a:pPr>
            <a:r>
              <a:rPr lang="en-US" sz="1900" dirty="0"/>
              <a:t>• Bars are contiguous—no empty space shows between bars, </a:t>
            </a:r>
          </a:p>
          <a:p>
            <a:pPr marL="0" indent="0">
              <a:buNone/>
            </a:pPr>
            <a:r>
              <a:rPr lang="en-US" sz="1900" dirty="0"/>
              <a:t>unless there is an empty bin.</a:t>
            </a:r>
            <a:endParaRPr lang="en-IN" dirty="0"/>
          </a:p>
        </p:txBody>
      </p:sp>
      <p:pic>
        <p:nvPicPr>
          <p:cNvPr id="5" name="Picture 4">
            <a:extLst>
              <a:ext uri="{FF2B5EF4-FFF2-40B4-BE49-F238E27FC236}">
                <a16:creationId xmlns:a16="http://schemas.microsoft.com/office/drawing/2014/main" id="{49A2A74D-9571-2074-7D4A-C4450569B48D}"/>
              </a:ext>
            </a:extLst>
          </p:cNvPr>
          <p:cNvPicPr>
            <a:picLocks noChangeAspect="1"/>
          </p:cNvPicPr>
          <p:nvPr/>
        </p:nvPicPr>
        <p:blipFill>
          <a:blip r:embed="rId2"/>
          <a:stretch>
            <a:fillRect/>
          </a:stretch>
        </p:blipFill>
        <p:spPr>
          <a:xfrm>
            <a:off x="7360989" y="2976234"/>
            <a:ext cx="4139712" cy="3335666"/>
          </a:xfrm>
          <a:prstGeom prst="rect">
            <a:avLst/>
          </a:prstGeom>
        </p:spPr>
      </p:pic>
    </p:spTree>
    <p:extLst>
      <p:ext uri="{BB962C8B-B14F-4D97-AF65-F5344CB8AC3E}">
        <p14:creationId xmlns:p14="http://schemas.microsoft.com/office/powerpoint/2010/main" val="3559910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7807-5E85-2611-A4AA-AD2BC2727D2B}"/>
              </a:ext>
            </a:extLst>
          </p:cNvPr>
          <p:cNvSpPr>
            <a:spLocks noGrp="1"/>
          </p:cNvSpPr>
          <p:nvPr>
            <p:ph type="title"/>
          </p:nvPr>
        </p:nvSpPr>
        <p:spPr/>
        <p:txBody>
          <a:bodyPr/>
          <a:lstStyle/>
          <a:p>
            <a:r>
              <a:rPr lang="en-IN" dirty="0"/>
              <a:t>Skewness and Kurtosis</a:t>
            </a:r>
          </a:p>
        </p:txBody>
      </p:sp>
      <p:sp>
        <p:nvSpPr>
          <p:cNvPr id="3" name="Content Placeholder 2">
            <a:extLst>
              <a:ext uri="{FF2B5EF4-FFF2-40B4-BE49-F238E27FC236}">
                <a16:creationId xmlns:a16="http://schemas.microsoft.com/office/drawing/2014/main" id="{01150F66-9F59-DD94-0E8C-59BBEC4C4F01}"/>
              </a:ext>
            </a:extLst>
          </p:cNvPr>
          <p:cNvSpPr>
            <a:spLocks noGrp="1"/>
          </p:cNvSpPr>
          <p:nvPr>
            <p:ph idx="1"/>
          </p:nvPr>
        </p:nvSpPr>
        <p:spPr/>
        <p:txBody>
          <a:bodyPr>
            <a:normAutofit/>
          </a:bodyPr>
          <a:lstStyle/>
          <a:p>
            <a:r>
              <a:rPr lang="en-US" sz="2400" dirty="0"/>
              <a:t>In statistical theory, location and variability are referred to as the first and second moments of a distribution. </a:t>
            </a:r>
          </a:p>
          <a:p>
            <a:r>
              <a:rPr lang="en-US" sz="2400" dirty="0"/>
              <a:t>The third and fourth moments are called skewness and kurtosis. Skewness refers to whether the data is skewed to larger or smaller values</a:t>
            </a:r>
          </a:p>
          <a:p>
            <a:r>
              <a:rPr lang="en-US" sz="2400" dirty="0"/>
              <a:t>and kurtosis indicates the propensity of the data to have extreme values. </a:t>
            </a:r>
          </a:p>
          <a:p>
            <a:r>
              <a:rPr lang="en-US" sz="2400" dirty="0"/>
              <a:t>Generally, metrics are not used to measure skewness and kurtosis; instead, these are discovered through visual displays i.e. density plots</a:t>
            </a:r>
          </a:p>
        </p:txBody>
      </p:sp>
    </p:spTree>
    <p:extLst>
      <p:ext uri="{BB962C8B-B14F-4D97-AF65-F5344CB8AC3E}">
        <p14:creationId xmlns:p14="http://schemas.microsoft.com/office/powerpoint/2010/main" val="13086332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59C1-AFA9-83C4-1250-6E1FDFA5F00E}"/>
              </a:ext>
            </a:extLst>
          </p:cNvPr>
          <p:cNvSpPr>
            <a:spLocks noGrp="1"/>
          </p:cNvSpPr>
          <p:nvPr>
            <p:ph type="title"/>
          </p:nvPr>
        </p:nvSpPr>
        <p:spPr/>
        <p:txBody>
          <a:bodyPr/>
          <a:lstStyle/>
          <a:p>
            <a:r>
              <a:rPr lang="en-US" sz="4400" dirty="0"/>
              <a:t>Density plot</a:t>
            </a:r>
            <a:endParaRPr lang="en-IN" dirty="0"/>
          </a:p>
        </p:txBody>
      </p:sp>
      <p:sp>
        <p:nvSpPr>
          <p:cNvPr id="3" name="Content Placeholder 2">
            <a:extLst>
              <a:ext uri="{FF2B5EF4-FFF2-40B4-BE49-F238E27FC236}">
                <a16:creationId xmlns:a16="http://schemas.microsoft.com/office/drawing/2014/main" id="{A4149AEB-96A9-C1A3-8F90-ABA3B239F37A}"/>
              </a:ext>
            </a:extLst>
          </p:cNvPr>
          <p:cNvSpPr>
            <a:spLocks noGrp="1"/>
          </p:cNvSpPr>
          <p:nvPr>
            <p:ph idx="1"/>
          </p:nvPr>
        </p:nvSpPr>
        <p:spPr>
          <a:xfrm>
            <a:off x="677945" y="1827647"/>
            <a:ext cx="8456628" cy="4351338"/>
          </a:xfrm>
        </p:spPr>
        <p:txBody>
          <a:bodyPr>
            <a:normAutofit/>
          </a:bodyPr>
          <a:lstStyle/>
          <a:p>
            <a:r>
              <a:rPr lang="en-US" sz="2400" dirty="0"/>
              <a:t>Density plot, shows the distribution of data values as a continuous line. A density plot can be thought of as a smoothed histogram, although it is typically computed directly from the data through a kernel density estimate</a:t>
            </a:r>
            <a:endParaRPr lang="en-IN" sz="2400" dirty="0"/>
          </a:p>
          <a:p>
            <a:r>
              <a:rPr lang="en-US" sz="2400" dirty="0"/>
              <a:t>A key distinction from the histogram plotted is the scale of the y-axis: a density plot corresponds to plotting the histogram as a proportion rather than counts</a:t>
            </a:r>
          </a:p>
          <a:p>
            <a:r>
              <a:rPr lang="en-US" sz="2400" dirty="0"/>
              <a:t>The total area under the density curve = 1, and instead of counts in bins you calculate areas under the curve between any two points on the x-axis, which correspond to the proportion of the distribution lying between those two points.</a:t>
            </a:r>
            <a:endParaRPr lang="en-IN" sz="2400" dirty="0"/>
          </a:p>
        </p:txBody>
      </p:sp>
      <p:pic>
        <p:nvPicPr>
          <p:cNvPr id="8" name="Picture 7">
            <a:extLst>
              <a:ext uri="{FF2B5EF4-FFF2-40B4-BE49-F238E27FC236}">
                <a16:creationId xmlns:a16="http://schemas.microsoft.com/office/drawing/2014/main" id="{A7782467-44FE-713C-580E-650931929331}"/>
              </a:ext>
            </a:extLst>
          </p:cNvPr>
          <p:cNvPicPr>
            <a:picLocks noChangeAspect="1"/>
          </p:cNvPicPr>
          <p:nvPr/>
        </p:nvPicPr>
        <p:blipFill>
          <a:blip r:embed="rId2"/>
          <a:stretch>
            <a:fillRect/>
          </a:stretch>
        </p:blipFill>
        <p:spPr>
          <a:xfrm>
            <a:off x="9216308" y="2151892"/>
            <a:ext cx="2454076" cy="2269144"/>
          </a:xfrm>
          <a:prstGeom prst="rect">
            <a:avLst/>
          </a:prstGeom>
        </p:spPr>
      </p:pic>
    </p:spTree>
    <p:extLst>
      <p:ext uri="{BB962C8B-B14F-4D97-AF65-F5344CB8AC3E}">
        <p14:creationId xmlns:p14="http://schemas.microsoft.com/office/powerpoint/2010/main" val="12081122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DA5F-E195-05CE-08DD-F794496C0A66}"/>
              </a:ext>
            </a:extLst>
          </p:cNvPr>
          <p:cNvSpPr>
            <a:spLocks noGrp="1"/>
          </p:cNvSpPr>
          <p:nvPr>
            <p:ph type="title"/>
          </p:nvPr>
        </p:nvSpPr>
        <p:spPr/>
        <p:txBody>
          <a:bodyPr/>
          <a:lstStyle/>
          <a:p>
            <a:r>
              <a:rPr lang="en-US" dirty="0"/>
              <a:t>Exploring Binary and Categorical Data</a:t>
            </a:r>
            <a:endParaRPr lang="en-IN" dirty="0"/>
          </a:p>
        </p:txBody>
      </p:sp>
      <p:sp>
        <p:nvSpPr>
          <p:cNvPr id="3" name="Content Placeholder 2">
            <a:extLst>
              <a:ext uri="{FF2B5EF4-FFF2-40B4-BE49-F238E27FC236}">
                <a16:creationId xmlns:a16="http://schemas.microsoft.com/office/drawing/2014/main" id="{7D3E82E7-16B2-A6D3-AD3F-887043D8351B}"/>
              </a:ext>
            </a:extLst>
          </p:cNvPr>
          <p:cNvSpPr>
            <a:spLocks noGrp="1"/>
          </p:cNvSpPr>
          <p:nvPr>
            <p:ph idx="1"/>
          </p:nvPr>
        </p:nvSpPr>
        <p:spPr/>
        <p:txBody>
          <a:bodyPr>
            <a:normAutofit/>
          </a:bodyPr>
          <a:lstStyle/>
          <a:p>
            <a:pPr marL="0" indent="0">
              <a:buNone/>
            </a:pPr>
            <a:r>
              <a:rPr lang="en-US" sz="2400" dirty="0"/>
              <a:t>For categorical data, simple proportions or percentages tell the story of the data.</a:t>
            </a:r>
          </a:p>
          <a:p>
            <a:r>
              <a:rPr lang="en-US" sz="2400" dirty="0"/>
              <a:t>Mode The most commonly occurring category or value in a data set.</a:t>
            </a:r>
          </a:p>
          <a:p>
            <a:r>
              <a:rPr lang="en-US" sz="2400" dirty="0"/>
              <a:t>Expected value When the categories can be associated with a numeric value, this gives an average value based on a category’s probability of occurrence. </a:t>
            </a:r>
          </a:p>
          <a:p>
            <a:r>
              <a:rPr lang="en-US" sz="2400" dirty="0"/>
              <a:t>Bar charts The frequency or proportion for each category plotted as bars. </a:t>
            </a:r>
          </a:p>
          <a:p>
            <a:r>
              <a:rPr lang="en-US" sz="2400" dirty="0"/>
              <a:t>Pie charts The frequency or proportion for each category plotted as wedges in a pie.</a:t>
            </a:r>
            <a:endParaRPr lang="en-IN" sz="2400" dirty="0"/>
          </a:p>
        </p:txBody>
      </p:sp>
    </p:spTree>
    <p:extLst>
      <p:ext uri="{BB962C8B-B14F-4D97-AF65-F5344CB8AC3E}">
        <p14:creationId xmlns:p14="http://schemas.microsoft.com/office/powerpoint/2010/main" val="14317358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D0D2-AA1D-9FAA-B096-07B6E2DEF9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4F2451-BA4B-B042-DD98-699F1A8E6C82}"/>
              </a:ext>
            </a:extLst>
          </p:cNvPr>
          <p:cNvSpPr>
            <a:spLocks noGrp="1"/>
          </p:cNvSpPr>
          <p:nvPr>
            <p:ph idx="1"/>
          </p:nvPr>
        </p:nvSpPr>
        <p:spPr/>
        <p:txBody>
          <a:bodyPr>
            <a:normAutofit/>
          </a:bodyPr>
          <a:lstStyle/>
          <a:p>
            <a:r>
              <a:rPr lang="en-US" sz="2400" dirty="0"/>
              <a:t>Note that a bar chart resembles a histogram; in a bar chart the x-axis represents different categories of a factor variable, while in a histogram the x-axis represents values of a single variable on a numeric scale.</a:t>
            </a:r>
          </a:p>
          <a:p>
            <a:r>
              <a:rPr lang="en-US" sz="2400" dirty="0"/>
              <a:t>In a histogram, the bars are typically shown touching each other, with gaps indicating values that did not occur in the data. In a bar chart, the bars are shown separate from one another.</a:t>
            </a:r>
            <a:endParaRPr lang="en-IN" sz="2400" dirty="0"/>
          </a:p>
        </p:txBody>
      </p:sp>
      <p:pic>
        <p:nvPicPr>
          <p:cNvPr id="5" name="Picture 4">
            <a:extLst>
              <a:ext uri="{FF2B5EF4-FFF2-40B4-BE49-F238E27FC236}">
                <a16:creationId xmlns:a16="http://schemas.microsoft.com/office/drawing/2014/main" id="{E04A384F-8CA6-D9F2-5A3F-CB4805219731}"/>
              </a:ext>
            </a:extLst>
          </p:cNvPr>
          <p:cNvPicPr>
            <a:picLocks noChangeAspect="1"/>
          </p:cNvPicPr>
          <p:nvPr/>
        </p:nvPicPr>
        <p:blipFill>
          <a:blip r:embed="rId2"/>
          <a:stretch>
            <a:fillRect/>
          </a:stretch>
        </p:blipFill>
        <p:spPr>
          <a:xfrm>
            <a:off x="4835632" y="4137573"/>
            <a:ext cx="2762372" cy="2526696"/>
          </a:xfrm>
          <a:prstGeom prst="rect">
            <a:avLst/>
          </a:prstGeom>
        </p:spPr>
      </p:pic>
      <p:pic>
        <p:nvPicPr>
          <p:cNvPr id="6" name="Picture 5">
            <a:extLst>
              <a:ext uri="{FF2B5EF4-FFF2-40B4-BE49-F238E27FC236}">
                <a16:creationId xmlns:a16="http://schemas.microsoft.com/office/drawing/2014/main" id="{98AAF640-112C-E3F6-B30A-6A6B26244B01}"/>
              </a:ext>
            </a:extLst>
          </p:cNvPr>
          <p:cNvPicPr>
            <a:picLocks noChangeAspect="1"/>
          </p:cNvPicPr>
          <p:nvPr/>
        </p:nvPicPr>
        <p:blipFill>
          <a:blip r:embed="rId3"/>
          <a:stretch>
            <a:fillRect/>
          </a:stretch>
        </p:blipFill>
        <p:spPr>
          <a:xfrm>
            <a:off x="1826855" y="4137573"/>
            <a:ext cx="2454076" cy="2269144"/>
          </a:xfrm>
          <a:prstGeom prst="rect">
            <a:avLst/>
          </a:prstGeom>
        </p:spPr>
      </p:pic>
      <p:pic>
        <p:nvPicPr>
          <p:cNvPr id="8" name="Picture 7">
            <a:extLst>
              <a:ext uri="{FF2B5EF4-FFF2-40B4-BE49-F238E27FC236}">
                <a16:creationId xmlns:a16="http://schemas.microsoft.com/office/drawing/2014/main" id="{444C8586-C0DD-04E7-B1AC-7B65E73AA7E4}"/>
              </a:ext>
            </a:extLst>
          </p:cNvPr>
          <p:cNvPicPr>
            <a:picLocks noChangeAspect="1"/>
          </p:cNvPicPr>
          <p:nvPr/>
        </p:nvPicPr>
        <p:blipFill>
          <a:blip r:embed="rId4"/>
          <a:stretch>
            <a:fillRect/>
          </a:stretch>
        </p:blipFill>
        <p:spPr>
          <a:xfrm>
            <a:off x="8052061" y="4065850"/>
            <a:ext cx="2670142" cy="2670142"/>
          </a:xfrm>
          <a:prstGeom prst="rect">
            <a:avLst/>
          </a:prstGeom>
        </p:spPr>
      </p:pic>
    </p:spTree>
    <p:extLst>
      <p:ext uri="{BB962C8B-B14F-4D97-AF65-F5344CB8AC3E}">
        <p14:creationId xmlns:p14="http://schemas.microsoft.com/office/powerpoint/2010/main" val="969473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F115-06FB-ABD5-18B9-C06E78CFE7B4}"/>
              </a:ext>
            </a:extLst>
          </p:cNvPr>
          <p:cNvSpPr>
            <a:spLocks noGrp="1"/>
          </p:cNvSpPr>
          <p:nvPr>
            <p:ph type="title"/>
          </p:nvPr>
        </p:nvSpPr>
        <p:spPr/>
        <p:txBody>
          <a:bodyPr/>
          <a:lstStyle/>
          <a:p>
            <a:r>
              <a:rPr lang="en-IN" dirty="0"/>
              <a:t>Expected value</a:t>
            </a:r>
          </a:p>
        </p:txBody>
      </p:sp>
      <p:sp>
        <p:nvSpPr>
          <p:cNvPr id="3" name="Content Placeholder 2">
            <a:extLst>
              <a:ext uri="{FF2B5EF4-FFF2-40B4-BE49-F238E27FC236}">
                <a16:creationId xmlns:a16="http://schemas.microsoft.com/office/drawing/2014/main" id="{9D1604C7-CAF0-E6E5-826E-FBE0CD5036A4}"/>
              </a:ext>
            </a:extLst>
          </p:cNvPr>
          <p:cNvSpPr>
            <a:spLocks noGrp="1"/>
          </p:cNvSpPr>
          <p:nvPr>
            <p:ph idx="1"/>
          </p:nvPr>
        </p:nvSpPr>
        <p:spPr/>
        <p:txBody>
          <a:bodyPr>
            <a:normAutofit/>
          </a:bodyPr>
          <a:lstStyle/>
          <a:p>
            <a:r>
              <a:rPr lang="en-US" sz="2400" dirty="0"/>
              <a:t>A special type of categorical data is data in which the categories represent or can be mapped to discrete values on the same scale. </a:t>
            </a:r>
          </a:p>
          <a:p>
            <a:r>
              <a:rPr lang="en-US" sz="2400" dirty="0"/>
              <a:t>A marketer for a new cloud technology, for example, offers two levels of service, one priced at $300/month and another at $50/month. </a:t>
            </a:r>
          </a:p>
          <a:p>
            <a:r>
              <a:rPr lang="en-US" sz="2400" dirty="0"/>
              <a:t>The marketer offers free webinars to generate leads, and the firm figures that 5% of the attendees will sign up for the $300 service, 15% will sign up for the $50 service, and 80% will not sign up for anything.</a:t>
            </a:r>
          </a:p>
          <a:p>
            <a:r>
              <a:rPr lang="en-US" sz="2400" dirty="0"/>
              <a:t> This data can be summed up, for financial purposes, in a single “expected value,” which is a form of weighted mean, in which the weights are probabilities</a:t>
            </a:r>
          </a:p>
          <a:p>
            <a:r>
              <a:rPr lang="en-US" sz="2400" dirty="0"/>
              <a:t>In the cloud service example, the expected value of a webinar attendee is calculated as follows: EV = 0 . 05* 300 + 0 . 15* 50 + 0 . 80 *0 = 22 . 5</a:t>
            </a:r>
            <a:endParaRPr lang="en-IN" sz="2400" dirty="0"/>
          </a:p>
        </p:txBody>
      </p:sp>
    </p:spTree>
    <p:extLst>
      <p:ext uri="{BB962C8B-B14F-4D97-AF65-F5344CB8AC3E}">
        <p14:creationId xmlns:p14="http://schemas.microsoft.com/office/powerpoint/2010/main" val="347498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911097"/>
            <a:ext cx="9914704" cy="4525963"/>
          </a:xfrm>
        </p:spPr>
        <p:txBody>
          <a:bodyPr>
            <a:normAutofit/>
          </a:bodyPr>
          <a:lstStyle/>
          <a:p>
            <a:pPr>
              <a:buNone/>
            </a:pPr>
            <a:r>
              <a:rPr lang="en-IN" sz="2400" dirty="0"/>
              <a:t>In everyday life, we come across statements such as</a:t>
            </a:r>
          </a:p>
          <a:p>
            <a:pPr>
              <a:buNone/>
            </a:pPr>
            <a:endParaRPr lang="en-IN" sz="2400" dirty="0"/>
          </a:p>
          <a:p>
            <a:pPr marL="514350" indent="-514350"/>
            <a:r>
              <a:rPr lang="en-IN" sz="2400" dirty="0"/>
              <a:t>It will probably rain today. </a:t>
            </a:r>
          </a:p>
          <a:p>
            <a:pPr marL="514350" indent="-514350"/>
            <a:r>
              <a:rPr lang="en-IN" sz="2400" dirty="0"/>
              <a:t>I doubt that he will pass the test. </a:t>
            </a:r>
          </a:p>
          <a:p>
            <a:pPr marL="514350" indent="-514350"/>
            <a:r>
              <a:rPr lang="en-IN" sz="2400" dirty="0"/>
              <a:t>Chances are high that the prices of diesel will go up.</a:t>
            </a:r>
          </a:p>
          <a:p>
            <a:pPr marL="514350" indent="-514350"/>
            <a:r>
              <a:rPr lang="en-IN" sz="2400" dirty="0"/>
              <a:t>There is a 50-50 chance of India winning a toss in today’s match.</a:t>
            </a:r>
          </a:p>
          <a:p>
            <a:pPr marL="514350" indent="-514350"/>
            <a:endParaRPr lang="en-IN" sz="2400" dirty="0"/>
          </a:p>
          <a:p>
            <a:pPr marL="0" indent="0">
              <a:buNone/>
            </a:pPr>
            <a:r>
              <a:rPr lang="en-US" sz="2400" dirty="0"/>
              <a:t>Sports and games are more often expressed as odds, which are readily convertible to probabilities (if the odds that a team will win are 2 to 1, its probability of winning is 2/(2+1) = 2/3)</a:t>
            </a:r>
            <a:endParaRPr lang="en-IN" sz="2400" dirty="0"/>
          </a:p>
        </p:txBody>
      </p:sp>
    </p:spTree>
    <p:extLst>
      <p:ext uri="{BB962C8B-B14F-4D97-AF65-F5344CB8AC3E}">
        <p14:creationId xmlns:p14="http://schemas.microsoft.com/office/powerpoint/2010/main" val="11363367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Probability</a:t>
            </a:r>
          </a:p>
        </p:txBody>
      </p:sp>
      <p:sp>
        <p:nvSpPr>
          <p:cNvPr id="3" name="Content Placeholder 2"/>
          <p:cNvSpPr>
            <a:spLocks noGrp="1"/>
          </p:cNvSpPr>
          <p:nvPr>
            <p:ph idx="1"/>
          </p:nvPr>
        </p:nvSpPr>
        <p:spPr/>
        <p:txBody>
          <a:bodyPr/>
          <a:lstStyle/>
          <a:p>
            <a:r>
              <a:rPr lang="en-US" dirty="0"/>
              <a:t>Many events can't be predicted with total certainty. The best we can say is how </a:t>
            </a:r>
            <a:r>
              <a:rPr lang="en-US" b="1" dirty="0"/>
              <a:t>likely</a:t>
            </a:r>
            <a:r>
              <a:rPr lang="en-US" dirty="0"/>
              <a:t> they are to happen, using the idea of probability.</a:t>
            </a:r>
          </a:p>
          <a:p>
            <a:pPr marL="0" indent="0">
              <a:buNone/>
            </a:pPr>
            <a:endParaRPr lang="en-US" dirty="0"/>
          </a:p>
          <a:p>
            <a:endParaRPr lang="en-US" dirty="0"/>
          </a:p>
          <a:p>
            <a:endParaRPr lang="en-GB" dirty="0"/>
          </a:p>
        </p:txBody>
      </p:sp>
      <p:pic>
        <p:nvPicPr>
          <p:cNvPr id="4" name="Picture 3"/>
          <p:cNvPicPr>
            <a:picLocks noChangeAspect="1"/>
          </p:cNvPicPr>
          <p:nvPr/>
        </p:nvPicPr>
        <p:blipFill>
          <a:blip r:embed="rId3"/>
          <a:stretch>
            <a:fillRect/>
          </a:stretch>
        </p:blipFill>
        <p:spPr>
          <a:xfrm>
            <a:off x="1521624" y="2812913"/>
            <a:ext cx="7975945" cy="1027205"/>
          </a:xfrm>
          <a:prstGeom prst="rect">
            <a:avLst/>
          </a:prstGeom>
        </p:spPr>
      </p:pic>
      <p:pic>
        <p:nvPicPr>
          <p:cNvPr id="5" name="Picture 4"/>
          <p:cNvPicPr>
            <a:picLocks noChangeAspect="1"/>
          </p:cNvPicPr>
          <p:nvPr/>
        </p:nvPicPr>
        <p:blipFill>
          <a:blip r:embed="rId4"/>
          <a:stretch>
            <a:fillRect/>
          </a:stretch>
        </p:blipFill>
        <p:spPr>
          <a:xfrm>
            <a:off x="2781942" y="4001294"/>
            <a:ext cx="6043756" cy="2713863"/>
          </a:xfrm>
          <a:prstGeom prst="rect">
            <a:avLst/>
          </a:prstGeom>
        </p:spPr>
      </p:pic>
    </p:spTree>
    <p:extLst>
      <p:ext uri="{BB962C8B-B14F-4D97-AF65-F5344CB8AC3E}">
        <p14:creationId xmlns:p14="http://schemas.microsoft.com/office/powerpoint/2010/main" val="275225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r>
              <a:rPr lang="en-US" sz="2400" dirty="0"/>
              <a:t>Imagine that you are interested in measuring the level of anxiety of college students during finals week in one of your courses.</a:t>
            </a:r>
          </a:p>
          <a:p>
            <a:r>
              <a:rPr lang="en-US" sz="2400" dirty="0"/>
              <a:t>You have 11 study participants rate their level of anxiety on a scale from 1 to 10, with 1 being 'no anxiety' and 10 being 'extremely anxious. You collect the ratings and review them. </a:t>
            </a:r>
          </a:p>
          <a:p>
            <a:r>
              <a:rPr lang="en-US" sz="2400" dirty="0"/>
              <a:t>The ratings are 8, 4, 9, 3, 5, 8, 6, 6, 7, 8, and 10. Your teacher asks you for a summary of your findings. </a:t>
            </a:r>
          </a:p>
          <a:p>
            <a:r>
              <a:rPr lang="en-US" sz="2400" dirty="0"/>
              <a:t>How do you summarize this data?</a:t>
            </a:r>
          </a:p>
          <a:p>
            <a:endParaRPr lang="en-US" dirty="0"/>
          </a:p>
        </p:txBody>
      </p:sp>
    </p:spTree>
    <p:extLst>
      <p:ext uri="{BB962C8B-B14F-4D97-AF65-F5344CB8AC3E}">
        <p14:creationId xmlns:p14="http://schemas.microsoft.com/office/powerpoint/2010/main" val="24034301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For our purposes, the probability is an event will happen is the proportion of times it will occur if the situation could be repeated over and over, countless times.</a:t>
            </a:r>
          </a:p>
        </p:txBody>
      </p:sp>
      <p:pic>
        <p:nvPicPr>
          <p:cNvPr id="4" name="Picture 3"/>
          <p:cNvPicPr>
            <a:picLocks noChangeAspect="1"/>
          </p:cNvPicPr>
          <p:nvPr/>
        </p:nvPicPr>
        <p:blipFill>
          <a:blip r:embed="rId2"/>
          <a:stretch>
            <a:fillRect/>
          </a:stretch>
        </p:blipFill>
        <p:spPr>
          <a:xfrm>
            <a:off x="995252" y="2992818"/>
            <a:ext cx="9978591" cy="3319082"/>
          </a:xfrm>
          <a:prstGeom prst="rect">
            <a:avLst/>
          </a:prstGeom>
        </p:spPr>
      </p:pic>
    </p:spTree>
    <p:extLst>
      <p:ext uri="{BB962C8B-B14F-4D97-AF65-F5344CB8AC3E}">
        <p14:creationId xmlns:p14="http://schemas.microsoft.com/office/powerpoint/2010/main" val="30772651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312" y="355981"/>
            <a:ext cx="10515600" cy="1325563"/>
          </a:xfrm>
        </p:spPr>
        <p:txBody>
          <a:bodyPr/>
          <a:lstStyle/>
          <a:p>
            <a:r>
              <a:rPr lang="en-IN" dirty="0"/>
              <a:t>Example 1</a:t>
            </a:r>
          </a:p>
        </p:txBody>
      </p:sp>
      <p:sp>
        <p:nvSpPr>
          <p:cNvPr id="4" name="TextBox 3"/>
          <p:cNvSpPr txBox="1"/>
          <p:nvPr/>
        </p:nvSpPr>
        <p:spPr>
          <a:xfrm>
            <a:off x="719328" y="1510081"/>
            <a:ext cx="10939272" cy="1323439"/>
          </a:xfrm>
          <a:prstGeom prst="rect">
            <a:avLst/>
          </a:prstGeom>
          <a:noFill/>
        </p:spPr>
        <p:txBody>
          <a:bodyPr wrap="square" rtlCol="0">
            <a:spAutoFit/>
          </a:bodyPr>
          <a:lstStyle/>
          <a:p>
            <a:r>
              <a:rPr lang="en-IN" sz="2000" dirty="0"/>
              <a:t>The record of a weather station shows that out of the past 250 consecutive days, its weather forecasts were correct 175 times.</a:t>
            </a:r>
          </a:p>
          <a:p>
            <a:r>
              <a:rPr lang="en-IN" sz="2000" dirty="0"/>
              <a:t> (</a:t>
            </a:r>
            <a:r>
              <a:rPr lang="en-IN" sz="2000" dirty="0" err="1"/>
              <a:t>i</a:t>
            </a:r>
            <a:r>
              <a:rPr lang="en-IN" sz="2000" dirty="0"/>
              <a:t>) What is the probability that on a given day it was correct? </a:t>
            </a:r>
          </a:p>
          <a:p>
            <a:r>
              <a:rPr lang="en-IN" sz="2000" dirty="0"/>
              <a:t>(ii) What is the probability that it was not correct on a given day</a:t>
            </a:r>
            <a:r>
              <a:rPr lang="en-IN" dirty="0"/>
              <a:t>?</a:t>
            </a:r>
          </a:p>
        </p:txBody>
      </p:sp>
      <p:pic>
        <p:nvPicPr>
          <p:cNvPr id="5" name="Picture 2"/>
          <p:cNvPicPr>
            <a:picLocks noChangeAspect="1" noChangeArrowheads="1"/>
          </p:cNvPicPr>
          <p:nvPr/>
        </p:nvPicPr>
        <p:blipFill>
          <a:blip r:embed="rId2" cstate="print"/>
          <a:srcRect/>
          <a:stretch>
            <a:fillRect/>
          </a:stretch>
        </p:blipFill>
        <p:spPr bwMode="auto">
          <a:xfrm>
            <a:off x="1362456" y="2962656"/>
            <a:ext cx="8193024" cy="3546682"/>
          </a:xfrm>
          <a:prstGeom prst="rect">
            <a:avLst/>
          </a:prstGeom>
          <a:noFill/>
          <a:ln w="9525">
            <a:noFill/>
            <a:miter lim="800000"/>
            <a:headEnd/>
            <a:tailEnd/>
          </a:ln>
        </p:spPr>
      </p:pic>
    </p:spTree>
    <p:extLst>
      <p:ext uri="{BB962C8B-B14F-4D97-AF65-F5344CB8AC3E}">
        <p14:creationId xmlns:p14="http://schemas.microsoft.com/office/powerpoint/2010/main" val="2993836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2</a:t>
            </a:r>
          </a:p>
        </p:txBody>
      </p:sp>
      <p:sp>
        <p:nvSpPr>
          <p:cNvPr id="4" name="TextBox 3"/>
          <p:cNvSpPr txBox="1"/>
          <p:nvPr/>
        </p:nvSpPr>
        <p:spPr>
          <a:xfrm>
            <a:off x="838200" y="1857018"/>
            <a:ext cx="9540240" cy="707886"/>
          </a:xfrm>
          <a:prstGeom prst="rect">
            <a:avLst/>
          </a:prstGeom>
          <a:noFill/>
        </p:spPr>
        <p:txBody>
          <a:bodyPr wrap="square" rtlCol="0">
            <a:spAutoFit/>
          </a:bodyPr>
          <a:lstStyle/>
          <a:p>
            <a:r>
              <a:rPr lang="en-IN" sz="2000" dirty="0"/>
              <a:t>A tyre manufacturing company kept a record of the distance covered before a tyre needed to be replaced. The table shows the results of 1000 cases</a:t>
            </a:r>
          </a:p>
        </p:txBody>
      </p:sp>
      <p:pic>
        <p:nvPicPr>
          <p:cNvPr id="1026" name="Picture 2"/>
          <p:cNvPicPr>
            <a:picLocks noChangeAspect="1" noChangeArrowheads="1"/>
          </p:cNvPicPr>
          <p:nvPr/>
        </p:nvPicPr>
        <p:blipFill>
          <a:blip r:embed="rId2" cstate="print"/>
          <a:srcRect/>
          <a:stretch>
            <a:fillRect/>
          </a:stretch>
        </p:blipFill>
        <p:spPr bwMode="auto">
          <a:xfrm>
            <a:off x="1534130" y="2816932"/>
            <a:ext cx="7115287" cy="1080120"/>
          </a:xfrm>
          <a:prstGeom prst="rect">
            <a:avLst/>
          </a:prstGeom>
          <a:noFill/>
          <a:ln w="9525">
            <a:noFill/>
            <a:miter lim="800000"/>
            <a:headEnd/>
            <a:tailEnd/>
          </a:ln>
        </p:spPr>
      </p:pic>
      <p:sp>
        <p:nvSpPr>
          <p:cNvPr id="7" name="Rectangle 6"/>
          <p:cNvSpPr/>
          <p:nvPr/>
        </p:nvSpPr>
        <p:spPr>
          <a:xfrm>
            <a:off x="903408" y="4304528"/>
            <a:ext cx="10133400" cy="1631216"/>
          </a:xfrm>
          <a:prstGeom prst="rect">
            <a:avLst/>
          </a:prstGeom>
        </p:spPr>
        <p:txBody>
          <a:bodyPr wrap="square">
            <a:spAutoFit/>
          </a:bodyPr>
          <a:lstStyle/>
          <a:p>
            <a:r>
              <a:rPr lang="en-IN" sz="2000" dirty="0"/>
              <a:t>If you buy a tyre of this company, what is the probability that : </a:t>
            </a:r>
          </a:p>
          <a:p>
            <a:pPr marL="400050" indent="-400050">
              <a:buAutoNum type="romanLcParenBoth"/>
            </a:pPr>
            <a:r>
              <a:rPr lang="en-IN" sz="2000" dirty="0"/>
              <a:t>it will need to be replaced before it has covered 4000 km?</a:t>
            </a:r>
          </a:p>
          <a:p>
            <a:pPr marL="400050" indent="-400050">
              <a:buAutoNum type="romanLcParenBoth"/>
            </a:pPr>
            <a:r>
              <a:rPr lang="en-IN" sz="2000" dirty="0"/>
              <a:t>it will last more than 9000 km? </a:t>
            </a:r>
          </a:p>
          <a:p>
            <a:pPr marL="400050" indent="-400050">
              <a:buAutoNum type="romanLcParenBoth"/>
            </a:pPr>
            <a:r>
              <a:rPr lang="en-IN" sz="2000" dirty="0"/>
              <a:t>it will need to be replaced after it has covered somewhere between 4000 km and 14000 km?</a:t>
            </a:r>
          </a:p>
        </p:txBody>
      </p:sp>
    </p:spTree>
    <p:extLst>
      <p:ext uri="{BB962C8B-B14F-4D97-AF65-F5344CB8AC3E}">
        <p14:creationId xmlns:p14="http://schemas.microsoft.com/office/powerpoint/2010/main" val="17705169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2</a:t>
            </a:r>
          </a:p>
        </p:txBody>
      </p:sp>
      <p:pic>
        <p:nvPicPr>
          <p:cNvPr id="22530" name="Picture 2"/>
          <p:cNvPicPr>
            <a:picLocks noChangeAspect="1" noChangeArrowheads="1"/>
          </p:cNvPicPr>
          <p:nvPr/>
        </p:nvPicPr>
        <p:blipFill>
          <a:blip r:embed="rId2" cstate="print"/>
          <a:srcRect/>
          <a:stretch>
            <a:fillRect/>
          </a:stretch>
        </p:blipFill>
        <p:spPr bwMode="auto">
          <a:xfrm>
            <a:off x="838200" y="2065424"/>
            <a:ext cx="9375648" cy="4032448"/>
          </a:xfrm>
          <a:prstGeom prst="rect">
            <a:avLst/>
          </a:prstGeom>
          <a:noFill/>
          <a:ln w="9525">
            <a:noFill/>
            <a:miter lim="800000"/>
            <a:headEnd/>
            <a:tailEnd/>
          </a:ln>
        </p:spPr>
      </p:pic>
    </p:spTree>
    <p:extLst>
      <p:ext uri="{BB962C8B-B14F-4D97-AF65-F5344CB8AC3E}">
        <p14:creationId xmlns:p14="http://schemas.microsoft.com/office/powerpoint/2010/main" val="1542882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3</a:t>
            </a:r>
          </a:p>
        </p:txBody>
      </p:sp>
      <p:sp>
        <p:nvSpPr>
          <p:cNvPr id="4" name="Rectangle 3"/>
          <p:cNvSpPr/>
          <p:nvPr/>
        </p:nvSpPr>
        <p:spPr>
          <a:xfrm>
            <a:off x="838200" y="1857018"/>
            <a:ext cx="8208912" cy="707886"/>
          </a:xfrm>
          <a:prstGeom prst="rect">
            <a:avLst/>
          </a:prstGeom>
        </p:spPr>
        <p:txBody>
          <a:bodyPr wrap="square">
            <a:spAutoFit/>
          </a:bodyPr>
          <a:lstStyle/>
          <a:p>
            <a:r>
              <a:rPr lang="en-IN" sz="2000" dirty="0"/>
              <a:t>The percentage of marks obtained by a student in the monthly unit tests are given below</a:t>
            </a:r>
          </a:p>
        </p:txBody>
      </p:sp>
      <p:pic>
        <p:nvPicPr>
          <p:cNvPr id="2050" name="Picture 2"/>
          <p:cNvPicPr>
            <a:picLocks noChangeAspect="1" noChangeArrowheads="1"/>
          </p:cNvPicPr>
          <p:nvPr/>
        </p:nvPicPr>
        <p:blipFill>
          <a:blip r:embed="rId2" cstate="print"/>
          <a:srcRect/>
          <a:stretch>
            <a:fillRect/>
          </a:stretch>
        </p:blipFill>
        <p:spPr bwMode="auto">
          <a:xfrm>
            <a:off x="1605200" y="2852936"/>
            <a:ext cx="6120680" cy="1080120"/>
          </a:xfrm>
          <a:prstGeom prst="rect">
            <a:avLst/>
          </a:prstGeom>
          <a:noFill/>
          <a:ln w="9525">
            <a:noFill/>
            <a:miter lim="800000"/>
            <a:headEnd/>
            <a:tailEnd/>
          </a:ln>
        </p:spPr>
      </p:pic>
      <p:sp>
        <p:nvSpPr>
          <p:cNvPr id="6" name="Rectangle 5"/>
          <p:cNvSpPr/>
          <p:nvPr/>
        </p:nvSpPr>
        <p:spPr>
          <a:xfrm>
            <a:off x="982272" y="4431400"/>
            <a:ext cx="7632848" cy="707886"/>
          </a:xfrm>
          <a:prstGeom prst="rect">
            <a:avLst/>
          </a:prstGeom>
        </p:spPr>
        <p:txBody>
          <a:bodyPr wrap="square">
            <a:spAutoFit/>
          </a:bodyPr>
          <a:lstStyle/>
          <a:p>
            <a:r>
              <a:rPr lang="en-IN" sz="2000" dirty="0"/>
              <a:t>find the probability that the student gets more than 70% marks in a unit test.</a:t>
            </a:r>
          </a:p>
        </p:txBody>
      </p:sp>
    </p:spTree>
    <p:extLst>
      <p:ext uri="{BB962C8B-B14F-4D97-AF65-F5344CB8AC3E}">
        <p14:creationId xmlns:p14="http://schemas.microsoft.com/office/powerpoint/2010/main" val="10911744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3</a:t>
            </a:r>
          </a:p>
        </p:txBody>
      </p:sp>
      <p:pic>
        <p:nvPicPr>
          <p:cNvPr id="23554" name="Picture 2"/>
          <p:cNvPicPr>
            <a:picLocks noChangeAspect="1" noChangeArrowheads="1"/>
          </p:cNvPicPr>
          <p:nvPr/>
        </p:nvPicPr>
        <p:blipFill>
          <a:blip r:embed="rId2" cstate="print"/>
          <a:srcRect/>
          <a:stretch>
            <a:fillRect/>
          </a:stretch>
        </p:blipFill>
        <p:spPr bwMode="auto">
          <a:xfrm>
            <a:off x="1223449" y="2262016"/>
            <a:ext cx="8255203" cy="1296144"/>
          </a:xfrm>
          <a:prstGeom prst="rect">
            <a:avLst/>
          </a:prstGeom>
          <a:noFill/>
          <a:ln w="9525">
            <a:noFill/>
            <a:miter lim="800000"/>
            <a:headEnd/>
            <a:tailEnd/>
          </a:ln>
        </p:spPr>
      </p:pic>
    </p:spTree>
    <p:extLst>
      <p:ext uri="{BB962C8B-B14F-4D97-AF65-F5344CB8AC3E}">
        <p14:creationId xmlns:p14="http://schemas.microsoft.com/office/powerpoint/2010/main" val="680036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4</a:t>
            </a:r>
          </a:p>
        </p:txBody>
      </p:sp>
      <p:sp>
        <p:nvSpPr>
          <p:cNvPr id="4" name="TextBox 3"/>
          <p:cNvSpPr txBox="1"/>
          <p:nvPr/>
        </p:nvSpPr>
        <p:spPr>
          <a:xfrm>
            <a:off x="838200" y="1836322"/>
            <a:ext cx="7920880" cy="1015663"/>
          </a:xfrm>
          <a:prstGeom prst="rect">
            <a:avLst/>
          </a:prstGeom>
          <a:noFill/>
        </p:spPr>
        <p:txBody>
          <a:bodyPr wrap="square" rtlCol="0">
            <a:spAutoFit/>
          </a:bodyPr>
          <a:lstStyle/>
          <a:p>
            <a:r>
              <a:rPr lang="en-IN" sz="2000" dirty="0"/>
              <a:t>An insurance company selected 2000 drivers at random (i.e., without any preference of one driver over another) in a particular city to find a relationship between age and accidents. </a:t>
            </a:r>
          </a:p>
        </p:txBody>
      </p:sp>
      <p:graphicFrame>
        <p:nvGraphicFramePr>
          <p:cNvPr id="6" name="Table 5"/>
          <p:cNvGraphicFramePr>
            <a:graphicFrameLocks noGrp="1"/>
          </p:cNvGraphicFramePr>
          <p:nvPr>
            <p:extLst>
              <p:ext uri="{D42A27DB-BD31-4B8C-83A1-F6EECF244321}">
                <p14:modId xmlns:p14="http://schemas.microsoft.com/office/powerpoint/2010/main" val="3888140473"/>
              </p:ext>
            </p:extLst>
          </p:nvPr>
        </p:nvGraphicFramePr>
        <p:xfrm>
          <a:off x="2062334" y="3109477"/>
          <a:ext cx="6624738" cy="1266825"/>
        </p:xfrm>
        <a:graphic>
          <a:graphicData uri="http://schemas.openxmlformats.org/drawingml/2006/table">
            <a:tbl>
              <a:tblPr firstRow="1">
                <a:tableStyleId>{3C2FFA5D-87B4-456A-9821-1D502468CF0F}</a:tableStyleId>
              </a:tblPr>
              <a:tblGrid>
                <a:gridCol w="1577318">
                  <a:extLst>
                    <a:ext uri="{9D8B030D-6E8A-4147-A177-3AD203B41FA5}">
                      <a16:colId xmlns:a16="http://schemas.microsoft.com/office/drawing/2014/main" val="20000"/>
                    </a:ext>
                  </a:extLst>
                </a:gridCol>
                <a:gridCol w="1009484">
                  <a:extLst>
                    <a:ext uri="{9D8B030D-6E8A-4147-A177-3AD203B41FA5}">
                      <a16:colId xmlns:a16="http://schemas.microsoft.com/office/drawing/2014/main" val="20001"/>
                    </a:ext>
                  </a:extLst>
                </a:gridCol>
                <a:gridCol w="1009484">
                  <a:extLst>
                    <a:ext uri="{9D8B030D-6E8A-4147-A177-3AD203B41FA5}">
                      <a16:colId xmlns:a16="http://schemas.microsoft.com/office/drawing/2014/main" val="20002"/>
                    </a:ext>
                  </a:extLst>
                </a:gridCol>
                <a:gridCol w="1009484">
                  <a:extLst>
                    <a:ext uri="{9D8B030D-6E8A-4147-A177-3AD203B41FA5}">
                      <a16:colId xmlns:a16="http://schemas.microsoft.com/office/drawing/2014/main" val="20003"/>
                    </a:ext>
                  </a:extLst>
                </a:gridCol>
                <a:gridCol w="1009484">
                  <a:extLst>
                    <a:ext uri="{9D8B030D-6E8A-4147-A177-3AD203B41FA5}">
                      <a16:colId xmlns:a16="http://schemas.microsoft.com/office/drawing/2014/main" val="20004"/>
                    </a:ext>
                  </a:extLst>
                </a:gridCol>
                <a:gridCol w="1009484">
                  <a:extLst>
                    <a:ext uri="{9D8B030D-6E8A-4147-A177-3AD203B41FA5}">
                      <a16:colId xmlns:a16="http://schemas.microsoft.com/office/drawing/2014/main" val="20005"/>
                    </a:ext>
                  </a:extLst>
                </a:gridCol>
              </a:tblGrid>
              <a:tr h="216024">
                <a:tc rowSpan="2">
                  <a:txBody>
                    <a:bodyPr/>
                    <a:lstStyle/>
                    <a:p>
                      <a:pPr algn="ctr" fontAlgn="b"/>
                      <a:r>
                        <a:rPr lang="en-IN" sz="1600" u="none" strike="noStrike" dirty="0"/>
                        <a:t>Age of Drivers (in Years)</a:t>
                      </a:r>
                      <a:endParaRPr lang="en-IN" sz="1600" b="0" i="0" u="none" strike="noStrike" dirty="0">
                        <a:solidFill>
                          <a:srgbClr val="000000"/>
                        </a:solidFill>
                        <a:latin typeface="Calibri"/>
                      </a:endParaRPr>
                    </a:p>
                  </a:txBody>
                  <a:tcPr marL="9525" marR="9525" marT="9525" marB="0" anchor="b"/>
                </a:tc>
                <a:tc gridSpan="5">
                  <a:txBody>
                    <a:bodyPr/>
                    <a:lstStyle/>
                    <a:p>
                      <a:pPr algn="ctr" fontAlgn="b"/>
                      <a:r>
                        <a:rPr lang="en-IN" sz="1600" u="none" strike="noStrike"/>
                        <a:t>Accidents in One year</a:t>
                      </a:r>
                      <a:endParaRPr lang="en-IN" sz="1600" b="0" i="0" u="none" strike="noStrike">
                        <a:solidFill>
                          <a:srgbClr val="000000"/>
                        </a:solidFill>
                        <a:latin typeface="Calibri"/>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216024">
                <a:tc vMerge="1">
                  <a:txBody>
                    <a:bodyPr/>
                    <a:lstStyle/>
                    <a:p>
                      <a:endParaRPr lang="en-IN"/>
                    </a:p>
                  </a:txBody>
                  <a:tcPr/>
                </a:tc>
                <a:tc>
                  <a:txBody>
                    <a:bodyPr/>
                    <a:lstStyle/>
                    <a:p>
                      <a:pPr algn="ctr" fontAlgn="b"/>
                      <a:r>
                        <a:rPr lang="en-IN" sz="1600" u="none" strike="noStrike"/>
                        <a:t>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1</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2</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Over 3</a:t>
                      </a:r>
                      <a:endParaRPr lang="en-IN"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216024">
                <a:tc>
                  <a:txBody>
                    <a:bodyPr/>
                    <a:lstStyle/>
                    <a:p>
                      <a:pPr algn="ctr" fontAlgn="b"/>
                      <a:r>
                        <a:rPr lang="en-IN" sz="1600" u="none" strike="noStrike"/>
                        <a:t>18-29</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dirty="0"/>
                        <a:t>440</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160</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a:t>110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61</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35</a:t>
                      </a:r>
                      <a:endParaRPr lang="en-IN"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216024">
                <a:tc>
                  <a:txBody>
                    <a:bodyPr/>
                    <a:lstStyle/>
                    <a:p>
                      <a:pPr algn="ctr" fontAlgn="b"/>
                      <a:r>
                        <a:rPr lang="en-IN" sz="1600" u="none" strike="noStrike"/>
                        <a:t>30-50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dirty="0"/>
                        <a:t>505</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125</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60</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22</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18</a:t>
                      </a:r>
                      <a:endParaRPr lang="en-IN"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216024">
                <a:tc>
                  <a:txBody>
                    <a:bodyPr/>
                    <a:lstStyle/>
                    <a:p>
                      <a:pPr algn="ctr" fontAlgn="b"/>
                      <a:r>
                        <a:rPr lang="en-IN" sz="1600" u="none" strike="noStrike"/>
                        <a:t>above 50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360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45</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35</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15</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dirty="0"/>
                        <a:t>9</a:t>
                      </a:r>
                      <a:endParaRPr lang="en-IN"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bl>
          </a:graphicData>
        </a:graphic>
      </p:graphicFrame>
      <p:sp>
        <p:nvSpPr>
          <p:cNvPr id="7" name="Rectangle 6"/>
          <p:cNvSpPr/>
          <p:nvPr/>
        </p:nvSpPr>
        <p:spPr>
          <a:xfrm>
            <a:off x="1054224" y="4635680"/>
            <a:ext cx="7488832" cy="646331"/>
          </a:xfrm>
          <a:prstGeom prst="rect">
            <a:avLst/>
          </a:prstGeom>
        </p:spPr>
        <p:txBody>
          <a:bodyPr wrap="square">
            <a:spAutoFit/>
          </a:bodyPr>
          <a:lstStyle/>
          <a:p>
            <a:r>
              <a:rPr lang="en-IN" dirty="0"/>
              <a:t>Find the probabilities of the following events for a driver chosen at random from the city</a:t>
            </a:r>
          </a:p>
        </p:txBody>
      </p:sp>
      <p:sp>
        <p:nvSpPr>
          <p:cNvPr id="8" name="Rectangle 7"/>
          <p:cNvSpPr/>
          <p:nvPr/>
        </p:nvSpPr>
        <p:spPr>
          <a:xfrm>
            <a:off x="910208" y="5441792"/>
            <a:ext cx="7776864" cy="923330"/>
          </a:xfrm>
          <a:prstGeom prst="rect">
            <a:avLst/>
          </a:prstGeom>
        </p:spPr>
        <p:txBody>
          <a:bodyPr wrap="square">
            <a:spAutoFit/>
          </a:bodyPr>
          <a:lstStyle/>
          <a:p>
            <a:r>
              <a:rPr lang="en-IN" dirty="0"/>
              <a:t>(</a:t>
            </a:r>
            <a:r>
              <a:rPr lang="en-IN" dirty="0" err="1"/>
              <a:t>i</a:t>
            </a:r>
            <a:r>
              <a:rPr lang="en-IN" dirty="0"/>
              <a:t>)being 18-29 years of age and having exactly 3 accidents in one year.</a:t>
            </a:r>
          </a:p>
          <a:p>
            <a:r>
              <a:rPr lang="en-IN" dirty="0"/>
              <a:t>(ii) being 30-50 years of age and having one or more accidents in a year.</a:t>
            </a:r>
          </a:p>
          <a:p>
            <a:r>
              <a:rPr lang="en-US" dirty="0"/>
              <a:t>(iii) Having no accident in one year.</a:t>
            </a:r>
            <a:endParaRPr lang="en-IN" dirty="0"/>
          </a:p>
        </p:txBody>
      </p:sp>
    </p:spTree>
    <p:extLst>
      <p:ext uri="{BB962C8B-B14F-4D97-AF65-F5344CB8AC3E}">
        <p14:creationId xmlns:p14="http://schemas.microsoft.com/office/powerpoint/2010/main" val="32969625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4</a:t>
            </a:r>
          </a:p>
        </p:txBody>
      </p:sp>
      <p:pic>
        <p:nvPicPr>
          <p:cNvPr id="24578" name="Picture 2"/>
          <p:cNvPicPr>
            <a:picLocks noChangeAspect="1" noChangeArrowheads="1"/>
          </p:cNvPicPr>
          <p:nvPr/>
        </p:nvPicPr>
        <p:blipFill>
          <a:blip r:embed="rId2" cstate="print"/>
          <a:srcRect/>
          <a:stretch>
            <a:fillRect/>
          </a:stretch>
        </p:blipFill>
        <p:spPr bwMode="auto">
          <a:xfrm>
            <a:off x="838200" y="1865401"/>
            <a:ext cx="8827008" cy="3830559"/>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srcRect/>
          <a:stretch>
            <a:fillRect/>
          </a:stretch>
        </p:blipFill>
        <p:spPr bwMode="auto">
          <a:xfrm>
            <a:off x="3187113" y="5695960"/>
            <a:ext cx="6048673" cy="741663"/>
          </a:xfrm>
          <a:prstGeom prst="rect">
            <a:avLst/>
          </a:prstGeom>
          <a:noFill/>
          <a:ln w="9525">
            <a:noFill/>
            <a:miter lim="800000"/>
            <a:headEnd/>
            <a:tailEnd/>
          </a:ln>
        </p:spPr>
      </p:pic>
    </p:spTree>
    <p:extLst>
      <p:ext uri="{BB962C8B-B14F-4D97-AF65-F5344CB8AC3E}">
        <p14:creationId xmlns:p14="http://schemas.microsoft.com/office/powerpoint/2010/main" val="5873398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5</a:t>
            </a:r>
          </a:p>
        </p:txBody>
      </p:sp>
      <p:sp>
        <p:nvSpPr>
          <p:cNvPr id="4" name="Rectangle 3"/>
          <p:cNvSpPr/>
          <p:nvPr/>
        </p:nvSpPr>
        <p:spPr>
          <a:xfrm>
            <a:off x="838200" y="1792249"/>
            <a:ext cx="10290048" cy="1015663"/>
          </a:xfrm>
          <a:prstGeom prst="rect">
            <a:avLst/>
          </a:prstGeom>
        </p:spPr>
        <p:txBody>
          <a:bodyPr wrap="square">
            <a:spAutoFit/>
          </a:bodyPr>
          <a:lstStyle/>
          <a:p>
            <a:r>
              <a:rPr lang="en-IN" sz="2000" dirty="0"/>
              <a:t>Fifty seeds were selected at random from each of 5 bags of seeds, and were kept under standardised conditions favourable to germination. After 20 days, the number of seeds which had germinated in each collection were counted and recorded</a:t>
            </a:r>
          </a:p>
        </p:txBody>
      </p:sp>
      <p:pic>
        <p:nvPicPr>
          <p:cNvPr id="19458" name="Picture 2"/>
          <p:cNvPicPr>
            <a:picLocks noChangeAspect="1" noChangeArrowheads="1"/>
          </p:cNvPicPr>
          <p:nvPr/>
        </p:nvPicPr>
        <p:blipFill>
          <a:blip r:embed="rId2" cstate="print"/>
          <a:srcRect/>
          <a:stretch>
            <a:fillRect/>
          </a:stretch>
        </p:blipFill>
        <p:spPr bwMode="auto">
          <a:xfrm>
            <a:off x="2404152" y="3139700"/>
            <a:ext cx="5688632" cy="1253656"/>
          </a:xfrm>
          <a:prstGeom prst="rect">
            <a:avLst/>
          </a:prstGeom>
          <a:noFill/>
          <a:ln w="9525">
            <a:noFill/>
            <a:miter lim="800000"/>
            <a:headEnd/>
            <a:tailEnd/>
          </a:ln>
        </p:spPr>
      </p:pic>
      <p:sp>
        <p:nvSpPr>
          <p:cNvPr id="6" name="Rectangle 5"/>
          <p:cNvSpPr/>
          <p:nvPr/>
        </p:nvSpPr>
        <p:spPr>
          <a:xfrm>
            <a:off x="1010848" y="4853161"/>
            <a:ext cx="9029264" cy="1200329"/>
          </a:xfrm>
          <a:prstGeom prst="rect">
            <a:avLst/>
          </a:prstGeom>
        </p:spPr>
        <p:txBody>
          <a:bodyPr wrap="square">
            <a:spAutoFit/>
          </a:bodyPr>
          <a:lstStyle/>
          <a:p>
            <a:r>
              <a:rPr lang="en-IN" dirty="0"/>
              <a:t>What is the probability of germination of</a:t>
            </a:r>
          </a:p>
          <a:p>
            <a:r>
              <a:rPr lang="en-IN" dirty="0"/>
              <a:t> (</a:t>
            </a:r>
            <a:r>
              <a:rPr lang="en-IN" dirty="0" err="1"/>
              <a:t>i</a:t>
            </a:r>
            <a:r>
              <a:rPr lang="en-IN" dirty="0"/>
              <a:t>) more than 40 seeds in a bag?</a:t>
            </a:r>
          </a:p>
          <a:p>
            <a:r>
              <a:rPr lang="en-IN" dirty="0"/>
              <a:t> (ii) 49 seeds in a bag?</a:t>
            </a:r>
          </a:p>
          <a:p>
            <a:r>
              <a:rPr lang="en-IN" dirty="0"/>
              <a:t>(iii) more that 35 seeds in a bag?</a:t>
            </a:r>
          </a:p>
        </p:txBody>
      </p:sp>
    </p:spTree>
    <p:extLst>
      <p:ext uri="{BB962C8B-B14F-4D97-AF65-F5344CB8AC3E}">
        <p14:creationId xmlns:p14="http://schemas.microsoft.com/office/powerpoint/2010/main" val="2715859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5</a:t>
            </a:r>
          </a:p>
        </p:txBody>
      </p:sp>
      <p:pic>
        <p:nvPicPr>
          <p:cNvPr id="25602" name="Picture 2"/>
          <p:cNvPicPr>
            <a:picLocks noChangeAspect="1" noChangeArrowheads="1"/>
          </p:cNvPicPr>
          <p:nvPr/>
        </p:nvPicPr>
        <p:blipFill>
          <a:blip r:embed="rId2" cstate="print"/>
          <a:srcRect/>
          <a:stretch>
            <a:fillRect/>
          </a:stretch>
        </p:blipFill>
        <p:spPr bwMode="auto">
          <a:xfrm>
            <a:off x="838200" y="1802536"/>
            <a:ext cx="7560840" cy="1382554"/>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838200" y="3185090"/>
            <a:ext cx="6696743" cy="2367372"/>
          </a:xfrm>
          <a:prstGeom prst="rect">
            <a:avLst/>
          </a:prstGeom>
          <a:noFill/>
          <a:ln w="9525">
            <a:noFill/>
            <a:miter lim="800000"/>
            <a:headEnd/>
            <a:tailEnd/>
          </a:ln>
        </p:spPr>
      </p:pic>
    </p:spTree>
    <p:extLst>
      <p:ext uri="{BB962C8B-B14F-4D97-AF65-F5344CB8AC3E}">
        <p14:creationId xmlns:p14="http://schemas.microsoft.com/office/powerpoint/2010/main" val="91552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Statistics</a:t>
            </a:r>
          </a:p>
        </p:txBody>
      </p:sp>
      <p:sp>
        <p:nvSpPr>
          <p:cNvPr id="3" name="Content Placeholder 2"/>
          <p:cNvSpPr>
            <a:spLocks noGrp="1"/>
          </p:cNvSpPr>
          <p:nvPr>
            <p:ph idx="1"/>
          </p:nvPr>
        </p:nvSpPr>
        <p:spPr>
          <a:xfrm>
            <a:off x="774192" y="1779905"/>
            <a:ext cx="10515600" cy="4351338"/>
          </a:xfrm>
        </p:spPr>
        <p:txBody>
          <a:bodyPr>
            <a:normAutofit/>
          </a:bodyPr>
          <a:lstStyle/>
          <a:p>
            <a:pPr marL="0" indent="0">
              <a:buNone/>
            </a:pPr>
            <a:r>
              <a:rPr lang="en-US" b="1" dirty="0"/>
              <a:t>Summarize data into meaningful charts and reports</a:t>
            </a:r>
          </a:p>
          <a:p>
            <a:pPr lvl="1"/>
            <a:endParaRPr lang="en-US" dirty="0"/>
          </a:p>
        </p:txBody>
      </p:sp>
      <p:pic>
        <p:nvPicPr>
          <p:cNvPr id="4" name="Picture 3">
            <a:extLst>
              <a:ext uri="{FF2B5EF4-FFF2-40B4-BE49-F238E27FC236}">
                <a16:creationId xmlns:a16="http://schemas.microsoft.com/office/drawing/2014/main" id="{8460FD39-A8B2-C0D2-8A07-6C424209F52F}"/>
              </a:ext>
            </a:extLst>
          </p:cNvPr>
          <p:cNvPicPr>
            <a:picLocks noChangeAspect="1"/>
          </p:cNvPicPr>
          <p:nvPr/>
        </p:nvPicPr>
        <p:blipFill>
          <a:blip r:embed="rId3"/>
          <a:stretch>
            <a:fillRect/>
          </a:stretch>
        </p:blipFill>
        <p:spPr>
          <a:xfrm>
            <a:off x="3957221" y="2204835"/>
            <a:ext cx="6689758" cy="3655691"/>
          </a:xfrm>
          <a:prstGeom prst="rect">
            <a:avLst/>
          </a:prstGeom>
        </p:spPr>
      </p:pic>
      <p:sp>
        <p:nvSpPr>
          <p:cNvPr id="5" name="TextBox 4">
            <a:extLst>
              <a:ext uri="{FF2B5EF4-FFF2-40B4-BE49-F238E27FC236}">
                <a16:creationId xmlns:a16="http://schemas.microsoft.com/office/drawing/2014/main" id="{27C86500-7271-ABE0-1369-D35659D277CA}"/>
              </a:ext>
            </a:extLst>
          </p:cNvPr>
          <p:cNvSpPr txBox="1"/>
          <p:nvPr/>
        </p:nvSpPr>
        <p:spPr>
          <a:xfrm>
            <a:off x="557784" y="5312664"/>
            <a:ext cx="10351008" cy="923330"/>
          </a:xfrm>
          <a:prstGeom prst="rect">
            <a:avLst/>
          </a:prstGeom>
          <a:noFill/>
        </p:spPr>
        <p:txBody>
          <a:bodyPr wrap="square" rtlCol="0">
            <a:spAutoFit/>
          </a:bodyPr>
          <a:lstStyle/>
          <a:p>
            <a:pPr marL="285750" indent="-285750">
              <a:buFont typeface="Arial" panose="020B0604020202020204" pitchFamily="34" charset="0"/>
              <a:buChar char="•"/>
            </a:pPr>
            <a:r>
              <a:rPr lang="en-US" dirty="0"/>
              <a:t>Measure of Central Tendency : Mean,  Median, Mode</a:t>
            </a:r>
          </a:p>
          <a:p>
            <a:pPr marL="285750" indent="-285750">
              <a:buFont typeface="Arial" panose="020B0604020202020204" pitchFamily="34" charset="0"/>
              <a:buChar char="•"/>
            </a:pPr>
            <a:r>
              <a:rPr lang="en-US" dirty="0"/>
              <a:t>Measure of Spread : Variance, standard deviation</a:t>
            </a:r>
          </a:p>
          <a:p>
            <a:pPr marL="285750" indent="-285750">
              <a:buFont typeface="Arial" panose="020B0604020202020204" pitchFamily="34" charset="0"/>
              <a:buChar char="•"/>
            </a:pPr>
            <a:r>
              <a:rPr lang="en-US" dirty="0"/>
              <a:t>Clustering: customer Segments</a:t>
            </a:r>
          </a:p>
        </p:txBody>
      </p:sp>
    </p:spTree>
    <p:extLst>
      <p:ext uri="{BB962C8B-B14F-4D97-AF65-F5344CB8AC3E}">
        <p14:creationId xmlns:p14="http://schemas.microsoft.com/office/powerpoint/2010/main" val="20509456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C3D67-B5AD-CDB5-15A3-B7D1446BE028}"/>
              </a:ext>
            </a:extLst>
          </p:cNvPr>
          <p:cNvSpPr>
            <a:spLocks noGrp="1"/>
          </p:cNvSpPr>
          <p:nvPr>
            <p:ph type="title"/>
          </p:nvPr>
        </p:nvSpPr>
        <p:spPr/>
        <p:txBody>
          <a:bodyPr/>
          <a:lstStyle/>
          <a:p>
            <a:r>
              <a:rPr lang="en-IN" dirty="0"/>
              <a:t>Correlation </a:t>
            </a:r>
          </a:p>
        </p:txBody>
      </p:sp>
      <p:sp>
        <p:nvSpPr>
          <p:cNvPr id="3" name="Content Placeholder 2">
            <a:extLst>
              <a:ext uri="{FF2B5EF4-FFF2-40B4-BE49-F238E27FC236}">
                <a16:creationId xmlns:a16="http://schemas.microsoft.com/office/drawing/2014/main" id="{61470242-CE65-C70F-6674-6329A37447A5}"/>
              </a:ext>
            </a:extLst>
          </p:cNvPr>
          <p:cNvSpPr>
            <a:spLocks noGrp="1"/>
          </p:cNvSpPr>
          <p:nvPr>
            <p:ph idx="1"/>
          </p:nvPr>
        </p:nvSpPr>
        <p:spPr/>
        <p:txBody>
          <a:bodyPr>
            <a:normAutofit/>
          </a:bodyPr>
          <a:lstStyle/>
          <a:p>
            <a:r>
              <a:rPr lang="en-US" sz="2400" dirty="0"/>
              <a:t>Exploratory data analysis in many modeling projects (whether in data science or in research) involves examining correlation among predictors, and between predictors and a target variable. </a:t>
            </a:r>
          </a:p>
          <a:p>
            <a:r>
              <a:rPr lang="en-US" sz="2400" dirty="0"/>
              <a:t>Variables X and Y (each with measured data) are said to be positively correlated if high values of X go with high values of Y, and low values of X go with low values of Y. </a:t>
            </a:r>
          </a:p>
          <a:p>
            <a:r>
              <a:rPr lang="en-US" sz="2400" dirty="0"/>
              <a:t>If high values of X go with low values of Y, and vice versa, the variables are negatively correlated</a:t>
            </a:r>
            <a:endParaRPr lang="en-IN" sz="2400" dirty="0"/>
          </a:p>
        </p:txBody>
      </p:sp>
    </p:spTree>
    <p:extLst>
      <p:ext uri="{BB962C8B-B14F-4D97-AF65-F5344CB8AC3E}">
        <p14:creationId xmlns:p14="http://schemas.microsoft.com/office/powerpoint/2010/main" val="37211898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D74F-8FD5-034E-B239-520B46CA94D2}"/>
              </a:ext>
            </a:extLst>
          </p:cNvPr>
          <p:cNvSpPr>
            <a:spLocks noGrp="1"/>
          </p:cNvSpPr>
          <p:nvPr>
            <p:ph type="title"/>
          </p:nvPr>
        </p:nvSpPr>
        <p:spPr/>
        <p:txBody>
          <a:bodyPr/>
          <a:lstStyle/>
          <a:p>
            <a:r>
              <a:rPr lang="en-IN" dirty="0"/>
              <a:t>Key Terms for Correlation</a:t>
            </a:r>
          </a:p>
        </p:txBody>
      </p:sp>
      <p:sp>
        <p:nvSpPr>
          <p:cNvPr id="3" name="Content Placeholder 2">
            <a:extLst>
              <a:ext uri="{FF2B5EF4-FFF2-40B4-BE49-F238E27FC236}">
                <a16:creationId xmlns:a16="http://schemas.microsoft.com/office/drawing/2014/main" id="{134DDDF4-41C3-28E1-A410-1BF0CEAB2909}"/>
              </a:ext>
            </a:extLst>
          </p:cNvPr>
          <p:cNvSpPr>
            <a:spLocks noGrp="1"/>
          </p:cNvSpPr>
          <p:nvPr>
            <p:ph idx="1"/>
          </p:nvPr>
        </p:nvSpPr>
        <p:spPr/>
        <p:txBody>
          <a:bodyPr/>
          <a:lstStyle/>
          <a:p>
            <a:r>
              <a:rPr lang="en-US" dirty="0"/>
              <a:t>Correlation coefficient A metric that measures the extent to which numeric variables are associated with one another (ranges from –1 to +1).</a:t>
            </a:r>
          </a:p>
          <a:p>
            <a:r>
              <a:rPr lang="en-US" dirty="0"/>
              <a:t>Correlation matrix A table where the variables are shown on both rows and columns, and the cell values are the correlations between the variables. </a:t>
            </a:r>
          </a:p>
          <a:p>
            <a:r>
              <a:rPr lang="en-US" dirty="0"/>
              <a:t>Scatterplot A plot in which the x-axis is the value of one variable, and the y-axis the value of another</a:t>
            </a:r>
            <a:endParaRPr lang="en-IN" dirty="0"/>
          </a:p>
        </p:txBody>
      </p:sp>
    </p:spTree>
    <p:extLst>
      <p:ext uri="{BB962C8B-B14F-4D97-AF65-F5344CB8AC3E}">
        <p14:creationId xmlns:p14="http://schemas.microsoft.com/office/powerpoint/2010/main" val="4189818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44B3-00E3-672D-EE1B-6748E4ABF07A}"/>
              </a:ext>
            </a:extLst>
          </p:cNvPr>
          <p:cNvSpPr>
            <a:spLocks noGrp="1"/>
          </p:cNvSpPr>
          <p:nvPr>
            <p:ph type="title"/>
          </p:nvPr>
        </p:nvSpPr>
        <p:spPr/>
        <p:txBody>
          <a:bodyPr/>
          <a:lstStyle/>
          <a:p>
            <a:r>
              <a:rPr lang="en-US" dirty="0"/>
              <a:t>Exploring Two or More Variables</a:t>
            </a:r>
            <a:endParaRPr lang="en-IN" dirty="0"/>
          </a:p>
        </p:txBody>
      </p:sp>
      <p:sp>
        <p:nvSpPr>
          <p:cNvPr id="3" name="Content Placeholder 2">
            <a:extLst>
              <a:ext uri="{FF2B5EF4-FFF2-40B4-BE49-F238E27FC236}">
                <a16:creationId xmlns:a16="http://schemas.microsoft.com/office/drawing/2014/main" id="{270767E7-F6B6-E58D-138F-C66F01F5CB96}"/>
              </a:ext>
            </a:extLst>
          </p:cNvPr>
          <p:cNvSpPr>
            <a:spLocks noGrp="1"/>
          </p:cNvSpPr>
          <p:nvPr>
            <p:ph idx="1"/>
          </p:nvPr>
        </p:nvSpPr>
        <p:spPr/>
        <p:txBody>
          <a:bodyPr/>
          <a:lstStyle/>
          <a:p>
            <a:r>
              <a:rPr lang="en-US" dirty="0"/>
              <a:t>Familiar estimators like mean and variance look at variables one at a time (univariate analysis). </a:t>
            </a:r>
          </a:p>
          <a:p>
            <a:r>
              <a:rPr lang="en-US" dirty="0"/>
              <a:t>Correlation analysis is an important method that compares two variables (bivariate analysis).</a:t>
            </a:r>
          </a:p>
          <a:p>
            <a:r>
              <a:rPr lang="en-US" dirty="0"/>
              <a:t>And at more than two variables (multivariate analysis).</a:t>
            </a:r>
            <a:endParaRPr lang="en-IN" dirty="0"/>
          </a:p>
        </p:txBody>
      </p:sp>
    </p:spTree>
    <p:extLst>
      <p:ext uri="{BB962C8B-B14F-4D97-AF65-F5344CB8AC3E}">
        <p14:creationId xmlns:p14="http://schemas.microsoft.com/office/powerpoint/2010/main" val="555108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E8742-29F8-1ACD-D479-A25C936526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8E9907-0D72-0C5D-81F8-3B66A4D5BBEC}"/>
              </a:ext>
            </a:extLst>
          </p:cNvPr>
          <p:cNvSpPr>
            <a:spLocks noGrp="1"/>
          </p:cNvSpPr>
          <p:nvPr>
            <p:ph idx="1"/>
          </p:nvPr>
        </p:nvSpPr>
        <p:spPr/>
        <p:txBody>
          <a:bodyPr/>
          <a:lstStyle/>
          <a:p>
            <a:r>
              <a:rPr lang="en-US" dirty="0"/>
              <a:t>Hexagonal binning and contour plots are useful tools that permit graphical examination of two numeric variables at a time, without being overwhelmed by huge amounts of data. </a:t>
            </a:r>
          </a:p>
          <a:p>
            <a:r>
              <a:rPr lang="en-US" dirty="0"/>
              <a:t> Contingency tables are the standard tool for looking at the counts of two categorical variables. </a:t>
            </a:r>
          </a:p>
          <a:p>
            <a:r>
              <a:rPr lang="en-US" dirty="0"/>
              <a:t>Boxplots and violin plots allow you to plot a numeric variable against a categorical variable.</a:t>
            </a:r>
            <a:endParaRPr lang="en-IN" dirty="0"/>
          </a:p>
        </p:txBody>
      </p:sp>
    </p:spTree>
    <p:extLst>
      <p:ext uri="{BB962C8B-B14F-4D97-AF65-F5344CB8AC3E}">
        <p14:creationId xmlns:p14="http://schemas.microsoft.com/office/powerpoint/2010/main" val="33742528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6A67-F781-16A6-D2F0-AC42F4160D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AC5D0A-0526-6063-746C-548A279893ED}"/>
              </a:ext>
            </a:extLst>
          </p:cNvPr>
          <p:cNvSpPr>
            <a:spLocks noGrp="1"/>
          </p:cNvSpPr>
          <p:nvPr>
            <p:ph idx="1"/>
          </p:nvPr>
        </p:nvSpPr>
        <p:spPr/>
        <p:txBody>
          <a:bodyPr>
            <a:normAutofit/>
          </a:bodyPr>
          <a:lstStyle/>
          <a:p>
            <a:pPr marL="0" indent="0">
              <a:buNone/>
            </a:pPr>
            <a:endParaRPr lang="en-IN" sz="6000" dirty="0">
              <a:solidFill>
                <a:schemeClr val="accent4">
                  <a:lumMod val="75000"/>
                </a:schemeClr>
              </a:solidFill>
            </a:endParaRPr>
          </a:p>
          <a:p>
            <a:pPr marL="0" indent="0" algn="ctr">
              <a:buNone/>
            </a:pPr>
            <a:r>
              <a:rPr lang="en-IN" sz="6000" dirty="0">
                <a:solidFill>
                  <a:schemeClr val="accent4">
                    <a:lumMod val="75000"/>
                  </a:schemeClr>
                </a:solidFill>
              </a:rPr>
              <a:t>Thank You</a:t>
            </a:r>
          </a:p>
        </p:txBody>
      </p:sp>
    </p:spTree>
    <p:extLst>
      <p:ext uri="{BB962C8B-B14F-4D97-AF65-F5344CB8AC3E}">
        <p14:creationId xmlns:p14="http://schemas.microsoft.com/office/powerpoint/2010/main" val="8808401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a:t>
            </a:r>
          </a:p>
        </p:txBody>
      </p:sp>
      <p:sp>
        <p:nvSpPr>
          <p:cNvPr id="3" name="Content Placeholder 2"/>
          <p:cNvSpPr>
            <a:spLocks noGrp="1"/>
          </p:cNvSpPr>
          <p:nvPr>
            <p:ph idx="1"/>
          </p:nvPr>
        </p:nvSpPr>
        <p:spPr/>
        <p:txBody>
          <a:bodyPr/>
          <a:lstStyle/>
          <a:p>
            <a:r>
              <a:rPr lang="en-US" b="1" dirty="0"/>
              <a:t>Experiment: </a:t>
            </a:r>
            <a:r>
              <a:rPr lang="en-US" dirty="0"/>
              <a:t>a repeatable procedure with a set of possible results.</a:t>
            </a:r>
          </a:p>
          <a:p>
            <a:endParaRPr lang="en-US" dirty="0"/>
          </a:p>
          <a:p>
            <a:endParaRPr lang="en-US" dirty="0"/>
          </a:p>
          <a:p>
            <a:endParaRPr lang="en-US" dirty="0"/>
          </a:p>
          <a:p>
            <a:endParaRPr lang="en-US" dirty="0"/>
          </a:p>
          <a:p>
            <a:r>
              <a:rPr lang="en-US" b="1" dirty="0"/>
              <a:t>Outcome:</a:t>
            </a:r>
            <a:r>
              <a:rPr lang="en-US" dirty="0"/>
              <a:t> A possible result of an experiment.</a:t>
            </a:r>
          </a:p>
        </p:txBody>
      </p:sp>
      <p:pic>
        <p:nvPicPr>
          <p:cNvPr id="4" name="Picture 3"/>
          <p:cNvPicPr>
            <a:picLocks noChangeAspect="1"/>
          </p:cNvPicPr>
          <p:nvPr/>
        </p:nvPicPr>
        <p:blipFill>
          <a:blip r:embed="rId2"/>
          <a:stretch>
            <a:fillRect/>
          </a:stretch>
        </p:blipFill>
        <p:spPr>
          <a:xfrm>
            <a:off x="1628584" y="2429065"/>
            <a:ext cx="8715375" cy="1762125"/>
          </a:xfrm>
          <a:prstGeom prst="rect">
            <a:avLst/>
          </a:prstGeom>
        </p:spPr>
      </p:pic>
      <p:pic>
        <p:nvPicPr>
          <p:cNvPr id="5" name="Picture 4"/>
          <p:cNvPicPr>
            <a:picLocks noChangeAspect="1"/>
          </p:cNvPicPr>
          <p:nvPr/>
        </p:nvPicPr>
        <p:blipFill>
          <a:blip r:embed="rId3"/>
          <a:stretch>
            <a:fillRect/>
          </a:stretch>
        </p:blipFill>
        <p:spPr>
          <a:xfrm>
            <a:off x="1652587" y="4962525"/>
            <a:ext cx="8886825" cy="1895475"/>
          </a:xfrm>
          <a:prstGeom prst="rect">
            <a:avLst/>
          </a:prstGeom>
        </p:spPr>
      </p:pic>
    </p:spTree>
    <p:extLst>
      <p:ext uri="{BB962C8B-B14F-4D97-AF65-F5344CB8AC3E}">
        <p14:creationId xmlns:p14="http://schemas.microsoft.com/office/powerpoint/2010/main" val="33980608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a:t>
            </a:r>
          </a:p>
        </p:txBody>
      </p:sp>
      <p:sp>
        <p:nvSpPr>
          <p:cNvPr id="3" name="Content Placeholder 2"/>
          <p:cNvSpPr>
            <a:spLocks noGrp="1"/>
          </p:cNvSpPr>
          <p:nvPr>
            <p:ph idx="1"/>
          </p:nvPr>
        </p:nvSpPr>
        <p:spPr/>
        <p:txBody>
          <a:bodyPr/>
          <a:lstStyle/>
          <a:p>
            <a:r>
              <a:rPr lang="en-US" b="1" dirty="0"/>
              <a:t>Sample Space:</a:t>
            </a:r>
            <a:r>
              <a:rPr lang="en-US" dirty="0"/>
              <a:t> all the possible outcomes of an experiment.</a:t>
            </a:r>
          </a:p>
        </p:txBody>
      </p:sp>
      <p:pic>
        <p:nvPicPr>
          <p:cNvPr id="4" name="Picture 3"/>
          <p:cNvPicPr>
            <a:picLocks noChangeAspect="1"/>
          </p:cNvPicPr>
          <p:nvPr/>
        </p:nvPicPr>
        <p:blipFill>
          <a:blip r:embed="rId2"/>
          <a:stretch>
            <a:fillRect/>
          </a:stretch>
        </p:blipFill>
        <p:spPr>
          <a:xfrm>
            <a:off x="1472184" y="2776657"/>
            <a:ext cx="8149399" cy="2449273"/>
          </a:xfrm>
          <a:prstGeom prst="rect">
            <a:avLst/>
          </a:prstGeom>
        </p:spPr>
      </p:pic>
    </p:spTree>
    <p:extLst>
      <p:ext uri="{BB962C8B-B14F-4D97-AF65-F5344CB8AC3E}">
        <p14:creationId xmlns:p14="http://schemas.microsoft.com/office/powerpoint/2010/main" val="1854390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Sample Point:</a:t>
            </a:r>
            <a:r>
              <a:rPr lang="en-US" dirty="0"/>
              <a:t> just one of the possible outcomes</a:t>
            </a:r>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304287" y="2783374"/>
            <a:ext cx="8123111" cy="2730458"/>
          </a:xfrm>
          <a:prstGeom prst="rect">
            <a:avLst/>
          </a:prstGeom>
        </p:spPr>
      </p:pic>
    </p:spTree>
    <p:extLst>
      <p:ext uri="{BB962C8B-B14F-4D97-AF65-F5344CB8AC3E}">
        <p14:creationId xmlns:p14="http://schemas.microsoft.com/office/powerpoint/2010/main" val="88755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Event:</a:t>
            </a:r>
            <a:r>
              <a:rPr lang="en-US" dirty="0"/>
              <a:t> one </a:t>
            </a:r>
            <a:r>
              <a:rPr lang="en-US" b="1" dirty="0"/>
              <a:t>or more</a:t>
            </a:r>
            <a:r>
              <a:rPr lang="en-US" dirty="0"/>
              <a:t> outcomes of an experiment</a:t>
            </a:r>
          </a:p>
        </p:txBody>
      </p:sp>
      <p:pic>
        <p:nvPicPr>
          <p:cNvPr id="4" name="Picture 3"/>
          <p:cNvPicPr>
            <a:picLocks noChangeAspect="1"/>
          </p:cNvPicPr>
          <p:nvPr/>
        </p:nvPicPr>
        <p:blipFill>
          <a:blip r:embed="rId2"/>
          <a:stretch>
            <a:fillRect/>
          </a:stretch>
        </p:blipFill>
        <p:spPr>
          <a:xfrm>
            <a:off x="1338262" y="2452687"/>
            <a:ext cx="9515475" cy="4238625"/>
          </a:xfrm>
          <a:prstGeom prst="rect">
            <a:avLst/>
          </a:prstGeom>
        </p:spPr>
      </p:pic>
    </p:spTree>
    <p:extLst>
      <p:ext uri="{BB962C8B-B14F-4D97-AF65-F5344CB8AC3E}">
        <p14:creationId xmlns:p14="http://schemas.microsoft.com/office/powerpoint/2010/main" val="19004169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a:t>Example: Alex wants to see how many times a "double" comes up when throwing 2 dice.</a:t>
            </a:r>
          </a:p>
          <a:p>
            <a:r>
              <a:rPr lang="en-US" sz="2000" dirty="0"/>
              <a:t>The </a:t>
            </a:r>
            <a:r>
              <a:rPr lang="en-US" sz="2000" b="1" dirty="0"/>
              <a:t>Sample Space</a:t>
            </a:r>
            <a:r>
              <a:rPr lang="en-US" sz="2000" dirty="0"/>
              <a:t> is all possible </a:t>
            </a:r>
            <a:r>
              <a:rPr lang="en-US" sz="2000" b="1" dirty="0"/>
              <a:t>Outcomes</a:t>
            </a:r>
            <a:r>
              <a:rPr lang="en-US" sz="2000" dirty="0"/>
              <a:t> (36 Sample Points): </a:t>
            </a:r>
          </a:p>
          <a:p>
            <a:pPr marL="0" indent="0">
              <a:buNone/>
            </a:pPr>
            <a:r>
              <a:rPr lang="en-US" sz="2000" dirty="0"/>
              <a:t>     {1,1} {1,2} {1,3} {1,4} ... {6,3} {6,4} {6,5} {6,6} </a:t>
            </a:r>
          </a:p>
          <a:p>
            <a:pPr marL="0" indent="0">
              <a:buNone/>
            </a:pPr>
            <a:endParaRPr lang="en-US" sz="2000" dirty="0"/>
          </a:p>
          <a:p>
            <a:r>
              <a:rPr lang="en-US" sz="2000" dirty="0"/>
              <a:t>The </a:t>
            </a:r>
            <a:r>
              <a:rPr lang="en-US" sz="2000" b="1" dirty="0"/>
              <a:t>Event</a:t>
            </a:r>
            <a:r>
              <a:rPr lang="en-US" sz="2000" dirty="0"/>
              <a:t> Alex is looking for is a "double", where both dice have the same number. It is made up of these </a:t>
            </a:r>
            <a:r>
              <a:rPr lang="en-US" sz="2000" b="1" dirty="0"/>
              <a:t>6 Sample Points</a:t>
            </a:r>
            <a:r>
              <a:rPr lang="en-US" sz="2000" dirty="0"/>
              <a:t>:</a:t>
            </a:r>
          </a:p>
          <a:p>
            <a:pPr marL="0" indent="0">
              <a:buNone/>
            </a:pPr>
            <a:r>
              <a:rPr lang="en-US" sz="2000" dirty="0"/>
              <a:t>        {1,1} {2,2} {3,3} {4,4} {5,5} and {6,6}</a:t>
            </a:r>
          </a:p>
          <a:p>
            <a:pPr marL="0" indent="0">
              <a:buNone/>
            </a:pPr>
            <a:endParaRPr lang="en-US" dirty="0"/>
          </a:p>
          <a:p>
            <a:r>
              <a:rPr lang="en-US" sz="2000" dirty="0"/>
              <a:t>After 100 </a:t>
            </a:r>
            <a:r>
              <a:rPr lang="en-US" sz="2000" b="1" dirty="0"/>
              <a:t>Experiments</a:t>
            </a:r>
            <a:r>
              <a:rPr lang="en-US" sz="2000" dirty="0"/>
              <a:t>, Alex has 19 "double" </a:t>
            </a:r>
            <a:r>
              <a:rPr lang="en-US" sz="2000" b="1" dirty="0"/>
              <a:t>Events</a:t>
            </a:r>
            <a:r>
              <a:rPr lang="en-US" sz="2000" dirty="0"/>
              <a:t> ...</a:t>
            </a:r>
          </a:p>
          <a:p>
            <a:pPr marL="0" indent="0">
              <a:buNone/>
            </a:pPr>
            <a:r>
              <a:rPr lang="en-US" sz="2000" dirty="0"/>
              <a:t>       </a:t>
            </a:r>
          </a:p>
        </p:txBody>
      </p:sp>
      <p:pic>
        <p:nvPicPr>
          <p:cNvPr id="4" name="Picture 3"/>
          <p:cNvPicPr>
            <a:picLocks noChangeAspect="1"/>
          </p:cNvPicPr>
          <p:nvPr/>
        </p:nvPicPr>
        <p:blipFill>
          <a:blip r:embed="rId2"/>
          <a:stretch>
            <a:fillRect/>
          </a:stretch>
        </p:blipFill>
        <p:spPr>
          <a:xfrm>
            <a:off x="8375903" y="4001294"/>
            <a:ext cx="2255139" cy="2329410"/>
          </a:xfrm>
          <a:prstGeom prst="rect">
            <a:avLst/>
          </a:prstGeom>
        </p:spPr>
      </p:pic>
    </p:spTree>
    <p:extLst>
      <p:ext uri="{BB962C8B-B14F-4D97-AF65-F5344CB8AC3E}">
        <p14:creationId xmlns:p14="http://schemas.microsoft.com/office/powerpoint/2010/main" val="324401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786" y="4692028"/>
            <a:ext cx="10515600" cy="1325563"/>
          </a:xfrm>
        </p:spPr>
        <p:txBody>
          <a:bodyPr/>
          <a:lstStyle/>
          <a:p>
            <a:r>
              <a:rPr lang="en-US" dirty="0"/>
              <a:t>How do they arrive at this conclusion?</a:t>
            </a:r>
          </a:p>
        </p:txBody>
      </p:sp>
      <p:sp>
        <p:nvSpPr>
          <p:cNvPr id="3" name="Content Placeholder 2"/>
          <p:cNvSpPr>
            <a:spLocks noGrp="1"/>
          </p:cNvSpPr>
          <p:nvPr>
            <p:ph idx="1"/>
          </p:nvPr>
        </p:nvSpPr>
        <p:spPr/>
        <p:txBody>
          <a:bodyPr>
            <a:normAutofit/>
          </a:bodyPr>
          <a:lstStyle/>
          <a:p>
            <a:r>
              <a:rPr lang="en-US" sz="2400" dirty="0"/>
              <a:t>Doctors believes that the average teen sleeps on average no longer than 10 hours per day</a:t>
            </a:r>
          </a:p>
          <a:p>
            <a:r>
              <a:rPr lang="en-US" sz="2400" dirty="0"/>
              <a:t>A company has started that their straw machine makes straws that are 4 mm diameter. A worker believes that  the machine no longer makes straw of 4 mm diameter</a:t>
            </a:r>
          </a:p>
          <a:p>
            <a:r>
              <a:rPr lang="en-US" sz="2400" dirty="0"/>
              <a:t>The school board claims that at least 60% of students bring a phone to school</a:t>
            </a:r>
          </a:p>
        </p:txBody>
      </p:sp>
    </p:spTree>
    <p:extLst>
      <p:ext uri="{BB962C8B-B14F-4D97-AF65-F5344CB8AC3E}">
        <p14:creationId xmlns:p14="http://schemas.microsoft.com/office/powerpoint/2010/main" val="29087992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Life is full of random events!</a:t>
            </a:r>
          </a:p>
          <a:p>
            <a:pPr marL="0" indent="0">
              <a:buNone/>
            </a:pPr>
            <a:r>
              <a:rPr lang="en-US" dirty="0"/>
              <a:t>You need to get a "feel" for them to be a smart and successful person.</a:t>
            </a:r>
          </a:p>
          <a:p>
            <a:pPr marL="0" indent="0">
              <a:buNone/>
            </a:pPr>
            <a:r>
              <a:rPr lang="en-US" dirty="0"/>
              <a:t>The toss of a coin, throw of a dice and lottery draws are all examples of random events.</a:t>
            </a:r>
          </a:p>
          <a:p>
            <a:endParaRPr lang="en-US" dirty="0"/>
          </a:p>
        </p:txBody>
      </p:sp>
    </p:spTree>
    <p:extLst>
      <p:ext uri="{BB962C8B-B14F-4D97-AF65-F5344CB8AC3E}">
        <p14:creationId xmlns:p14="http://schemas.microsoft.com/office/powerpoint/2010/main" val="10634565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p:txBody>
          <a:bodyPr/>
          <a:lstStyle/>
          <a:p>
            <a:r>
              <a:rPr lang="en-US" dirty="0"/>
              <a:t>When we say "Event" we mean one (or more) outcomes.</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225296" y="2677668"/>
            <a:ext cx="9338780" cy="3220212"/>
          </a:xfrm>
          <a:prstGeom prst="rect">
            <a:avLst/>
          </a:prstGeom>
        </p:spPr>
      </p:pic>
    </p:spTree>
    <p:extLst>
      <p:ext uri="{BB962C8B-B14F-4D97-AF65-F5344CB8AC3E}">
        <p14:creationId xmlns:p14="http://schemas.microsoft.com/office/powerpoint/2010/main" val="42806498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Events can be:</a:t>
            </a:r>
          </a:p>
          <a:p>
            <a:r>
              <a:rPr lang="en-US" b="1" dirty="0"/>
              <a:t>Independent</a:t>
            </a:r>
            <a:r>
              <a:rPr lang="en-US" dirty="0"/>
              <a:t> (each event is </a:t>
            </a:r>
            <a:r>
              <a:rPr lang="en-US" b="1" dirty="0"/>
              <a:t>not</a:t>
            </a:r>
            <a:r>
              <a:rPr lang="en-US" dirty="0"/>
              <a:t> affected by other events), </a:t>
            </a:r>
          </a:p>
          <a:p>
            <a:r>
              <a:rPr lang="en-US" b="1" dirty="0"/>
              <a:t>Dependent</a:t>
            </a:r>
            <a:r>
              <a:rPr lang="en-US" dirty="0"/>
              <a:t> (also called "Conditional", where an event </a:t>
            </a:r>
            <a:r>
              <a:rPr lang="en-US" b="1" dirty="0"/>
              <a:t>is</a:t>
            </a:r>
            <a:r>
              <a:rPr lang="en-US" dirty="0"/>
              <a:t> affected by other events)</a:t>
            </a:r>
          </a:p>
          <a:p>
            <a:r>
              <a:rPr lang="en-US" b="1" dirty="0"/>
              <a:t>Mutually Exclusive</a:t>
            </a:r>
            <a:r>
              <a:rPr lang="en-US" dirty="0"/>
              <a:t> (events can't happen at the same time)</a:t>
            </a:r>
          </a:p>
          <a:p>
            <a:r>
              <a:rPr lang="en-US" dirty="0"/>
              <a:t>Equally Likely: probability is equal </a:t>
            </a:r>
          </a:p>
          <a:p>
            <a:endParaRPr lang="en-US" dirty="0"/>
          </a:p>
          <a:p>
            <a:endParaRPr lang="en-US" dirty="0"/>
          </a:p>
        </p:txBody>
      </p:sp>
    </p:spTree>
    <p:extLst>
      <p:ext uri="{BB962C8B-B14F-4D97-AF65-F5344CB8AC3E}">
        <p14:creationId xmlns:p14="http://schemas.microsoft.com/office/powerpoint/2010/main" val="27647241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Independent Events </a:t>
            </a:r>
            <a:endParaRPr lang="en-US" dirty="0"/>
          </a:p>
        </p:txBody>
      </p:sp>
      <p:sp>
        <p:nvSpPr>
          <p:cNvPr id="3" name="Content Placeholder 2"/>
          <p:cNvSpPr>
            <a:spLocks noGrp="1"/>
          </p:cNvSpPr>
          <p:nvPr>
            <p:ph idx="1"/>
          </p:nvPr>
        </p:nvSpPr>
        <p:spPr/>
        <p:txBody>
          <a:bodyPr/>
          <a:lstStyle/>
          <a:p>
            <a:r>
              <a:rPr lang="en-US" dirty="0"/>
              <a:t>Events can be "Independent", meaning each event is </a:t>
            </a:r>
            <a:r>
              <a:rPr lang="en-US" b="1" dirty="0"/>
              <a:t>not affected</a:t>
            </a:r>
            <a:r>
              <a:rPr lang="en-US" dirty="0"/>
              <a:t> by any other events.</a:t>
            </a:r>
          </a:p>
          <a:p>
            <a:endParaRPr lang="en-US" dirty="0"/>
          </a:p>
        </p:txBody>
      </p:sp>
      <p:pic>
        <p:nvPicPr>
          <p:cNvPr id="4" name="Picture 3"/>
          <p:cNvPicPr>
            <a:picLocks noChangeAspect="1"/>
          </p:cNvPicPr>
          <p:nvPr/>
        </p:nvPicPr>
        <p:blipFill>
          <a:blip r:embed="rId3"/>
          <a:stretch>
            <a:fillRect/>
          </a:stretch>
        </p:blipFill>
        <p:spPr>
          <a:xfrm>
            <a:off x="1428940" y="2972752"/>
            <a:ext cx="9553575" cy="2550224"/>
          </a:xfrm>
          <a:prstGeom prst="rect">
            <a:avLst/>
          </a:prstGeom>
        </p:spPr>
      </p:pic>
    </p:spTree>
    <p:extLst>
      <p:ext uri="{BB962C8B-B14F-4D97-AF65-F5344CB8AC3E}">
        <p14:creationId xmlns:p14="http://schemas.microsoft.com/office/powerpoint/2010/main" val="40527754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Dependent Events</a:t>
            </a:r>
            <a:endParaRPr lang="en-US" dirty="0"/>
          </a:p>
        </p:txBody>
      </p:sp>
      <p:sp>
        <p:nvSpPr>
          <p:cNvPr id="3" name="Content Placeholder 2"/>
          <p:cNvSpPr>
            <a:spLocks noGrp="1"/>
          </p:cNvSpPr>
          <p:nvPr>
            <p:ph idx="1"/>
          </p:nvPr>
        </p:nvSpPr>
        <p:spPr>
          <a:xfrm>
            <a:off x="746760" y="1514729"/>
            <a:ext cx="10515600" cy="4351338"/>
          </a:xfrm>
        </p:spPr>
        <p:txBody>
          <a:bodyPr/>
          <a:lstStyle/>
          <a:p>
            <a:r>
              <a:rPr lang="en-US" dirty="0"/>
              <a:t>"dependent“ event means they </a:t>
            </a:r>
            <a:r>
              <a:rPr lang="en-US" b="1" dirty="0"/>
              <a:t>can be affected by previous events</a:t>
            </a:r>
            <a:r>
              <a:rPr lang="en-US" dirty="0"/>
              <a:t>.</a:t>
            </a:r>
          </a:p>
        </p:txBody>
      </p:sp>
      <p:pic>
        <p:nvPicPr>
          <p:cNvPr id="4" name="Picture 3"/>
          <p:cNvPicPr>
            <a:picLocks noChangeAspect="1"/>
          </p:cNvPicPr>
          <p:nvPr/>
        </p:nvPicPr>
        <p:blipFill>
          <a:blip r:embed="rId3"/>
          <a:stretch>
            <a:fillRect/>
          </a:stretch>
        </p:blipFill>
        <p:spPr>
          <a:xfrm>
            <a:off x="1682150" y="1999711"/>
            <a:ext cx="8827700" cy="4711986"/>
          </a:xfrm>
          <a:prstGeom prst="rect">
            <a:avLst/>
          </a:prstGeom>
        </p:spPr>
      </p:pic>
    </p:spTree>
    <p:extLst>
      <p:ext uri="{BB962C8B-B14F-4D97-AF65-F5344CB8AC3E}">
        <p14:creationId xmlns:p14="http://schemas.microsoft.com/office/powerpoint/2010/main" val="26980888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11228" y="836898"/>
            <a:ext cx="8336860" cy="5207286"/>
          </a:xfrm>
          <a:prstGeom prst="rect">
            <a:avLst/>
          </a:prstGeom>
        </p:spPr>
      </p:pic>
    </p:spTree>
    <p:extLst>
      <p:ext uri="{BB962C8B-B14F-4D97-AF65-F5344CB8AC3E}">
        <p14:creationId xmlns:p14="http://schemas.microsoft.com/office/powerpoint/2010/main" val="30906673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6924" y="1357313"/>
            <a:ext cx="9067800" cy="4819650"/>
          </a:xfrm>
          <a:prstGeom prst="rect">
            <a:avLst/>
          </a:prstGeom>
        </p:spPr>
      </p:pic>
    </p:spTree>
    <p:extLst>
      <p:ext uri="{BB962C8B-B14F-4D97-AF65-F5344CB8AC3E}">
        <p14:creationId xmlns:p14="http://schemas.microsoft.com/office/powerpoint/2010/main" val="36038850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62621" y="2570035"/>
            <a:ext cx="9742682" cy="1672781"/>
          </a:xfrm>
          <a:prstGeom prst="rect">
            <a:avLst/>
          </a:prstGeom>
        </p:spPr>
      </p:pic>
    </p:spTree>
    <p:extLst>
      <p:ext uri="{BB962C8B-B14F-4D97-AF65-F5344CB8AC3E}">
        <p14:creationId xmlns:p14="http://schemas.microsoft.com/office/powerpoint/2010/main" val="17972152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Box 3"/>
          <p:cNvSpPr txBox="1"/>
          <p:nvPr/>
        </p:nvSpPr>
        <p:spPr>
          <a:xfrm>
            <a:off x="929696" y="2057425"/>
            <a:ext cx="10424104" cy="2554545"/>
          </a:xfrm>
          <a:prstGeom prst="rect">
            <a:avLst/>
          </a:prstGeom>
          <a:noFill/>
        </p:spPr>
        <p:txBody>
          <a:bodyPr wrap="square" rtlCol="0">
            <a:spAutoFit/>
          </a:bodyPr>
          <a:lstStyle/>
          <a:p>
            <a:r>
              <a:rPr lang="en-IN" sz="2000" dirty="0"/>
              <a:t>Three machines E1 , E2 , E3 in a certain factory produce 50%, 25% and 25%, respectively, of the total daily output of electric tubes. </a:t>
            </a:r>
          </a:p>
          <a:p>
            <a:endParaRPr lang="en-IN" sz="2000" dirty="0"/>
          </a:p>
          <a:p>
            <a:r>
              <a:rPr lang="en-IN" sz="2000" dirty="0"/>
              <a:t>It is known that 4% of the tubes produced one each of machines E1 and E2 are defective, and that 5% of those produced on E3 are defective. </a:t>
            </a:r>
          </a:p>
          <a:p>
            <a:endParaRPr lang="en-IN" sz="2000" dirty="0"/>
          </a:p>
          <a:p>
            <a:r>
              <a:rPr lang="en-IN" sz="2000" dirty="0"/>
              <a:t>If one tube is picked up at random from a day’s production, calculate the probability that it is defective.</a:t>
            </a:r>
          </a:p>
        </p:txBody>
      </p:sp>
    </p:spTree>
    <p:extLst>
      <p:ext uri="{BB962C8B-B14F-4D97-AF65-F5344CB8AC3E}">
        <p14:creationId xmlns:p14="http://schemas.microsoft.com/office/powerpoint/2010/main" val="4910329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Box 3"/>
          <p:cNvSpPr txBox="1"/>
          <p:nvPr/>
        </p:nvSpPr>
        <p:spPr>
          <a:xfrm>
            <a:off x="2207568" y="1772817"/>
            <a:ext cx="7632848" cy="646331"/>
          </a:xfrm>
          <a:prstGeom prst="rect">
            <a:avLst/>
          </a:prstGeom>
          <a:noFill/>
        </p:spPr>
        <p:txBody>
          <a:bodyPr wrap="square" rtlCol="0">
            <a:spAutoFit/>
          </a:bodyPr>
          <a:lstStyle/>
          <a:p>
            <a:endParaRPr lang="en-US" dirty="0"/>
          </a:p>
          <a:p>
            <a:endParaRPr lang="en-IN" dirty="0"/>
          </a:p>
        </p:txBody>
      </p:sp>
      <p:cxnSp>
        <p:nvCxnSpPr>
          <p:cNvPr id="6" name="Straight Arrow Connector 5"/>
          <p:cNvCxnSpPr/>
          <p:nvPr/>
        </p:nvCxnSpPr>
        <p:spPr>
          <a:xfrm flipV="1">
            <a:off x="2135560" y="2420888"/>
            <a:ext cx="172819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207568" y="3356992"/>
            <a:ext cx="1800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207568" y="3645024"/>
            <a:ext cx="1783432" cy="847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95600" y="2492896"/>
            <a:ext cx="576064" cy="369332"/>
          </a:xfrm>
          <a:prstGeom prst="rect">
            <a:avLst/>
          </a:prstGeom>
          <a:noFill/>
        </p:spPr>
        <p:txBody>
          <a:bodyPr wrap="square" rtlCol="0">
            <a:spAutoFit/>
          </a:bodyPr>
          <a:lstStyle/>
          <a:p>
            <a:r>
              <a:rPr lang="en-US" dirty="0"/>
              <a:t>E1</a:t>
            </a:r>
            <a:endParaRPr lang="en-IN" dirty="0"/>
          </a:p>
        </p:txBody>
      </p:sp>
      <p:sp>
        <p:nvSpPr>
          <p:cNvPr id="13" name="TextBox 12"/>
          <p:cNvSpPr txBox="1"/>
          <p:nvPr/>
        </p:nvSpPr>
        <p:spPr>
          <a:xfrm>
            <a:off x="2927648" y="2996952"/>
            <a:ext cx="576064" cy="369332"/>
          </a:xfrm>
          <a:prstGeom prst="rect">
            <a:avLst/>
          </a:prstGeom>
          <a:noFill/>
        </p:spPr>
        <p:txBody>
          <a:bodyPr wrap="square" rtlCol="0">
            <a:spAutoFit/>
          </a:bodyPr>
          <a:lstStyle/>
          <a:p>
            <a:r>
              <a:rPr lang="en-US" dirty="0"/>
              <a:t>E2</a:t>
            </a:r>
            <a:endParaRPr lang="en-IN" dirty="0"/>
          </a:p>
        </p:txBody>
      </p:sp>
      <p:sp>
        <p:nvSpPr>
          <p:cNvPr id="14" name="TextBox 13"/>
          <p:cNvSpPr txBox="1"/>
          <p:nvPr/>
        </p:nvSpPr>
        <p:spPr>
          <a:xfrm>
            <a:off x="3071664" y="3645024"/>
            <a:ext cx="576064" cy="369332"/>
          </a:xfrm>
          <a:prstGeom prst="rect">
            <a:avLst/>
          </a:prstGeom>
          <a:noFill/>
        </p:spPr>
        <p:txBody>
          <a:bodyPr wrap="square" rtlCol="0">
            <a:spAutoFit/>
          </a:bodyPr>
          <a:lstStyle/>
          <a:p>
            <a:r>
              <a:rPr lang="en-US" dirty="0"/>
              <a:t>E3</a:t>
            </a:r>
            <a:endParaRPr lang="en-IN" dirty="0"/>
          </a:p>
        </p:txBody>
      </p:sp>
      <p:sp>
        <p:nvSpPr>
          <p:cNvPr id="15" name="TextBox 14"/>
          <p:cNvSpPr txBox="1"/>
          <p:nvPr/>
        </p:nvSpPr>
        <p:spPr>
          <a:xfrm>
            <a:off x="3935760" y="2132856"/>
            <a:ext cx="720080" cy="369332"/>
          </a:xfrm>
          <a:prstGeom prst="rect">
            <a:avLst/>
          </a:prstGeom>
          <a:noFill/>
        </p:spPr>
        <p:txBody>
          <a:bodyPr wrap="square" rtlCol="0">
            <a:spAutoFit/>
          </a:bodyPr>
          <a:lstStyle/>
          <a:p>
            <a:r>
              <a:rPr lang="en-US" dirty="0"/>
              <a:t>50%</a:t>
            </a:r>
            <a:endParaRPr lang="en-IN" dirty="0"/>
          </a:p>
        </p:txBody>
      </p:sp>
      <p:sp>
        <p:nvSpPr>
          <p:cNvPr id="16" name="TextBox 15"/>
          <p:cNvSpPr txBox="1"/>
          <p:nvPr/>
        </p:nvSpPr>
        <p:spPr>
          <a:xfrm>
            <a:off x="4079776" y="3212976"/>
            <a:ext cx="720080" cy="369332"/>
          </a:xfrm>
          <a:prstGeom prst="rect">
            <a:avLst/>
          </a:prstGeom>
          <a:noFill/>
        </p:spPr>
        <p:txBody>
          <a:bodyPr wrap="square" rtlCol="0">
            <a:spAutoFit/>
          </a:bodyPr>
          <a:lstStyle/>
          <a:p>
            <a:r>
              <a:rPr lang="en-US" dirty="0"/>
              <a:t>25%</a:t>
            </a:r>
            <a:endParaRPr lang="en-IN" dirty="0"/>
          </a:p>
        </p:txBody>
      </p:sp>
      <p:sp>
        <p:nvSpPr>
          <p:cNvPr id="17" name="TextBox 16"/>
          <p:cNvSpPr txBox="1"/>
          <p:nvPr/>
        </p:nvSpPr>
        <p:spPr>
          <a:xfrm>
            <a:off x="4007768" y="4437112"/>
            <a:ext cx="720080" cy="369332"/>
          </a:xfrm>
          <a:prstGeom prst="rect">
            <a:avLst/>
          </a:prstGeom>
          <a:noFill/>
        </p:spPr>
        <p:txBody>
          <a:bodyPr wrap="square" rtlCol="0">
            <a:spAutoFit/>
          </a:bodyPr>
          <a:lstStyle/>
          <a:p>
            <a:r>
              <a:rPr lang="en-US" dirty="0"/>
              <a:t>25%</a:t>
            </a:r>
            <a:endParaRPr lang="en-IN" dirty="0"/>
          </a:p>
        </p:txBody>
      </p:sp>
      <p:cxnSp>
        <p:nvCxnSpPr>
          <p:cNvPr id="18" name="Straight Arrow Connector 17"/>
          <p:cNvCxnSpPr/>
          <p:nvPr/>
        </p:nvCxnSpPr>
        <p:spPr>
          <a:xfrm flipV="1">
            <a:off x="4511824" y="1988840"/>
            <a:ext cx="100811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11824" y="2420888"/>
            <a:ext cx="100811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55840" y="1700808"/>
            <a:ext cx="432048" cy="369332"/>
          </a:xfrm>
          <a:prstGeom prst="rect">
            <a:avLst/>
          </a:prstGeom>
          <a:noFill/>
        </p:spPr>
        <p:txBody>
          <a:bodyPr wrap="square" rtlCol="0">
            <a:spAutoFit/>
          </a:bodyPr>
          <a:lstStyle/>
          <a:p>
            <a:r>
              <a:rPr lang="en-US" dirty="0"/>
              <a:t>D</a:t>
            </a:r>
            <a:endParaRPr lang="en-IN" dirty="0"/>
          </a:p>
        </p:txBody>
      </p:sp>
      <p:sp>
        <p:nvSpPr>
          <p:cNvPr id="26" name="TextBox 25"/>
          <p:cNvSpPr txBox="1"/>
          <p:nvPr/>
        </p:nvSpPr>
        <p:spPr>
          <a:xfrm>
            <a:off x="4871864" y="2204864"/>
            <a:ext cx="576064" cy="369332"/>
          </a:xfrm>
          <a:prstGeom prst="rect">
            <a:avLst/>
          </a:prstGeom>
          <a:noFill/>
        </p:spPr>
        <p:txBody>
          <a:bodyPr wrap="square" rtlCol="0">
            <a:spAutoFit/>
          </a:bodyPr>
          <a:lstStyle/>
          <a:p>
            <a:r>
              <a:rPr lang="en-US" dirty="0"/>
              <a:t>ND</a:t>
            </a:r>
            <a:endParaRPr lang="en-IN" dirty="0"/>
          </a:p>
        </p:txBody>
      </p:sp>
      <p:cxnSp>
        <p:nvCxnSpPr>
          <p:cNvPr id="27" name="Straight Arrow Connector 26"/>
          <p:cNvCxnSpPr/>
          <p:nvPr/>
        </p:nvCxnSpPr>
        <p:spPr>
          <a:xfrm flipV="1">
            <a:off x="4664224" y="3068960"/>
            <a:ext cx="100811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664224" y="3501008"/>
            <a:ext cx="100811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08240" y="2780928"/>
            <a:ext cx="432048" cy="369332"/>
          </a:xfrm>
          <a:prstGeom prst="rect">
            <a:avLst/>
          </a:prstGeom>
          <a:noFill/>
        </p:spPr>
        <p:txBody>
          <a:bodyPr wrap="square" rtlCol="0">
            <a:spAutoFit/>
          </a:bodyPr>
          <a:lstStyle/>
          <a:p>
            <a:r>
              <a:rPr lang="en-US" dirty="0"/>
              <a:t>D</a:t>
            </a:r>
            <a:endParaRPr lang="en-IN" dirty="0"/>
          </a:p>
        </p:txBody>
      </p:sp>
      <p:sp>
        <p:nvSpPr>
          <p:cNvPr id="30" name="TextBox 29"/>
          <p:cNvSpPr txBox="1"/>
          <p:nvPr/>
        </p:nvSpPr>
        <p:spPr>
          <a:xfrm>
            <a:off x="5024264" y="3284984"/>
            <a:ext cx="576064" cy="369332"/>
          </a:xfrm>
          <a:prstGeom prst="rect">
            <a:avLst/>
          </a:prstGeom>
          <a:noFill/>
        </p:spPr>
        <p:txBody>
          <a:bodyPr wrap="square" rtlCol="0">
            <a:spAutoFit/>
          </a:bodyPr>
          <a:lstStyle/>
          <a:p>
            <a:r>
              <a:rPr lang="en-US" dirty="0"/>
              <a:t>ND</a:t>
            </a:r>
            <a:endParaRPr lang="en-IN" dirty="0"/>
          </a:p>
        </p:txBody>
      </p:sp>
      <p:cxnSp>
        <p:nvCxnSpPr>
          <p:cNvPr id="31" name="Straight Arrow Connector 30"/>
          <p:cNvCxnSpPr/>
          <p:nvPr/>
        </p:nvCxnSpPr>
        <p:spPr>
          <a:xfrm flipV="1">
            <a:off x="4664224" y="4355812"/>
            <a:ext cx="100811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664224" y="4787860"/>
            <a:ext cx="100811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808240" y="4067780"/>
            <a:ext cx="432048" cy="369332"/>
          </a:xfrm>
          <a:prstGeom prst="rect">
            <a:avLst/>
          </a:prstGeom>
          <a:noFill/>
        </p:spPr>
        <p:txBody>
          <a:bodyPr wrap="square" rtlCol="0">
            <a:spAutoFit/>
          </a:bodyPr>
          <a:lstStyle/>
          <a:p>
            <a:r>
              <a:rPr lang="en-US" dirty="0"/>
              <a:t>D</a:t>
            </a:r>
            <a:endParaRPr lang="en-IN" dirty="0"/>
          </a:p>
        </p:txBody>
      </p:sp>
      <p:sp>
        <p:nvSpPr>
          <p:cNvPr id="34" name="TextBox 33"/>
          <p:cNvSpPr txBox="1"/>
          <p:nvPr/>
        </p:nvSpPr>
        <p:spPr>
          <a:xfrm>
            <a:off x="5024264" y="4571836"/>
            <a:ext cx="576064" cy="369332"/>
          </a:xfrm>
          <a:prstGeom prst="rect">
            <a:avLst/>
          </a:prstGeom>
          <a:noFill/>
        </p:spPr>
        <p:txBody>
          <a:bodyPr wrap="square" rtlCol="0">
            <a:spAutoFit/>
          </a:bodyPr>
          <a:lstStyle/>
          <a:p>
            <a:r>
              <a:rPr lang="en-US" dirty="0"/>
              <a:t>ND</a:t>
            </a:r>
            <a:endParaRPr lang="en-IN" dirty="0"/>
          </a:p>
        </p:txBody>
      </p:sp>
      <p:sp>
        <p:nvSpPr>
          <p:cNvPr id="35" name="TextBox 34"/>
          <p:cNvSpPr txBox="1"/>
          <p:nvPr/>
        </p:nvSpPr>
        <p:spPr>
          <a:xfrm>
            <a:off x="5663952" y="1772816"/>
            <a:ext cx="720080" cy="369332"/>
          </a:xfrm>
          <a:prstGeom prst="rect">
            <a:avLst/>
          </a:prstGeom>
          <a:noFill/>
        </p:spPr>
        <p:txBody>
          <a:bodyPr wrap="square" rtlCol="0">
            <a:spAutoFit/>
          </a:bodyPr>
          <a:lstStyle/>
          <a:p>
            <a:r>
              <a:rPr lang="en-US" dirty="0"/>
              <a:t>4%</a:t>
            </a:r>
            <a:endParaRPr lang="en-IN" dirty="0"/>
          </a:p>
        </p:txBody>
      </p:sp>
      <p:sp>
        <p:nvSpPr>
          <p:cNvPr id="36" name="TextBox 35"/>
          <p:cNvSpPr txBox="1"/>
          <p:nvPr/>
        </p:nvSpPr>
        <p:spPr>
          <a:xfrm>
            <a:off x="5807968" y="2852936"/>
            <a:ext cx="720080" cy="369332"/>
          </a:xfrm>
          <a:prstGeom prst="rect">
            <a:avLst/>
          </a:prstGeom>
          <a:noFill/>
        </p:spPr>
        <p:txBody>
          <a:bodyPr wrap="square" rtlCol="0">
            <a:spAutoFit/>
          </a:bodyPr>
          <a:lstStyle/>
          <a:p>
            <a:r>
              <a:rPr lang="en-US" dirty="0"/>
              <a:t>4%</a:t>
            </a:r>
            <a:endParaRPr lang="en-IN" dirty="0"/>
          </a:p>
        </p:txBody>
      </p:sp>
      <p:sp>
        <p:nvSpPr>
          <p:cNvPr id="37" name="TextBox 36"/>
          <p:cNvSpPr txBox="1"/>
          <p:nvPr/>
        </p:nvSpPr>
        <p:spPr>
          <a:xfrm>
            <a:off x="5807968" y="4149080"/>
            <a:ext cx="720080" cy="369332"/>
          </a:xfrm>
          <a:prstGeom prst="rect">
            <a:avLst/>
          </a:prstGeom>
          <a:noFill/>
        </p:spPr>
        <p:txBody>
          <a:bodyPr wrap="square" rtlCol="0">
            <a:spAutoFit/>
          </a:bodyPr>
          <a:lstStyle/>
          <a:p>
            <a:r>
              <a:rPr lang="en-US" dirty="0"/>
              <a:t>5%</a:t>
            </a:r>
            <a:endParaRPr lang="en-IN" dirty="0"/>
          </a:p>
        </p:txBody>
      </p:sp>
      <p:sp>
        <p:nvSpPr>
          <p:cNvPr id="38" name="TextBox 37"/>
          <p:cNvSpPr txBox="1"/>
          <p:nvPr/>
        </p:nvSpPr>
        <p:spPr>
          <a:xfrm>
            <a:off x="6960096" y="3068960"/>
            <a:ext cx="3384376" cy="1477328"/>
          </a:xfrm>
          <a:prstGeom prst="rect">
            <a:avLst/>
          </a:prstGeom>
          <a:noFill/>
        </p:spPr>
        <p:txBody>
          <a:bodyPr wrap="square" rtlCol="0">
            <a:spAutoFit/>
          </a:bodyPr>
          <a:lstStyle/>
          <a:p>
            <a:r>
              <a:rPr lang="en-US" dirty="0"/>
              <a:t>Sample: 100%, all electric tubes</a:t>
            </a:r>
          </a:p>
          <a:p>
            <a:r>
              <a:rPr lang="en-US" dirty="0"/>
              <a:t>Event:  tubes which are defective</a:t>
            </a:r>
          </a:p>
          <a:p>
            <a:endParaRPr lang="en-US" dirty="0"/>
          </a:p>
          <a:p>
            <a:endParaRPr lang="en-US" dirty="0"/>
          </a:p>
          <a:p>
            <a:r>
              <a:rPr lang="en-US" dirty="0"/>
              <a:t>50%*4% + 25%*4% + 25%*5%</a:t>
            </a:r>
            <a:endParaRPr lang="en-IN" dirty="0"/>
          </a:p>
        </p:txBody>
      </p:sp>
    </p:spTree>
    <p:extLst>
      <p:ext uri="{BB962C8B-B14F-4D97-AF65-F5344CB8AC3E}">
        <p14:creationId xmlns:p14="http://schemas.microsoft.com/office/powerpoint/2010/main" val="1586739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 y="419989"/>
            <a:ext cx="10515600" cy="1325563"/>
          </a:xfrm>
        </p:spPr>
        <p:txBody>
          <a:bodyPr/>
          <a:lstStyle/>
          <a:p>
            <a:r>
              <a:rPr lang="en-US" dirty="0"/>
              <a:t>Inferential Statistics</a:t>
            </a:r>
          </a:p>
        </p:txBody>
      </p:sp>
      <p:sp>
        <p:nvSpPr>
          <p:cNvPr id="3" name="Content Placeholder 2"/>
          <p:cNvSpPr>
            <a:spLocks noGrp="1"/>
          </p:cNvSpPr>
          <p:nvPr>
            <p:ph idx="1"/>
          </p:nvPr>
        </p:nvSpPr>
        <p:spPr>
          <a:xfrm>
            <a:off x="448056" y="1917065"/>
            <a:ext cx="8622792" cy="4351338"/>
          </a:xfrm>
        </p:spPr>
        <p:txBody>
          <a:bodyPr>
            <a:normAutofit/>
          </a:bodyPr>
          <a:lstStyle/>
          <a:p>
            <a:r>
              <a:rPr lang="en-US" sz="2400" dirty="0"/>
              <a:t>It allows you to make inferences from that data. With inferential statistics, you take data from sample and make generalizations about a population. </a:t>
            </a:r>
          </a:p>
          <a:p>
            <a:r>
              <a:rPr lang="en-US" sz="2400" dirty="0"/>
              <a:t>For example, you might stand in a mall and ask a sample of 100 people if they like shopping at Levis. </a:t>
            </a:r>
          </a:p>
          <a:p>
            <a:r>
              <a:rPr lang="en-US" sz="2400" dirty="0"/>
              <a:t>You could make a bar chart of yes or no answers (that would be descriptive statistics) of the population (</a:t>
            </a:r>
            <a:r>
              <a:rPr lang="en-US" sz="2400" b="1" dirty="0"/>
              <a:t>all </a:t>
            </a:r>
            <a:r>
              <a:rPr lang="en-US" sz="2400" dirty="0"/>
              <a:t>shoppers in </a:t>
            </a:r>
            <a:r>
              <a:rPr lang="en-US" sz="2400" b="1" dirty="0"/>
              <a:t>all malls</a:t>
            </a:r>
            <a:r>
              <a:rPr lang="en-US" sz="2400" dirty="0"/>
              <a:t>) </a:t>
            </a:r>
          </a:p>
          <a:p>
            <a:r>
              <a:rPr lang="en-US" sz="2400" dirty="0"/>
              <a:t>Or you could use inferential statistics to reason that around 75-80% of the population like shopping at Levis taking multiple samples.</a:t>
            </a:r>
          </a:p>
          <a:p>
            <a:r>
              <a:rPr lang="en-US" sz="2400" b="1" dirty="0"/>
              <a:t>Hypothesis Testing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238" y="2019868"/>
            <a:ext cx="2794948" cy="3773180"/>
          </a:xfrm>
          <a:prstGeom prst="rect">
            <a:avLst/>
          </a:prstGeom>
        </p:spPr>
      </p:pic>
    </p:spTree>
    <p:extLst>
      <p:ext uri="{BB962C8B-B14F-4D97-AF65-F5344CB8AC3E}">
        <p14:creationId xmlns:p14="http://schemas.microsoft.com/office/powerpoint/2010/main" val="12025054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Mutually Exclusive</a:t>
            </a:r>
            <a:endParaRPr lang="en-US" dirty="0"/>
          </a:p>
        </p:txBody>
      </p:sp>
      <p:sp>
        <p:nvSpPr>
          <p:cNvPr id="3" name="Content Placeholder 2"/>
          <p:cNvSpPr>
            <a:spLocks noGrp="1"/>
          </p:cNvSpPr>
          <p:nvPr>
            <p:ph idx="1"/>
          </p:nvPr>
        </p:nvSpPr>
        <p:spPr/>
        <p:txBody>
          <a:bodyPr/>
          <a:lstStyle/>
          <a:p>
            <a:r>
              <a:rPr lang="en-US" b="1" dirty="0"/>
              <a:t>Mutually Exclusive</a:t>
            </a:r>
            <a:r>
              <a:rPr lang="en-US" dirty="0"/>
              <a:t> means we can't get both events at the same time.</a:t>
            </a:r>
          </a:p>
        </p:txBody>
      </p:sp>
      <p:pic>
        <p:nvPicPr>
          <p:cNvPr id="4" name="Picture 3"/>
          <p:cNvPicPr>
            <a:picLocks noChangeAspect="1"/>
          </p:cNvPicPr>
          <p:nvPr/>
        </p:nvPicPr>
        <p:blipFill>
          <a:blip r:embed="rId3"/>
          <a:stretch>
            <a:fillRect/>
          </a:stretch>
        </p:blipFill>
        <p:spPr>
          <a:xfrm>
            <a:off x="2063876" y="2509838"/>
            <a:ext cx="7400163" cy="3667125"/>
          </a:xfrm>
          <a:prstGeom prst="rect">
            <a:avLst/>
          </a:prstGeom>
        </p:spPr>
      </p:pic>
    </p:spTree>
    <p:extLst>
      <p:ext uri="{BB962C8B-B14F-4D97-AF65-F5344CB8AC3E}">
        <p14:creationId xmlns:p14="http://schemas.microsoft.com/office/powerpoint/2010/main" val="18473843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86815" y="195802"/>
            <a:ext cx="9544050" cy="5067300"/>
          </a:xfrm>
          <a:prstGeom prst="rect">
            <a:avLst/>
          </a:prstGeom>
        </p:spPr>
      </p:pic>
      <p:sp>
        <p:nvSpPr>
          <p:cNvPr id="5" name="Rectangle 4"/>
          <p:cNvSpPr/>
          <p:nvPr/>
        </p:nvSpPr>
        <p:spPr>
          <a:xfrm>
            <a:off x="1338072" y="5432425"/>
            <a:ext cx="7092696" cy="923330"/>
          </a:xfrm>
          <a:prstGeom prst="rect">
            <a:avLst/>
          </a:prstGeom>
        </p:spPr>
        <p:txBody>
          <a:bodyPr wrap="square">
            <a:spAutoFit/>
          </a:bodyPr>
          <a:lstStyle/>
          <a:p>
            <a:r>
              <a:rPr lang="en-US" dirty="0"/>
              <a:t>So, we have: </a:t>
            </a:r>
          </a:p>
          <a:p>
            <a:pPr>
              <a:buFont typeface="Arial" panose="020B0604020202020204" pitchFamily="34" charset="0"/>
              <a:buChar char="•"/>
            </a:pPr>
            <a:r>
              <a:rPr lang="en-US" dirty="0"/>
              <a:t>P(King and Queen) = 0</a:t>
            </a:r>
          </a:p>
          <a:p>
            <a:pPr>
              <a:buFont typeface="Arial" panose="020B0604020202020204" pitchFamily="34" charset="0"/>
              <a:buChar char="•"/>
            </a:pPr>
            <a:r>
              <a:rPr lang="en-US" dirty="0"/>
              <a:t>P(King or Queen) = (1/13) + (1/13) = 2/13</a:t>
            </a:r>
          </a:p>
        </p:txBody>
      </p:sp>
    </p:spTree>
    <p:extLst>
      <p:ext uri="{BB962C8B-B14F-4D97-AF65-F5344CB8AC3E}">
        <p14:creationId xmlns:p14="http://schemas.microsoft.com/office/powerpoint/2010/main" val="6630543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06424" y="1928622"/>
            <a:ext cx="9308020" cy="2486681"/>
          </a:xfrm>
          <a:prstGeom prst="rect">
            <a:avLst/>
          </a:prstGeom>
        </p:spPr>
      </p:pic>
      <p:pic>
        <p:nvPicPr>
          <p:cNvPr id="5" name="Picture 4"/>
          <p:cNvPicPr>
            <a:picLocks noChangeAspect="1"/>
          </p:cNvPicPr>
          <p:nvPr/>
        </p:nvPicPr>
        <p:blipFill>
          <a:blip r:embed="rId3"/>
          <a:stretch>
            <a:fillRect/>
          </a:stretch>
        </p:blipFill>
        <p:spPr>
          <a:xfrm>
            <a:off x="3352038" y="4629150"/>
            <a:ext cx="5067300" cy="342900"/>
          </a:xfrm>
          <a:prstGeom prst="rect">
            <a:avLst/>
          </a:prstGeom>
        </p:spPr>
      </p:pic>
    </p:spTree>
    <p:extLst>
      <p:ext uri="{BB962C8B-B14F-4D97-AF65-F5344CB8AC3E}">
        <p14:creationId xmlns:p14="http://schemas.microsoft.com/office/powerpoint/2010/main" val="22178661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16 people study French, 21 study Spanish and there are 30 altogether. What is the probability selected person with speak French or Spanish?</a:t>
            </a:r>
          </a:p>
        </p:txBody>
      </p:sp>
      <p:pic>
        <p:nvPicPr>
          <p:cNvPr id="4" name="Picture 3"/>
          <p:cNvPicPr>
            <a:picLocks noChangeAspect="1"/>
          </p:cNvPicPr>
          <p:nvPr/>
        </p:nvPicPr>
        <p:blipFill>
          <a:blip r:embed="rId2"/>
          <a:stretch>
            <a:fillRect/>
          </a:stretch>
        </p:blipFill>
        <p:spPr>
          <a:xfrm>
            <a:off x="7959624" y="2834259"/>
            <a:ext cx="3899572" cy="1646301"/>
          </a:xfrm>
          <a:prstGeom prst="rect">
            <a:avLst/>
          </a:prstGeom>
        </p:spPr>
      </p:pic>
      <p:pic>
        <p:nvPicPr>
          <p:cNvPr id="5" name="Picture 4"/>
          <p:cNvPicPr>
            <a:picLocks noChangeAspect="1"/>
          </p:cNvPicPr>
          <p:nvPr/>
        </p:nvPicPr>
        <p:blipFill>
          <a:blip r:embed="rId3"/>
          <a:stretch>
            <a:fillRect/>
          </a:stretch>
        </p:blipFill>
        <p:spPr>
          <a:xfrm>
            <a:off x="524829" y="2758794"/>
            <a:ext cx="3955732" cy="1557618"/>
          </a:xfrm>
          <a:prstGeom prst="rect">
            <a:avLst/>
          </a:prstGeom>
        </p:spPr>
      </p:pic>
      <p:pic>
        <p:nvPicPr>
          <p:cNvPr id="6" name="Picture 5"/>
          <p:cNvPicPr>
            <a:picLocks noChangeAspect="1"/>
          </p:cNvPicPr>
          <p:nvPr/>
        </p:nvPicPr>
        <p:blipFill>
          <a:blip r:embed="rId4"/>
          <a:stretch>
            <a:fillRect/>
          </a:stretch>
        </p:blipFill>
        <p:spPr>
          <a:xfrm>
            <a:off x="4306449" y="3059524"/>
            <a:ext cx="3496489" cy="1195769"/>
          </a:xfrm>
          <a:prstGeom prst="rect">
            <a:avLst/>
          </a:prstGeom>
        </p:spPr>
      </p:pic>
      <p:pic>
        <p:nvPicPr>
          <p:cNvPr id="7" name="Picture 6"/>
          <p:cNvPicPr>
            <a:picLocks noChangeAspect="1"/>
          </p:cNvPicPr>
          <p:nvPr/>
        </p:nvPicPr>
        <p:blipFill>
          <a:blip r:embed="rId5"/>
          <a:stretch>
            <a:fillRect/>
          </a:stretch>
        </p:blipFill>
        <p:spPr>
          <a:xfrm>
            <a:off x="742381" y="4337352"/>
            <a:ext cx="3520628" cy="2175669"/>
          </a:xfrm>
          <a:prstGeom prst="rect">
            <a:avLst/>
          </a:prstGeom>
        </p:spPr>
      </p:pic>
      <p:pic>
        <p:nvPicPr>
          <p:cNvPr id="8" name="Picture 7"/>
          <p:cNvPicPr>
            <a:picLocks noChangeAspect="1"/>
          </p:cNvPicPr>
          <p:nvPr/>
        </p:nvPicPr>
        <p:blipFill>
          <a:blip r:embed="rId6"/>
          <a:stretch>
            <a:fillRect/>
          </a:stretch>
        </p:blipFill>
        <p:spPr>
          <a:xfrm>
            <a:off x="5481066" y="4719161"/>
            <a:ext cx="5143500" cy="609600"/>
          </a:xfrm>
          <a:prstGeom prst="rect">
            <a:avLst/>
          </a:prstGeom>
        </p:spPr>
      </p:pic>
      <p:pic>
        <p:nvPicPr>
          <p:cNvPr id="9" name="Picture 8"/>
          <p:cNvPicPr>
            <a:picLocks noChangeAspect="1"/>
          </p:cNvPicPr>
          <p:nvPr/>
        </p:nvPicPr>
        <p:blipFill>
          <a:blip r:embed="rId7"/>
          <a:stretch>
            <a:fillRect/>
          </a:stretch>
        </p:blipFill>
        <p:spPr>
          <a:xfrm>
            <a:off x="5795200" y="5096985"/>
            <a:ext cx="4752975" cy="733425"/>
          </a:xfrm>
          <a:prstGeom prst="rect">
            <a:avLst/>
          </a:prstGeom>
        </p:spPr>
      </p:pic>
    </p:spTree>
    <p:extLst>
      <p:ext uri="{BB962C8B-B14F-4D97-AF65-F5344CB8AC3E}">
        <p14:creationId xmlns:p14="http://schemas.microsoft.com/office/powerpoint/2010/main" val="34878351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Random Variables</a:t>
            </a:r>
            <a:endParaRPr lang="en-US" dirty="0"/>
          </a:p>
        </p:txBody>
      </p:sp>
      <p:sp>
        <p:nvSpPr>
          <p:cNvPr id="3" name="Content Placeholder 2"/>
          <p:cNvSpPr>
            <a:spLocks noGrp="1"/>
          </p:cNvSpPr>
          <p:nvPr>
            <p:ph idx="1"/>
          </p:nvPr>
        </p:nvSpPr>
        <p:spPr>
          <a:xfrm>
            <a:off x="838200" y="1624457"/>
            <a:ext cx="10515600" cy="4351338"/>
          </a:xfrm>
        </p:spPr>
        <p:txBody>
          <a:bodyPr/>
          <a:lstStyle/>
          <a:p>
            <a:r>
              <a:rPr lang="en-US" dirty="0"/>
              <a:t>A Random Variable is a set of </a:t>
            </a:r>
            <a:r>
              <a:rPr lang="en-US" b="1" dirty="0"/>
              <a:t>possible values</a:t>
            </a:r>
            <a:r>
              <a:rPr lang="en-US" dirty="0"/>
              <a:t> from a random experiment.</a:t>
            </a:r>
          </a:p>
        </p:txBody>
      </p:sp>
      <p:pic>
        <p:nvPicPr>
          <p:cNvPr id="4" name="Picture 3"/>
          <p:cNvPicPr>
            <a:picLocks noChangeAspect="1"/>
          </p:cNvPicPr>
          <p:nvPr/>
        </p:nvPicPr>
        <p:blipFill>
          <a:blip r:embed="rId2"/>
          <a:stretch>
            <a:fillRect/>
          </a:stretch>
        </p:blipFill>
        <p:spPr>
          <a:xfrm>
            <a:off x="2940638" y="2376489"/>
            <a:ext cx="6983649" cy="4143184"/>
          </a:xfrm>
          <a:prstGeom prst="rect">
            <a:avLst/>
          </a:prstGeom>
        </p:spPr>
      </p:pic>
    </p:spTree>
    <p:extLst>
      <p:ext uri="{BB962C8B-B14F-4D97-AF65-F5344CB8AC3E}">
        <p14:creationId xmlns:p14="http://schemas.microsoft.com/office/powerpoint/2010/main" val="22863307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Random Variables</a:t>
            </a:r>
          </a:p>
        </p:txBody>
      </p:sp>
      <p:sp>
        <p:nvSpPr>
          <p:cNvPr id="3" name="Content Placeholder 2"/>
          <p:cNvSpPr>
            <a:spLocks noGrp="1"/>
          </p:cNvSpPr>
          <p:nvPr>
            <p:ph idx="1"/>
          </p:nvPr>
        </p:nvSpPr>
        <p:spPr/>
        <p:txBody>
          <a:bodyPr>
            <a:normAutofit/>
          </a:bodyPr>
          <a:lstStyle/>
          <a:p>
            <a:r>
              <a:rPr lang="en-US" sz="2500" dirty="0"/>
              <a:t>Something is random when it varies by chance</a:t>
            </a:r>
          </a:p>
          <a:p>
            <a:r>
              <a:rPr lang="en-US" sz="2500" dirty="0"/>
              <a:t>a numerical characteristic that takes on different values due to chance</a:t>
            </a:r>
          </a:p>
          <a:p>
            <a:pPr marL="0" indent="0">
              <a:buNone/>
            </a:pPr>
            <a:endParaRPr lang="en-US" sz="2500" dirty="0"/>
          </a:p>
          <a:p>
            <a:pPr marL="0" indent="0">
              <a:buNone/>
            </a:pPr>
            <a:r>
              <a:rPr lang="en-US" sz="2500" dirty="0"/>
              <a:t>Example: Rolling a die there are six equally possible outcomes, the observed outcome on any one roll is random.</a:t>
            </a:r>
          </a:p>
        </p:txBody>
      </p:sp>
    </p:spTree>
    <p:extLst>
      <p:ext uri="{BB962C8B-B14F-4D97-AF65-F5344CB8AC3E}">
        <p14:creationId xmlns:p14="http://schemas.microsoft.com/office/powerpoint/2010/main" val="31461415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58" y="386366"/>
            <a:ext cx="10971727" cy="631065"/>
          </a:xfrm>
        </p:spPr>
        <p:txBody>
          <a:bodyPr>
            <a:normAutofit fontScale="90000"/>
          </a:bodyPr>
          <a:lstStyle/>
          <a:p>
            <a:r>
              <a:rPr lang="en-US" dirty="0"/>
              <a:t>Random Variable</a:t>
            </a:r>
          </a:p>
        </p:txBody>
      </p:sp>
      <p:sp>
        <p:nvSpPr>
          <p:cNvPr id="3" name="Content Placeholder 2"/>
          <p:cNvSpPr>
            <a:spLocks noGrp="1"/>
          </p:cNvSpPr>
          <p:nvPr>
            <p:ph idx="1"/>
          </p:nvPr>
        </p:nvSpPr>
        <p:spPr>
          <a:xfrm>
            <a:off x="619259" y="1442434"/>
            <a:ext cx="10971726" cy="4966349"/>
          </a:xfrm>
        </p:spPr>
        <p:txBody>
          <a:bodyPr>
            <a:normAutofit/>
          </a:bodyPr>
          <a:lstStyle/>
          <a:p>
            <a:r>
              <a:rPr lang="en-US" sz="2400" dirty="0"/>
              <a:t>To have a consistent mathematical basis for dealing with probability, we would like the outcomes of all experiments to be numerical.</a:t>
            </a:r>
          </a:p>
          <a:p>
            <a:r>
              <a:rPr lang="en-US" sz="2400" dirty="0"/>
              <a:t>A random variable is a numerical description of the outcome of an experiment</a:t>
            </a:r>
          </a:p>
          <a:p>
            <a:r>
              <a:rPr lang="en-US" sz="2400" dirty="0"/>
              <a:t>A random variable is a function that assigns a real number to each element of a sample space.</a:t>
            </a:r>
          </a:p>
          <a:p>
            <a:pPr marL="0" indent="0">
              <a:buNone/>
            </a:pPr>
            <a:endParaRPr lang="en-US" sz="2400" dirty="0"/>
          </a:p>
          <a:p>
            <a:pPr marL="0" indent="0">
              <a:buNone/>
            </a:pPr>
            <a:endParaRPr lang="en-US" sz="2400" dirty="0"/>
          </a:p>
          <a:p>
            <a:pPr marL="0" indent="0">
              <a:buNone/>
            </a:pPr>
            <a:endParaRPr lang="en-US" sz="2400" dirty="0"/>
          </a:p>
        </p:txBody>
      </p:sp>
      <p:sp>
        <p:nvSpPr>
          <p:cNvPr id="5" name="TextBox 4"/>
          <p:cNvSpPr txBox="1"/>
          <p:nvPr/>
        </p:nvSpPr>
        <p:spPr>
          <a:xfrm>
            <a:off x="850005" y="3740942"/>
            <a:ext cx="4314423" cy="2031325"/>
          </a:xfrm>
          <a:prstGeom prst="rect">
            <a:avLst/>
          </a:prstGeom>
          <a:noFill/>
        </p:spPr>
        <p:txBody>
          <a:bodyPr wrap="square" rtlCol="0">
            <a:spAutoFit/>
          </a:bodyPr>
          <a:lstStyle/>
          <a:p>
            <a:r>
              <a:rPr lang="en-US" dirty="0"/>
              <a:t>Discrete Random Variable:</a:t>
            </a:r>
          </a:p>
          <a:p>
            <a:endParaRPr lang="en-US" dirty="0"/>
          </a:p>
          <a:p>
            <a:pPr marL="285750" indent="-285750">
              <a:buFont typeface="Arial" panose="020B0604020202020204" pitchFamily="34" charset="0"/>
              <a:buChar char="•"/>
            </a:pPr>
            <a:r>
              <a:rPr lang="en-US" dirty="0"/>
              <a:t>It is one for which the number of outcomes can be counted.</a:t>
            </a:r>
          </a:p>
          <a:p>
            <a:pPr marL="285750" indent="-285750">
              <a:buFont typeface="Arial" panose="020B0604020202020204" pitchFamily="34" charset="0"/>
              <a:buChar char="•"/>
            </a:pPr>
            <a:r>
              <a:rPr lang="en-US" dirty="0" err="1"/>
              <a:t>Eg</a:t>
            </a:r>
            <a:r>
              <a:rPr lang="en-US" dirty="0"/>
              <a:t> Customer reaction to a product, Outcomes of rolling two dice, No of hits on a website</a:t>
            </a:r>
          </a:p>
        </p:txBody>
      </p:sp>
      <p:sp>
        <p:nvSpPr>
          <p:cNvPr id="6" name="TextBox 5"/>
          <p:cNvSpPr txBox="1"/>
          <p:nvPr/>
        </p:nvSpPr>
        <p:spPr>
          <a:xfrm>
            <a:off x="6105121" y="3740941"/>
            <a:ext cx="4314423" cy="2031325"/>
          </a:xfrm>
          <a:prstGeom prst="rect">
            <a:avLst/>
          </a:prstGeom>
          <a:noFill/>
        </p:spPr>
        <p:txBody>
          <a:bodyPr wrap="square" rtlCol="0">
            <a:spAutoFit/>
          </a:bodyPr>
          <a:lstStyle/>
          <a:p>
            <a:r>
              <a:rPr lang="en-US" dirty="0"/>
              <a:t>Continuous Random Variable:</a:t>
            </a:r>
          </a:p>
          <a:p>
            <a:endParaRPr lang="en-US" dirty="0"/>
          </a:p>
          <a:p>
            <a:pPr marL="285750" indent="-285750">
              <a:buFont typeface="Arial" panose="020B0604020202020204" pitchFamily="34" charset="0"/>
              <a:buChar char="•"/>
            </a:pPr>
            <a:r>
              <a:rPr lang="en-US" dirty="0"/>
              <a:t>It has outcomes over one or more continuous intervals of real numbers.</a:t>
            </a:r>
          </a:p>
          <a:p>
            <a:pPr marL="285750" indent="-285750">
              <a:buFont typeface="Arial" panose="020B0604020202020204" pitchFamily="34" charset="0"/>
              <a:buChar char="•"/>
            </a:pPr>
            <a:r>
              <a:rPr lang="en-US" dirty="0" err="1"/>
              <a:t>Eg</a:t>
            </a:r>
            <a:r>
              <a:rPr lang="en-US" dirty="0"/>
              <a:t>: The daily temperature, Time to complete a task, The time between failures</a:t>
            </a:r>
          </a:p>
        </p:txBody>
      </p:sp>
    </p:spTree>
    <p:extLst>
      <p:ext uri="{BB962C8B-B14F-4D97-AF65-F5344CB8AC3E}">
        <p14:creationId xmlns:p14="http://schemas.microsoft.com/office/powerpoint/2010/main" val="36548718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lnSpcReduction="10000"/>
          </a:bodyPr>
          <a:lstStyle/>
          <a:p>
            <a:pPr marL="0" indent="0">
              <a:buNone/>
            </a:pPr>
            <a:r>
              <a:rPr lang="en-US" dirty="0"/>
              <a:t>A </a:t>
            </a:r>
            <a:r>
              <a:rPr lang="en-US" b="1" dirty="0"/>
              <a:t>discrete random variable </a:t>
            </a:r>
            <a:r>
              <a:rPr lang="en-US" dirty="0"/>
              <a:t>has a countable set of distinct possible values.</a:t>
            </a:r>
          </a:p>
          <a:p>
            <a:r>
              <a:rPr lang="en-US" dirty="0"/>
              <a:t>Number of classes missed last week (possible outcomes are 0, 1, 2, 3, ..., up to the maximum number of classes) </a:t>
            </a:r>
          </a:p>
          <a:p>
            <a:pPr marL="0" indent="0">
              <a:buNone/>
            </a:pPr>
            <a:endParaRPr lang="en-US" dirty="0"/>
          </a:p>
          <a:p>
            <a:pPr marL="0" indent="0">
              <a:buNone/>
            </a:pPr>
            <a:r>
              <a:rPr lang="en-US" dirty="0"/>
              <a:t>A </a:t>
            </a:r>
            <a:r>
              <a:rPr lang="en-US" b="1" dirty="0"/>
              <a:t>continuous random variable </a:t>
            </a:r>
            <a:r>
              <a:rPr lang="en-US" dirty="0"/>
              <a:t>is such that any value (to any number of decimal places) within some interval is a possible value.</a:t>
            </a:r>
          </a:p>
          <a:p>
            <a:r>
              <a:rPr lang="en-US" dirty="0"/>
              <a:t>Heights of individuals </a:t>
            </a:r>
          </a:p>
          <a:p>
            <a:r>
              <a:rPr lang="en-US" dirty="0"/>
              <a:t>Time to finish a test </a:t>
            </a:r>
          </a:p>
          <a:p>
            <a:r>
              <a:rPr lang="en-US" dirty="0"/>
              <a:t>Hours spent exercising last week</a:t>
            </a:r>
          </a:p>
          <a:p>
            <a:pPr marL="0" indent="0">
              <a:buNone/>
            </a:pPr>
            <a:endParaRPr lang="en-US" dirty="0"/>
          </a:p>
        </p:txBody>
      </p:sp>
    </p:spTree>
    <p:extLst>
      <p:ext uri="{BB962C8B-B14F-4D97-AF65-F5344CB8AC3E}">
        <p14:creationId xmlns:p14="http://schemas.microsoft.com/office/powerpoint/2010/main" val="33457641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Probability distribution</a:t>
            </a:r>
            <a:endParaRPr lang="en-US" dirty="0"/>
          </a:p>
        </p:txBody>
      </p:sp>
      <p:sp>
        <p:nvSpPr>
          <p:cNvPr id="3" name="Content Placeholder 2"/>
          <p:cNvSpPr>
            <a:spLocks noGrp="1"/>
          </p:cNvSpPr>
          <p:nvPr>
            <p:ph idx="1"/>
          </p:nvPr>
        </p:nvSpPr>
        <p:spPr/>
        <p:txBody>
          <a:bodyPr>
            <a:normAutofit/>
          </a:bodyPr>
          <a:lstStyle/>
          <a:p>
            <a:r>
              <a:rPr lang="en-US" sz="2500" dirty="0"/>
              <a:t>A table, graph, or formula that gives the probability of a given outcome's occurrence</a:t>
            </a:r>
          </a:p>
          <a:p>
            <a:pPr marL="0" indent="0">
              <a:buNone/>
            </a:pPr>
            <a:endParaRPr lang="en-US" sz="2500" dirty="0"/>
          </a:p>
          <a:p>
            <a:endParaRPr lang="en-US" dirty="0"/>
          </a:p>
        </p:txBody>
      </p:sp>
    </p:spTree>
    <p:extLst>
      <p:ext uri="{BB962C8B-B14F-4D97-AF65-F5344CB8AC3E}">
        <p14:creationId xmlns:p14="http://schemas.microsoft.com/office/powerpoint/2010/main" val="41868862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Probability distribution</a:t>
            </a:r>
            <a:endParaRPr lang="en-US" dirty="0"/>
          </a:p>
        </p:txBody>
      </p:sp>
      <p:sp>
        <p:nvSpPr>
          <p:cNvPr id="3" name="Content Placeholder 2"/>
          <p:cNvSpPr>
            <a:spLocks noGrp="1"/>
          </p:cNvSpPr>
          <p:nvPr>
            <p:ph idx="1"/>
          </p:nvPr>
        </p:nvSpPr>
        <p:spPr/>
        <p:txBody>
          <a:bodyPr>
            <a:normAutofit/>
          </a:bodyPr>
          <a:lstStyle/>
          <a:p>
            <a:r>
              <a:rPr lang="en-US" sz="2500" dirty="0"/>
              <a:t>For a discrete random variable, its </a:t>
            </a:r>
            <a:r>
              <a:rPr lang="en-US" sz="2500" b="1" dirty="0"/>
              <a:t>probability distribution </a:t>
            </a:r>
            <a:r>
              <a:rPr lang="en-US" sz="2500" dirty="0"/>
              <a:t>(also called the </a:t>
            </a:r>
            <a:r>
              <a:rPr lang="en-US" sz="2500" b="1" dirty="0"/>
              <a:t>probability distribution function</a:t>
            </a:r>
            <a:r>
              <a:rPr lang="en-US" sz="2500" dirty="0"/>
              <a:t>) is any table, graph, or formula that gives each possible value and the probability of that value. </a:t>
            </a:r>
            <a:r>
              <a:rPr lang="en-US" sz="2500" b="1" dirty="0"/>
              <a:t> </a:t>
            </a:r>
            <a:endParaRPr lang="en-US" sz="2500" dirty="0"/>
          </a:p>
          <a:p>
            <a:pPr marL="0" indent="0">
              <a:buNone/>
            </a:pPr>
            <a:r>
              <a:rPr lang="en-US" sz="2500" b="1" dirty="0"/>
              <a:t>Note</a:t>
            </a:r>
            <a:r>
              <a:rPr lang="en-US" sz="2500" dirty="0"/>
              <a:t>: The total of all probabilities across the distribution must be 1, and each individual probability must be between 0 and 1, inclusive.</a:t>
            </a:r>
          </a:p>
          <a:p>
            <a:endParaRPr lang="en-US" dirty="0"/>
          </a:p>
        </p:txBody>
      </p:sp>
    </p:spTree>
    <p:extLst>
      <p:ext uri="{BB962C8B-B14F-4D97-AF65-F5344CB8AC3E}">
        <p14:creationId xmlns:p14="http://schemas.microsoft.com/office/powerpoint/2010/main" val="370626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78" y="5031394"/>
            <a:ext cx="10515600" cy="1325563"/>
          </a:xfrm>
        </p:spPr>
        <p:txBody>
          <a:bodyPr/>
          <a:lstStyle/>
          <a:p>
            <a:r>
              <a:rPr lang="en-US" dirty="0"/>
              <a:t>How to predict?</a:t>
            </a:r>
          </a:p>
        </p:txBody>
      </p:sp>
      <p:sp>
        <p:nvSpPr>
          <p:cNvPr id="3" name="Content Placeholder 2"/>
          <p:cNvSpPr>
            <a:spLocks noGrp="1"/>
          </p:cNvSpPr>
          <p:nvPr>
            <p:ph idx="1"/>
          </p:nvPr>
        </p:nvSpPr>
        <p:spPr/>
        <p:txBody>
          <a:bodyPr/>
          <a:lstStyle/>
          <a:p>
            <a:r>
              <a:rPr lang="en-US" sz="2400" dirty="0"/>
              <a:t>Find out whether someone will have a heart attack on the basis of demographic, diet and clinical measurements.</a:t>
            </a:r>
          </a:p>
          <a:p>
            <a:r>
              <a:rPr lang="en-US" sz="2400" dirty="0"/>
              <a:t>Establish the relationship between salary and demographic variables in population survey data.</a:t>
            </a:r>
          </a:p>
          <a:p>
            <a:r>
              <a:rPr lang="en-US" sz="2400" dirty="0"/>
              <a:t>Customize an email spam detection system.</a:t>
            </a:r>
          </a:p>
          <a:p>
            <a:r>
              <a:rPr lang="en-US" sz="2400" dirty="0"/>
              <a:t>Identify the numbers in a handwritten zip code.</a:t>
            </a:r>
          </a:p>
          <a:p>
            <a:r>
              <a:rPr lang="en-US" sz="2400" dirty="0"/>
              <a:t>Automate traffic signals according to road conditions</a:t>
            </a:r>
          </a:p>
          <a:p>
            <a:pPr marL="0" indent="0">
              <a:buNone/>
            </a:pPr>
            <a:endParaRPr lang="en-US" dirty="0"/>
          </a:p>
        </p:txBody>
      </p:sp>
    </p:spTree>
    <p:extLst>
      <p:ext uri="{BB962C8B-B14F-4D97-AF65-F5344CB8AC3E}">
        <p14:creationId xmlns:p14="http://schemas.microsoft.com/office/powerpoint/2010/main" val="30144837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152400"/>
            <a:ext cx="8229600" cy="1143000"/>
          </a:xfrm>
        </p:spPr>
        <p:txBody>
          <a:bodyPr/>
          <a:lstStyle/>
          <a:p>
            <a:endParaRPr lang="en-US"/>
          </a:p>
        </p:txBody>
      </p:sp>
      <p:sp>
        <p:nvSpPr>
          <p:cNvPr id="4" name="Rectangle 3"/>
          <p:cNvSpPr/>
          <p:nvPr/>
        </p:nvSpPr>
        <p:spPr>
          <a:xfrm>
            <a:off x="2019300" y="1600201"/>
            <a:ext cx="8610600" cy="830997"/>
          </a:xfrm>
          <a:prstGeom prst="rect">
            <a:avLst/>
          </a:prstGeom>
        </p:spPr>
        <p:txBody>
          <a:bodyPr wrap="square">
            <a:spAutoFit/>
          </a:bodyPr>
          <a:lstStyle/>
          <a:p>
            <a:r>
              <a:rPr lang="en-US" sz="2400" dirty="0"/>
              <a:t>A census was conducted at a university. All students were asked how many tattoos they had.</a:t>
            </a:r>
          </a:p>
        </p:txBody>
      </p:sp>
      <p:graphicFrame>
        <p:nvGraphicFramePr>
          <p:cNvPr id="5" name="Table 4"/>
          <p:cNvGraphicFramePr>
            <a:graphicFrameLocks noGrp="1"/>
          </p:cNvGraphicFramePr>
          <p:nvPr/>
        </p:nvGraphicFramePr>
        <p:xfrm>
          <a:off x="2667000" y="3124200"/>
          <a:ext cx="6583680" cy="731520"/>
        </p:xfrm>
        <a:graphic>
          <a:graphicData uri="http://schemas.openxmlformats.org/drawingml/2006/table">
            <a:tbl>
              <a:tblPr/>
              <a:tblGrid>
                <a:gridCol w="1295400">
                  <a:extLst>
                    <a:ext uri="{9D8B030D-6E8A-4147-A177-3AD203B41FA5}">
                      <a16:colId xmlns:a16="http://schemas.microsoft.com/office/drawing/2014/main" val="20000"/>
                    </a:ext>
                  </a:extLst>
                </a:gridCol>
                <a:gridCol w="89916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gridCol w="1097280">
                  <a:extLst>
                    <a:ext uri="{9D8B030D-6E8A-4147-A177-3AD203B41FA5}">
                      <a16:colId xmlns:a16="http://schemas.microsoft.com/office/drawing/2014/main" val="20005"/>
                    </a:ext>
                  </a:extLst>
                </a:gridCol>
              </a:tblGrid>
              <a:tr h="0">
                <a:tc>
                  <a:txBody>
                    <a:bodyPr/>
                    <a:lstStyle/>
                    <a:p>
                      <a:pPr algn="ctr"/>
                      <a:r>
                        <a:rPr lang="en-US" dirty="0"/>
                        <a:t>Tattoos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algn="ctr"/>
                      <a:r>
                        <a:rPr lang="en-US"/>
                        <a:t>Probability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.850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283858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8991600" cy="1143000"/>
          </a:xfrm>
        </p:spPr>
        <p:txBody>
          <a:bodyPr>
            <a:normAutofit/>
          </a:bodyPr>
          <a:lstStyle/>
          <a:p>
            <a:r>
              <a:rPr lang="en-US" sz="3600" b="1" dirty="0"/>
              <a:t>Expected Value of a Discrete Random Variable </a:t>
            </a:r>
            <a:endParaRPr lang="en-US" dirty="0"/>
          </a:p>
        </p:txBody>
      </p:sp>
      <p:sp>
        <p:nvSpPr>
          <p:cNvPr id="4" name="Rectangle 1"/>
          <p:cNvSpPr>
            <a:spLocks noChangeArrowheads="1"/>
          </p:cNvSpPr>
          <p:nvPr/>
        </p:nvSpPr>
        <p:spPr bwMode="auto">
          <a:xfrm>
            <a:off x="3070870" y="3685827"/>
            <a:ext cx="57759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i="1" dirty="0">
                <a:latin typeface="Arial" panose="020B0604020202020204" pitchFamily="34" charset="0"/>
                <a:ea typeface="MathJax_Math"/>
              </a:rPr>
              <a:t>E</a:t>
            </a:r>
            <a:r>
              <a:rPr lang="en-US" altLang="en-US" sz="2000" dirty="0">
                <a:latin typeface="Arial" panose="020B0604020202020204" pitchFamily="34" charset="0"/>
                <a:ea typeface="MathJax_Main"/>
              </a:rPr>
              <a:t>(</a:t>
            </a:r>
            <a:r>
              <a:rPr lang="en-US" altLang="en-US" sz="2000" i="1" dirty="0">
                <a:latin typeface="Arial" panose="020B0604020202020204" pitchFamily="34" charset="0"/>
                <a:ea typeface="MathJax_Math"/>
              </a:rPr>
              <a:t>X</a:t>
            </a:r>
            <a:r>
              <a:rPr lang="en-US" altLang="en-US" sz="2000" dirty="0">
                <a:latin typeface="Arial" panose="020B0604020202020204" pitchFamily="34" charset="0"/>
                <a:ea typeface="MathJax_Main"/>
              </a:rPr>
              <a:t>)=0(.85)+1(.12)+2(.015)+3(.010)+4(.005)=.20</a:t>
            </a:r>
            <a:r>
              <a:rPr lang="en-US" altLang="en-US" dirty="0">
                <a:latin typeface="Arial" panose="020B0604020202020204" pitchFamily="34" charset="0"/>
              </a:rPr>
              <a:t> </a:t>
            </a:r>
            <a:endParaRPr lang="en-US" altLang="en-US" sz="6000" dirty="0">
              <a:latin typeface="Arial" panose="020B0604020202020204" pitchFamily="34" charset="0"/>
            </a:endParaRPr>
          </a:p>
        </p:txBody>
      </p:sp>
      <p:graphicFrame>
        <p:nvGraphicFramePr>
          <p:cNvPr id="5" name="Table 4"/>
          <p:cNvGraphicFramePr>
            <a:graphicFrameLocks noGrp="1"/>
          </p:cNvGraphicFramePr>
          <p:nvPr/>
        </p:nvGraphicFramePr>
        <p:xfrm>
          <a:off x="2667000" y="2286000"/>
          <a:ext cx="6583680" cy="731520"/>
        </p:xfrm>
        <a:graphic>
          <a:graphicData uri="http://schemas.openxmlformats.org/drawingml/2006/table">
            <a:tbl>
              <a:tblPr/>
              <a:tblGrid>
                <a:gridCol w="1295400">
                  <a:extLst>
                    <a:ext uri="{9D8B030D-6E8A-4147-A177-3AD203B41FA5}">
                      <a16:colId xmlns:a16="http://schemas.microsoft.com/office/drawing/2014/main" val="20000"/>
                    </a:ext>
                  </a:extLst>
                </a:gridCol>
                <a:gridCol w="89916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gridCol w="1097280">
                  <a:extLst>
                    <a:ext uri="{9D8B030D-6E8A-4147-A177-3AD203B41FA5}">
                      <a16:colId xmlns:a16="http://schemas.microsoft.com/office/drawing/2014/main" val="20005"/>
                    </a:ext>
                  </a:extLst>
                </a:gridCol>
              </a:tblGrid>
              <a:tr h="0">
                <a:tc>
                  <a:txBody>
                    <a:bodyPr/>
                    <a:lstStyle/>
                    <a:p>
                      <a:pPr algn="ctr"/>
                      <a:r>
                        <a:rPr lang="en-US" dirty="0"/>
                        <a:t>Tattoos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algn="ctr"/>
                      <a:r>
                        <a:rPr lang="en-US" dirty="0"/>
                        <a:t>Probability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.850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6" name="Rectangle 5"/>
          <p:cNvSpPr/>
          <p:nvPr/>
        </p:nvSpPr>
        <p:spPr>
          <a:xfrm>
            <a:off x="2590800" y="4754244"/>
            <a:ext cx="6172200" cy="369332"/>
          </a:xfrm>
          <a:prstGeom prst="rect">
            <a:avLst/>
          </a:prstGeom>
        </p:spPr>
        <p:txBody>
          <a:bodyPr wrap="square">
            <a:spAutoFit/>
          </a:bodyPr>
          <a:lstStyle/>
          <a:p>
            <a:r>
              <a:rPr lang="en-US" dirty="0"/>
              <a:t>The mean number of tattoos per student is .20.</a:t>
            </a:r>
          </a:p>
        </p:txBody>
      </p:sp>
    </p:spTree>
    <p:extLst>
      <p:ext uri="{BB962C8B-B14F-4D97-AF65-F5344CB8AC3E}">
        <p14:creationId xmlns:p14="http://schemas.microsoft.com/office/powerpoint/2010/main" val="28183652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t>A fair six-sided die is tossed. You win $2 if the result is a “1,” you win $1 if the result is a “6,” otherwise you lose $1.</a:t>
            </a:r>
          </a:p>
        </p:txBody>
      </p:sp>
      <p:sp>
        <p:nvSpPr>
          <p:cNvPr id="6" name="Rectangle 5"/>
          <p:cNvSpPr/>
          <p:nvPr/>
        </p:nvSpPr>
        <p:spPr>
          <a:xfrm>
            <a:off x="2438400" y="2590800"/>
            <a:ext cx="6629400" cy="369332"/>
          </a:xfrm>
          <a:prstGeom prst="rect">
            <a:avLst/>
          </a:prstGeom>
        </p:spPr>
        <p:txBody>
          <a:bodyPr wrap="square">
            <a:spAutoFit/>
          </a:bodyPr>
          <a:lstStyle/>
          <a:p>
            <a:r>
              <a:rPr lang="en-US" b="1" dirty="0"/>
              <a:t>The Probability Distribution for X = Amount Won or Lost</a:t>
            </a:r>
            <a:endParaRPr lang="en-US" dirty="0"/>
          </a:p>
        </p:txBody>
      </p:sp>
    </p:spTree>
    <p:extLst>
      <p:ext uri="{BB962C8B-B14F-4D97-AF65-F5344CB8AC3E}">
        <p14:creationId xmlns:p14="http://schemas.microsoft.com/office/powerpoint/2010/main" val="29991144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2000" dirty="0"/>
          </a:p>
        </p:txBody>
      </p:sp>
      <p:graphicFrame>
        <p:nvGraphicFramePr>
          <p:cNvPr id="5" name="Table 4"/>
          <p:cNvGraphicFramePr>
            <a:graphicFrameLocks noGrp="1"/>
          </p:cNvGraphicFramePr>
          <p:nvPr/>
        </p:nvGraphicFramePr>
        <p:xfrm>
          <a:off x="2509520" y="2733985"/>
          <a:ext cx="6583680" cy="548640"/>
        </p:xfrm>
        <a:graphic>
          <a:graphicData uri="http://schemas.openxmlformats.org/drawingml/2006/table">
            <a:tbl>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0">
                <a:tc>
                  <a:txBody>
                    <a:bodyPr/>
                    <a:lstStyle/>
                    <a:p>
                      <a:pPr algn="ctr"/>
                      <a:r>
                        <a:rPr lang="en-US" dirty="0"/>
                        <a:t>X</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r>
                        <a:rPr lang="en-US"/>
                        <a:t>Probability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Rectangle 5"/>
          <p:cNvSpPr/>
          <p:nvPr/>
        </p:nvSpPr>
        <p:spPr>
          <a:xfrm>
            <a:off x="2438400" y="2088039"/>
            <a:ext cx="6629400" cy="369332"/>
          </a:xfrm>
          <a:prstGeom prst="rect">
            <a:avLst/>
          </a:prstGeom>
        </p:spPr>
        <p:txBody>
          <a:bodyPr wrap="square">
            <a:spAutoFit/>
          </a:bodyPr>
          <a:lstStyle/>
          <a:p>
            <a:r>
              <a:rPr lang="en-US" b="1" dirty="0"/>
              <a:t>The Probability Distribution for X = Amount Won or Lost</a:t>
            </a:r>
            <a:endParaRPr lang="en-US" dirty="0"/>
          </a:p>
        </p:txBody>
      </p:sp>
      <p:sp>
        <p:nvSpPr>
          <p:cNvPr id="7" name="Rectangle 1"/>
          <p:cNvSpPr>
            <a:spLocks noChangeArrowheads="1"/>
          </p:cNvSpPr>
          <p:nvPr/>
        </p:nvSpPr>
        <p:spPr bwMode="auto">
          <a:xfrm>
            <a:off x="2819401" y="4122744"/>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400" i="1" dirty="0">
                <a:latin typeface="Arial" panose="020B0604020202020204" pitchFamily="34" charset="0"/>
                <a:ea typeface="MathJax_Math"/>
              </a:rPr>
              <a:t>E</a:t>
            </a:r>
            <a:r>
              <a:rPr lang="en-US" altLang="en-US" sz="2400" dirty="0">
                <a:latin typeface="Arial" panose="020B0604020202020204" pitchFamily="34" charset="0"/>
                <a:ea typeface="MathJax_Main"/>
              </a:rPr>
              <a:t>(</a:t>
            </a:r>
            <a:r>
              <a:rPr lang="en-US" altLang="en-US" sz="2400" i="1" dirty="0">
                <a:latin typeface="Arial" panose="020B0604020202020204" pitchFamily="34" charset="0"/>
                <a:ea typeface="MathJax_Math"/>
              </a:rPr>
              <a:t>X)</a:t>
            </a:r>
            <a:endParaRPr lang="en-US" altLang="en-US" sz="6600" dirty="0">
              <a:latin typeface="Arial" panose="020B0604020202020204" pitchFamily="34" charset="0"/>
            </a:endParaRPr>
          </a:p>
        </p:txBody>
      </p:sp>
    </p:spTree>
    <p:extLst>
      <p:ext uri="{BB962C8B-B14F-4D97-AF65-F5344CB8AC3E}">
        <p14:creationId xmlns:p14="http://schemas.microsoft.com/office/powerpoint/2010/main" val="35057943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2000" dirty="0"/>
          </a:p>
        </p:txBody>
      </p:sp>
      <p:graphicFrame>
        <p:nvGraphicFramePr>
          <p:cNvPr id="5" name="Table 4"/>
          <p:cNvGraphicFramePr>
            <a:graphicFrameLocks noGrp="1"/>
          </p:cNvGraphicFramePr>
          <p:nvPr/>
        </p:nvGraphicFramePr>
        <p:xfrm>
          <a:off x="2509520" y="2733985"/>
          <a:ext cx="6583680" cy="548640"/>
        </p:xfrm>
        <a:graphic>
          <a:graphicData uri="http://schemas.openxmlformats.org/drawingml/2006/table">
            <a:tbl>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0">
                <a:tc>
                  <a:txBody>
                    <a:bodyPr/>
                    <a:lstStyle/>
                    <a:p>
                      <a:pPr algn="ctr"/>
                      <a:r>
                        <a:rPr lang="en-US" dirty="0"/>
                        <a:t>X</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r>
                        <a:rPr lang="en-US"/>
                        <a:t>Probability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Rectangle 5"/>
          <p:cNvSpPr/>
          <p:nvPr/>
        </p:nvSpPr>
        <p:spPr>
          <a:xfrm>
            <a:off x="2438400" y="2088039"/>
            <a:ext cx="6629400" cy="369332"/>
          </a:xfrm>
          <a:prstGeom prst="rect">
            <a:avLst/>
          </a:prstGeom>
        </p:spPr>
        <p:txBody>
          <a:bodyPr wrap="square">
            <a:spAutoFit/>
          </a:bodyPr>
          <a:lstStyle/>
          <a:p>
            <a:r>
              <a:rPr lang="en-US" b="1" dirty="0"/>
              <a:t>The Probability Distribution for X = Amount Won or Lost</a:t>
            </a:r>
            <a:endParaRPr lang="en-US" dirty="0"/>
          </a:p>
        </p:txBody>
      </p:sp>
      <p:sp>
        <p:nvSpPr>
          <p:cNvPr id="7" name="Rectangle 1"/>
          <p:cNvSpPr>
            <a:spLocks noChangeArrowheads="1"/>
          </p:cNvSpPr>
          <p:nvPr/>
        </p:nvSpPr>
        <p:spPr bwMode="auto">
          <a:xfrm>
            <a:off x="2895600" y="3863182"/>
            <a:ext cx="433003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400" i="1" dirty="0">
                <a:latin typeface="Arial" panose="020B0604020202020204" pitchFamily="34" charset="0"/>
                <a:ea typeface="MathJax_Math"/>
              </a:rPr>
              <a:t>E</a:t>
            </a:r>
            <a:r>
              <a:rPr lang="en-US" altLang="en-US" sz="2400" dirty="0">
                <a:latin typeface="Arial" panose="020B0604020202020204" pitchFamily="34" charset="0"/>
                <a:ea typeface="MathJax_Main"/>
              </a:rPr>
              <a:t>(</a:t>
            </a:r>
            <a:r>
              <a:rPr lang="en-US" altLang="en-US" sz="2400" i="1" dirty="0">
                <a:latin typeface="Arial" panose="020B0604020202020204" pitchFamily="34" charset="0"/>
                <a:ea typeface="MathJax_Math"/>
              </a:rPr>
              <a:t>X</a:t>
            </a:r>
            <a:r>
              <a:rPr lang="en-US" altLang="en-US" sz="2400" dirty="0">
                <a:latin typeface="Arial" panose="020B0604020202020204" pitchFamily="34" charset="0"/>
                <a:ea typeface="MathJax_Main"/>
              </a:rPr>
              <a:t>)=$2(</a:t>
            </a:r>
            <a:r>
              <a:rPr lang="en-US" altLang="en-US" dirty="0">
                <a:latin typeface="Arial" panose="020B0604020202020204" pitchFamily="34" charset="0"/>
                <a:ea typeface="MathJax_Main"/>
              </a:rPr>
              <a:t>1/6</a:t>
            </a:r>
            <a:r>
              <a:rPr lang="en-US" altLang="en-US" sz="2400" dirty="0">
                <a:latin typeface="Arial" panose="020B0604020202020204" pitchFamily="34" charset="0"/>
                <a:ea typeface="MathJax_Main"/>
              </a:rPr>
              <a:t>)+$1(</a:t>
            </a:r>
            <a:r>
              <a:rPr lang="en-US" altLang="en-US" dirty="0">
                <a:latin typeface="Arial" panose="020B0604020202020204" pitchFamily="34" charset="0"/>
                <a:ea typeface="MathJax_Main"/>
              </a:rPr>
              <a:t>1/6</a:t>
            </a:r>
            <a:r>
              <a:rPr lang="en-US" altLang="en-US" sz="2400" dirty="0">
                <a:latin typeface="Arial" panose="020B0604020202020204" pitchFamily="34" charset="0"/>
                <a:ea typeface="MathJax_Main"/>
              </a:rPr>
              <a:t>)+(−$1)(</a:t>
            </a:r>
            <a:r>
              <a:rPr lang="en-US" altLang="en-US" dirty="0">
                <a:latin typeface="Arial" panose="020B0604020202020204" pitchFamily="34" charset="0"/>
                <a:ea typeface="MathJax_Main"/>
              </a:rPr>
              <a:t>4/6</a:t>
            </a:r>
            <a:r>
              <a:rPr lang="en-US" altLang="en-US" sz="2400" dirty="0">
                <a:latin typeface="Arial" panose="020B0604020202020204" pitchFamily="34" charset="0"/>
                <a:ea typeface="MathJax_Main"/>
              </a:rPr>
              <a:t>)</a:t>
            </a:r>
          </a:p>
          <a:p>
            <a:pPr eaLnBrk="0" fontAlgn="base" hangingPunct="0">
              <a:spcBef>
                <a:spcPct val="0"/>
              </a:spcBef>
              <a:spcAft>
                <a:spcPct val="0"/>
              </a:spcAft>
            </a:pPr>
            <a:r>
              <a:rPr lang="en-US" altLang="en-US" sz="2400" dirty="0">
                <a:latin typeface="Arial" panose="020B0604020202020204" pitchFamily="34" charset="0"/>
                <a:ea typeface="MathJax_Main"/>
              </a:rPr>
              <a:t>        =$</a:t>
            </a:r>
            <a:r>
              <a:rPr lang="en-US" altLang="en-US" dirty="0">
                <a:latin typeface="Arial" panose="020B0604020202020204" pitchFamily="34" charset="0"/>
                <a:ea typeface="MathJax_Main"/>
              </a:rPr>
              <a:t>−1/6</a:t>
            </a:r>
          </a:p>
          <a:p>
            <a:pPr eaLnBrk="0" fontAlgn="base" hangingPunct="0">
              <a:spcBef>
                <a:spcPct val="0"/>
              </a:spcBef>
              <a:spcAft>
                <a:spcPct val="0"/>
              </a:spcAft>
            </a:pPr>
            <a:r>
              <a:rPr lang="en-US" altLang="en-US" sz="2400" dirty="0">
                <a:latin typeface="Arial" panose="020B0604020202020204" pitchFamily="34" charset="0"/>
                <a:ea typeface="MathJax_Main"/>
              </a:rPr>
              <a:t>       =−$0.17</a:t>
            </a:r>
            <a:r>
              <a:rPr lang="en-US" altLang="en-US" sz="2000" dirty="0">
                <a:latin typeface="Arial" panose="020B0604020202020204" pitchFamily="34" charset="0"/>
              </a:rPr>
              <a:t> </a:t>
            </a:r>
            <a:endParaRPr lang="en-US" altLang="en-US" sz="6600" dirty="0">
              <a:latin typeface="Arial" panose="020B0604020202020204" pitchFamily="34" charset="0"/>
            </a:endParaRPr>
          </a:p>
        </p:txBody>
      </p:sp>
      <p:sp>
        <p:nvSpPr>
          <p:cNvPr id="8" name="Rectangle 7"/>
          <p:cNvSpPr/>
          <p:nvPr/>
        </p:nvSpPr>
        <p:spPr>
          <a:xfrm>
            <a:off x="2209800" y="5373728"/>
            <a:ext cx="7543800" cy="646331"/>
          </a:xfrm>
          <a:prstGeom prst="rect">
            <a:avLst/>
          </a:prstGeom>
        </p:spPr>
        <p:txBody>
          <a:bodyPr wrap="square">
            <a:spAutoFit/>
          </a:bodyPr>
          <a:lstStyle/>
          <a:p>
            <a:r>
              <a:rPr lang="en-US" dirty="0"/>
              <a:t>if you play many times, the average outcome is losing 17 cents per play.</a:t>
            </a:r>
          </a:p>
          <a:p>
            <a:r>
              <a:rPr lang="en-US" dirty="0"/>
              <a:t>Thus, over time you should expect to lose money.</a:t>
            </a:r>
          </a:p>
        </p:txBody>
      </p:sp>
      <p:pic>
        <p:nvPicPr>
          <p:cNvPr id="4" name="Picture 3"/>
          <p:cNvPicPr>
            <a:picLocks noChangeAspect="1"/>
          </p:cNvPicPr>
          <p:nvPr/>
        </p:nvPicPr>
        <p:blipFill>
          <a:blip r:embed="rId2"/>
          <a:stretch>
            <a:fillRect/>
          </a:stretch>
        </p:blipFill>
        <p:spPr>
          <a:xfrm>
            <a:off x="7689516" y="3861803"/>
            <a:ext cx="2057400" cy="590550"/>
          </a:xfrm>
          <a:prstGeom prst="rect">
            <a:avLst/>
          </a:prstGeom>
        </p:spPr>
      </p:pic>
    </p:spTree>
    <p:extLst>
      <p:ext uri="{BB962C8B-B14F-4D97-AF65-F5344CB8AC3E}">
        <p14:creationId xmlns:p14="http://schemas.microsoft.com/office/powerpoint/2010/main" val="3383547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Deviation</a:t>
            </a:r>
          </a:p>
        </p:txBody>
      </p:sp>
      <p:sp>
        <p:nvSpPr>
          <p:cNvPr id="3" name="Content Placeholder 2"/>
          <p:cNvSpPr>
            <a:spLocks noGrp="1"/>
          </p:cNvSpPr>
          <p:nvPr>
            <p:ph idx="1"/>
          </p:nvPr>
        </p:nvSpPr>
        <p:spPr/>
        <p:txBody>
          <a:bodyPr>
            <a:normAutofit/>
          </a:bodyPr>
          <a:lstStyle/>
          <a:p>
            <a:pPr marL="0" indent="0">
              <a:buNone/>
            </a:pPr>
            <a:r>
              <a:rPr lang="en-US" sz="2000" dirty="0"/>
              <a:t>For instance, you may "expect" to win $20 when playing a particular game (which appears good!), but the spread for this might be from losing $20 to winning $60. Knowing such information can influence you decision on whether to play.</a:t>
            </a:r>
          </a:p>
        </p:txBody>
      </p:sp>
      <p:pic>
        <p:nvPicPr>
          <p:cNvPr id="4" name="Picture 3"/>
          <p:cNvPicPr>
            <a:picLocks noChangeAspect="1"/>
          </p:cNvPicPr>
          <p:nvPr/>
        </p:nvPicPr>
        <p:blipFill>
          <a:blip r:embed="rId2"/>
          <a:stretch>
            <a:fillRect/>
          </a:stretch>
        </p:blipFill>
        <p:spPr>
          <a:xfrm>
            <a:off x="3352800" y="3276601"/>
            <a:ext cx="5010150" cy="2162175"/>
          </a:xfrm>
          <a:prstGeom prst="rect">
            <a:avLst/>
          </a:prstGeom>
        </p:spPr>
      </p:pic>
    </p:spTree>
    <p:extLst>
      <p:ext uri="{BB962C8B-B14F-4D97-AF65-F5344CB8AC3E}">
        <p14:creationId xmlns:p14="http://schemas.microsoft.com/office/powerpoint/2010/main" val="8088455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3200" dirty="0"/>
              <a:t>A class has 15 students whose ages are 14, 17, 15, 14, 21, 17, 19, 20, 16, 18, 20,</a:t>
            </a:r>
            <a:r>
              <a:rPr lang="zh-TW" altLang="en-US" sz="3200" dirty="0"/>
              <a:t> </a:t>
            </a:r>
            <a:r>
              <a:rPr lang="en-US" sz="3200" dirty="0"/>
              <a:t>17, 16, 19 and 20 years. One student is selected in such a manner that each has</a:t>
            </a:r>
            <a:r>
              <a:rPr lang="zh-TW" altLang="en-US" sz="3200" dirty="0"/>
              <a:t> </a:t>
            </a:r>
            <a:r>
              <a:rPr lang="en-US" sz="3200" dirty="0"/>
              <a:t>the same chance of being chosen and the age X of the selected student is</a:t>
            </a:r>
            <a:r>
              <a:rPr lang="zh-TW" altLang="en-US" sz="3200" dirty="0"/>
              <a:t> </a:t>
            </a:r>
            <a:r>
              <a:rPr lang="en-US" sz="3200" dirty="0"/>
              <a:t>recorded. What is the probability distribution of the random variable X? </a:t>
            </a:r>
          </a:p>
          <a:p>
            <a:pPr marL="0" indent="0">
              <a:buNone/>
            </a:pPr>
            <a:r>
              <a:rPr lang="en-US" sz="3200" dirty="0"/>
              <a:t>Find</a:t>
            </a:r>
            <a:r>
              <a:rPr lang="zh-TW" altLang="en-US" sz="3200" dirty="0"/>
              <a:t> </a:t>
            </a:r>
            <a:r>
              <a:rPr lang="en-US" sz="3200" dirty="0"/>
              <a:t>mean, variance and standard deviation of X.</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0954709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699"/>
            <a:ext cx="10515600" cy="665185"/>
          </a:xfrm>
        </p:spPr>
        <p:txBody>
          <a:bodyPr>
            <a:normAutofit fontScale="90000"/>
          </a:bodyPr>
          <a:lstStyle/>
          <a:p>
            <a:r>
              <a:rPr lang="en-US" dirty="0"/>
              <a:t>Statistical Experiment and Probability Distribution</a:t>
            </a:r>
          </a:p>
        </p:txBody>
      </p:sp>
      <p:sp>
        <p:nvSpPr>
          <p:cNvPr id="3" name="Content Placeholder 2"/>
          <p:cNvSpPr>
            <a:spLocks noGrp="1"/>
          </p:cNvSpPr>
          <p:nvPr>
            <p:ph idx="1"/>
          </p:nvPr>
        </p:nvSpPr>
        <p:spPr>
          <a:xfrm>
            <a:off x="838200" y="965915"/>
            <a:ext cx="10515600" cy="5473522"/>
          </a:xfrm>
        </p:spPr>
        <p:txBody>
          <a:bodyPr/>
          <a:lstStyle/>
          <a:p>
            <a:pPr marL="0" indent="0">
              <a:buNone/>
            </a:pPr>
            <a:r>
              <a:rPr lang="en-US" sz="2400" dirty="0"/>
              <a:t>All statistical experiments have three things in common:</a:t>
            </a:r>
          </a:p>
          <a:p>
            <a:pPr lvl="1"/>
            <a:r>
              <a:rPr lang="en-US" sz="2000" dirty="0"/>
              <a:t>The experiment can have more than one possible outcome.</a:t>
            </a:r>
          </a:p>
          <a:p>
            <a:pPr lvl="1"/>
            <a:r>
              <a:rPr lang="en-US" sz="2000" dirty="0"/>
              <a:t>Each possible outcome can be specified in advance.</a:t>
            </a:r>
          </a:p>
          <a:p>
            <a:pPr lvl="1"/>
            <a:r>
              <a:rPr lang="en-US" sz="2000" dirty="0"/>
              <a:t>The outcome of the experiment depends on chance.</a:t>
            </a:r>
          </a:p>
          <a:p>
            <a:pPr lvl="1"/>
            <a:r>
              <a:rPr lang="en-US" sz="2000" dirty="0" err="1"/>
              <a:t>Eg</a:t>
            </a:r>
            <a:r>
              <a:rPr lang="en-US" sz="2000" dirty="0"/>
              <a:t> – Coin Toss, draw 1 card from a pack of cards.</a:t>
            </a:r>
          </a:p>
          <a:p>
            <a:endParaRPr lang="en-US" sz="2400" dirty="0"/>
          </a:p>
          <a:p>
            <a:r>
              <a:rPr lang="en-US" sz="2400" dirty="0"/>
              <a:t>A </a:t>
            </a:r>
            <a:r>
              <a:rPr lang="en-US" sz="2400" b="1" dirty="0"/>
              <a:t>probability distribution</a:t>
            </a:r>
            <a:r>
              <a:rPr lang="en-US" sz="2400" dirty="0"/>
              <a:t> is a table or an equation that links each outcome of a statistical experiment with its probability of occurrence. Suppose you flip a coin two times. The table below, which associates each outcome with its probability, is an example of a probability distribution.</a:t>
            </a:r>
          </a:p>
          <a:p>
            <a:endParaRPr lang="en-US" dirty="0"/>
          </a:p>
        </p:txBody>
      </p:sp>
      <p:graphicFrame>
        <p:nvGraphicFramePr>
          <p:cNvPr id="8" name="Table 7"/>
          <p:cNvGraphicFramePr>
            <a:graphicFrameLocks noGrp="1"/>
          </p:cNvGraphicFramePr>
          <p:nvPr/>
        </p:nvGraphicFramePr>
        <p:xfrm>
          <a:off x="4474157" y="4842456"/>
          <a:ext cx="2609224" cy="1493000"/>
        </p:xfrm>
        <a:graphic>
          <a:graphicData uri="http://schemas.openxmlformats.org/drawingml/2006/table">
            <a:tbl>
              <a:tblPr/>
              <a:tblGrid>
                <a:gridCol w="1357473">
                  <a:extLst>
                    <a:ext uri="{9D8B030D-6E8A-4147-A177-3AD203B41FA5}">
                      <a16:colId xmlns:a16="http://schemas.microsoft.com/office/drawing/2014/main" val="20000"/>
                    </a:ext>
                  </a:extLst>
                </a:gridCol>
                <a:gridCol w="1251751">
                  <a:extLst>
                    <a:ext uri="{9D8B030D-6E8A-4147-A177-3AD203B41FA5}">
                      <a16:colId xmlns:a16="http://schemas.microsoft.com/office/drawing/2014/main" val="20001"/>
                    </a:ext>
                  </a:extLst>
                </a:gridCol>
              </a:tblGrid>
              <a:tr h="578918">
                <a:tc>
                  <a:txBody>
                    <a:bodyPr/>
                    <a:lstStyle/>
                    <a:p>
                      <a:pPr algn="ctr" fontAlgn="ctr"/>
                      <a:r>
                        <a:rPr lang="en-US" sz="1100" b="1" i="0" u="none" strike="noStrike" dirty="0">
                          <a:solidFill>
                            <a:srgbClr val="FFFFFF"/>
                          </a:solidFill>
                          <a:effectLst/>
                          <a:latin typeface="Segoe UI" panose="020B0502040204020203" pitchFamily="34" charset="0"/>
                        </a:rPr>
                        <a:t>Number of heads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ctr" fontAlgn="ctr"/>
                      <a:r>
                        <a:rPr lang="en-US" sz="1100" b="1" i="0" u="none" strike="noStrike" dirty="0">
                          <a:solidFill>
                            <a:srgbClr val="FFFFFF"/>
                          </a:solidFill>
                          <a:effectLst/>
                          <a:latin typeface="Segoe UI" panose="020B0502040204020203" pitchFamily="34" charset="0"/>
                        </a:rPr>
                        <a:t>Probability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304694">
                <a:tc>
                  <a:txBody>
                    <a:bodyPr/>
                    <a:lstStyle/>
                    <a:p>
                      <a:pPr algn="ctr" fontAlgn="ctr"/>
                      <a:r>
                        <a:rPr lang="en-US"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000000"/>
                          </a:solidFill>
                          <a:effectLst/>
                          <a:latin typeface="Segoe UI" panose="020B0502040204020203" pitchFamily="34" charset="0"/>
                        </a:rPr>
                        <a:t>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04694">
                <a:tc>
                  <a:txBody>
                    <a:bodyPr/>
                    <a:lstStyle/>
                    <a:p>
                      <a:pPr algn="ctr" fontAlgn="ctr"/>
                      <a:r>
                        <a:rPr lang="en-US"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Segoe UI" panose="020B0502040204020203" pitchFamily="34" charset="0"/>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04694">
                <a:tc>
                  <a:txBody>
                    <a:bodyPr/>
                    <a:lstStyle/>
                    <a:p>
                      <a:pPr algn="ctr" fontAlgn="ctr"/>
                      <a:r>
                        <a:rPr lang="en-US"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000000"/>
                          </a:solidFill>
                          <a:effectLst/>
                          <a:latin typeface="Segoe UI" panose="020B0502040204020203" pitchFamily="34" charset="0"/>
                        </a:rPr>
                        <a:t>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569596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761" y="249216"/>
            <a:ext cx="10903039" cy="626548"/>
          </a:xfrm>
        </p:spPr>
        <p:txBody>
          <a:bodyPr>
            <a:normAutofit/>
          </a:bodyPr>
          <a:lstStyle/>
          <a:p>
            <a:r>
              <a:rPr lang="en-US" sz="2800" b="1" dirty="0"/>
              <a:t>Types of Distributions:</a:t>
            </a:r>
          </a:p>
        </p:txBody>
      </p:sp>
      <p:graphicFrame>
        <p:nvGraphicFramePr>
          <p:cNvPr id="5" name="Content Placeholder 4"/>
          <p:cNvGraphicFramePr>
            <a:graphicFrameLocks noGrp="1"/>
          </p:cNvGraphicFramePr>
          <p:nvPr>
            <p:ph idx="1"/>
          </p:nvPr>
        </p:nvGraphicFramePr>
        <p:xfrm>
          <a:off x="1081914" y="1545465"/>
          <a:ext cx="10161342" cy="4322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99059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7" y="365126"/>
            <a:ext cx="10921285" cy="600790"/>
          </a:xfrm>
        </p:spPr>
        <p:txBody>
          <a:bodyPr>
            <a:normAutofit/>
          </a:bodyPr>
          <a:lstStyle/>
          <a:p>
            <a:pPr lvl="0"/>
            <a:r>
              <a:rPr lang="en-US" sz="2800" b="1" dirty="0"/>
              <a:t>Bernoulli Distribution</a:t>
            </a:r>
          </a:p>
        </p:txBody>
      </p:sp>
      <p:sp>
        <p:nvSpPr>
          <p:cNvPr id="3" name="Content Placeholder 2"/>
          <p:cNvSpPr>
            <a:spLocks noGrp="1"/>
          </p:cNvSpPr>
          <p:nvPr>
            <p:ph idx="1"/>
          </p:nvPr>
        </p:nvSpPr>
        <p:spPr>
          <a:xfrm>
            <a:off x="592428" y="1339402"/>
            <a:ext cx="10921284" cy="4906851"/>
          </a:xfrm>
        </p:spPr>
        <p:txBody>
          <a:bodyPr/>
          <a:lstStyle/>
          <a:p>
            <a:r>
              <a:rPr lang="en-US" dirty="0"/>
              <a:t>A random experiment that has only two outcomes (usually called a “Success” or a “Failure”)</a:t>
            </a:r>
          </a:p>
          <a:p>
            <a:r>
              <a:rPr lang="en-US" dirty="0"/>
              <a:t>Probability of success is denoted by </a:t>
            </a:r>
            <a:r>
              <a:rPr lang="en-US" i="1" dirty="0"/>
              <a:t>p </a:t>
            </a:r>
            <a:r>
              <a:rPr lang="en-US" dirty="0"/>
              <a:t> and probability of failure as (1-</a:t>
            </a:r>
            <a:r>
              <a:rPr lang="en-US" i="1" dirty="0"/>
              <a:t>p</a:t>
            </a:r>
            <a:r>
              <a:rPr lang="en-US" dirty="0"/>
              <a:t>)</a:t>
            </a:r>
          </a:p>
          <a:p>
            <a:r>
              <a:rPr lang="en-US" dirty="0"/>
              <a:t>The probability density function is given as below:</a:t>
            </a:r>
          </a:p>
          <a:p>
            <a:endParaRPr lang="en-US" i="1" dirty="0"/>
          </a:p>
        </p:txBody>
      </p:sp>
      <p:pic>
        <p:nvPicPr>
          <p:cNvPr id="1026" name="Picture 2" descr="pdf bernoull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384" y="3940935"/>
            <a:ext cx="4063594" cy="113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614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26260</TotalTime>
  <Words>6714</Words>
  <Application>Microsoft Office PowerPoint</Application>
  <PresentationFormat>Widescreen</PresentationFormat>
  <Paragraphs>697</Paragraphs>
  <Slides>114</Slides>
  <Notes>9</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114</vt:i4>
      </vt:variant>
    </vt:vector>
  </HeadingPairs>
  <TitlesOfParts>
    <vt:vector size="119" baseType="lpstr">
      <vt:lpstr>Arial</vt:lpstr>
      <vt:lpstr>Calibri</vt:lpstr>
      <vt:lpstr>Calibri Light</vt:lpstr>
      <vt:lpstr>Segoe UI</vt:lpstr>
      <vt:lpstr>Office Theme</vt:lpstr>
      <vt:lpstr>Base Analytics</vt:lpstr>
      <vt:lpstr>What is Analytics?</vt:lpstr>
      <vt:lpstr>Applications</vt:lpstr>
      <vt:lpstr>PowerPoint Presentation</vt:lpstr>
      <vt:lpstr>Problem</vt:lpstr>
      <vt:lpstr>Descriptive Statistics</vt:lpstr>
      <vt:lpstr>How do they arrive at this conclusion?</vt:lpstr>
      <vt:lpstr>Inferential Statistics</vt:lpstr>
      <vt:lpstr>How to predict?</vt:lpstr>
      <vt:lpstr>Predictive Statistics</vt:lpstr>
      <vt:lpstr>How to recommend?</vt:lpstr>
      <vt:lpstr>Data Types(measurement scales)</vt:lpstr>
      <vt:lpstr>Categorical Data</vt:lpstr>
      <vt:lpstr>Nominal Data</vt:lpstr>
      <vt:lpstr>Ordinal Data</vt:lpstr>
      <vt:lpstr>Numerical Data</vt:lpstr>
      <vt:lpstr>Interval Data</vt:lpstr>
      <vt:lpstr>Ratio Data</vt:lpstr>
      <vt:lpstr>A small Quiz!! – You get nothing if you win..</vt:lpstr>
      <vt:lpstr>Why Data Types are important?</vt:lpstr>
      <vt:lpstr>Graphs</vt:lpstr>
      <vt:lpstr>Questions</vt:lpstr>
      <vt:lpstr>Where to start??</vt:lpstr>
      <vt:lpstr>Measures of Central Tendency</vt:lpstr>
      <vt:lpstr>PowerPoint Presentation</vt:lpstr>
      <vt:lpstr>When to use what?</vt:lpstr>
      <vt:lpstr>Percentile</vt:lpstr>
      <vt:lpstr>Quartile</vt:lpstr>
      <vt:lpstr>Problem</vt:lpstr>
      <vt:lpstr>Problem</vt:lpstr>
      <vt:lpstr>Measure of Variability</vt:lpstr>
      <vt:lpstr>Measure of Variability</vt:lpstr>
      <vt:lpstr>Variance</vt:lpstr>
      <vt:lpstr>Standard deviation</vt:lpstr>
      <vt:lpstr>Standard Deviation</vt:lpstr>
      <vt:lpstr>Coefficient of variance</vt:lpstr>
      <vt:lpstr>PowerPoint Presentation</vt:lpstr>
      <vt:lpstr>PowerPoint Presentation</vt:lpstr>
      <vt:lpstr>Analysis in employee data</vt:lpstr>
      <vt:lpstr>Exploring the Data Distribution </vt:lpstr>
      <vt:lpstr>PowerPoint Presentation</vt:lpstr>
      <vt:lpstr>Frequency Tables and Histograms</vt:lpstr>
      <vt:lpstr>Skewness and Kurtosis</vt:lpstr>
      <vt:lpstr>Density plot</vt:lpstr>
      <vt:lpstr>Exploring Binary and Categorical Data</vt:lpstr>
      <vt:lpstr>PowerPoint Presentation</vt:lpstr>
      <vt:lpstr>Expected value</vt:lpstr>
      <vt:lpstr>PowerPoint Presentation</vt:lpstr>
      <vt:lpstr>Probability</vt:lpstr>
      <vt:lpstr>PowerPoint Presentation</vt:lpstr>
      <vt:lpstr>Example 1</vt:lpstr>
      <vt:lpstr>Example 2</vt:lpstr>
      <vt:lpstr>Example 2</vt:lpstr>
      <vt:lpstr>Example 3</vt:lpstr>
      <vt:lpstr>Example 3</vt:lpstr>
      <vt:lpstr>Example 4</vt:lpstr>
      <vt:lpstr>Example 4</vt:lpstr>
      <vt:lpstr>Example 5</vt:lpstr>
      <vt:lpstr>Example 5</vt:lpstr>
      <vt:lpstr>Correlation </vt:lpstr>
      <vt:lpstr>Key Terms for Correlation</vt:lpstr>
      <vt:lpstr>Exploring Two or More Variables</vt:lpstr>
      <vt:lpstr>PowerPoint Presentation</vt:lpstr>
      <vt:lpstr>PowerPoint Presentation</vt:lpstr>
      <vt:lpstr>Terms</vt:lpstr>
      <vt:lpstr>Terms</vt:lpstr>
      <vt:lpstr>PowerPoint Presentation</vt:lpstr>
      <vt:lpstr>PowerPoint Presentation</vt:lpstr>
      <vt:lpstr>PowerPoint Presentation</vt:lpstr>
      <vt:lpstr>PowerPoint Presentation</vt:lpstr>
      <vt:lpstr>Events</vt:lpstr>
      <vt:lpstr>PowerPoint Presentation</vt:lpstr>
      <vt:lpstr>Independent Events </vt:lpstr>
      <vt:lpstr>Dependent Events</vt:lpstr>
      <vt:lpstr>PowerPoint Presentation</vt:lpstr>
      <vt:lpstr>PowerPoint Presentation</vt:lpstr>
      <vt:lpstr>PowerPoint Presentation</vt:lpstr>
      <vt:lpstr>PowerPoint Presentation</vt:lpstr>
      <vt:lpstr>PowerPoint Presentation</vt:lpstr>
      <vt:lpstr>Mutually Exclusive</vt:lpstr>
      <vt:lpstr>PowerPoint Presentation</vt:lpstr>
      <vt:lpstr>PowerPoint Presentation</vt:lpstr>
      <vt:lpstr>PowerPoint Presentation</vt:lpstr>
      <vt:lpstr>Random Variables</vt:lpstr>
      <vt:lpstr>Random Variables</vt:lpstr>
      <vt:lpstr>Random Variable</vt:lpstr>
      <vt:lpstr>Types</vt:lpstr>
      <vt:lpstr>Probability distribution</vt:lpstr>
      <vt:lpstr>Probability distribution</vt:lpstr>
      <vt:lpstr>PowerPoint Presentation</vt:lpstr>
      <vt:lpstr>Expected Value of a Discrete Random Variable </vt:lpstr>
      <vt:lpstr>PowerPoint Presentation</vt:lpstr>
      <vt:lpstr>PowerPoint Presentation</vt:lpstr>
      <vt:lpstr>PowerPoint Presentation</vt:lpstr>
      <vt:lpstr>Standard Deviation</vt:lpstr>
      <vt:lpstr>PowerPoint Presentation</vt:lpstr>
      <vt:lpstr>Statistical Experiment and Probability Distribution</vt:lpstr>
      <vt:lpstr>Types of Distributions:</vt:lpstr>
      <vt:lpstr>Bernoulli Distribution</vt:lpstr>
      <vt:lpstr>Binomial Distribution</vt:lpstr>
      <vt:lpstr>Poisson Distribution</vt:lpstr>
      <vt:lpstr>Uniform Distribution</vt:lpstr>
      <vt:lpstr>Exponential Distribution</vt:lpstr>
      <vt:lpstr>Normal Random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Shanu</cp:lastModifiedBy>
  <cp:revision>154</cp:revision>
  <dcterms:created xsi:type="dcterms:W3CDTF">2019-02-27T11:43:01Z</dcterms:created>
  <dcterms:modified xsi:type="dcterms:W3CDTF">2022-11-03T16:26:47Z</dcterms:modified>
</cp:coreProperties>
</file>