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4" r:id="rId4"/>
    <p:sldId id="260" r:id="rId5"/>
    <p:sldId id="261" r:id="rId6"/>
    <p:sldId id="262" r:id="rId7"/>
    <p:sldId id="263" r:id="rId8"/>
    <p:sldId id="267" r:id="rId9"/>
    <p:sldId id="274" r:id="rId10"/>
    <p:sldId id="273" r:id="rId11"/>
    <p:sldId id="275" r:id="rId12"/>
    <p:sldId id="271" r:id="rId13"/>
    <p:sldId id="266" r:id="rId14"/>
    <p:sldId id="270" r:id="rId15"/>
    <p:sldId id="294" r:id="rId16"/>
    <p:sldId id="295" r:id="rId17"/>
    <p:sldId id="258" r:id="rId18"/>
    <p:sldId id="276" r:id="rId19"/>
    <p:sldId id="278" r:id="rId20"/>
    <p:sldId id="288" r:id="rId21"/>
    <p:sldId id="277" r:id="rId22"/>
    <p:sldId id="282" r:id="rId23"/>
    <p:sldId id="285" r:id="rId24"/>
    <p:sldId id="283" r:id="rId25"/>
    <p:sldId id="286" r:id="rId26"/>
    <p:sldId id="287" r:id="rId27"/>
    <p:sldId id="28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81" d="100"/>
          <a:sy n="81" d="100"/>
        </p:scale>
        <p:origin x="8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AD947-6CD9-4031-B832-CEB8BEFA9B82}"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11409-18F7-4CB7-8678-1E16F1B2D7A2}" type="slidenum">
              <a:rPr lang="en-US" smtClean="0"/>
              <a:t>‹#›</a:t>
            </a:fld>
            <a:endParaRPr lang="en-US"/>
          </a:p>
        </p:txBody>
      </p:sp>
    </p:spTree>
    <p:extLst>
      <p:ext uri="{BB962C8B-B14F-4D97-AF65-F5344CB8AC3E}">
        <p14:creationId xmlns:p14="http://schemas.microsoft.com/office/powerpoint/2010/main" val="143275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in slope estimate</a:t>
            </a:r>
          </a:p>
          <a:p>
            <a:r>
              <a:rPr lang="en-US" dirty="0"/>
              <a:t>http://ib.berkeley.edu/courses/ib162/Regress.htm</a:t>
            </a:r>
          </a:p>
        </p:txBody>
      </p:sp>
      <p:sp>
        <p:nvSpPr>
          <p:cNvPr id="4" name="Slide Number Placeholder 3"/>
          <p:cNvSpPr>
            <a:spLocks noGrp="1"/>
          </p:cNvSpPr>
          <p:nvPr>
            <p:ph type="sldNum" sz="quarter" idx="10"/>
          </p:nvPr>
        </p:nvSpPr>
        <p:spPr/>
        <p:txBody>
          <a:bodyPr/>
          <a:lstStyle/>
          <a:p>
            <a:fld id="{20711409-18F7-4CB7-8678-1E16F1B2D7A2}" type="slidenum">
              <a:rPr lang="en-US" smtClean="0"/>
              <a:t>2</a:t>
            </a:fld>
            <a:endParaRPr lang="en-US"/>
          </a:p>
        </p:txBody>
      </p:sp>
    </p:spTree>
    <p:extLst>
      <p:ext uri="{BB962C8B-B14F-4D97-AF65-F5344CB8AC3E}">
        <p14:creationId xmlns:p14="http://schemas.microsoft.com/office/powerpoint/2010/main" val="189264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4</a:t>
            </a:fld>
            <a:endParaRPr lang="en-US"/>
          </a:p>
        </p:txBody>
      </p:sp>
    </p:spTree>
    <p:extLst>
      <p:ext uri="{BB962C8B-B14F-4D97-AF65-F5344CB8AC3E}">
        <p14:creationId xmlns:p14="http://schemas.microsoft.com/office/powerpoint/2010/main" val="89998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https://www.mathsisfun.com/data/correlation.html</a:t>
            </a:r>
          </a:p>
        </p:txBody>
      </p:sp>
      <p:sp>
        <p:nvSpPr>
          <p:cNvPr id="4" name="Slide Number Placeholder 3"/>
          <p:cNvSpPr>
            <a:spLocks noGrp="1"/>
          </p:cNvSpPr>
          <p:nvPr>
            <p:ph type="sldNum" sz="quarter" idx="10"/>
          </p:nvPr>
        </p:nvSpPr>
        <p:spPr/>
        <p:txBody>
          <a:bodyPr/>
          <a:lstStyle/>
          <a:p>
            <a:fld id="{A96F7F1A-24BD-431F-9C4F-DFCAE265245C}" type="slidenum">
              <a:rPr lang="en-US" smtClean="0"/>
              <a:t>14</a:t>
            </a:fld>
            <a:endParaRPr lang="en-US"/>
          </a:p>
        </p:txBody>
      </p:sp>
    </p:spTree>
    <p:extLst>
      <p:ext uri="{BB962C8B-B14F-4D97-AF65-F5344CB8AC3E}">
        <p14:creationId xmlns:p14="http://schemas.microsoft.com/office/powerpoint/2010/main" val="237584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https://www.mathsisfun.com/geometry/slope.html</a:t>
            </a:r>
          </a:p>
        </p:txBody>
      </p:sp>
      <p:sp>
        <p:nvSpPr>
          <p:cNvPr id="4" name="Slide Number Placeholder 3"/>
          <p:cNvSpPr>
            <a:spLocks noGrp="1"/>
          </p:cNvSpPr>
          <p:nvPr>
            <p:ph type="sldNum" sz="quarter" idx="10"/>
          </p:nvPr>
        </p:nvSpPr>
        <p:spPr/>
        <p:txBody>
          <a:bodyPr/>
          <a:lstStyle/>
          <a:p>
            <a:fld id="{20711409-18F7-4CB7-8678-1E16F1B2D7A2}" type="slidenum">
              <a:rPr lang="en-US" smtClean="0"/>
              <a:t>21</a:t>
            </a:fld>
            <a:endParaRPr lang="en-US"/>
          </a:p>
        </p:txBody>
      </p:sp>
    </p:spTree>
    <p:extLst>
      <p:ext uri="{BB962C8B-B14F-4D97-AF65-F5344CB8AC3E}">
        <p14:creationId xmlns:p14="http://schemas.microsoft.com/office/powerpoint/2010/main" val="5494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https://www.quora.com/What-is-the-difference-between-slope-and-gradient</a:t>
            </a:r>
          </a:p>
        </p:txBody>
      </p:sp>
      <p:sp>
        <p:nvSpPr>
          <p:cNvPr id="4" name="Slide Number Placeholder 3"/>
          <p:cNvSpPr>
            <a:spLocks noGrp="1"/>
          </p:cNvSpPr>
          <p:nvPr>
            <p:ph type="sldNum" sz="quarter" idx="10"/>
          </p:nvPr>
        </p:nvSpPr>
        <p:spPr/>
        <p:txBody>
          <a:bodyPr/>
          <a:lstStyle/>
          <a:p>
            <a:fld id="{20711409-18F7-4CB7-8678-1E16F1B2D7A2}" type="slidenum">
              <a:rPr lang="en-US" smtClean="0"/>
              <a:t>23</a:t>
            </a:fld>
            <a:endParaRPr lang="en-US"/>
          </a:p>
        </p:txBody>
      </p:sp>
    </p:spTree>
    <p:extLst>
      <p:ext uri="{BB962C8B-B14F-4D97-AF65-F5344CB8AC3E}">
        <p14:creationId xmlns:p14="http://schemas.microsoft.com/office/powerpoint/2010/main" val="145129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https://nces.ed.gov/nceskids/help/user_guide/graph/variables.asp</a:t>
            </a:r>
          </a:p>
        </p:txBody>
      </p:sp>
      <p:sp>
        <p:nvSpPr>
          <p:cNvPr id="4" name="Slide Number Placeholder 3"/>
          <p:cNvSpPr>
            <a:spLocks noGrp="1"/>
          </p:cNvSpPr>
          <p:nvPr>
            <p:ph type="sldNum" sz="quarter" idx="10"/>
          </p:nvPr>
        </p:nvSpPr>
        <p:spPr/>
        <p:txBody>
          <a:bodyPr/>
          <a:lstStyle/>
          <a:p>
            <a:fld id="{20711409-18F7-4CB7-8678-1E16F1B2D7A2}" type="slidenum">
              <a:rPr lang="en-US" smtClean="0"/>
              <a:t>25</a:t>
            </a:fld>
            <a:endParaRPr lang="en-US"/>
          </a:p>
        </p:txBody>
      </p:sp>
    </p:spTree>
    <p:extLst>
      <p:ext uri="{BB962C8B-B14F-4D97-AF65-F5344CB8AC3E}">
        <p14:creationId xmlns:p14="http://schemas.microsoft.com/office/powerpoint/2010/main" val="204473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D8EEBF-8DAB-48B9-8DF1-3F89EA983511}"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6494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8EEBF-8DAB-48B9-8DF1-3F89EA983511}"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72832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8EEBF-8DAB-48B9-8DF1-3F89EA983511}"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291456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8EEBF-8DAB-48B9-8DF1-3F89EA983511}"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86594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EEBF-8DAB-48B9-8DF1-3F89EA983511}"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79464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8EEBF-8DAB-48B9-8DF1-3F89EA983511}"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02218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8EEBF-8DAB-48B9-8DF1-3F89EA983511}"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8208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8EEBF-8DAB-48B9-8DF1-3F89EA983511}"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9726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8EEBF-8DAB-48B9-8DF1-3F89EA983511}"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63814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8EEBF-8DAB-48B9-8DF1-3F89EA983511}"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1427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8EEBF-8DAB-48B9-8DF1-3F89EA983511}"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209903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8EEBF-8DAB-48B9-8DF1-3F89EA983511}"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BEC7A-DB35-46CD-A773-7A7DDBCD458E}" type="slidenum">
              <a:rPr lang="en-US" smtClean="0"/>
              <a:t>‹#›</a:t>
            </a:fld>
            <a:endParaRPr lang="en-US"/>
          </a:p>
        </p:txBody>
      </p:sp>
    </p:spTree>
    <p:extLst>
      <p:ext uri="{BB962C8B-B14F-4D97-AF65-F5344CB8AC3E}">
        <p14:creationId xmlns:p14="http://schemas.microsoft.com/office/powerpoint/2010/main" val="424064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4944"/>
            <a:ext cx="9144000" cy="1498007"/>
          </a:xfrm>
        </p:spPr>
        <p:txBody>
          <a:bodyPr/>
          <a:lstStyle/>
          <a:p>
            <a:r>
              <a:rPr lang="en-US" dirty="0"/>
              <a:t>Correlation and Covariance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918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may be a non-linear association between two continuous variables, but computation of a correlation coefficient does not detect this. </a:t>
            </a:r>
          </a:p>
          <a:p>
            <a:endParaRPr lang="en-US" dirty="0"/>
          </a:p>
        </p:txBody>
      </p:sp>
      <p:pic>
        <p:nvPicPr>
          <p:cNvPr id="4" name="Picture 3"/>
          <p:cNvPicPr>
            <a:picLocks noChangeAspect="1"/>
          </p:cNvPicPr>
          <p:nvPr/>
        </p:nvPicPr>
        <p:blipFill>
          <a:blip r:embed="rId2"/>
          <a:stretch>
            <a:fillRect/>
          </a:stretch>
        </p:blipFill>
        <p:spPr>
          <a:xfrm>
            <a:off x="3378493" y="3222742"/>
            <a:ext cx="4456654" cy="2862452"/>
          </a:xfrm>
          <a:prstGeom prst="rect">
            <a:avLst/>
          </a:prstGeom>
        </p:spPr>
      </p:pic>
    </p:spTree>
    <p:extLst>
      <p:ext uri="{BB962C8B-B14F-4D97-AF65-F5344CB8AC3E}">
        <p14:creationId xmlns:p14="http://schemas.microsoft.com/office/powerpoint/2010/main" val="380626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21328" y="2327564"/>
            <a:ext cx="9979489" cy="2738027"/>
          </a:xfrm>
          <a:prstGeom prst="rect">
            <a:avLst/>
          </a:prstGeom>
        </p:spPr>
      </p:pic>
    </p:spTree>
    <p:extLst>
      <p:ext uri="{BB962C8B-B14F-4D97-AF65-F5344CB8AC3E}">
        <p14:creationId xmlns:p14="http://schemas.microsoft.com/office/powerpoint/2010/main" val="403169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5142347" y="1952661"/>
            <a:ext cx="3889454" cy="975266"/>
          </a:xfrm>
          <a:prstGeom prst="rect">
            <a:avLst/>
          </a:prstGeom>
        </p:spPr>
      </p:pic>
      <p:pic>
        <p:nvPicPr>
          <p:cNvPr id="4" name="Picture 3"/>
          <p:cNvPicPr>
            <a:picLocks noChangeAspect="1"/>
          </p:cNvPicPr>
          <p:nvPr/>
        </p:nvPicPr>
        <p:blipFill>
          <a:blip r:embed="rId3"/>
          <a:stretch>
            <a:fillRect/>
          </a:stretch>
        </p:blipFill>
        <p:spPr>
          <a:xfrm>
            <a:off x="1662688" y="1804675"/>
            <a:ext cx="3214111" cy="1362665"/>
          </a:xfrm>
          <a:prstGeom prst="rect">
            <a:avLst/>
          </a:prstGeom>
        </p:spPr>
      </p:pic>
      <p:pic>
        <p:nvPicPr>
          <p:cNvPr id="6" name="Picture 5"/>
          <p:cNvPicPr>
            <a:picLocks noChangeAspect="1"/>
          </p:cNvPicPr>
          <p:nvPr/>
        </p:nvPicPr>
        <p:blipFill>
          <a:blip r:embed="rId4"/>
          <a:stretch>
            <a:fillRect/>
          </a:stretch>
        </p:blipFill>
        <p:spPr>
          <a:xfrm>
            <a:off x="3112655" y="3429313"/>
            <a:ext cx="5320145" cy="854558"/>
          </a:xfrm>
          <a:prstGeom prst="rect">
            <a:avLst/>
          </a:prstGeom>
        </p:spPr>
      </p:pic>
      <p:pic>
        <p:nvPicPr>
          <p:cNvPr id="3" name="Picture 2"/>
          <p:cNvPicPr>
            <a:picLocks noChangeAspect="1"/>
          </p:cNvPicPr>
          <p:nvPr/>
        </p:nvPicPr>
        <p:blipFill>
          <a:blip r:embed="rId5"/>
          <a:stretch>
            <a:fillRect/>
          </a:stretch>
        </p:blipFill>
        <p:spPr>
          <a:xfrm>
            <a:off x="3350491" y="4785257"/>
            <a:ext cx="4191000" cy="1525558"/>
          </a:xfrm>
          <a:prstGeom prst="rect">
            <a:avLst/>
          </a:prstGeom>
        </p:spPr>
      </p:pic>
    </p:spTree>
    <p:extLst>
      <p:ext uri="{BB962C8B-B14F-4D97-AF65-F5344CB8AC3E}">
        <p14:creationId xmlns:p14="http://schemas.microsoft.com/office/powerpoint/2010/main" val="75359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6629328"/>
              </p:ext>
            </p:extLst>
          </p:nvPr>
        </p:nvGraphicFramePr>
        <p:xfrm>
          <a:off x="717451" y="3615395"/>
          <a:ext cx="4369191" cy="2659590"/>
        </p:xfrm>
        <a:graphic>
          <a:graphicData uri="http://schemas.openxmlformats.org/drawingml/2006/table">
            <a:tbl>
              <a:tblPr/>
              <a:tblGrid>
                <a:gridCol w="2376227">
                  <a:extLst>
                    <a:ext uri="{9D8B030D-6E8A-4147-A177-3AD203B41FA5}">
                      <a16:colId xmlns:a16="http://schemas.microsoft.com/office/drawing/2014/main" val="20000"/>
                    </a:ext>
                  </a:extLst>
                </a:gridCol>
                <a:gridCol w="1992964">
                  <a:extLst>
                    <a:ext uri="{9D8B030D-6E8A-4147-A177-3AD203B41FA5}">
                      <a16:colId xmlns:a16="http://schemas.microsoft.com/office/drawing/2014/main" val="20001"/>
                    </a:ext>
                  </a:extLst>
                </a:gridCol>
              </a:tblGrid>
              <a:tr h="443265">
                <a:tc>
                  <a:txBody>
                    <a:bodyPr/>
                    <a:lstStyle/>
                    <a:p>
                      <a:pPr algn="ctr" fontAlgn="b"/>
                      <a:r>
                        <a:rPr lang="en-US" sz="1600" b="1" i="0" u="none" strike="noStrike" dirty="0">
                          <a:solidFill>
                            <a:srgbClr val="000000"/>
                          </a:solidFill>
                          <a:effectLst/>
                          <a:latin typeface="Calibri" panose="020F0502020204030204" pitchFamily="34" charset="0"/>
                        </a:rPr>
                        <a:t>Kinder Joy Unit  Price(</a:t>
                      </a:r>
                      <a:r>
                        <a:rPr lang="en-US" sz="1600" b="1" i="0" u="none" strike="noStrike" dirty="0" err="1">
                          <a:solidFill>
                            <a:srgbClr val="000000"/>
                          </a:solidFill>
                          <a:effectLst/>
                          <a:latin typeface="Calibri" panose="020F0502020204030204" pitchFamily="34" charset="0"/>
                        </a:rPr>
                        <a:t>Rs</a:t>
                      </a:r>
                      <a:r>
                        <a:rPr lang="en-US" sz="1600" b="1"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1600" b="1" i="0" u="none" strike="noStrike">
                          <a:solidFill>
                            <a:srgbClr val="000000"/>
                          </a:solidFill>
                          <a:effectLst/>
                          <a:latin typeface="Calibri" panose="020F0502020204030204" pitchFamily="34" charset="0"/>
                        </a:rPr>
                        <a:t>Sales (Units)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0000"/>
                  </a:ext>
                </a:extLst>
              </a:tr>
              <a:tr h="443265">
                <a:tc>
                  <a:txBody>
                    <a:bodyPr/>
                    <a:lstStyle/>
                    <a:p>
                      <a:pPr algn="ct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3265">
                <a:tc>
                  <a:txBody>
                    <a:bodyPr/>
                    <a:lstStyle/>
                    <a:p>
                      <a:pPr algn="ctr" fontAlgn="b"/>
                      <a:r>
                        <a:rPr lang="en-US" sz="16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3265">
                <a:tc>
                  <a:txBody>
                    <a:bodyPr/>
                    <a:lstStyle/>
                    <a:p>
                      <a:pPr algn="ctr" fontAlgn="b"/>
                      <a:r>
                        <a:rPr lang="en-US" sz="16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3265">
                <a:tc>
                  <a:txBody>
                    <a:bodyPr/>
                    <a:lstStyle/>
                    <a:p>
                      <a:pPr algn="ctr" fontAlgn="b"/>
                      <a:r>
                        <a:rPr lang="en-US" sz="16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3265">
                <a:tc>
                  <a:txBody>
                    <a:bodyPr/>
                    <a:lstStyle/>
                    <a:p>
                      <a:pPr algn="ctr" fontAlgn="b"/>
                      <a:r>
                        <a:rPr lang="en-US" sz="16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717451" y="337625"/>
            <a:ext cx="3848298" cy="369332"/>
          </a:xfrm>
          <a:prstGeom prst="rect">
            <a:avLst/>
          </a:prstGeom>
          <a:noFill/>
        </p:spPr>
        <p:txBody>
          <a:bodyPr wrap="none" rtlCol="0">
            <a:spAutoFit/>
          </a:bodyPr>
          <a:lstStyle/>
          <a:p>
            <a:r>
              <a:rPr lang="en-US" dirty="0"/>
              <a:t>Lets look at the same example again…..</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682" y="1041010"/>
            <a:ext cx="2194561" cy="2194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31988" y="1589649"/>
            <a:ext cx="5570806" cy="646331"/>
          </a:xfrm>
          <a:prstGeom prst="rect">
            <a:avLst/>
          </a:prstGeom>
          <a:noFill/>
        </p:spPr>
        <p:txBody>
          <a:bodyPr wrap="square" rtlCol="0">
            <a:spAutoFit/>
          </a:bodyPr>
          <a:lstStyle/>
          <a:p>
            <a:r>
              <a:rPr lang="en-US" dirty="0"/>
              <a:t>When we find the correlation, Its value is </a:t>
            </a:r>
            <a:r>
              <a:rPr lang="en-US" sz="3600" dirty="0">
                <a:solidFill>
                  <a:srgbClr val="FF0000"/>
                </a:solidFill>
              </a:rPr>
              <a:t>-1</a:t>
            </a:r>
            <a:endParaRPr lang="en-US" dirty="0">
              <a:solidFill>
                <a:srgbClr val="FF0000"/>
              </a:solidFill>
            </a:endParaRPr>
          </a:p>
        </p:txBody>
      </p:sp>
      <p:sp>
        <p:nvSpPr>
          <p:cNvPr id="7" name="Rounded Rectangular Callout 6"/>
          <p:cNvSpPr/>
          <p:nvPr/>
        </p:nvSpPr>
        <p:spPr>
          <a:xfrm>
            <a:off x="8088923" y="3235571"/>
            <a:ext cx="2377440" cy="1318374"/>
          </a:xfrm>
          <a:prstGeom prst="wedgeRoundRectCallout">
            <a:avLst>
              <a:gd name="adj1" fmla="val 61388"/>
              <a:gd name="adj2" fmla="val -12182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does this mean??? Is there a strong correlation??</a:t>
            </a:r>
          </a:p>
        </p:txBody>
      </p:sp>
      <p:sp>
        <p:nvSpPr>
          <p:cNvPr id="6" name="TextBox 5"/>
          <p:cNvSpPr txBox="1"/>
          <p:nvPr/>
        </p:nvSpPr>
        <p:spPr>
          <a:xfrm>
            <a:off x="5923696" y="5553536"/>
            <a:ext cx="6187389" cy="646331"/>
          </a:xfrm>
          <a:prstGeom prst="rect">
            <a:avLst/>
          </a:prstGeom>
          <a:noFill/>
        </p:spPr>
        <p:txBody>
          <a:bodyPr wrap="square" rtlCol="0">
            <a:spAutoFit/>
          </a:bodyPr>
          <a:lstStyle/>
          <a:p>
            <a:r>
              <a:rPr lang="en-US" dirty="0"/>
              <a:t>The value Closer to 1 or -1 always  mean a strong correlation and the value close to 0 always mean a weak correlation</a:t>
            </a:r>
          </a:p>
        </p:txBody>
      </p:sp>
    </p:spTree>
    <p:extLst>
      <p:ext uri="{BB962C8B-B14F-4D97-AF65-F5344CB8AC3E}">
        <p14:creationId xmlns:p14="http://schemas.microsoft.com/office/powerpoint/2010/main" val="389614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Correlation is </a:t>
            </a:r>
            <a:r>
              <a:rPr lang="en-US" b="1" dirty="0"/>
              <a:t>Positive</a:t>
            </a:r>
            <a:r>
              <a:rPr lang="en-US" dirty="0"/>
              <a:t> when the values </a:t>
            </a:r>
            <a:r>
              <a:rPr lang="en-US" b="1" dirty="0"/>
              <a:t>increase</a:t>
            </a:r>
            <a:r>
              <a:rPr lang="en-US" dirty="0"/>
              <a:t> together, and </a:t>
            </a:r>
          </a:p>
          <a:p>
            <a:r>
              <a:rPr lang="en-US" dirty="0"/>
              <a:t>Correlation is </a:t>
            </a:r>
            <a:r>
              <a:rPr lang="en-US" b="1" dirty="0"/>
              <a:t>Negative</a:t>
            </a:r>
            <a:r>
              <a:rPr lang="en-US" dirty="0"/>
              <a:t> when one value </a:t>
            </a:r>
            <a:r>
              <a:rPr lang="en-US" b="1" dirty="0"/>
              <a:t>decreases</a:t>
            </a:r>
            <a:r>
              <a:rPr lang="en-US" dirty="0"/>
              <a:t> as the other increases</a:t>
            </a:r>
          </a:p>
          <a:p>
            <a:endParaRPr lang="en-US" dirty="0"/>
          </a:p>
        </p:txBody>
      </p:sp>
      <p:pic>
        <p:nvPicPr>
          <p:cNvPr id="4" name="Picture 3"/>
          <p:cNvPicPr>
            <a:picLocks noChangeAspect="1"/>
          </p:cNvPicPr>
          <p:nvPr/>
        </p:nvPicPr>
        <p:blipFill>
          <a:blip r:embed="rId3"/>
          <a:stretch>
            <a:fillRect/>
          </a:stretch>
        </p:blipFill>
        <p:spPr>
          <a:xfrm>
            <a:off x="933903" y="3641076"/>
            <a:ext cx="7543800" cy="2103250"/>
          </a:xfrm>
          <a:prstGeom prst="rect">
            <a:avLst/>
          </a:prstGeom>
        </p:spPr>
      </p:pic>
    </p:spTree>
    <p:extLst>
      <p:ext uri="{BB962C8B-B14F-4D97-AF65-F5344CB8AC3E}">
        <p14:creationId xmlns:p14="http://schemas.microsoft.com/office/powerpoint/2010/main" val="36191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sp>
        <p:nvSpPr>
          <p:cNvPr id="3" name="Content Placeholder 2"/>
          <p:cNvSpPr>
            <a:spLocks noGrp="1"/>
          </p:cNvSpPr>
          <p:nvPr>
            <p:ph idx="1"/>
          </p:nvPr>
        </p:nvSpPr>
        <p:spPr/>
        <p:txBody>
          <a:bodyPr/>
          <a:lstStyle/>
          <a:p>
            <a:r>
              <a:rPr lang="en-US" dirty="0"/>
              <a:t>Correlation with own lag values</a:t>
            </a:r>
          </a:p>
        </p:txBody>
      </p:sp>
    </p:spTree>
    <p:extLst>
      <p:ext uri="{BB962C8B-B14F-4D97-AF65-F5344CB8AC3E}">
        <p14:creationId xmlns:p14="http://schemas.microsoft.com/office/powerpoint/2010/main" val="377247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correlation</a:t>
            </a:r>
          </a:p>
        </p:txBody>
      </p:sp>
      <p:sp>
        <p:nvSpPr>
          <p:cNvPr id="3" name="Content Placeholder 2"/>
          <p:cNvSpPr>
            <a:spLocks noGrp="1"/>
          </p:cNvSpPr>
          <p:nvPr>
            <p:ph idx="1"/>
          </p:nvPr>
        </p:nvSpPr>
        <p:spPr/>
        <p:txBody>
          <a:bodyPr/>
          <a:lstStyle/>
          <a:p>
            <a:r>
              <a:rPr lang="en-US" dirty="0"/>
              <a:t>Partial correlation is a measure of the strength and direction of a linear relationship between two continuous variables whilst controlling for the effect of one or more other continuous variables (also known as 'covariates' or 'control' variables).</a:t>
            </a:r>
          </a:p>
          <a:p>
            <a:endParaRPr lang="en-US" dirty="0"/>
          </a:p>
          <a:p>
            <a:r>
              <a:rPr lang="en-US" dirty="0" err="1"/>
              <a:t>pcor.test</a:t>
            </a:r>
            <a:r>
              <a:rPr lang="en-US" dirty="0"/>
              <a:t>(x, y, z)</a:t>
            </a:r>
          </a:p>
        </p:txBody>
      </p:sp>
      <p:pic>
        <p:nvPicPr>
          <p:cNvPr id="5" name="Picture 4"/>
          <p:cNvPicPr>
            <a:picLocks noChangeAspect="1"/>
          </p:cNvPicPr>
          <p:nvPr/>
        </p:nvPicPr>
        <p:blipFill>
          <a:blip r:embed="rId2"/>
          <a:stretch>
            <a:fillRect/>
          </a:stretch>
        </p:blipFill>
        <p:spPr>
          <a:xfrm>
            <a:off x="4265900" y="3918167"/>
            <a:ext cx="6499598" cy="1697542"/>
          </a:xfrm>
          <a:prstGeom prst="rect">
            <a:avLst/>
          </a:prstGeom>
        </p:spPr>
      </p:pic>
    </p:spTree>
    <p:extLst>
      <p:ext uri="{BB962C8B-B14F-4D97-AF65-F5344CB8AC3E}">
        <p14:creationId xmlns:p14="http://schemas.microsoft.com/office/powerpoint/2010/main" val="30372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9946" y="715230"/>
            <a:ext cx="9047031" cy="5486408"/>
          </a:xfrm>
          <a:prstGeom prst="rect">
            <a:avLst/>
          </a:prstGeom>
        </p:spPr>
      </p:pic>
    </p:spTree>
    <p:extLst>
      <p:ext uri="{BB962C8B-B14F-4D97-AF65-F5344CB8AC3E}">
        <p14:creationId xmlns:p14="http://schemas.microsoft.com/office/powerpoint/2010/main" val="363864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a:t>
            </a:r>
          </a:p>
        </p:txBody>
      </p:sp>
      <p:sp>
        <p:nvSpPr>
          <p:cNvPr id="3" name="Content Placeholder 2"/>
          <p:cNvSpPr>
            <a:spLocks noGrp="1"/>
          </p:cNvSpPr>
          <p:nvPr>
            <p:ph idx="1"/>
          </p:nvPr>
        </p:nvSpPr>
        <p:spPr/>
        <p:txBody>
          <a:bodyPr/>
          <a:lstStyle/>
          <a:p>
            <a:r>
              <a:rPr lang="en-US" dirty="0"/>
              <a:t>Slope is the measure of the steepness of a line</a:t>
            </a:r>
          </a:p>
          <a:p>
            <a:r>
              <a:rPr lang="en-US" dirty="0"/>
              <a:t>Slope how much </a:t>
            </a:r>
            <a:r>
              <a:rPr lang="en-US" i="1" dirty="0"/>
              <a:t>y</a:t>
            </a:r>
            <a:r>
              <a:rPr lang="en-US" dirty="0"/>
              <a:t> increases as </a:t>
            </a:r>
            <a:r>
              <a:rPr lang="en-US" i="1" dirty="0"/>
              <a:t>x</a:t>
            </a:r>
            <a:r>
              <a:rPr lang="en-US" dirty="0"/>
              <a:t> increases. </a:t>
            </a:r>
          </a:p>
        </p:txBody>
      </p:sp>
      <p:pic>
        <p:nvPicPr>
          <p:cNvPr id="4" name="Picture 3"/>
          <p:cNvPicPr>
            <a:picLocks noChangeAspect="1"/>
          </p:cNvPicPr>
          <p:nvPr/>
        </p:nvPicPr>
        <p:blipFill>
          <a:blip r:embed="rId2"/>
          <a:stretch>
            <a:fillRect/>
          </a:stretch>
        </p:blipFill>
        <p:spPr>
          <a:xfrm>
            <a:off x="987644" y="3313990"/>
            <a:ext cx="9677292" cy="2997910"/>
          </a:xfrm>
          <a:prstGeom prst="rect">
            <a:avLst/>
          </a:prstGeom>
        </p:spPr>
      </p:pic>
    </p:spTree>
    <p:extLst>
      <p:ext uri="{BB962C8B-B14F-4D97-AF65-F5344CB8AC3E}">
        <p14:creationId xmlns:p14="http://schemas.microsoft.com/office/powerpoint/2010/main" val="269687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08516" y="1919288"/>
            <a:ext cx="6078284" cy="4016184"/>
          </a:xfrm>
          <a:prstGeom prst="rect">
            <a:avLst/>
          </a:prstGeom>
        </p:spPr>
      </p:pic>
    </p:spTree>
    <p:extLst>
      <p:ext uri="{BB962C8B-B14F-4D97-AF65-F5344CB8AC3E}">
        <p14:creationId xmlns:p14="http://schemas.microsoft.com/office/powerpoint/2010/main" val="139385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a:t>Covariance</a:t>
            </a:r>
          </a:p>
        </p:txBody>
      </p:sp>
      <p:sp>
        <p:nvSpPr>
          <p:cNvPr id="3" name="Content Placeholder 2"/>
          <p:cNvSpPr>
            <a:spLocks noGrp="1"/>
          </p:cNvSpPr>
          <p:nvPr>
            <p:ph idx="1"/>
          </p:nvPr>
        </p:nvSpPr>
        <p:spPr>
          <a:xfrm>
            <a:off x="764309" y="1760728"/>
            <a:ext cx="10515600" cy="4356502"/>
          </a:xfrm>
        </p:spPr>
        <p:txBody>
          <a:bodyPr>
            <a:normAutofit/>
          </a:bodyPr>
          <a:lstStyle/>
          <a:p>
            <a:pPr marL="0" indent="0">
              <a:buNone/>
            </a:pPr>
            <a:r>
              <a:rPr lang="en-US" dirty="0"/>
              <a:t>Covariance is a measure of how much two random variables vary together. </a:t>
            </a:r>
          </a:p>
          <a:p>
            <a:pPr marL="0" indent="0">
              <a:buNone/>
            </a:pPr>
            <a:endParaRPr lang="en-US" dirty="0"/>
          </a:p>
          <a:p>
            <a:pPr marL="0" indent="0">
              <a:buNone/>
            </a:pPr>
            <a:r>
              <a:rPr lang="en-US" dirty="0"/>
              <a:t>It’s similar to variance, but where variance tells you how a </a:t>
            </a:r>
            <a:r>
              <a:rPr lang="en-US" i="1" dirty="0"/>
              <a:t>single </a:t>
            </a:r>
            <a:r>
              <a:rPr lang="en-US" dirty="0"/>
              <a:t>variable varies, </a:t>
            </a:r>
            <a:r>
              <a:rPr lang="en-US" b="1" dirty="0"/>
              <a:t>co</a:t>
            </a:r>
            <a:r>
              <a:rPr lang="en-US" dirty="0"/>
              <a:t> variance tells you how </a:t>
            </a:r>
            <a:r>
              <a:rPr lang="en-US" b="1" dirty="0"/>
              <a:t>two </a:t>
            </a:r>
            <a:r>
              <a:rPr lang="en-US" dirty="0"/>
              <a:t>variables vary together.</a:t>
            </a:r>
          </a:p>
          <a:p>
            <a:endParaRPr lang="en-US" dirty="0"/>
          </a:p>
        </p:txBody>
      </p:sp>
    </p:spTree>
    <p:extLst>
      <p:ext uri="{BB962C8B-B14F-4D97-AF65-F5344CB8AC3E}">
        <p14:creationId xmlns:p14="http://schemas.microsoft.com/office/powerpoint/2010/main" val="359510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559" y="1603952"/>
            <a:ext cx="9563100" cy="3990975"/>
          </a:xfrm>
          <a:prstGeom prst="rect">
            <a:avLst/>
          </a:prstGeom>
        </p:spPr>
      </p:pic>
    </p:spTree>
    <p:extLst>
      <p:ext uri="{BB962C8B-B14F-4D97-AF65-F5344CB8AC3E}">
        <p14:creationId xmlns:p14="http://schemas.microsoft.com/office/powerpoint/2010/main" val="308196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77024" y="1928432"/>
            <a:ext cx="10612048" cy="2342769"/>
          </a:xfrm>
          <a:prstGeom prst="rect">
            <a:avLst/>
          </a:prstGeom>
        </p:spPr>
      </p:pic>
    </p:spTree>
    <p:extLst>
      <p:ext uri="{BB962C8B-B14F-4D97-AF65-F5344CB8AC3E}">
        <p14:creationId xmlns:p14="http://schemas.microsoft.com/office/powerpoint/2010/main" val="339566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relationship with Correlation and Covariance</a:t>
            </a:r>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000946" y="2931413"/>
            <a:ext cx="2403158" cy="1720155"/>
          </a:xfrm>
          <a:prstGeom prst="rect">
            <a:avLst/>
          </a:prstGeom>
        </p:spPr>
      </p:pic>
      <p:pic>
        <p:nvPicPr>
          <p:cNvPr id="6" name="Picture 5"/>
          <p:cNvPicPr>
            <a:picLocks noChangeAspect="1"/>
          </p:cNvPicPr>
          <p:nvPr/>
        </p:nvPicPr>
        <p:blipFill>
          <a:blip r:embed="rId3"/>
          <a:stretch>
            <a:fillRect/>
          </a:stretch>
        </p:blipFill>
        <p:spPr>
          <a:xfrm>
            <a:off x="6040564" y="2742628"/>
            <a:ext cx="2792540" cy="2008669"/>
          </a:xfrm>
          <a:prstGeom prst="rect">
            <a:avLst/>
          </a:prstGeom>
        </p:spPr>
      </p:pic>
      <p:sp>
        <p:nvSpPr>
          <p:cNvPr id="7" name="TextBox 6"/>
          <p:cNvSpPr txBox="1"/>
          <p:nvPr/>
        </p:nvSpPr>
        <p:spPr>
          <a:xfrm>
            <a:off x="1133856" y="3423796"/>
            <a:ext cx="1728216" cy="646331"/>
          </a:xfrm>
          <a:prstGeom prst="rect">
            <a:avLst/>
          </a:prstGeom>
          <a:noFill/>
        </p:spPr>
        <p:txBody>
          <a:bodyPr wrap="square" rtlCol="0">
            <a:spAutoFit/>
          </a:bodyPr>
          <a:lstStyle/>
          <a:p>
            <a:r>
              <a:rPr lang="en-US" sz="3600" dirty="0"/>
              <a:t>Slope</a:t>
            </a:r>
          </a:p>
        </p:txBody>
      </p:sp>
    </p:spTree>
    <p:extLst>
      <p:ext uri="{BB962C8B-B14F-4D97-AF65-F5344CB8AC3E}">
        <p14:creationId xmlns:p14="http://schemas.microsoft.com/office/powerpoint/2010/main" val="281822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a:t>
            </a:r>
          </a:p>
        </p:txBody>
      </p:sp>
      <p:sp>
        <p:nvSpPr>
          <p:cNvPr id="3" name="Content Placeholder 2"/>
          <p:cNvSpPr>
            <a:spLocks noGrp="1"/>
          </p:cNvSpPr>
          <p:nvPr>
            <p:ph idx="1"/>
          </p:nvPr>
        </p:nvSpPr>
        <p:spPr/>
        <p:txBody>
          <a:bodyPr/>
          <a:lstStyle/>
          <a:p>
            <a:r>
              <a:rPr lang="en-US" dirty="0"/>
              <a:t>The gradient is like the slope, except here, the function whose rate of change we wish to study depends on more than one variable, i.e. </a:t>
            </a:r>
            <a:r>
              <a:rPr lang="en-US" b="1" i="1" dirty="0"/>
              <a:t>f = f(</a:t>
            </a:r>
            <a:r>
              <a:rPr lang="en-US" b="1" i="1" dirty="0" err="1"/>
              <a:t>x,y</a:t>
            </a:r>
            <a:r>
              <a:rPr lang="en-US" b="1" i="1" dirty="0"/>
              <a:t>) </a:t>
            </a:r>
            <a:r>
              <a:rPr lang="en-US" dirty="0"/>
              <a:t>. In other words </a:t>
            </a:r>
            <a:r>
              <a:rPr lang="en-US" b="1" i="1" dirty="0"/>
              <a:t>f </a:t>
            </a:r>
            <a:r>
              <a:rPr lang="en-US" dirty="0"/>
              <a:t>is multidimensional.</a:t>
            </a:r>
          </a:p>
        </p:txBody>
      </p:sp>
    </p:spTree>
    <p:extLst>
      <p:ext uri="{BB962C8B-B14F-4D97-AF65-F5344CB8AC3E}">
        <p14:creationId xmlns:p14="http://schemas.microsoft.com/office/powerpoint/2010/main" val="3552435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72" y="365125"/>
            <a:ext cx="10515600" cy="1325563"/>
          </a:xfrm>
        </p:spPr>
        <p:txBody>
          <a:bodyPr/>
          <a:lstStyle/>
          <a:p>
            <a:r>
              <a:rPr lang="en-US" dirty="0"/>
              <a:t>Elasticity</a:t>
            </a:r>
          </a:p>
        </p:txBody>
      </p:sp>
      <p:pic>
        <p:nvPicPr>
          <p:cNvPr id="4" name="Picture 3"/>
          <p:cNvPicPr>
            <a:picLocks noChangeAspect="1"/>
          </p:cNvPicPr>
          <p:nvPr/>
        </p:nvPicPr>
        <p:blipFill>
          <a:blip r:embed="rId2"/>
          <a:stretch>
            <a:fillRect/>
          </a:stretch>
        </p:blipFill>
        <p:spPr>
          <a:xfrm>
            <a:off x="1810327" y="3207109"/>
            <a:ext cx="8074891" cy="2883382"/>
          </a:xfrm>
          <a:prstGeom prst="rect">
            <a:avLst/>
          </a:prstGeom>
        </p:spPr>
      </p:pic>
      <p:sp>
        <p:nvSpPr>
          <p:cNvPr id="5" name="Rectangle 4"/>
          <p:cNvSpPr/>
          <p:nvPr/>
        </p:nvSpPr>
        <p:spPr>
          <a:xfrm>
            <a:off x="572653" y="1690688"/>
            <a:ext cx="11231419" cy="1569660"/>
          </a:xfrm>
          <a:prstGeom prst="rect">
            <a:avLst/>
          </a:prstGeom>
        </p:spPr>
        <p:txBody>
          <a:bodyPr wrap="square">
            <a:spAutoFit/>
          </a:bodyPr>
          <a:lstStyle/>
          <a:p>
            <a:r>
              <a:rPr lang="en-US" sz="2400" dirty="0"/>
              <a:t>Elasticity is a measure of a variable's sensitivity to a change in another variable. </a:t>
            </a:r>
          </a:p>
          <a:p>
            <a:r>
              <a:rPr lang="en-US" sz="2400" dirty="0"/>
              <a:t>In business and economics, elasticity refers the degree to which individuals, consumers or producers change their demand or the amount supplied in response to price or income changes.</a:t>
            </a:r>
          </a:p>
        </p:txBody>
      </p:sp>
    </p:spTree>
    <p:extLst>
      <p:ext uri="{BB962C8B-B14F-4D97-AF65-F5344CB8AC3E}">
        <p14:creationId xmlns:p14="http://schemas.microsoft.com/office/powerpoint/2010/main" val="1720734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Independent/Input/predictor variable</a:t>
            </a:r>
          </a:p>
        </p:txBody>
      </p:sp>
      <p:sp>
        <p:nvSpPr>
          <p:cNvPr id="3" name="Content Placeholder 2"/>
          <p:cNvSpPr>
            <a:spLocks noGrp="1"/>
          </p:cNvSpPr>
          <p:nvPr>
            <p:ph idx="1"/>
          </p:nvPr>
        </p:nvSpPr>
        <p:spPr/>
        <p:txBody>
          <a:bodyPr/>
          <a:lstStyle/>
          <a:p>
            <a:r>
              <a:rPr lang="en-US" dirty="0"/>
              <a:t>An independent variable is exactly what it sounds like. </a:t>
            </a:r>
          </a:p>
          <a:p>
            <a:r>
              <a:rPr lang="en-US" dirty="0"/>
              <a:t>It is a variable that stands alone and isn't changed by the other variables you are trying to measure. </a:t>
            </a:r>
          </a:p>
          <a:p>
            <a:r>
              <a:rPr lang="en-US" dirty="0"/>
              <a:t>For example, someone's age might be an independent variable. Other factors (such as what they eat, how much they go to school, how much television they watch) aren't going to change a person's age.</a:t>
            </a:r>
          </a:p>
          <a:p>
            <a:r>
              <a:rPr lang="en-US" dirty="0"/>
              <a:t> In fact, when you are looking for some kind of relationship between variables you are trying to see if the independent variable causes some kind of change in the other variables, or dependent variables. </a:t>
            </a:r>
          </a:p>
        </p:txBody>
      </p:sp>
    </p:spTree>
    <p:extLst>
      <p:ext uri="{BB962C8B-B14F-4D97-AF65-F5344CB8AC3E}">
        <p14:creationId xmlns:p14="http://schemas.microsoft.com/office/powerpoint/2010/main" val="90670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Dependent/Output/response variable</a:t>
            </a:r>
          </a:p>
        </p:txBody>
      </p:sp>
      <p:sp>
        <p:nvSpPr>
          <p:cNvPr id="3" name="Content Placeholder 2"/>
          <p:cNvSpPr>
            <a:spLocks noGrp="1"/>
          </p:cNvSpPr>
          <p:nvPr>
            <p:ph idx="1"/>
          </p:nvPr>
        </p:nvSpPr>
        <p:spPr/>
        <p:txBody>
          <a:bodyPr/>
          <a:lstStyle/>
          <a:p>
            <a:r>
              <a:rPr lang="en-US" dirty="0"/>
              <a:t>Just like an independent variable, a dependent variable is exactly what it sounds like. </a:t>
            </a:r>
          </a:p>
          <a:p>
            <a:r>
              <a:rPr lang="en-US" dirty="0"/>
              <a:t>It is something that depends on other factors.</a:t>
            </a:r>
          </a:p>
          <a:p>
            <a:r>
              <a:rPr lang="en-US" dirty="0"/>
              <a:t>For example, a test score could be a dependent variable because it could change depending on several factors such as how much you studied, how much sleep you got the night before you took the test, or even how hungry you were when you took it. </a:t>
            </a:r>
          </a:p>
          <a:p>
            <a:r>
              <a:rPr lang="en-US" dirty="0"/>
              <a:t>Usually when you are looking for a relationship between two things you are trying to find out what makes the dependent variable change the way it does. </a:t>
            </a:r>
          </a:p>
        </p:txBody>
      </p:sp>
    </p:spTree>
    <p:extLst>
      <p:ext uri="{BB962C8B-B14F-4D97-AF65-F5344CB8AC3E}">
        <p14:creationId xmlns:p14="http://schemas.microsoft.com/office/powerpoint/2010/main" val="130695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 is independent/dependent ?</a:t>
            </a:r>
          </a:p>
        </p:txBody>
      </p:sp>
      <p:sp>
        <p:nvSpPr>
          <p:cNvPr id="3" name="Content Placeholder 2"/>
          <p:cNvSpPr>
            <a:spLocks noGrp="1"/>
          </p:cNvSpPr>
          <p:nvPr>
            <p:ph idx="1"/>
          </p:nvPr>
        </p:nvSpPr>
        <p:spPr/>
        <p:txBody>
          <a:bodyPr/>
          <a:lstStyle/>
          <a:p>
            <a:r>
              <a:rPr lang="en-US" dirty="0"/>
              <a:t>No of </a:t>
            </a:r>
            <a:r>
              <a:rPr lang="en-US" dirty="0" err="1"/>
              <a:t>hrs</a:t>
            </a:r>
            <a:r>
              <a:rPr lang="en-US" dirty="0"/>
              <a:t> AC is switched on and electricity bill</a:t>
            </a:r>
          </a:p>
          <a:p>
            <a:r>
              <a:rPr lang="en-US" dirty="0"/>
              <a:t>For every mile you run, you burn 100 calories.</a:t>
            </a:r>
          </a:p>
          <a:p>
            <a:r>
              <a:rPr lang="en-US" dirty="0"/>
              <a:t>Sales and Price</a:t>
            </a:r>
          </a:p>
          <a:p>
            <a:r>
              <a:rPr lang="en-US" dirty="0"/>
              <a:t>Ice-cream Sales and Temperature</a:t>
            </a:r>
          </a:p>
          <a:p>
            <a:r>
              <a:rPr lang="en-US" dirty="0"/>
              <a:t>Prediction of default based on credit history, amount of loan</a:t>
            </a:r>
          </a:p>
          <a:p>
            <a:r>
              <a:rPr lang="en-US" dirty="0"/>
              <a:t>Movie popularity vs ticket price</a:t>
            </a:r>
          </a:p>
          <a:p>
            <a:r>
              <a:rPr lang="en-US" dirty="0"/>
              <a:t>House/PG price based on location, amenities</a:t>
            </a:r>
          </a:p>
        </p:txBody>
      </p:sp>
    </p:spTree>
    <p:extLst>
      <p:ext uri="{BB962C8B-B14F-4D97-AF65-F5344CB8AC3E}">
        <p14:creationId xmlns:p14="http://schemas.microsoft.com/office/powerpoint/2010/main" val="347037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575033"/>
          </a:xfrm>
        </p:spPr>
        <p:txBody>
          <a:bodyPr>
            <a:normAutofit fontScale="90000"/>
          </a:bodyPr>
          <a:lstStyle/>
          <a:p>
            <a:r>
              <a:rPr lang="en-US" dirty="0"/>
              <a:t>Cost Function</a:t>
            </a:r>
          </a:p>
        </p:txBody>
      </p:sp>
      <p:sp>
        <p:nvSpPr>
          <p:cNvPr id="3" name="Content Placeholder 2"/>
          <p:cNvSpPr>
            <a:spLocks noGrp="1"/>
          </p:cNvSpPr>
          <p:nvPr>
            <p:ph idx="1"/>
          </p:nvPr>
        </p:nvSpPr>
        <p:spPr>
          <a:xfrm>
            <a:off x="838200" y="940158"/>
            <a:ext cx="10515600" cy="5525036"/>
          </a:xfrm>
        </p:spPr>
        <p:txBody>
          <a:bodyPr>
            <a:normAutofit fontScale="85000" lnSpcReduction="20000"/>
          </a:bodyPr>
          <a:lstStyle/>
          <a:p>
            <a:pPr marL="0" indent="0">
              <a:buNone/>
            </a:pPr>
            <a:r>
              <a:rPr lang="en-US" dirty="0"/>
              <a:t>It is used to predict O/P at different levels of I/P</a:t>
            </a:r>
          </a:p>
          <a:p>
            <a:pPr marL="0" indent="0">
              <a:buNone/>
            </a:pPr>
            <a:endParaRPr lang="en-US" dirty="0"/>
          </a:p>
          <a:p>
            <a:pPr marL="0" indent="0">
              <a:buNone/>
            </a:pPr>
            <a:r>
              <a:rPr lang="en-US" dirty="0" err="1"/>
              <a:t>Eg</a:t>
            </a:r>
            <a:r>
              <a:rPr lang="en-US" dirty="0"/>
              <a:t> 1: A sunglass manufacturer is planning production of new varieties of sunglasses. For the first year, the fixed costs for setting up a new production line is 1.25 Lakhs. Variable cost for producing each piece of sunglasses are </a:t>
            </a:r>
            <a:r>
              <a:rPr lang="en-US" dirty="0" err="1"/>
              <a:t>Rs</a:t>
            </a:r>
            <a:r>
              <a:rPr lang="en-US" dirty="0"/>
              <a:t> 35. They plan to sell each @ 160 </a:t>
            </a:r>
            <a:r>
              <a:rPr lang="en-US" dirty="0" err="1"/>
              <a:t>Rs</a:t>
            </a:r>
            <a:r>
              <a:rPr lang="en-US" dirty="0"/>
              <a:t>.</a:t>
            </a:r>
          </a:p>
          <a:p>
            <a:pPr marL="971550" lvl="1" indent="-514350">
              <a:buFont typeface="+mj-lt"/>
              <a:buAutoNum type="alphaUcPeriod"/>
            </a:pPr>
            <a:endParaRPr lang="en-US" dirty="0"/>
          </a:p>
          <a:p>
            <a:pPr marL="971550" lvl="1" indent="-514350">
              <a:buFont typeface="+mj-lt"/>
              <a:buAutoNum type="alphaUcPeriod"/>
            </a:pPr>
            <a:r>
              <a:rPr lang="en-US" dirty="0"/>
              <a:t>Find the profit if 1100 pcs are sold</a:t>
            </a:r>
          </a:p>
          <a:p>
            <a:pPr marL="971550" lvl="1" indent="-514350">
              <a:buFont typeface="+mj-lt"/>
              <a:buAutoNum type="alphaUcPeriod"/>
            </a:pPr>
            <a:r>
              <a:rPr lang="en-US" dirty="0"/>
              <a:t>Find the break even point</a:t>
            </a:r>
          </a:p>
          <a:p>
            <a:pPr marL="0" indent="0">
              <a:buNone/>
            </a:pPr>
            <a:endParaRPr lang="en-US" dirty="0"/>
          </a:p>
          <a:p>
            <a:pPr marL="0" indent="0">
              <a:buNone/>
            </a:pPr>
            <a:r>
              <a:rPr lang="en-US" dirty="0" err="1"/>
              <a:t>Eg</a:t>
            </a:r>
            <a:r>
              <a:rPr lang="en-US" dirty="0"/>
              <a:t> 2:The management of </a:t>
            </a:r>
            <a:r>
              <a:rPr lang="en-US" dirty="0" err="1"/>
              <a:t>Duralex</a:t>
            </a:r>
            <a:r>
              <a:rPr lang="en-US" dirty="0"/>
              <a:t> Companies, a manufacturer of toys, has asked for a new cost study to improve next year’s budget forecasts. They pay rent of $300 a month and they pay an average of $30 a month for electricity. Each toy requires $5 in plastic and $2 in cloth.</a:t>
            </a:r>
          </a:p>
          <a:p>
            <a:pPr marL="0" indent="0">
              <a:buNone/>
            </a:pPr>
            <a:endParaRPr lang="en-US" dirty="0"/>
          </a:p>
          <a:p>
            <a:pPr marL="971550" lvl="1" indent="-514350">
              <a:buFont typeface="+mj-lt"/>
              <a:buAutoNum type="alphaUcPeriod"/>
            </a:pPr>
            <a:r>
              <a:rPr lang="en-US" dirty="0"/>
              <a:t>How much will it cost them to manufacture 1200 toys annually?</a:t>
            </a:r>
          </a:p>
          <a:p>
            <a:pPr marL="971550" lvl="1" indent="-514350">
              <a:buFont typeface="+mj-lt"/>
              <a:buAutoNum type="alphaUcPeriod"/>
            </a:pPr>
            <a:r>
              <a:rPr lang="en-US" dirty="0"/>
              <a:t>How much will it cost them to manufacture 1500 toys annually?</a:t>
            </a:r>
          </a:p>
          <a:p>
            <a:endParaRPr lang="en-US" dirty="0"/>
          </a:p>
          <a:p>
            <a:pPr marL="0" indent="0">
              <a:buNone/>
            </a:pPr>
            <a:endParaRPr lang="en-US" dirty="0"/>
          </a:p>
        </p:txBody>
      </p:sp>
    </p:spTree>
    <p:extLst>
      <p:ext uri="{BB962C8B-B14F-4D97-AF65-F5344CB8AC3E}">
        <p14:creationId xmlns:p14="http://schemas.microsoft.com/office/powerpoint/2010/main" val="386384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17418" y="1797916"/>
            <a:ext cx="10515600" cy="4351338"/>
          </a:xfrm>
        </p:spPr>
        <p:txBody>
          <a:bodyPr>
            <a:normAutofit/>
          </a:bodyPr>
          <a:lstStyle/>
          <a:p>
            <a:r>
              <a:rPr lang="en-US" dirty="0"/>
              <a:t>Covariance can take any value between -∞ to +∞</a:t>
            </a:r>
          </a:p>
          <a:p>
            <a:r>
              <a:rPr lang="en-US" dirty="0"/>
              <a:t>The negative value is an indicator of negative relationship whereas a positive value represents the positive relationship.</a:t>
            </a:r>
          </a:p>
          <a:p>
            <a:r>
              <a:rPr lang="en-US" dirty="0"/>
              <a:t>Zero value indicates no relationship. Happens when all the observations of the either variable are same.</a:t>
            </a:r>
          </a:p>
          <a:p>
            <a:r>
              <a:rPr lang="en-US" dirty="0"/>
              <a:t>It ascertains the linear relationship between variables. </a:t>
            </a:r>
          </a:p>
          <a:p>
            <a:endParaRPr lang="en-US" dirty="0"/>
          </a:p>
        </p:txBody>
      </p:sp>
    </p:spTree>
    <p:extLst>
      <p:ext uri="{BB962C8B-B14F-4D97-AF65-F5344CB8AC3E}">
        <p14:creationId xmlns:p14="http://schemas.microsoft.com/office/powerpoint/2010/main" val="47830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7723" y="1469826"/>
            <a:ext cx="5505805" cy="4267618"/>
          </a:xfrm>
          <a:prstGeom prst="rect">
            <a:avLst/>
          </a:prstGeom>
        </p:spPr>
      </p:pic>
      <p:pic>
        <p:nvPicPr>
          <p:cNvPr id="1026" name="Picture 2" descr="https://cdncontribute.geeksforgeeks.org/wp-content/uploads/Cov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528" y="1558090"/>
            <a:ext cx="5859350" cy="324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30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414" y="1774209"/>
            <a:ext cx="10315052" cy="3701826"/>
          </a:xfrm>
          <a:prstGeom prst="rect">
            <a:avLst/>
          </a:prstGeom>
        </p:spPr>
      </p:pic>
      <p:sp>
        <p:nvSpPr>
          <p:cNvPr id="7" name="TextBox 6"/>
          <p:cNvSpPr txBox="1"/>
          <p:nvPr/>
        </p:nvSpPr>
        <p:spPr>
          <a:xfrm>
            <a:off x="941696" y="545910"/>
            <a:ext cx="1769715" cy="646331"/>
          </a:xfrm>
          <a:prstGeom prst="rect">
            <a:avLst/>
          </a:prstGeom>
          <a:noFill/>
        </p:spPr>
        <p:txBody>
          <a:bodyPr wrap="none" rtlCol="0">
            <a:spAutoFit/>
          </a:bodyPr>
          <a:lstStyle/>
          <a:p>
            <a:r>
              <a:rPr lang="en-US" sz="3600" dirty="0"/>
              <a:t>Example</a:t>
            </a:r>
            <a:endParaRPr lang="en-US" dirty="0"/>
          </a:p>
        </p:txBody>
      </p:sp>
    </p:spTree>
    <p:extLst>
      <p:ext uri="{BB962C8B-B14F-4D97-AF65-F5344CB8AC3E}">
        <p14:creationId xmlns:p14="http://schemas.microsoft.com/office/powerpoint/2010/main" val="44026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708" y="591679"/>
            <a:ext cx="8478341" cy="5764685"/>
          </a:xfrm>
          <a:prstGeom prst="rect">
            <a:avLst/>
          </a:prstGeom>
        </p:spPr>
      </p:pic>
      <p:sp>
        <p:nvSpPr>
          <p:cNvPr id="8" name="Rounded Rectangular Callout 7"/>
          <p:cNvSpPr/>
          <p:nvPr/>
        </p:nvSpPr>
        <p:spPr>
          <a:xfrm>
            <a:off x="9622302" y="3840479"/>
            <a:ext cx="2377440" cy="1318374"/>
          </a:xfrm>
          <a:prstGeom prst="wedgeRoundRectCallout">
            <a:avLst>
              <a:gd name="adj1" fmla="val -45121"/>
              <a:gd name="adj2" fmla="val 6918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does this mean??? Is the covariance less???</a:t>
            </a:r>
          </a:p>
        </p:txBody>
      </p:sp>
    </p:spTree>
    <p:extLst>
      <p:ext uri="{BB962C8B-B14F-4D97-AF65-F5344CB8AC3E}">
        <p14:creationId xmlns:p14="http://schemas.microsoft.com/office/powerpoint/2010/main" val="87912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6629328"/>
              </p:ext>
            </p:extLst>
          </p:nvPr>
        </p:nvGraphicFramePr>
        <p:xfrm>
          <a:off x="717451" y="3615395"/>
          <a:ext cx="4369191" cy="2659590"/>
        </p:xfrm>
        <a:graphic>
          <a:graphicData uri="http://schemas.openxmlformats.org/drawingml/2006/table">
            <a:tbl>
              <a:tblPr/>
              <a:tblGrid>
                <a:gridCol w="2376227">
                  <a:extLst>
                    <a:ext uri="{9D8B030D-6E8A-4147-A177-3AD203B41FA5}">
                      <a16:colId xmlns:a16="http://schemas.microsoft.com/office/drawing/2014/main" val="20000"/>
                    </a:ext>
                  </a:extLst>
                </a:gridCol>
                <a:gridCol w="1992964">
                  <a:extLst>
                    <a:ext uri="{9D8B030D-6E8A-4147-A177-3AD203B41FA5}">
                      <a16:colId xmlns:a16="http://schemas.microsoft.com/office/drawing/2014/main" val="20001"/>
                    </a:ext>
                  </a:extLst>
                </a:gridCol>
              </a:tblGrid>
              <a:tr h="443265">
                <a:tc>
                  <a:txBody>
                    <a:bodyPr/>
                    <a:lstStyle/>
                    <a:p>
                      <a:pPr algn="ctr" fontAlgn="b"/>
                      <a:r>
                        <a:rPr lang="en-US" sz="1600" b="1" i="0" u="none" strike="noStrike" dirty="0">
                          <a:solidFill>
                            <a:srgbClr val="000000"/>
                          </a:solidFill>
                          <a:effectLst/>
                          <a:latin typeface="Calibri" panose="020F0502020204030204" pitchFamily="34" charset="0"/>
                        </a:rPr>
                        <a:t>Kinder Joy Unit  Price(</a:t>
                      </a:r>
                      <a:r>
                        <a:rPr lang="en-US" sz="1600" b="1" i="0" u="none" strike="noStrike" dirty="0" err="1">
                          <a:solidFill>
                            <a:srgbClr val="000000"/>
                          </a:solidFill>
                          <a:effectLst/>
                          <a:latin typeface="Calibri" panose="020F0502020204030204" pitchFamily="34" charset="0"/>
                        </a:rPr>
                        <a:t>Rs</a:t>
                      </a:r>
                      <a:r>
                        <a:rPr lang="en-US" sz="1600" b="1"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1600" b="1" i="0" u="none" strike="noStrike">
                          <a:solidFill>
                            <a:srgbClr val="000000"/>
                          </a:solidFill>
                          <a:effectLst/>
                          <a:latin typeface="Calibri" panose="020F0502020204030204" pitchFamily="34" charset="0"/>
                        </a:rPr>
                        <a:t>Sales (Units)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0000"/>
                  </a:ext>
                </a:extLst>
              </a:tr>
              <a:tr h="443265">
                <a:tc>
                  <a:txBody>
                    <a:bodyPr/>
                    <a:lstStyle/>
                    <a:p>
                      <a:pPr algn="ct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3265">
                <a:tc>
                  <a:txBody>
                    <a:bodyPr/>
                    <a:lstStyle/>
                    <a:p>
                      <a:pPr algn="ctr" fontAlgn="b"/>
                      <a:r>
                        <a:rPr lang="en-US" sz="16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3265">
                <a:tc>
                  <a:txBody>
                    <a:bodyPr/>
                    <a:lstStyle/>
                    <a:p>
                      <a:pPr algn="ctr" fontAlgn="b"/>
                      <a:r>
                        <a:rPr lang="en-US" sz="16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3265">
                <a:tc>
                  <a:txBody>
                    <a:bodyPr/>
                    <a:lstStyle/>
                    <a:p>
                      <a:pPr algn="ctr" fontAlgn="b"/>
                      <a:r>
                        <a:rPr lang="en-US" sz="16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3265">
                <a:tc>
                  <a:txBody>
                    <a:bodyPr/>
                    <a:lstStyle/>
                    <a:p>
                      <a:pPr algn="ctr" fontAlgn="b"/>
                      <a:r>
                        <a:rPr lang="en-US" sz="16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717451" y="337625"/>
            <a:ext cx="2937792" cy="369332"/>
          </a:xfrm>
          <a:prstGeom prst="rect">
            <a:avLst/>
          </a:prstGeom>
          <a:noFill/>
        </p:spPr>
        <p:txBody>
          <a:bodyPr wrap="none" rtlCol="0">
            <a:spAutoFit/>
          </a:bodyPr>
          <a:lstStyle/>
          <a:p>
            <a:r>
              <a:rPr lang="en-US" dirty="0"/>
              <a:t>Lets look another example…..</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682" y="1041010"/>
            <a:ext cx="2194561" cy="2194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31988" y="1589649"/>
            <a:ext cx="5570806" cy="646331"/>
          </a:xfrm>
          <a:prstGeom prst="rect">
            <a:avLst/>
          </a:prstGeom>
          <a:noFill/>
        </p:spPr>
        <p:txBody>
          <a:bodyPr wrap="square" rtlCol="0">
            <a:spAutoFit/>
          </a:bodyPr>
          <a:lstStyle/>
          <a:p>
            <a:r>
              <a:rPr lang="en-US" dirty="0"/>
              <a:t>When we find the covariance, Its value is </a:t>
            </a:r>
            <a:r>
              <a:rPr lang="en-US" sz="3600" dirty="0">
                <a:solidFill>
                  <a:srgbClr val="FF0000"/>
                </a:solidFill>
              </a:rPr>
              <a:t>-125000</a:t>
            </a:r>
            <a:endParaRPr lang="en-US" dirty="0">
              <a:solidFill>
                <a:srgbClr val="FF0000"/>
              </a:solidFill>
            </a:endParaRPr>
          </a:p>
        </p:txBody>
      </p:sp>
      <p:sp>
        <p:nvSpPr>
          <p:cNvPr id="7" name="Rounded Rectangular Callout 6"/>
          <p:cNvSpPr/>
          <p:nvPr/>
        </p:nvSpPr>
        <p:spPr>
          <a:xfrm>
            <a:off x="8088923" y="3235571"/>
            <a:ext cx="2377440" cy="1318374"/>
          </a:xfrm>
          <a:prstGeom prst="wedgeRoundRectCallout">
            <a:avLst>
              <a:gd name="adj1" fmla="val 61388"/>
              <a:gd name="adj2" fmla="val -12182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does this mean??? Is the covariance More???</a:t>
            </a:r>
          </a:p>
        </p:txBody>
      </p:sp>
      <p:sp>
        <p:nvSpPr>
          <p:cNvPr id="6" name="TextBox 5"/>
          <p:cNvSpPr txBox="1"/>
          <p:nvPr/>
        </p:nvSpPr>
        <p:spPr>
          <a:xfrm>
            <a:off x="6004611" y="5508130"/>
            <a:ext cx="5628785" cy="646331"/>
          </a:xfrm>
          <a:prstGeom prst="rect">
            <a:avLst/>
          </a:prstGeom>
          <a:noFill/>
        </p:spPr>
        <p:txBody>
          <a:bodyPr wrap="none" rtlCol="0">
            <a:spAutoFit/>
          </a:bodyPr>
          <a:lstStyle/>
          <a:p>
            <a:r>
              <a:rPr lang="en-US" dirty="0"/>
              <a:t>We should always look at just the sign for covariance. The </a:t>
            </a:r>
          </a:p>
          <a:p>
            <a:r>
              <a:rPr lang="en-US" dirty="0"/>
              <a:t>Magnitude is not meaningful </a:t>
            </a:r>
          </a:p>
        </p:txBody>
      </p:sp>
    </p:spTree>
    <p:extLst>
      <p:ext uri="{BB962C8B-B14F-4D97-AF65-F5344CB8AC3E}">
        <p14:creationId xmlns:p14="http://schemas.microsoft.com/office/powerpoint/2010/main" val="376836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p>
        </p:txBody>
      </p:sp>
      <p:sp>
        <p:nvSpPr>
          <p:cNvPr id="3" name="Content Placeholder 2"/>
          <p:cNvSpPr>
            <a:spLocks noGrp="1"/>
          </p:cNvSpPr>
          <p:nvPr>
            <p:ph idx="1"/>
          </p:nvPr>
        </p:nvSpPr>
        <p:spPr/>
        <p:txBody>
          <a:bodyPr>
            <a:normAutofit/>
          </a:bodyPr>
          <a:lstStyle/>
          <a:p>
            <a:r>
              <a:rPr lang="en-US" sz="2400" dirty="0"/>
              <a:t>Degree of Relationship/Association b/w continuous variable</a:t>
            </a:r>
          </a:p>
          <a:p>
            <a:r>
              <a:rPr lang="en-US" sz="2400" dirty="0"/>
              <a:t>Determines the degree to which two or more random variables move in tandem. </a:t>
            </a:r>
          </a:p>
          <a:p>
            <a:r>
              <a:rPr lang="en-US" sz="2400" dirty="0"/>
              <a:t>A correlation is assumed to be </a:t>
            </a:r>
            <a:r>
              <a:rPr lang="en-US" sz="2400" b="1" dirty="0"/>
              <a:t>linear </a:t>
            </a:r>
            <a:r>
              <a:rPr lang="en-US" sz="2400" dirty="0"/>
              <a:t>(following a line)</a:t>
            </a:r>
          </a:p>
          <a:p>
            <a:r>
              <a:rPr lang="en-US" sz="2400" dirty="0"/>
              <a:t>The value of correlation lies between -1 to +1, wherein values close to +1 represents strong positive correlation and values close to -1 is an indicator of strong negative correlation. </a:t>
            </a:r>
          </a:p>
          <a:p>
            <a:endParaRPr lang="en-US" sz="2400" dirty="0"/>
          </a:p>
          <a:p>
            <a:r>
              <a:rPr lang="en-US" sz="2400" dirty="0"/>
              <a:t>Correlation does not mean causation</a:t>
            </a:r>
          </a:p>
        </p:txBody>
      </p:sp>
    </p:spTree>
    <p:extLst>
      <p:ext uri="{BB962C8B-B14F-4D97-AF65-F5344CB8AC3E}">
        <p14:creationId xmlns:p14="http://schemas.microsoft.com/office/powerpoint/2010/main" val="359745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358" y="1825625"/>
            <a:ext cx="11480192" cy="2669286"/>
          </a:xfrm>
          <a:prstGeom prst="rect">
            <a:avLst/>
          </a:prstGeom>
        </p:spPr>
      </p:pic>
    </p:spTree>
    <p:extLst>
      <p:ext uri="{BB962C8B-B14F-4D97-AF65-F5344CB8AC3E}">
        <p14:creationId xmlns:p14="http://schemas.microsoft.com/office/powerpoint/2010/main" val="164676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1086</Words>
  <Application>Microsoft Office PowerPoint</Application>
  <PresentationFormat>Widescreen</PresentationFormat>
  <Paragraphs>112</Paragraphs>
  <Slides>28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Correlation and Covariance </vt:lpstr>
      <vt:lpstr>Covariance</vt:lpstr>
      <vt:lpstr>PowerPoint Presentation</vt:lpstr>
      <vt:lpstr>PowerPoint Presentation</vt:lpstr>
      <vt:lpstr>PowerPoint Presentation</vt:lpstr>
      <vt:lpstr>PowerPoint Presentation</vt:lpstr>
      <vt:lpstr>PowerPoint Presentation</vt:lpstr>
      <vt:lpstr>Correlation Analysis</vt:lpstr>
      <vt:lpstr>PowerPoint Presentation</vt:lpstr>
      <vt:lpstr>PowerPoint Presentation</vt:lpstr>
      <vt:lpstr>PowerPoint Presentation</vt:lpstr>
      <vt:lpstr>PowerPoint Presentation</vt:lpstr>
      <vt:lpstr>PowerPoint Presentation</vt:lpstr>
      <vt:lpstr>PowerPoint Presentation</vt:lpstr>
      <vt:lpstr>Autocorrelation</vt:lpstr>
      <vt:lpstr>Partial correlation</vt:lpstr>
      <vt:lpstr>PowerPoint Presentation</vt:lpstr>
      <vt:lpstr>Slope</vt:lpstr>
      <vt:lpstr>PowerPoint Presentation</vt:lpstr>
      <vt:lpstr>PowerPoint Presentation</vt:lpstr>
      <vt:lpstr>PowerPoint Presentation</vt:lpstr>
      <vt:lpstr>Slope relationship with Correlation and Covariance</vt:lpstr>
      <vt:lpstr>Gradient</vt:lpstr>
      <vt:lpstr>Elasticity</vt:lpstr>
      <vt:lpstr>Independent/Input/predictor variable</vt:lpstr>
      <vt:lpstr>Dependent/Output/response variable</vt:lpstr>
      <vt:lpstr>Which one is independent/dependent ?</vt:lpstr>
      <vt:lpstr>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and Covariance</dc:title>
  <dc:creator>User</dc:creator>
  <cp:lastModifiedBy>Shanu</cp:lastModifiedBy>
  <cp:revision>54</cp:revision>
  <dcterms:created xsi:type="dcterms:W3CDTF">2019-04-26T14:16:03Z</dcterms:created>
  <dcterms:modified xsi:type="dcterms:W3CDTF">2022-11-17T14:32:12Z</dcterms:modified>
</cp:coreProperties>
</file>