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66" r:id="rId6"/>
    <p:sldId id="258" r:id="rId7"/>
    <p:sldId id="264" r:id="rId8"/>
    <p:sldId id="259" r:id="rId9"/>
    <p:sldId id="260" r:id="rId10"/>
    <p:sldId id="261" r:id="rId11"/>
    <p:sldId id="262"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00045F-6DCB-4DD8-9A18-CD585FC30340}"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8AB8E-3E82-428C-BB23-A81DFAF6E375}" type="slidenum">
              <a:rPr lang="en-US" smtClean="0"/>
              <a:t>‹#›</a:t>
            </a:fld>
            <a:endParaRPr lang="en-US"/>
          </a:p>
        </p:txBody>
      </p:sp>
    </p:spTree>
    <p:extLst>
      <p:ext uri="{BB962C8B-B14F-4D97-AF65-F5344CB8AC3E}">
        <p14:creationId xmlns:p14="http://schemas.microsoft.com/office/powerpoint/2010/main" val="1102136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00045F-6DCB-4DD8-9A18-CD585FC30340}"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8AB8E-3E82-428C-BB23-A81DFAF6E375}" type="slidenum">
              <a:rPr lang="en-US" smtClean="0"/>
              <a:t>‹#›</a:t>
            </a:fld>
            <a:endParaRPr lang="en-US"/>
          </a:p>
        </p:txBody>
      </p:sp>
    </p:spTree>
    <p:extLst>
      <p:ext uri="{BB962C8B-B14F-4D97-AF65-F5344CB8AC3E}">
        <p14:creationId xmlns:p14="http://schemas.microsoft.com/office/powerpoint/2010/main" val="1767143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00045F-6DCB-4DD8-9A18-CD585FC30340}"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8AB8E-3E82-428C-BB23-A81DFAF6E375}" type="slidenum">
              <a:rPr lang="en-US" smtClean="0"/>
              <a:t>‹#›</a:t>
            </a:fld>
            <a:endParaRPr lang="en-US"/>
          </a:p>
        </p:txBody>
      </p:sp>
    </p:spTree>
    <p:extLst>
      <p:ext uri="{BB962C8B-B14F-4D97-AF65-F5344CB8AC3E}">
        <p14:creationId xmlns:p14="http://schemas.microsoft.com/office/powerpoint/2010/main" val="57645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00045F-6DCB-4DD8-9A18-CD585FC30340}"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8AB8E-3E82-428C-BB23-A81DFAF6E375}" type="slidenum">
              <a:rPr lang="en-US" smtClean="0"/>
              <a:t>‹#›</a:t>
            </a:fld>
            <a:endParaRPr lang="en-US"/>
          </a:p>
        </p:txBody>
      </p:sp>
    </p:spTree>
    <p:extLst>
      <p:ext uri="{BB962C8B-B14F-4D97-AF65-F5344CB8AC3E}">
        <p14:creationId xmlns:p14="http://schemas.microsoft.com/office/powerpoint/2010/main" val="143765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00045F-6DCB-4DD8-9A18-CD585FC30340}" type="datetimeFigureOut">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8AB8E-3E82-428C-BB23-A81DFAF6E375}" type="slidenum">
              <a:rPr lang="en-US" smtClean="0"/>
              <a:t>‹#›</a:t>
            </a:fld>
            <a:endParaRPr lang="en-US"/>
          </a:p>
        </p:txBody>
      </p:sp>
    </p:spTree>
    <p:extLst>
      <p:ext uri="{BB962C8B-B14F-4D97-AF65-F5344CB8AC3E}">
        <p14:creationId xmlns:p14="http://schemas.microsoft.com/office/powerpoint/2010/main" val="3647649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00045F-6DCB-4DD8-9A18-CD585FC30340}" type="datetimeFigureOut">
              <a:rPr lang="en-US" smtClean="0"/>
              <a:t>5/2/2019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8AB8E-3E82-428C-BB23-A81DFAF6E375}" type="slidenum">
              <a:rPr lang="en-US" smtClean="0"/>
              <a:t>‹#›</a:t>
            </a:fld>
            <a:endParaRPr lang="en-US"/>
          </a:p>
        </p:txBody>
      </p:sp>
    </p:spTree>
    <p:extLst>
      <p:ext uri="{BB962C8B-B14F-4D97-AF65-F5344CB8AC3E}">
        <p14:creationId xmlns:p14="http://schemas.microsoft.com/office/powerpoint/2010/main" val="330284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00045F-6DCB-4DD8-9A18-CD585FC30340}" type="datetimeFigureOut">
              <a:rPr lang="en-US" smtClean="0"/>
              <a:t>5/2/2019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28AB8E-3E82-428C-BB23-A81DFAF6E375}" type="slidenum">
              <a:rPr lang="en-US" smtClean="0"/>
              <a:t>‹#›</a:t>
            </a:fld>
            <a:endParaRPr lang="en-US"/>
          </a:p>
        </p:txBody>
      </p:sp>
    </p:spTree>
    <p:extLst>
      <p:ext uri="{BB962C8B-B14F-4D97-AF65-F5344CB8AC3E}">
        <p14:creationId xmlns:p14="http://schemas.microsoft.com/office/powerpoint/2010/main" val="3740013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00045F-6DCB-4DD8-9A18-CD585FC30340}" type="datetimeFigureOut">
              <a:rPr lang="en-US" smtClean="0"/>
              <a:t>5/2/2019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28AB8E-3E82-428C-BB23-A81DFAF6E375}" type="slidenum">
              <a:rPr lang="en-US" smtClean="0"/>
              <a:t>‹#›</a:t>
            </a:fld>
            <a:endParaRPr lang="en-US"/>
          </a:p>
        </p:txBody>
      </p:sp>
    </p:spTree>
    <p:extLst>
      <p:ext uri="{BB962C8B-B14F-4D97-AF65-F5344CB8AC3E}">
        <p14:creationId xmlns:p14="http://schemas.microsoft.com/office/powerpoint/2010/main" val="3712620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0045F-6DCB-4DD8-9A18-CD585FC30340}" type="datetimeFigureOut">
              <a:rPr lang="en-US" smtClean="0"/>
              <a:t>5/2/2019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28AB8E-3E82-428C-BB23-A81DFAF6E375}" type="slidenum">
              <a:rPr lang="en-US" smtClean="0"/>
              <a:t>‹#›</a:t>
            </a:fld>
            <a:endParaRPr lang="en-US"/>
          </a:p>
        </p:txBody>
      </p:sp>
    </p:spTree>
    <p:extLst>
      <p:ext uri="{BB962C8B-B14F-4D97-AF65-F5344CB8AC3E}">
        <p14:creationId xmlns:p14="http://schemas.microsoft.com/office/powerpoint/2010/main" val="193194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00045F-6DCB-4DD8-9A18-CD585FC30340}" type="datetimeFigureOut">
              <a:rPr lang="en-US" smtClean="0"/>
              <a:t>5/2/2019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8AB8E-3E82-428C-BB23-A81DFAF6E375}" type="slidenum">
              <a:rPr lang="en-US" smtClean="0"/>
              <a:t>‹#›</a:t>
            </a:fld>
            <a:endParaRPr lang="en-US"/>
          </a:p>
        </p:txBody>
      </p:sp>
    </p:spTree>
    <p:extLst>
      <p:ext uri="{BB962C8B-B14F-4D97-AF65-F5344CB8AC3E}">
        <p14:creationId xmlns:p14="http://schemas.microsoft.com/office/powerpoint/2010/main" val="2414790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00045F-6DCB-4DD8-9A18-CD585FC30340}" type="datetimeFigureOut">
              <a:rPr lang="en-US" smtClean="0"/>
              <a:t>5/2/2019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28AB8E-3E82-428C-BB23-A81DFAF6E375}" type="slidenum">
              <a:rPr lang="en-US" smtClean="0"/>
              <a:t>‹#›</a:t>
            </a:fld>
            <a:endParaRPr lang="en-US"/>
          </a:p>
        </p:txBody>
      </p:sp>
    </p:spTree>
    <p:extLst>
      <p:ext uri="{BB962C8B-B14F-4D97-AF65-F5344CB8AC3E}">
        <p14:creationId xmlns:p14="http://schemas.microsoft.com/office/powerpoint/2010/main" val="2266064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0045F-6DCB-4DD8-9A18-CD585FC30340}" type="datetimeFigureOut">
              <a:rPr lang="en-US" smtClean="0"/>
              <a:t>5/2/2019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8AB8E-3E82-428C-BB23-A81DFAF6E375}" type="slidenum">
              <a:rPr lang="en-US" smtClean="0"/>
              <a:t>‹#›</a:t>
            </a:fld>
            <a:endParaRPr lang="en-US"/>
          </a:p>
        </p:txBody>
      </p:sp>
    </p:spTree>
    <p:extLst>
      <p:ext uri="{BB962C8B-B14F-4D97-AF65-F5344CB8AC3E}">
        <p14:creationId xmlns:p14="http://schemas.microsoft.com/office/powerpoint/2010/main" val="3508225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Regression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5040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43000" y="685800"/>
            <a:ext cx="9829800" cy="5761182"/>
          </a:xfrm>
          <a:prstGeom prst="rect">
            <a:avLst/>
          </a:prstGeom>
        </p:spPr>
      </p:pic>
    </p:spTree>
    <p:extLst>
      <p:ext uri="{BB962C8B-B14F-4D97-AF65-F5344CB8AC3E}">
        <p14:creationId xmlns:p14="http://schemas.microsoft.com/office/powerpoint/2010/main" val="1694685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20091" y="1143000"/>
            <a:ext cx="7594740" cy="1524000"/>
          </a:xfrm>
          <a:prstGeom prst="rect">
            <a:avLst/>
          </a:prstGeom>
        </p:spPr>
      </p:pic>
      <p:pic>
        <p:nvPicPr>
          <p:cNvPr id="5" name="Picture 4"/>
          <p:cNvPicPr>
            <a:picLocks noChangeAspect="1"/>
          </p:cNvPicPr>
          <p:nvPr/>
        </p:nvPicPr>
        <p:blipFill>
          <a:blip r:embed="rId3"/>
          <a:stretch>
            <a:fillRect/>
          </a:stretch>
        </p:blipFill>
        <p:spPr>
          <a:xfrm>
            <a:off x="3691007" y="2857500"/>
            <a:ext cx="3370193" cy="1219200"/>
          </a:xfrm>
          <a:prstGeom prst="rect">
            <a:avLst/>
          </a:prstGeom>
        </p:spPr>
      </p:pic>
      <p:pic>
        <p:nvPicPr>
          <p:cNvPr id="6" name="Picture 5"/>
          <p:cNvPicPr>
            <a:picLocks noChangeAspect="1"/>
          </p:cNvPicPr>
          <p:nvPr/>
        </p:nvPicPr>
        <p:blipFill>
          <a:blip r:embed="rId4"/>
          <a:stretch>
            <a:fillRect/>
          </a:stretch>
        </p:blipFill>
        <p:spPr>
          <a:xfrm>
            <a:off x="3810000" y="4495800"/>
            <a:ext cx="2590800" cy="1085850"/>
          </a:xfrm>
          <a:prstGeom prst="rect">
            <a:avLst/>
          </a:prstGeom>
        </p:spPr>
      </p:pic>
    </p:spTree>
    <p:extLst>
      <p:ext uri="{BB962C8B-B14F-4D97-AF65-F5344CB8AC3E}">
        <p14:creationId xmlns:p14="http://schemas.microsoft.com/office/powerpoint/2010/main" val="1963767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Regression is a parametric technique, so it makes assumptions. </a:t>
            </a:r>
          </a:p>
          <a:p>
            <a:r>
              <a:rPr lang="en-US" dirty="0" smtClean="0"/>
              <a:t>There exists a linear and additive relationship between dependent (DV) and independent variables (IV). </a:t>
            </a:r>
          </a:p>
          <a:p>
            <a:pPr lvl="1">
              <a:buFont typeface="Wingdings" panose="05000000000000000000" pitchFamily="2" charset="2"/>
              <a:buChar char="ü"/>
            </a:pPr>
            <a:r>
              <a:rPr lang="en-US" dirty="0" smtClean="0"/>
              <a:t>By linear, it means that the change in DV by 1 unit change in IV is constant. </a:t>
            </a:r>
          </a:p>
          <a:p>
            <a:pPr lvl="1">
              <a:buFont typeface="Wingdings" panose="05000000000000000000" pitchFamily="2" charset="2"/>
              <a:buChar char="ü"/>
            </a:pPr>
            <a:r>
              <a:rPr lang="en-US" dirty="0" smtClean="0"/>
              <a:t>By additive, it refers to the effect of X on Y is independent of other variables.</a:t>
            </a:r>
          </a:p>
          <a:p>
            <a:r>
              <a:rPr lang="en-US" dirty="0" smtClean="0"/>
              <a:t>There must be no correlation among independent variables. Presence of correlation in independent variables lead to </a:t>
            </a:r>
            <a:r>
              <a:rPr lang="en-US" dirty="0" err="1" smtClean="0"/>
              <a:t>Multicollinearity</a:t>
            </a:r>
            <a:r>
              <a:rPr lang="en-US" dirty="0" smtClean="0"/>
              <a:t>. If variables are correlated, it becomes extremely difficult for the model to determine the true effect of IVs on DV.</a:t>
            </a:r>
          </a:p>
          <a:p>
            <a:r>
              <a:rPr lang="en-US" dirty="0" smtClean="0"/>
              <a:t>The error terms must possess constant variance. Absence of constant variance leads to </a:t>
            </a:r>
            <a:r>
              <a:rPr lang="en-US" dirty="0" err="1" smtClean="0"/>
              <a:t>heteroskedestacity</a:t>
            </a:r>
            <a:r>
              <a:rPr lang="en-US" dirty="0" smtClean="0"/>
              <a:t>.</a:t>
            </a:r>
          </a:p>
          <a:p>
            <a:r>
              <a:rPr lang="en-US" dirty="0" smtClean="0"/>
              <a:t>The error terms must be uncorrelated i.e. error at ∈t must not indicate the at error at ∈t+1. </a:t>
            </a:r>
          </a:p>
          <a:p>
            <a:r>
              <a:rPr lang="en-US" dirty="0" smtClean="0"/>
              <a:t> The dependent variable and the error terms must possess a normal distribution.</a:t>
            </a:r>
          </a:p>
        </p:txBody>
      </p:sp>
    </p:spTree>
    <p:extLst>
      <p:ext uri="{BB962C8B-B14F-4D97-AF65-F5344CB8AC3E}">
        <p14:creationId xmlns:p14="http://schemas.microsoft.com/office/powerpoint/2010/main" val="2830168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Problem :  To provide advice to client on how to improve sales of a particular product. </a:t>
            </a:r>
          </a:p>
          <a:p>
            <a:r>
              <a:rPr lang="en-US" dirty="0" smtClean="0"/>
              <a:t>Data : The Advertising data set consists of the sales of that product in 200 different markets, along with advertising budgets for the product in each of those markets for three different media: TV, radio, and newspaper. </a:t>
            </a:r>
          </a:p>
          <a:p>
            <a:r>
              <a:rPr lang="en-US" dirty="0" smtClean="0"/>
              <a:t>Understanding: </a:t>
            </a:r>
          </a:p>
          <a:p>
            <a:pPr lvl="1"/>
            <a:r>
              <a:rPr lang="en-US" i="0" dirty="0" smtClean="0"/>
              <a:t>It is not possible for our client to directly increase sales of the product. On the other hand, they can control the advertising expenditure in each of the three media. </a:t>
            </a:r>
          </a:p>
          <a:p>
            <a:pPr lvl="1"/>
            <a:r>
              <a:rPr lang="en-US" i="0" dirty="0" smtClean="0"/>
              <a:t>Therefore, if we determine that there is an association between advertising and sales, then we can instruct our client to adjust advertising budgets, thereby indirectly increasing sales.</a:t>
            </a:r>
          </a:p>
          <a:p>
            <a:pPr lvl="1"/>
            <a:r>
              <a:rPr lang="en-US" i="0" dirty="0" smtClean="0"/>
              <a:t>Advertising budgets are input variables while sales input is an output variable.</a:t>
            </a:r>
          </a:p>
          <a:p>
            <a:pPr lvl="1"/>
            <a:r>
              <a:rPr lang="en-US" i="0" dirty="0" smtClean="0"/>
              <a:t>on the basis of this data, a marketing plan for next year that will result in high product sales.</a:t>
            </a:r>
          </a:p>
          <a:p>
            <a:endParaRPr lang="en-US" dirty="0"/>
          </a:p>
        </p:txBody>
      </p:sp>
    </p:spTree>
    <p:extLst>
      <p:ext uri="{BB962C8B-B14F-4D97-AF65-F5344CB8AC3E}">
        <p14:creationId xmlns:p14="http://schemas.microsoft.com/office/powerpoint/2010/main" val="297126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smtClean="0"/>
              <a:t>Is there a relationship between advertising budget and sales?</a:t>
            </a:r>
          </a:p>
          <a:p>
            <a:pPr marL="457200" indent="-457200">
              <a:buFont typeface="+mj-lt"/>
              <a:buAutoNum type="arabicPeriod"/>
            </a:pPr>
            <a:r>
              <a:rPr lang="en-US" dirty="0" smtClean="0"/>
              <a:t>How strong is the relationship between advertising budget and sales?</a:t>
            </a:r>
          </a:p>
          <a:p>
            <a:pPr marL="457200" indent="-457200">
              <a:buFont typeface="+mj-lt"/>
              <a:buAutoNum type="arabicPeriod"/>
            </a:pPr>
            <a:r>
              <a:rPr lang="en-US" dirty="0" smtClean="0"/>
              <a:t>Which media contribute to sales? Do all three media—TV, radio, and newspaper—contribute to sales, or do just one or two of the media contribute?</a:t>
            </a:r>
          </a:p>
          <a:p>
            <a:pPr marL="457200" indent="-457200">
              <a:buFont typeface="+mj-lt"/>
              <a:buAutoNum type="arabicPeriod"/>
            </a:pPr>
            <a:r>
              <a:rPr lang="en-US" dirty="0" smtClean="0"/>
              <a:t>How accurately can we estimate the effect of each medium on sales?</a:t>
            </a:r>
          </a:p>
          <a:p>
            <a:pPr lvl="1">
              <a:buFont typeface="Franklin Gothic Book" panose="020B0503020102020204" pitchFamily="34" charset="0"/>
              <a:buChar char="−"/>
            </a:pPr>
            <a:r>
              <a:rPr lang="en-US" i="0" dirty="0" smtClean="0"/>
              <a:t>For every dollar spent on advertising in a particular medium, by what amount will sales increase?</a:t>
            </a:r>
          </a:p>
          <a:p>
            <a:pPr marL="457200" indent="-457200">
              <a:buFont typeface="+mj-lt"/>
              <a:buAutoNum type="arabicPeriod"/>
            </a:pPr>
            <a:r>
              <a:rPr lang="en-US" dirty="0" smtClean="0"/>
              <a:t>How accurately can we predict future sales? </a:t>
            </a:r>
          </a:p>
          <a:p>
            <a:pPr lvl="1">
              <a:buFont typeface="Franklin Gothic Book" panose="020B0503020102020204" pitchFamily="34" charset="0"/>
              <a:buChar char="−"/>
            </a:pPr>
            <a:r>
              <a:rPr lang="en-US" i="0" dirty="0" smtClean="0"/>
              <a:t>For any given level of television, radio, or newspaper advertising, what is our prediction for sales, and what is the accuracy of this prediction?</a:t>
            </a:r>
          </a:p>
          <a:p>
            <a:endParaRPr lang="en-US" dirty="0"/>
          </a:p>
        </p:txBody>
      </p:sp>
    </p:spTree>
    <p:extLst>
      <p:ext uri="{BB962C8B-B14F-4D97-AF65-F5344CB8AC3E}">
        <p14:creationId xmlns:p14="http://schemas.microsoft.com/office/powerpoint/2010/main" val="1691723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startAt="6"/>
            </a:pPr>
            <a:r>
              <a:rPr lang="en-US" dirty="0" smtClean="0"/>
              <a:t>Is the relationship linear?</a:t>
            </a:r>
          </a:p>
          <a:p>
            <a:pPr lvl="1">
              <a:buFont typeface="Franklin Gothic Book" panose="020B0503020102020204" pitchFamily="34" charset="0"/>
              <a:buChar char="−"/>
            </a:pPr>
            <a:r>
              <a:rPr lang="en-US" i="0" dirty="0" smtClean="0"/>
              <a:t>If there is approximately a straight-line relationship between advertising expenditure in the various media and sales, then linear regression is an appropriate tool. </a:t>
            </a:r>
          </a:p>
          <a:p>
            <a:pPr lvl="1">
              <a:buFont typeface="Franklin Gothic Book" panose="020B0503020102020204" pitchFamily="34" charset="0"/>
              <a:buChar char="−"/>
            </a:pPr>
            <a:r>
              <a:rPr lang="en-US" i="0" dirty="0" smtClean="0"/>
              <a:t>If not, then it may still be possible to transform the predictor or the response so that linear regression can be used.</a:t>
            </a:r>
          </a:p>
          <a:p>
            <a:pPr marL="457200" indent="-457200">
              <a:buFont typeface="+mj-lt"/>
              <a:buAutoNum type="arabicPeriod" startAt="7"/>
            </a:pPr>
            <a:r>
              <a:rPr lang="en-US" dirty="0" smtClean="0"/>
              <a:t>Is there synergy among the advertising media?</a:t>
            </a:r>
          </a:p>
          <a:p>
            <a:pPr lvl="1">
              <a:buFont typeface="Franklin Gothic Book" panose="020B0503020102020204" pitchFamily="34" charset="0"/>
              <a:buChar char="−"/>
            </a:pPr>
            <a:r>
              <a:rPr lang="en-US" i="0" dirty="0" smtClean="0"/>
              <a:t>Perhaps spending $50,000 on television advertising and $50,000 on radio advertising results in more sales than allocating $100,000 to either television or radio individually.</a:t>
            </a:r>
          </a:p>
          <a:p>
            <a:pPr lvl="1">
              <a:buFont typeface="Franklin Gothic Book" panose="020B0503020102020204" pitchFamily="34" charset="0"/>
              <a:buChar char="−"/>
            </a:pPr>
            <a:r>
              <a:rPr lang="en-US" i="0" dirty="0" smtClean="0"/>
              <a:t>In marketing, this is known as a synergy effect, while in statistics it is called an interaction effect.</a:t>
            </a:r>
          </a:p>
          <a:p>
            <a:pPr marL="0" indent="0">
              <a:buNone/>
            </a:pPr>
            <a:endParaRPr lang="en-US" i="0" dirty="0" smtClean="0"/>
          </a:p>
          <a:p>
            <a:pPr marL="0" indent="0">
              <a:buNone/>
            </a:pPr>
            <a:r>
              <a:rPr lang="en-US" i="0" dirty="0" smtClean="0"/>
              <a:t>We can use linear regression  to answer each of these questions.</a:t>
            </a:r>
          </a:p>
          <a:p>
            <a:endParaRPr lang="en-US" dirty="0"/>
          </a:p>
        </p:txBody>
      </p:sp>
    </p:spTree>
    <p:extLst>
      <p:ext uri="{BB962C8B-B14F-4D97-AF65-F5344CB8AC3E}">
        <p14:creationId xmlns:p14="http://schemas.microsoft.com/office/powerpoint/2010/main" val="4241240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idx="1"/>
          </p:nvPr>
        </p:nvSpPr>
        <p:spPr/>
        <p:txBody>
          <a:bodyPr>
            <a:normAutofit/>
          </a:bodyPr>
          <a:lstStyle/>
          <a:p>
            <a:r>
              <a:rPr lang="en-US" dirty="0" smtClean="0"/>
              <a:t>Supervised Approach for predicting a quantitative response </a:t>
            </a:r>
            <a:r>
              <a:rPr lang="en-US" i="1" dirty="0" smtClean="0"/>
              <a:t>Y </a:t>
            </a:r>
            <a:r>
              <a:rPr lang="en-US" dirty="0" smtClean="0"/>
              <a:t>on the basis of predictor variables </a:t>
            </a:r>
            <a:r>
              <a:rPr lang="en-US" i="1" dirty="0" smtClean="0"/>
              <a:t>X</a:t>
            </a:r>
            <a:r>
              <a:rPr lang="en-US" dirty="0" smtClean="0"/>
              <a:t>. </a:t>
            </a:r>
          </a:p>
          <a:p>
            <a:r>
              <a:rPr lang="en-US" dirty="0" smtClean="0"/>
              <a:t>It assumes that there is approximately a linear relationship between </a:t>
            </a:r>
            <a:r>
              <a:rPr lang="en-US" i="1" dirty="0" smtClean="0"/>
              <a:t>X </a:t>
            </a:r>
            <a:r>
              <a:rPr lang="en-US" dirty="0" smtClean="0"/>
              <a:t>and </a:t>
            </a:r>
            <a:r>
              <a:rPr lang="en-US" i="1" dirty="0" smtClean="0"/>
              <a:t>Y </a:t>
            </a:r>
            <a:r>
              <a:rPr lang="en-US" dirty="0" smtClean="0"/>
              <a:t>. </a:t>
            </a:r>
          </a:p>
          <a:p>
            <a:r>
              <a:rPr lang="en-US" dirty="0" smtClean="0"/>
              <a:t>Mathematically, we can write this linear relationship as</a:t>
            </a:r>
          </a:p>
          <a:p>
            <a:endParaRPr lang="en-US" dirty="0" smtClean="0"/>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4086497" y="4578668"/>
            <a:ext cx="2628900" cy="583703"/>
          </a:xfrm>
          <a:prstGeom prst="rect">
            <a:avLst/>
          </a:prstGeom>
        </p:spPr>
      </p:pic>
    </p:spTree>
    <p:extLst>
      <p:ext uri="{BB962C8B-B14F-4D97-AF65-F5344CB8AC3E}">
        <p14:creationId xmlns:p14="http://schemas.microsoft.com/office/powerpoint/2010/main" val="349866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83378" y="1665515"/>
            <a:ext cx="7319299" cy="3629025"/>
          </a:xfrm>
          <a:prstGeom prst="rect">
            <a:avLst/>
          </a:prstGeom>
        </p:spPr>
      </p:pic>
    </p:spTree>
    <p:extLst>
      <p:ext uri="{BB962C8B-B14F-4D97-AF65-F5344CB8AC3E}">
        <p14:creationId xmlns:p14="http://schemas.microsoft.com/office/powerpoint/2010/main" val="2046256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604" y="685800"/>
            <a:ext cx="9220201" cy="1066799"/>
          </a:xfrm>
        </p:spPr>
        <p:txBody>
          <a:bodyPr>
            <a:normAutofit/>
          </a:bodyPr>
          <a:lstStyle/>
          <a:p>
            <a:r>
              <a:rPr lang="en-US" dirty="0" smtClean="0"/>
              <a:t>Explanation :    </a:t>
            </a:r>
            <a:r>
              <a:rPr lang="en-US" altLang="en-US" b="1" dirty="0" smtClean="0">
                <a:ln>
                  <a:noFill/>
                </a:ln>
                <a:latin typeface="Arial Unicode MS" panose="020B0604020202020204" pitchFamily="34" charset="-128"/>
              </a:rPr>
              <a:t>Y </a:t>
            </a:r>
            <a:r>
              <a:rPr lang="en-US" altLang="en-US" b="1" dirty="0">
                <a:ln>
                  <a:noFill/>
                </a:ln>
                <a:latin typeface="Arial Unicode MS" panose="020B0604020202020204" pitchFamily="34" charset="-128"/>
              </a:rPr>
              <a:t>= βo + β1X + ∈</a:t>
            </a:r>
            <a:r>
              <a:rPr lang="en-US" altLang="en-US" sz="2400" b="1" dirty="0">
                <a:ln>
                  <a:noFill/>
                </a:ln>
              </a:rPr>
              <a:t> </a:t>
            </a:r>
            <a:endParaRPr lang="en-US" dirty="0"/>
          </a:p>
        </p:txBody>
      </p:sp>
      <p:sp>
        <p:nvSpPr>
          <p:cNvPr id="3" name="Content Placeholder 2"/>
          <p:cNvSpPr>
            <a:spLocks noGrp="1"/>
          </p:cNvSpPr>
          <p:nvPr>
            <p:ph idx="1"/>
          </p:nvPr>
        </p:nvSpPr>
        <p:spPr>
          <a:xfrm>
            <a:off x="6858000" y="1828800"/>
            <a:ext cx="5334000" cy="4419600"/>
          </a:xfrm>
        </p:spPr>
        <p:txBody>
          <a:bodyPr>
            <a:normAutofit fontScale="92500" lnSpcReduction="10000"/>
          </a:bodyPr>
          <a:lstStyle/>
          <a:p>
            <a:pPr marL="269748" indent="-342900">
              <a:buFont typeface="Wingdings" panose="05000000000000000000" pitchFamily="2" charset="2"/>
              <a:buChar char="ü"/>
            </a:pPr>
            <a:r>
              <a:rPr lang="en-US" dirty="0" smtClean="0"/>
              <a:t>Y </a:t>
            </a:r>
            <a:r>
              <a:rPr lang="en-US" dirty="0"/>
              <a:t>- This is the variable we predict</a:t>
            </a:r>
          </a:p>
          <a:p>
            <a:pPr marL="269748" indent="-342900">
              <a:buFont typeface="Wingdings" panose="05000000000000000000" pitchFamily="2" charset="2"/>
              <a:buChar char="ü"/>
            </a:pPr>
            <a:r>
              <a:rPr lang="en-US" dirty="0"/>
              <a:t>X - This is the variable we use to make a prediction</a:t>
            </a:r>
          </a:p>
          <a:p>
            <a:pPr marL="269748" indent="-342900">
              <a:buFont typeface="Wingdings" panose="05000000000000000000" pitchFamily="2" charset="2"/>
              <a:buChar char="ü"/>
            </a:pPr>
            <a:r>
              <a:rPr lang="en-US" dirty="0"/>
              <a:t>βo - This is the intercept term. It is the prediction value you get when X = </a:t>
            </a:r>
            <a:r>
              <a:rPr lang="en-US" dirty="0" smtClean="0"/>
              <a:t>0</a:t>
            </a:r>
            <a:endParaRPr lang="en-US" dirty="0"/>
          </a:p>
          <a:p>
            <a:pPr marL="269748" indent="-342900">
              <a:buFont typeface="Wingdings" panose="05000000000000000000" pitchFamily="2" charset="2"/>
              <a:buChar char="ü"/>
            </a:pPr>
            <a:r>
              <a:rPr lang="en-US" dirty="0"/>
              <a:t>β1 - This is the slope term. It explains the change in Y when X changes by 1 unit. </a:t>
            </a:r>
            <a:endParaRPr lang="en-US" dirty="0" smtClean="0"/>
          </a:p>
          <a:p>
            <a:pPr marL="269748" indent="-342900">
              <a:buFont typeface="Wingdings" panose="05000000000000000000" pitchFamily="2" charset="2"/>
              <a:buChar char="ü"/>
            </a:pPr>
            <a:r>
              <a:rPr lang="en-US" dirty="0" smtClean="0"/>
              <a:t>∈ </a:t>
            </a:r>
            <a:r>
              <a:rPr lang="en-US" dirty="0"/>
              <a:t>- This represents the residual value, i.e. the difference between actual and predicted values.</a:t>
            </a:r>
          </a:p>
        </p:txBody>
      </p:sp>
      <p:pic>
        <p:nvPicPr>
          <p:cNvPr id="4" name="Picture 3"/>
          <p:cNvPicPr>
            <a:picLocks noChangeAspect="1"/>
          </p:cNvPicPr>
          <p:nvPr/>
        </p:nvPicPr>
        <p:blipFill>
          <a:blip r:embed="rId2"/>
          <a:stretch>
            <a:fillRect/>
          </a:stretch>
        </p:blipFill>
        <p:spPr>
          <a:xfrm>
            <a:off x="914400" y="1795272"/>
            <a:ext cx="5791200" cy="3614928"/>
          </a:xfrm>
          <a:prstGeom prst="rect">
            <a:avLst/>
          </a:prstGeom>
        </p:spPr>
      </p:pic>
    </p:spTree>
    <p:extLst>
      <p:ext uri="{BB962C8B-B14F-4D97-AF65-F5344CB8AC3E}">
        <p14:creationId xmlns:p14="http://schemas.microsoft.com/office/powerpoint/2010/main" val="2290804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78280" y="1780996"/>
            <a:ext cx="8458200" cy="3478982"/>
          </a:xfrm>
          <a:prstGeom prst="rect">
            <a:avLst/>
          </a:prstGeom>
        </p:spPr>
      </p:pic>
    </p:spTree>
    <p:extLst>
      <p:ext uri="{BB962C8B-B14F-4D97-AF65-F5344CB8AC3E}">
        <p14:creationId xmlns:p14="http://schemas.microsoft.com/office/powerpoint/2010/main" val="3805712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Least squares estimation</a:t>
            </a:r>
          </a:p>
        </p:txBody>
      </p:sp>
      <p:sp>
        <p:nvSpPr>
          <p:cNvPr id="3" name="Content Placeholder 2"/>
          <p:cNvSpPr>
            <a:spLocks noGrp="1"/>
          </p:cNvSpPr>
          <p:nvPr>
            <p:ph idx="1"/>
          </p:nvPr>
        </p:nvSpPr>
        <p:spPr>
          <a:xfrm>
            <a:off x="1143000" y="1981200"/>
            <a:ext cx="9601200" cy="3581400"/>
          </a:xfrm>
        </p:spPr>
        <p:txBody>
          <a:bodyPr>
            <a:normAutofit/>
          </a:bodyPr>
          <a:lstStyle/>
          <a:p>
            <a:r>
              <a:rPr lang="en-US" sz="2400" dirty="0"/>
              <a:t>Determines the best fit line by minimizing the square of the vertical distance of all the points from the line.</a:t>
            </a:r>
          </a:p>
          <a:p>
            <a:r>
              <a:rPr lang="en-US" sz="2400" dirty="0"/>
              <a:t>Sum of square error</a:t>
            </a:r>
          </a:p>
        </p:txBody>
      </p:sp>
      <p:pic>
        <p:nvPicPr>
          <p:cNvPr id="4" name="Picture 3"/>
          <p:cNvPicPr>
            <a:picLocks noChangeAspect="1"/>
          </p:cNvPicPr>
          <p:nvPr/>
        </p:nvPicPr>
        <p:blipFill>
          <a:blip r:embed="rId2"/>
          <a:stretch>
            <a:fillRect/>
          </a:stretch>
        </p:blipFill>
        <p:spPr>
          <a:xfrm>
            <a:off x="1943100" y="3276600"/>
            <a:ext cx="8458200" cy="3048000"/>
          </a:xfrm>
          <a:prstGeom prst="rect">
            <a:avLst/>
          </a:prstGeom>
        </p:spPr>
      </p:pic>
    </p:spTree>
    <p:extLst>
      <p:ext uri="{BB962C8B-B14F-4D97-AF65-F5344CB8AC3E}">
        <p14:creationId xmlns:p14="http://schemas.microsoft.com/office/powerpoint/2010/main" val="2599869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714</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Calibri</vt:lpstr>
      <vt:lpstr>Calibri Light</vt:lpstr>
      <vt:lpstr>Franklin Gothic Book</vt:lpstr>
      <vt:lpstr>Wingdings</vt:lpstr>
      <vt:lpstr>Office Theme</vt:lpstr>
      <vt:lpstr>Regression</vt:lpstr>
      <vt:lpstr>Example</vt:lpstr>
      <vt:lpstr>Questions</vt:lpstr>
      <vt:lpstr>Questions</vt:lpstr>
      <vt:lpstr>Regression</vt:lpstr>
      <vt:lpstr>PowerPoint Presentation</vt:lpstr>
      <vt:lpstr>Explanation :    Y = βo + β1X + ∈ </vt:lpstr>
      <vt:lpstr>PowerPoint Presentation</vt:lpstr>
      <vt:lpstr>Least squares estimation</vt:lpstr>
      <vt:lpstr>PowerPoint Presentation</vt:lpstr>
      <vt:lpstr>PowerPoint Presentation</vt:lpstr>
      <vt:lpstr>Assumptions</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dc:title>
  <dc:creator>Agrawal Shanu (RBEI/EDS1-PJ-AI-S2)</dc:creator>
  <cp:lastModifiedBy>Agrawal Shanu (RBEI/EDS1-PJ-AI-S2)</cp:lastModifiedBy>
  <cp:revision>4</cp:revision>
  <dcterms:created xsi:type="dcterms:W3CDTF">2019-05-02T16:24:06Z</dcterms:created>
  <dcterms:modified xsi:type="dcterms:W3CDTF">2019-05-02T16:37:59Z</dcterms:modified>
</cp:coreProperties>
</file>