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E7CF1-9B93-483B-A78D-0FF3C8B1FB4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03577-AA86-4E8C-A254-8C451C99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0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Medical expenses are difficult to estimate because the most costly conditions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rare and seemingly random. Still, some conditions are more prevalent for certain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segments of the population. For instance, lung cancer is more likely among smokers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non-smokers, and heart disease may be more likely among the obese.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03577-AA86-4E8C-A254-8C451C9968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7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057A-9D82-4F30-A64C-2A419E29A827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8327-FB19-4567-83A9-F58259BA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0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057A-9D82-4F30-A64C-2A419E29A827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8327-FB19-4567-83A9-F58259BA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7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057A-9D82-4F30-A64C-2A419E29A827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8327-FB19-4567-83A9-F58259BA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5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057A-9D82-4F30-A64C-2A419E29A827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8327-FB19-4567-83A9-F58259BA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7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057A-9D82-4F30-A64C-2A419E29A827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8327-FB19-4567-83A9-F58259BA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057A-9D82-4F30-A64C-2A419E29A827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8327-FB19-4567-83A9-F58259BA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0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057A-9D82-4F30-A64C-2A419E29A827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8327-FB19-4567-83A9-F58259BA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057A-9D82-4F30-A64C-2A419E29A827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8327-FB19-4567-83A9-F58259BA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9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057A-9D82-4F30-A64C-2A419E29A827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8327-FB19-4567-83A9-F58259BA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9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057A-9D82-4F30-A64C-2A419E29A827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8327-FB19-4567-83A9-F58259BA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057A-9D82-4F30-A64C-2A419E29A827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8327-FB19-4567-83A9-F58259BA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7057A-9D82-4F30-A64C-2A419E29A827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18327-FB19-4567-83A9-F58259BA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Insurance Premium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60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Evaluate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3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Summary(</a:t>
            </a:r>
            <a:r>
              <a:rPr lang="en-US" dirty="0" err="1" smtClean="0"/>
              <a:t>ins_model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838470"/>
            <a:ext cx="73914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6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Residuals section provides summary statistics for the errors in </a:t>
            </a:r>
            <a:r>
              <a:rPr lang="en-US" dirty="0" smtClean="0"/>
              <a:t>predictions. </a:t>
            </a:r>
          </a:p>
          <a:p>
            <a:r>
              <a:rPr lang="en-US" dirty="0" smtClean="0"/>
              <a:t>Since </a:t>
            </a:r>
            <a:r>
              <a:rPr lang="en-US" dirty="0"/>
              <a:t>a </a:t>
            </a:r>
            <a:r>
              <a:rPr lang="en-US" dirty="0" smtClean="0"/>
              <a:t>residual is </a:t>
            </a:r>
            <a:r>
              <a:rPr lang="en-US" dirty="0"/>
              <a:t>equal to the true value minus the predicted value, the maximum </a:t>
            </a:r>
            <a:r>
              <a:rPr lang="en-US" dirty="0" smtClean="0"/>
              <a:t>error of </a:t>
            </a:r>
            <a:r>
              <a:rPr lang="en-US" dirty="0"/>
              <a:t>29992.8 suggests that the model under-predicted expenses by </a:t>
            </a:r>
            <a:r>
              <a:rPr lang="en-US" dirty="0" smtClean="0"/>
              <a:t>nearly $</a:t>
            </a:r>
            <a:r>
              <a:rPr lang="en-US" dirty="0"/>
              <a:t>30,000 for at least one observation.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other hand, 50 percent of </a:t>
            </a:r>
            <a:r>
              <a:rPr lang="en-US" dirty="0" smtClean="0"/>
              <a:t>errors fall </a:t>
            </a:r>
            <a:r>
              <a:rPr lang="en-US" dirty="0"/>
              <a:t>within the 1Q and 3Q values (the first and third quartile), so the </a:t>
            </a:r>
            <a:r>
              <a:rPr lang="en-US" dirty="0" smtClean="0"/>
              <a:t>majority of </a:t>
            </a:r>
            <a:r>
              <a:rPr lang="en-US" dirty="0"/>
              <a:t>predictions were between $2,850 over the true value and $1,400 under </a:t>
            </a:r>
            <a:r>
              <a:rPr lang="en-US" dirty="0" smtClean="0"/>
              <a:t>the true </a:t>
            </a:r>
            <a:r>
              <a:rPr lang="en-US" dirty="0"/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418666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stars (for example, ***) indicate the predictive power of each </a:t>
            </a:r>
            <a:r>
              <a:rPr lang="en-US" dirty="0" smtClean="0"/>
              <a:t>feature in </a:t>
            </a:r>
            <a:r>
              <a:rPr lang="en-US" dirty="0"/>
              <a:t>the model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/>
              <a:t>presence of three stars indicates a significance </a:t>
            </a:r>
            <a:r>
              <a:rPr lang="en-US" dirty="0" smtClean="0"/>
              <a:t>level of </a:t>
            </a:r>
            <a:r>
              <a:rPr lang="en-US" dirty="0"/>
              <a:t>0, which means that the feature is extremely unlikely to be unrelated to </a:t>
            </a:r>
            <a:r>
              <a:rPr lang="en-US" dirty="0" smtClean="0"/>
              <a:t>the dependent </a:t>
            </a:r>
            <a:r>
              <a:rPr lang="en-US" dirty="0"/>
              <a:t>variable.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If the model had few </a:t>
            </a:r>
            <a:r>
              <a:rPr lang="en-US" dirty="0" smtClean="0"/>
              <a:t>features that </a:t>
            </a:r>
            <a:r>
              <a:rPr lang="en-US" dirty="0"/>
              <a:t>were statistically significant, it may be cause for concern, since it </a:t>
            </a:r>
            <a:r>
              <a:rPr lang="en-US" dirty="0" smtClean="0"/>
              <a:t>would indicate </a:t>
            </a:r>
            <a:r>
              <a:rPr lang="en-US" dirty="0"/>
              <a:t>that our features are not very predictive of the outcome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Here, </a:t>
            </a:r>
            <a:r>
              <a:rPr lang="en-US" dirty="0" smtClean="0"/>
              <a:t>our model </a:t>
            </a:r>
            <a:r>
              <a:rPr lang="en-US" dirty="0"/>
              <a:t>has several significant variables, and they seem to be related to </a:t>
            </a:r>
            <a:r>
              <a:rPr lang="en-US" dirty="0" smtClean="0"/>
              <a:t>the outcome </a:t>
            </a:r>
            <a:r>
              <a:rPr lang="en-US" dirty="0"/>
              <a:t>in logical ways.</a:t>
            </a:r>
          </a:p>
        </p:txBody>
      </p:sp>
    </p:spTree>
    <p:extLst>
      <p:ext uri="{BB962C8B-B14F-4D97-AF65-F5344CB8AC3E}">
        <p14:creationId xmlns:p14="http://schemas.microsoft.com/office/powerpoint/2010/main" val="83108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Multiple R-squared value (also called the coefficient of determination</a:t>
            </a:r>
            <a:r>
              <a:rPr lang="en-US" dirty="0" smtClean="0"/>
              <a:t>) provides </a:t>
            </a:r>
            <a:r>
              <a:rPr lang="en-US" dirty="0"/>
              <a:t>a measure of how well our model as a whole explains the </a:t>
            </a:r>
            <a:r>
              <a:rPr lang="en-US" dirty="0" smtClean="0"/>
              <a:t>values of </a:t>
            </a:r>
            <a:r>
              <a:rPr lang="en-US" dirty="0"/>
              <a:t>the dependent variable.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the R-squared value is 0.7494, we know that nearly 75 percent </a:t>
            </a:r>
            <a:r>
              <a:rPr lang="en-US" dirty="0" smtClean="0"/>
              <a:t>of the </a:t>
            </a:r>
            <a:r>
              <a:rPr lang="en-US" dirty="0"/>
              <a:t>variation in the dependent variable is explained by our model. </a:t>
            </a:r>
            <a:endParaRPr lang="en-US" dirty="0" smtClean="0"/>
          </a:p>
          <a:p>
            <a:r>
              <a:rPr lang="en-US" dirty="0" smtClean="0"/>
              <a:t>Because models </a:t>
            </a:r>
            <a:r>
              <a:rPr lang="en-US" dirty="0"/>
              <a:t>with more features always explain more variation, the </a:t>
            </a:r>
            <a:r>
              <a:rPr lang="en-US" dirty="0" smtClean="0"/>
              <a:t>Adjusted R-squared </a:t>
            </a:r>
            <a:r>
              <a:rPr lang="en-US" dirty="0"/>
              <a:t>value corrects R-squared by penalizing models with a </a:t>
            </a:r>
            <a:r>
              <a:rPr lang="en-US" dirty="0" smtClean="0"/>
              <a:t>large number </a:t>
            </a:r>
            <a:r>
              <a:rPr lang="en-US" dirty="0"/>
              <a:t>of independent variables.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useful for comparing the </a:t>
            </a:r>
            <a:r>
              <a:rPr lang="en-US" dirty="0" smtClean="0"/>
              <a:t>performance of </a:t>
            </a:r>
            <a:r>
              <a:rPr lang="en-US" dirty="0"/>
              <a:t>models with different numbers of explanatory variables.</a:t>
            </a:r>
          </a:p>
        </p:txBody>
      </p:sp>
    </p:spTree>
    <p:extLst>
      <p:ext uri="{BB962C8B-B14F-4D97-AF65-F5344CB8AC3E}">
        <p14:creationId xmlns:p14="http://schemas.microsoft.com/office/powerpoint/2010/main" val="162635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Improving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Model </a:t>
            </a:r>
            <a:r>
              <a:rPr lang="en-US" b="1" dirty="0"/>
              <a:t>specification – adding </a:t>
            </a:r>
            <a:r>
              <a:rPr lang="en-US" b="1" dirty="0" smtClean="0"/>
              <a:t>non-linear relationships</a:t>
            </a:r>
          </a:p>
          <a:p>
            <a:r>
              <a:rPr lang="en-US" dirty="0"/>
              <a:t>In linear regression, the relationship between an independent variable and </a:t>
            </a:r>
            <a:r>
              <a:rPr lang="en-US" dirty="0" smtClean="0"/>
              <a:t>the dependent </a:t>
            </a:r>
            <a:r>
              <a:rPr lang="en-US" dirty="0"/>
              <a:t>variable is assumed to be linear, yet this may not necessarily be true.</a:t>
            </a:r>
          </a:p>
          <a:p>
            <a:r>
              <a:rPr lang="en-US" dirty="0"/>
              <a:t>For example, the effect of age on medical expenditures may not be </a:t>
            </a:r>
            <a:r>
              <a:rPr lang="en-US" dirty="0" smtClean="0"/>
              <a:t>constant throughout </a:t>
            </a:r>
            <a:r>
              <a:rPr lang="en-US" dirty="0"/>
              <a:t>all age values; the treatment may become disproportionately </a:t>
            </a:r>
            <a:r>
              <a:rPr lang="en-US" dirty="0" smtClean="0"/>
              <a:t>expensive for </a:t>
            </a:r>
            <a:r>
              <a:rPr lang="en-US" dirty="0"/>
              <a:t>the oldest populations.</a:t>
            </a:r>
          </a:p>
        </p:txBody>
      </p:sp>
    </p:spTree>
    <p:extLst>
      <p:ext uri="{BB962C8B-B14F-4D97-AF65-F5344CB8AC3E}">
        <p14:creationId xmlns:p14="http://schemas.microsoft.com/office/powerpoint/2010/main" val="3346931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18" y="1530062"/>
            <a:ext cx="10646209" cy="33985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84120" y="5304043"/>
            <a:ext cx="3571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insurance$age2 &lt;- insurance$age^2</a:t>
            </a:r>
          </a:p>
        </p:txBody>
      </p:sp>
    </p:spTree>
    <p:extLst>
      <p:ext uri="{BB962C8B-B14F-4D97-AF65-F5344CB8AC3E}">
        <p14:creationId xmlns:p14="http://schemas.microsoft.com/office/powerpoint/2010/main" val="2628177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Transformation </a:t>
            </a:r>
            <a:r>
              <a:rPr lang="en-US" b="1" dirty="0"/>
              <a:t>– converting a numeric variable </a:t>
            </a:r>
            <a:r>
              <a:rPr lang="en-US" b="1" dirty="0" smtClean="0"/>
              <a:t>to a </a:t>
            </a:r>
            <a:r>
              <a:rPr lang="en-US" b="1" dirty="0"/>
              <a:t>binary </a:t>
            </a:r>
            <a:r>
              <a:rPr lang="en-US" b="1" dirty="0" smtClean="0"/>
              <a:t>indicator</a:t>
            </a:r>
          </a:p>
          <a:p>
            <a:r>
              <a:rPr lang="en-US" dirty="0"/>
              <a:t>Suppose </a:t>
            </a:r>
            <a:r>
              <a:rPr lang="en-US" dirty="0" smtClean="0"/>
              <a:t>effect </a:t>
            </a:r>
            <a:r>
              <a:rPr lang="en-US" dirty="0"/>
              <a:t>of a feature is not cumulative, but rather it </a:t>
            </a:r>
            <a:r>
              <a:rPr lang="en-US" dirty="0" smtClean="0"/>
              <a:t>has an </a:t>
            </a:r>
            <a:r>
              <a:rPr lang="en-US" dirty="0"/>
              <a:t>effect only once a specific threshold has been reached.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instance, BMI may </a:t>
            </a:r>
            <a:r>
              <a:rPr lang="en-US" dirty="0" smtClean="0"/>
              <a:t>have zero </a:t>
            </a:r>
            <a:r>
              <a:rPr lang="en-US" dirty="0"/>
              <a:t>impact on medical expenditures for individuals in the normal weight range, but </a:t>
            </a:r>
            <a:r>
              <a:rPr lang="en-US" dirty="0" smtClean="0"/>
              <a:t>it may </a:t>
            </a:r>
            <a:r>
              <a:rPr lang="en-US" dirty="0"/>
              <a:t>be strongly related to </a:t>
            </a:r>
            <a:r>
              <a:rPr lang="en-US" dirty="0" smtClean="0"/>
              <a:t>higher </a:t>
            </a:r>
            <a:r>
              <a:rPr lang="en-US" dirty="0"/>
              <a:t>costs for the obese (</a:t>
            </a:r>
            <a:r>
              <a:rPr lang="en-US" dirty="0" smtClean="0"/>
              <a:t>that </a:t>
            </a:r>
            <a:r>
              <a:rPr lang="en-US" dirty="0"/>
              <a:t>is, BMI of 30 or above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insurance$bmi30 &lt;- </a:t>
            </a:r>
            <a:r>
              <a:rPr lang="en-US" b="1" dirty="0" err="1"/>
              <a:t>ifelse</a:t>
            </a:r>
            <a:r>
              <a:rPr lang="en-US" b="1" dirty="0"/>
              <a:t>(</a:t>
            </a:r>
            <a:r>
              <a:rPr lang="en-US" b="1" dirty="0" err="1"/>
              <a:t>insurance$bmi</a:t>
            </a:r>
            <a:r>
              <a:rPr lang="en-US" b="1" dirty="0"/>
              <a:t> &gt;= 30, 1,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7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 </a:t>
            </a:r>
            <a:r>
              <a:rPr lang="en-US" b="1" dirty="0" smtClean="0"/>
              <a:t>specification </a:t>
            </a:r>
            <a:r>
              <a:rPr lang="en-US" b="1" dirty="0"/>
              <a:t>– adding interaction </a:t>
            </a:r>
            <a:r>
              <a:rPr lang="en-US" b="1" dirty="0" smtClean="0"/>
              <a:t>effects</a:t>
            </a:r>
          </a:p>
          <a:p>
            <a:r>
              <a:rPr lang="en-US" dirty="0"/>
              <a:t>So far, we have only considered each feature's individual contribution to the outcome.</a:t>
            </a:r>
          </a:p>
          <a:p>
            <a:r>
              <a:rPr lang="en-US" dirty="0"/>
              <a:t>What if certain features have a combined impact on the dependent variable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 For instance</a:t>
            </a:r>
            <a:r>
              <a:rPr lang="en-US" dirty="0"/>
              <a:t>, smoking and obesity may have harmful effects separately, but it is </a:t>
            </a:r>
            <a:r>
              <a:rPr lang="en-US" dirty="0" smtClean="0"/>
              <a:t>reasonable to </a:t>
            </a:r>
            <a:r>
              <a:rPr lang="en-US" dirty="0"/>
              <a:t>assume that their combined effect may be worse than the sum of each one alone.</a:t>
            </a:r>
          </a:p>
        </p:txBody>
      </p:sp>
    </p:spTree>
    <p:extLst>
      <p:ext uri="{BB962C8B-B14F-4D97-AF65-F5344CB8AC3E}">
        <p14:creationId xmlns:p14="http://schemas.microsoft.com/office/powerpoint/2010/main" val="2405626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two features have a combined effect, this is known as an </a:t>
            </a:r>
            <a:r>
              <a:rPr lang="en-US" b="1" dirty="0"/>
              <a:t>interaction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</a:t>
            </a:r>
            <a:r>
              <a:rPr lang="en-US" dirty="0" smtClean="0"/>
              <a:t>we suspect </a:t>
            </a:r>
            <a:r>
              <a:rPr lang="en-US" dirty="0"/>
              <a:t>that two variables interact, we can test this hypothesis by adding </a:t>
            </a:r>
            <a:r>
              <a:rPr lang="en-US" dirty="0" smtClean="0"/>
              <a:t>their interaction </a:t>
            </a:r>
            <a:r>
              <a:rPr lang="en-US" dirty="0"/>
              <a:t>to the model.</a:t>
            </a:r>
          </a:p>
        </p:txBody>
      </p:sp>
    </p:spTree>
    <p:extLst>
      <p:ext uri="{BB962C8B-B14F-4D97-AF65-F5344CB8AC3E}">
        <p14:creationId xmlns:p14="http://schemas.microsoft.com/office/powerpoint/2010/main" val="390330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653" y="623815"/>
            <a:ext cx="7448550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46" y="1577830"/>
            <a:ext cx="6523182" cy="47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7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Predicting </a:t>
            </a:r>
            <a:r>
              <a:rPr lang="en-US" b="1" dirty="0"/>
              <a:t>medical </a:t>
            </a:r>
            <a:r>
              <a:rPr lang="en-US" b="1" dirty="0" smtClean="0"/>
              <a:t>expenses using </a:t>
            </a:r>
            <a:r>
              <a:rPr lang="en-US" b="1" dirty="0"/>
              <a:t>linear </a:t>
            </a:r>
            <a:r>
              <a:rPr lang="en-US" b="1" dirty="0" smtClean="0"/>
              <a:t>regression</a:t>
            </a:r>
          </a:p>
          <a:p>
            <a:r>
              <a:rPr lang="en-US" dirty="0"/>
              <a:t>In order for an insurance company to make money, it needs to collect more in </a:t>
            </a:r>
            <a:r>
              <a:rPr lang="en-US" dirty="0" smtClean="0"/>
              <a:t>yearly premiums </a:t>
            </a:r>
            <a:r>
              <a:rPr lang="en-US" dirty="0"/>
              <a:t>than it spends on medical care to its beneficiaries.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 result, </a:t>
            </a:r>
            <a:r>
              <a:rPr lang="en-US" dirty="0" smtClean="0"/>
              <a:t>insurers invest </a:t>
            </a:r>
            <a:r>
              <a:rPr lang="en-US" dirty="0"/>
              <a:t>a great deal of time and money to develop models that accurately </a:t>
            </a:r>
            <a:r>
              <a:rPr lang="en-US" dirty="0" smtClean="0"/>
              <a:t>forecast medical </a:t>
            </a:r>
            <a:r>
              <a:rPr lang="en-US" dirty="0"/>
              <a:t>expenses.</a:t>
            </a:r>
          </a:p>
        </p:txBody>
      </p:sp>
    </p:spTree>
    <p:extLst>
      <p:ext uri="{BB962C8B-B14F-4D97-AF65-F5344CB8AC3E}">
        <p14:creationId xmlns:p14="http://schemas.microsoft.com/office/powerpoint/2010/main" val="4082657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model fit statistics help to determine whether our changes improved </a:t>
            </a:r>
            <a:r>
              <a:rPr lang="en-US" dirty="0" smtClean="0"/>
              <a:t>the performance </a:t>
            </a:r>
            <a:r>
              <a:rPr lang="en-US" dirty="0"/>
              <a:t>of the regression model. </a:t>
            </a:r>
            <a:endParaRPr lang="en-US" dirty="0" smtClean="0"/>
          </a:p>
          <a:p>
            <a:r>
              <a:rPr lang="en-US" dirty="0" smtClean="0"/>
              <a:t>Relative </a:t>
            </a:r>
            <a:r>
              <a:rPr lang="en-US" dirty="0"/>
              <a:t>to our first model, the R-squared </a:t>
            </a:r>
            <a:r>
              <a:rPr lang="en-US" dirty="0" smtClean="0"/>
              <a:t>value has </a:t>
            </a:r>
            <a:r>
              <a:rPr lang="en-US" dirty="0"/>
              <a:t>improved from 0.75 to about 0.87. Our model is now explaining 87 percent of </a:t>
            </a:r>
            <a:r>
              <a:rPr lang="en-US" dirty="0" smtClean="0"/>
              <a:t>the variation </a:t>
            </a:r>
            <a:r>
              <a:rPr lang="en-US" dirty="0"/>
              <a:t>in medical treatment costs.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higher-order age2 term is </a:t>
            </a:r>
            <a:r>
              <a:rPr lang="en-US" dirty="0" smtClean="0"/>
              <a:t>statistically significant</a:t>
            </a:r>
            <a:r>
              <a:rPr lang="en-US" dirty="0"/>
              <a:t>, as is the obesity indicator, bmi30.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interaction between obesity </a:t>
            </a:r>
            <a:r>
              <a:rPr lang="en-US" dirty="0" smtClean="0"/>
              <a:t>and smoking </a:t>
            </a:r>
            <a:r>
              <a:rPr lang="en-US" dirty="0"/>
              <a:t>suggests a massive effect; in addition to the increased costs of over $</a:t>
            </a:r>
            <a:r>
              <a:rPr lang="en-US" dirty="0" smtClean="0"/>
              <a:t>13,404 for </a:t>
            </a:r>
            <a:r>
              <a:rPr lang="en-US" dirty="0"/>
              <a:t>smoking alone, obese smokers spend another $19,810 per year.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may </a:t>
            </a:r>
            <a:r>
              <a:rPr lang="en-US" dirty="0" smtClean="0"/>
              <a:t>suggest that </a:t>
            </a:r>
            <a:r>
              <a:rPr lang="en-US" dirty="0"/>
              <a:t>smoking exacerbates diseases associated with obesity.</a:t>
            </a:r>
          </a:p>
        </p:txBody>
      </p:sp>
    </p:spTree>
    <p:extLst>
      <p:ext uri="{BB962C8B-B14F-4D97-AF65-F5344CB8AC3E}">
        <p14:creationId xmlns:p14="http://schemas.microsoft.com/office/powerpoint/2010/main" val="3858892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Buy cheap and sell dear</a:t>
            </a:r>
            <a:r>
              <a:rPr lang="en-US" dirty="0"/>
              <a:t> is the fundamental goal for a market economy. If you purchase something at a lower market price, you have a higher leverage to make profit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ByeBuyHome</a:t>
            </a:r>
            <a:r>
              <a:rPr lang="en-US" dirty="0"/>
              <a:t> is a property listing site that aggregates ready-to-buy properties and quoted prices across the country. This is a good opportunity for property investors to identify properties that are selling at a lower premium. The question is how to identify if the property is up for grabs at a lower price than market?</a:t>
            </a:r>
          </a:p>
        </p:txBody>
      </p:sp>
    </p:spTree>
    <p:extLst>
      <p:ext uri="{BB962C8B-B14F-4D97-AF65-F5344CB8AC3E}">
        <p14:creationId xmlns:p14="http://schemas.microsoft.com/office/powerpoint/2010/main" val="3643609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are a data analytics consultant to one such investing firm. You have accumulated data for the properties sold this month along with the features of these properties</a:t>
            </a:r>
            <a:r>
              <a:rPr lang="en-US" dirty="0" smtClean="0"/>
              <a:t>:</a:t>
            </a:r>
          </a:p>
          <a:p>
            <a:r>
              <a:rPr lang="en-US" b="1" dirty="0" err="1"/>
              <a:t>Dist_Taxi</a:t>
            </a:r>
            <a:r>
              <a:rPr lang="en-US" dirty="0"/>
              <a:t> – distance to nearest taxi stand from the property</a:t>
            </a:r>
          </a:p>
          <a:p>
            <a:r>
              <a:rPr lang="en-US" b="1" dirty="0" err="1"/>
              <a:t>Dist_Market</a:t>
            </a:r>
            <a:r>
              <a:rPr lang="en-US" dirty="0"/>
              <a:t> – distance to nearest grocery market from the property</a:t>
            </a:r>
          </a:p>
          <a:p>
            <a:r>
              <a:rPr lang="en-US" b="1" dirty="0" err="1"/>
              <a:t>Dist_Hospital</a:t>
            </a:r>
            <a:r>
              <a:rPr lang="en-US" dirty="0"/>
              <a:t> – distance to nearest hospital from the property</a:t>
            </a:r>
          </a:p>
          <a:p>
            <a:r>
              <a:rPr lang="en-US" b="1" dirty="0"/>
              <a:t>Carpet</a:t>
            </a:r>
            <a:r>
              <a:rPr lang="en-US" dirty="0"/>
              <a:t> – carpet area of the property in square feet</a:t>
            </a:r>
          </a:p>
          <a:p>
            <a:r>
              <a:rPr lang="en-US" b="1" dirty="0" err="1"/>
              <a:t>Builtup</a:t>
            </a:r>
            <a:r>
              <a:rPr lang="en-US" dirty="0"/>
              <a:t> – built-up area of the property in square feet</a:t>
            </a:r>
          </a:p>
          <a:p>
            <a:r>
              <a:rPr lang="en-US" b="1" dirty="0"/>
              <a:t>Parking</a:t>
            </a:r>
            <a:r>
              <a:rPr lang="en-US" dirty="0"/>
              <a:t> – type of car parking available with the property</a:t>
            </a:r>
          </a:p>
          <a:p>
            <a:r>
              <a:rPr lang="en-US" b="1" dirty="0" err="1"/>
              <a:t>City_Category</a:t>
            </a:r>
            <a:r>
              <a:rPr lang="en-US" dirty="0"/>
              <a:t> – categorization of the city based on the size</a:t>
            </a:r>
          </a:p>
          <a:p>
            <a:r>
              <a:rPr lang="en-US" b="1" dirty="0"/>
              <a:t>Rainfall</a:t>
            </a:r>
            <a:r>
              <a:rPr lang="en-US" dirty="0"/>
              <a:t> – annual rainfall in the area where property is located</a:t>
            </a:r>
          </a:p>
          <a:p>
            <a:r>
              <a:rPr lang="en-US" b="1" dirty="0" err="1"/>
              <a:t>House_Price</a:t>
            </a:r>
            <a:r>
              <a:rPr lang="en-US" dirty="0"/>
              <a:t> – price at which the property was sold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36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have calculated the distance for the first 3 variables based on your proprietary algorithm and data from Google Maps. Now that you have some data with you, here are the two immediate goals for you:</a:t>
            </a:r>
          </a:p>
          <a:p>
            <a:pPr marL="514350" indent="-514350">
              <a:buAutoNum type="arabicParenR"/>
            </a:pPr>
            <a:r>
              <a:rPr lang="en-US" dirty="0" smtClean="0"/>
              <a:t>Do </a:t>
            </a:r>
            <a:r>
              <a:rPr lang="en-US" dirty="0"/>
              <a:t>an exploratory data analysis to identify the initial patterns in this </a:t>
            </a:r>
            <a:r>
              <a:rPr lang="en-US" dirty="0" smtClean="0"/>
              <a:t>data</a:t>
            </a:r>
          </a:p>
          <a:p>
            <a:pPr marL="514350" indent="-514350">
              <a:buAutoNum type="arabicParenR"/>
            </a:pPr>
            <a:r>
              <a:rPr lang="en-US" dirty="0" smtClean="0"/>
              <a:t>Build the model for Predicting the House Price </a:t>
            </a:r>
          </a:p>
          <a:p>
            <a:pPr marL="514350" indent="-514350">
              <a:buAutoNum type="arabicParenR"/>
            </a:pPr>
            <a:r>
              <a:rPr lang="en-US" dirty="0" smtClean="0"/>
              <a:t>Is your model good?</a:t>
            </a:r>
          </a:p>
          <a:p>
            <a:pPr marL="514350" indent="-514350">
              <a:buAutoNum type="arabicParenR"/>
            </a:pPr>
            <a:r>
              <a:rPr lang="en-US" dirty="0" smtClean="0"/>
              <a:t>What are the problems?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analysis is to use patient data to estimate the average medical </a:t>
            </a:r>
            <a:r>
              <a:rPr lang="en-US" dirty="0" smtClean="0"/>
              <a:t>care expenses </a:t>
            </a:r>
            <a:r>
              <a:rPr lang="en-US" dirty="0"/>
              <a:t>for such population segments.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estimates could be used to </a:t>
            </a:r>
            <a:r>
              <a:rPr lang="en-US" dirty="0" smtClean="0"/>
              <a:t>create actuarial </a:t>
            </a:r>
            <a:r>
              <a:rPr lang="en-US" dirty="0"/>
              <a:t>tables which set the price of yearly premiums higher or lower </a:t>
            </a:r>
            <a:r>
              <a:rPr lang="en-US" dirty="0" smtClean="0"/>
              <a:t>depending on </a:t>
            </a:r>
            <a:r>
              <a:rPr lang="en-US" dirty="0"/>
              <a:t>the expected treatment costs.</a:t>
            </a:r>
          </a:p>
        </p:txBody>
      </p:sp>
    </p:spTree>
    <p:extLst>
      <p:ext uri="{BB962C8B-B14F-4D97-AF65-F5344CB8AC3E}">
        <p14:creationId xmlns:p14="http://schemas.microsoft.com/office/powerpoint/2010/main" val="179147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insurance.csv file includes 1,338 examples of beneficiaries currently </a:t>
            </a:r>
            <a:r>
              <a:rPr lang="en-US" dirty="0" smtClean="0"/>
              <a:t>enrolled in </a:t>
            </a:r>
            <a:r>
              <a:rPr lang="en-US" dirty="0"/>
              <a:t>the insurance </a:t>
            </a:r>
            <a:r>
              <a:rPr lang="en-US" dirty="0" smtClean="0"/>
              <a:t>plan</a:t>
            </a:r>
          </a:p>
          <a:p>
            <a:r>
              <a:rPr lang="en-US" dirty="0" smtClean="0"/>
              <a:t>With </a:t>
            </a:r>
            <a:r>
              <a:rPr lang="en-US" dirty="0"/>
              <a:t>features indicating characteristics of the patient as well </a:t>
            </a:r>
            <a:r>
              <a:rPr lang="en-US" dirty="0" smtClean="0"/>
              <a:t>as the </a:t>
            </a:r>
            <a:r>
              <a:rPr lang="en-US" dirty="0"/>
              <a:t>total medical expenses charged to the plan for the calendar year.</a:t>
            </a:r>
          </a:p>
        </p:txBody>
      </p:sp>
    </p:spTree>
    <p:extLst>
      <p:ext uri="{BB962C8B-B14F-4D97-AF65-F5344CB8AC3E}">
        <p14:creationId xmlns:p14="http://schemas.microsoft.com/office/powerpoint/2010/main" val="324640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9673"/>
            <a:ext cx="10515600" cy="5447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age: This is an integer indicating the age of the primary beneficiary (</a:t>
            </a:r>
            <a:r>
              <a:rPr lang="en-US" dirty="0" smtClean="0"/>
              <a:t>excluding those </a:t>
            </a:r>
            <a:r>
              <a:rPr lang="en-US" dirty="0"/>
              <a:t>above 64 years, since they are generally covered by the government).</a:t>
            </a:r>
          </a:p>
          <a:p>
            <a:r>
              <a:rPr lang="en-US" dirty="0" smtClean="0"/>
              <a:t>sex</a:t>
            </a:r>
            <a:r>
              <a:rPr lang="en-US" dirty="0"/>
              <a:t>: This is the policy holder's gender, either male or female.</a:t>
            </a:r>
          </a:p>
          <a:p>
            <a:r>
              <a:rPr lang="en-US" dirty="0" err="1" smtClean="0"/>
              <a:t>bmi</a:t>
            </a:r>
            <a:r>
              <a:rPr lang="en-US" dirty="0"/>
              <a:t>: This is the </a:t>
            </a:r>
            <a:r>
              <a:rPr lang="en-US" b="1" dirty="0"/>
              <a:t>body mass index </a:t>
            </a:r>
            <a:r>
              <a:rPr lang="en-US" dirty="0"/>
              <a:t>(</a:t>
            </a:r>
            <a:r>
              <a:rPr lang="en-US" b="1" dirty="0"/>
              <a:t>BMI</a:t>
            </a:r>
            <a:r>
              <a:rPr lang="en-US" dirty="0"/>
              <a:t>), which provides a sense of how </a:t>
            </a:r>
            <a:r>
              <a:rPr lang="en-US" dirty="0" smtClean="0"/>
              <a:t>over or </a:t>
            </a:r>
            <a:r>
              <a:rPr lang="en-US" dirty="0"/>
              <a:t>under-weight a person is relative to their height. BMI is equal to weight (</a:t>
            </a:r>
            <a:r>
              <a:rPr lang="en-US" dirty="0" smtClean="0"/>
              <a:t>in kilograms</a:t>
            </a:r>
            <a:r>
              <a:rPr lang="en-US" dirty="0"/>
              <a:t>) divided by height (in meters) squared. An ideal BMI is within </a:t>
            </a:r>
            <a:r>
              <a:rPr lang="en-US" dirty="0" smtClean="0"/>
              <a:t>the range </a:t>
            </a:r>
            <a:r>
              <a:rPr lang="en-US" dirty="0"/>
              <a:t>of 18.5 to 24.9.</a:t>
            </a:r>
          </a:p>
          <a:p>
            <a:r>
              <a:rPr lang="en-US" dirty="0" smtClean="0"/>
              <a:t>children</a:t>
            </a:r>
            <a:r>
              <a:rPr lang="en-US" dirty="0"/>
              <a:t>: This is an integer indicating the number of children / </a:t>
            </a:r>
            <a:r>
              <a:rPr lang="en-US" dirty="0" smtClean="0"/>
              <a:t>dependents covered </a:t>
            </a:r>
            <a:r>
              <a:rPr lang="en-US" dirty="0"/>
              <a:t>by the insurance plan.</a:t>
            </a:r>
          </a:p>
          <a:p>
            <a:r>
              <a:rPr lang="en-US" dirty="0" smtClean="0"/>
              <a:t> </a:t>
            </a:r>
            <a:r>
              <a:rPr lang="en-US" dirty="0"/>
              <a:t>smoker: This is yes or no depending on whether the insured </a:t>
            </a:r>
            <a:r>
              <a:rPr lang="en-US" dirty="0" smtClean="0"/>
              <a:t>regularly smokes </a:t>
            </a:r>
            <a:r>
              <a:rPr lang="en-US" dirty="0"/>
              <a:t>tobacco.</a:t>
            </a:r>
          </a:p>
          <a:p>
            <a:r>
              <a:rPr lang="en-US" dirty="0" smtClean="0"/>
              <a:t>region</a:t>
            </a:r>
            <a:r>
              <a:rPr lang="en-US" dirty="0"/>
              <a:t>: This is the beneficiary's place of residence in the U.S., divided </a:t>
            </a:r>
            <a:r>
              <a:rPr lang="en-US" dirty="0" smtClean="0"/>
              <a:t>into four </a:t>
            </a:r>
            <a:r>
              <a:rPr lang="en-US" dirty="0"/>
              <a:t>geographic regions: northeast, southeast, southwest, or northwest.</a:t>
            </a:r>
          </a:p>
        </p:txBody>
      </p:sp>
    </p:spTree>
    <p:extLst>
      <p:ext uri="{BB962C8B-B14F-4D97-AF65-F5344CB8AC3E}">
        <p14:creationId xmlns:p14="http://schemas.microsoft.com/office/powerpoint/2010/main" val="360291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72" y="822468"/>
            <a:ext cx="6176818" cy="47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0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1: Reading/ </a:t>
            </a:r>
            <a:r>
              <a:rPr lang="en-US" b="1" dirty="0"/>
              <a:t>preparing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#predicting medical expenses using linear regression</a:t>
            </a:r>
          </a:p>
          <a:p>
            <a:pPr marL="0" indent="0">
              <a:buNone/>
            </a:pPr>
            <a:r>
              <a:rPr lang="en-US" dirty="0" err="1" smtClean="0"/>
              <a:t>insurance_data</a:t>
            </a:r>
            <a:r>
              <a:rPr lang="en-US" dirty="0" smtClean="0"/>
              <a:t>&lt;- read.csv("D:/work/Shanu/ATI/Base_Analytics/class4/insurance.csv")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#Check the Structure of data</a:t>
            </a:r>
          </a:p>
          <a:p>
            <a:pPr marL="0" indent="0">
              <a:buNone/>
            </a:pP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insurance_data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#Check the summary of data, if any missing values NA </a:t>
            </a:r>
          </a:p>
          <a:p>
            <a:pPr marL="0" indent="0">
              <a:buNone/>
            </a:pPr>
            <a:r>
              <a:rPr lang="en-US" dirty="0" smtClean="0"/>
              <a:t>summary(</a:t>
            </a:r>
            <a:r>
              <a:rPr lang="en-US" dirty="0" err="1" smtClean="0"/>
              <a:t>insurance_data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#Check first few rows</a:t>
            </a:r>
          </a:p>
          <a:p>
            <a:pPr marL="0" indent="0">
              <a:buNone/>
            </a:pPr>
            <a:r>
              <a:rPr lang="en-US" dirty="0" smtClean="0"/>
              <a:t>head(</a:t>
            </a:r>
            <a:r>
              <a:rPr lang="en-US" dirty="0" err="1" smtClean="0"/>
              <a:t>insurance_data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0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important to give some thought to how these variables may be related to </a:t>
            </a:r>
            <a:r>
              <a:rPr lang="en-US" dirty="0" smtClean="0"/>
              <a:t>billed medical </a:t>
            </a:r>
            <a:r>
              <a:rPr lang="en-US" dirty="0"/>
              <a:t>expenses.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might expect that older people </a:t>
            </a:r>
            <a:r>
              <a:rPr lang="en-US" dirty="0" smtClean="0"/>
              <a:t>higher risk of large medical expenses</a:t>
            </a:r>
          </a:p>
          <a:p>
            <a:r>
              <a:rPr lang="en-US" dirty="0" smtClean="0"/>
              <a:t>smokers are </a:t>
            </a:r>
            <a:r>
              <a:rPr lang="en-US" dirty="0"/>
              <a:t>at higher risk of large medical expenses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Over weight people has higher risk of medical expense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Use graphs to explore this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254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: 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ins_model</a:t>
            </a:r>
            <a:r>
              <a:rPr lang="en-US" dirty="0" smtClean="0"/>
              <a:t> &lt;- lm(charges ~ age + children + </a:t>
            </a:r>
            <a:r>
              <a:rPr lang="en-US" dirty="0" err="1" smtClean="0"/>
              <a:t>bmi</a:t>
            </a:r>
            <a:r>
              <a:rPr lang="en-US" dirty="0" smtClean="0"/>
              <a:t> + sex +</a:t>
            </a:r>
          </a:p>
          <a:p>
            <a:pPr marL="0" indent="0">
              <a:buNone/>
            </a:pPr>
            <a:r>
              <a:rPr lang="en-US" dirty="0" smtClean="0"/>
              <a:t>                  smoker + region, data = </a:t>
            </a:r>
            <a:r>
              <a:rPr lang="en-US" dirty="0" err="1" smtClean="0"/>
              <a:t>insurance_data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ins_model</a:t>
            </a:r>
            <a:r>
              <a:rPr lang="en-US" dirty="0" smtClean="0"/>
              <a:t> &lt;- lm(charges ~ ., data = insurance)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</Words>
  <Application>Microsoft Office PowerPoint</Application>
  <PresentationFormat>Widescreen</PresentationFormat>
  <Paragraphs>99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Insurance Premium</vt:lpstr>
      <vt:lpstr>Insurance Data</vt:lpstr>
      <vt:lpstr>PowerPoint Presentation</vt:lpstr>
      <vt:lpstr>Data Set</vt:lpstr>
      <vt:lpstr>PowerPoint Presentation</vt:lpstr>
      <vt:lpstr>PowerPoint Presentation</vt:lpstr>
      <vt:lpstr>Step 1: Reading/ preparing the data</vt:lpstr>
      <vt:lpstr>Step 2: Data Exploration</vt:lpstr>
      <vt:lpstr>Step 3 : Model Building</vt:lpstr>
      <vt:lpstr>Step 4: Evaluate the model</vt:lpstr>
      <vt:lpstr>PowerPoint Presentation</vt:lpstr>
      <vt:lpstr>PowerPoint Presentation</vt:lpstr>
      <vt:lpstr>PowerPoint Presentation</vt:lpstr>
      <vt:lpstr>Step 5: Improving the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Interpretation</vt:lpstr>
      <vt:lpstr>Assignment</vt:lpstr>
      <vt:lpstr>Data Set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 Shanu (RBEI/EDS1-PJ-AI-S2)</dc:creator>
  <cp:lastModifiedBy>Agrawal Shanu (RBEI/EDS1-PJ-AI-S2)</cp:lastModifiedBy>
  <cp:revision>22</cp:revision>
  <dcterms:created xsi:type="dcterms:W3CDTF">2019-05-03T16:56:01Z</dcterms:created>
  <dcterms:modified xsi:type="dcterms:W3CDTF">2019-05-04T02:14:34Z</dcterms:modified>
</cp:coreProperties>
</file>