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78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4" r:id="rId16"/>
    <p:sldId id="277" r:id="rId17"/>
    <p:sldId id="275" r:id="rId18"/>
    <p:sldId id="273" r:id="rId19"/>
    <p:sldId id="272" r:id="rId20"/>
    <p:sldId id="260" r:id="rId21"/>
    <p:sldId id="279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CAD7D-1F61-4D6C-AC18-CA6BB5844EE5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59403-D4B5-424C-BD47-635BC737A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27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 unsupervised learning method is a method in which we draw references from datasets consisting of input data without labeled responses.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59403-D4B5-424C-BD47-635BC737AF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36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>
              <a:latin typeface="Arial" panose="020B0604020202020204" pitchFamily="34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E7FFC66-780B-4973-B560-225D7E3F6000}" type="slidenum">
              <a:rPr lang="en-US" altLang="en-US" sz="1300"/>
              <a:pPr>
                <a:spcBef>
                  <a:spcPct val="0"/>
                </a:spcBef>
              </a:pPr>
              <a:t>7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4088549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>
              <a:latin typeface="Arial" panose="020B0604020202020204" pitchFamily="34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2EEC80A-E151-48F7-940E-D4C0ECD8E263}" type="slidenum">
              <a:rPr lang="en-US" altLang="en-US" sz="1300"/>
              <a:pPr>
                <a:spcBef>
                  <a:spcPct val="0"/>
                </a:spcBef>
              </a:pPr>
              <a:t>8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755872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>
              <a:latin typeface="Arial" panose="020B0604020202020204" pitchFamily="34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6E65EA9-FD82-4A82-8CFB-50A031F8C21A}" type="slidenum">
              <a:rPr lang="en-US" altLang="en-US" sz="1300"/>
              <a:pPr>
                <a:spcBef>
                  <a:spcPct val="0"/>
                </a:spcBef>
              </a:pPr>
              <a:t>9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4009798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>
              <a:latin typeface="Arial" panose="020B0604020202020204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8FC6F0-7B22-4D25-AB7F-414F22FA284E}" type="slidenum">
              <a:rPr lang="en-US" altLang="en-US" sz="1300"/>
              <a:pPr>
                <a:spcBef>
                  <a:spcPct val="0"/>
                </a:spcBef>
              </a:pPr>
              <a:t>10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056819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>
              <a:latin typeface="Arial" panose="020B0604020202020204" pitchFamily="34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743990C-93C6-4E9B-84B7-5C21C4981543}" type="slidenum">
              <a:rPr lang="en-US" altLang="en-US" sz="1300"/>
              <a:pPr>
                <a:spcBef>
                  <a:spcPct val="0"/>
                </a:spcBef>
              </a:pPr>
              <a:t>11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601093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>
              <a:latin typeface="Arial" panose="020B0604020202020204" pitchFamily="34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54FBBAA-2055-4CC8-9C57-9D7B493F2420}" type="slidenum">
              <a:rPr lang="en-US" altLang="en-US" sz="1300"/>
              <a:pPr>
                <a:spcBef>
                  <a:spcPct val="0"/>
                </a:spcBef>
              </a:pPr>
              <a:t>12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232700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3FB3-1B2F-4A36-9B96-0882D3FFA278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9BA0-0978-4CF3-8A1D-1FBD07466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98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3FB3-1B2F-4A36-9B96-0882D3FFA278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9BA0-0978-4CF3-8A1D-1FBD07466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01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3FB3-1B2F-4A36-9B96-0882D3FFA278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9BA0-0978-4CF3-8A1D-1FBD07466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0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3FB3-1B2F-4A36-9B96-0882D3FFA278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9BA0-0978-4CF3-8A1D-1FBD07466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6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3FB3-1B2F-4A36-9B96-0882D3FFA278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9BA0-0978-4CF3-8A1D-1FBD07466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71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3FB3-1B2F-4A36-9B96-0882D3FFA278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9BA0-0978-4CF3-8A1D-1FBD07466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19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3FB3-1B2F-4A36-9B96-0882D3FFA278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9BA0-0978-4CF3-8A1D-1FBD07466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8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3FB3-1B2F-4A36-9B96-0882D3FFA278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9BA0-0978-4CF3-8A1D-1FBD07466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14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3FB3-1B2F-4A36-9B96-0882D3FFA278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9BA0-0978-4CF3-8A1D-1FBD07466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13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3FB3-1B2F-4A36-9B96-0882D3FFA278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9BA0-0978-4CF3-8A1D-1FBD07466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14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3FB3-1B2F-4A36-9B96-0882D3FFA278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9BA0-0978-4CF3-8A1D-1FBD07466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24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03FB3-1B2F-4A36-9B96-0882D3FFA278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89BA0-0978-4CF3-8A1D-1FBD07466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43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rpubs.com/gabrielmartos/ClusterAnalysis" TargetMode="External"/><Relationship Id="rId2" Type="http://schemas.openxmlformats.org/officeDocument/2006/relationships/hyperlink" Target="http://people.csail.mit.edu/dsontag/courses/ml12/slides/lecture14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6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886">
              <a:spcBef>
                <a:spcPct val="20000"/>
              </a:spcBef>
              <a:buChar char="•"/>
              <a:defRPr sz="2539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73781" indent="-259147" defTabSz="945886">
              <a:spcBef>
                <a:spcPct val="20000"/>
              </a:spcBef>
              <a:buChar char="–"/>
              <a:defRPr sz="2177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036587" indent="-207317" defTabSz="945886">
              <a:spcBef>
                <a:spcPct val="20000"/>
              </a:spcBef>
              <a:buChar char="•"/>
              <a:defRPr sz="1814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451221" indent="-207317" defTabSz="94588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865856" indent="-207317" defTabSz="945886">
              <a:spcBef>
                <a:spcPct val="20000"/>
              </a:spcBef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280491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695125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109760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524395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A3A9E1-1CF3-4537-880E-1171EEE0325D}" type="slidenum">
              <a:rPr lang="en-GB" altLang="en-US" sz="1451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GB" altLang="en-US" sz="1451">
              <a:latin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791108" y="181"/>
            <a:ext cx="9796985" cy="1143180"/>
          </a:xfrm>
        </p:spPr>
        <p:txBody>
          <a:bodyPr/>
          <a:lstStyle/>
          <a:p>
            <a:pPr eaLnBrk="1" hangingPunct="1"/>
            <a:r>
              <a:rPr lang="en-US" altLang="en-US" b="0" dirty="0" smtClean="0"/>
              <a:t>Example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1108" y="1355728"/>
            <a:ext cx="9063373" cy="5183184"/>
          </a:xfrm>
        </p:spPr>
        <p:txBody>
          <a:bodyPr/>
          <a:lstStyle/>
          <a:p>
            <a:pPr marL="483740" indent="-483740"/>
            <a:r>
              <a:rPr lang="en-US" altLang="en-US" dirty="0" smtClean="0"/>
              <a:t>Step 2: </a:t>
            </a:r>
            <a:r>
              <a:rPr lang="en-GB" altLang="en-US" dirty="0" smtClean="0"/>
              <a:t>Renew membership based on new centroids </a:t>
            </a:r>
            <a:endParaRPr lang="en-US" altLang="en-US" dirty="0" smtClean="0"/>
          </a:p>
          <a:p>
            <a:pPr marL="888298" lvl="1" indent="-414635">
              <a:buNone/>
            </a:pPr>
            <a:r>
              <a:rPr lang="en-US" altLang="en-US" dirty="0" smtClean="0"/>
              <a:t>  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6510655" y="2323974"/>
            <a:ext cx="3858592" cy="76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177"/>
              <a:t>Compute the distance of all objects to the new centroids</a:t>
            </a:r>
          </a:p>
        </p:txBody>
      </p:sp>
      <p:pic>
        <p:nvPicPr>
          <p:cNvPr id="1024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563" y="1978429"/>
            <a:ext cx="4293404" cy="4032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655" y="3222393"/>
            <a:ext cx="4008329" cy="171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8" name="Rectangle 10"/>
          <p:cNvSpPr>
            <a:spLocks noChangeArrowheads="1"/>
          </p:cNvSpPr>
          <p:nvPr/>
        </p:nvSpPr>
        <p:spPr bwMode="auto">
          <a:xfrm>
            <a:off x="6372437" y="5226558"/>
            <a:ext cx="4357283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177"/>
              <a:t>Assign the membership to objects</a:t>
            </a:r>
          </a:p>
        </p:txBody>
      </p:sp>
    </p:spTree>
    <p:extLst>
      <p:ext uri="{BB962C8B-B14F-4D97-AF65-F5344CB8AC3E}">
        <p14:creationId xmlns:p14="http://schemas.microsoft.com/office/powerpoint/2010/main" val="13129818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886">
              <a:spcBef>
                <a:spcPct val="20000"/>
              </a:spcBef>
              <a:buChar char="•"/>
              <a:defRPr sz="2539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73781" indent="-259147" defTabSz="945886">
              <a:spcBef>
                <a:spcPct val="20000"/>
              </a:spcBef>
              <a:buChar char="–"/>
              <a:defRPr sz="2177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036587" indent="-207317" defTabSz="945886">
              <a:spcBef>
                <a:spcPct val="20000"/>
              </a:spcBef>
              <a:buChar char="•"/>
              <a:defRPr sz="1814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451221" indent="-207317" defTabSz="94588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865856" indent="-207317" defTabSz="945886">
              <a:spcBef>
                <a:spcPct val="20000"/>
              </a:spcBef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280491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695125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109760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524395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BE8A0D-54F4-402B-9B4E-7D4B136004B9}" type="slidenum">
              <a:rPr lang="en-GB" altLang="en-US" sz="1451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GB" altLang="en-US" sz="1451">
              <a:latin typeface="Arial" panose="020B060402020202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48146" y="181"/>
            <a:ext cx="9839948" cy="1143180"/>
          </a:xfrm>
        </p:spPr>
        <p:txBody>
          <a:bodyPr/>
          <a:lstStyle/>
          <a:p>
            <a:pPr eaLnBrk="1" hangingPunct="1"/>
            <a:r>
              <a:rPr lang="en-US" altLang="en-US" b="0" dirty="0" smtClean="0"/>
              <a:t>Example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1799" y="1246726"/>
            <a:ext cx="9063373" cy="5183184"/>
          </a:xfrm>
        </p:spPr>
        <p:txBody>
          <a:bodyPr/>
          <a:lstStyle/>
          <a:p>
            <a:pPr marL="483740" indent="-483740"/>
            <a:r>
              <a:rPr lang="en-US" altLang="en-US" dirty="0" smtClean="0"/>
              <a:t>Step 3: </a:t>
            </a:r>
            <a:r>
              <a:rPr lang="en-GB" altLang="en-US" dirty="0" smtClean="0"/>
              <a:t>Repeat the first two steps until its convergence </a:t>
            </a:r>
            <a:endParaRPr lang="en-US" altLang="en-US" dirty="0" smtClean="0"/>
          </a:p>
          <a:p>
            <a:pPr marL="888298" lvl="1" indent="-414635">
              <a:buNone/>
            </a:pPr>
            <a:r>
              <a:rPr lang="en-US" altLang="en-US" dirty="0" smtClean="0"/>
              <a:t>  </a:t>
            </a:r>
          </a:p>
        </p:txBody>
      </p:sp>
      <p:pic>
        <p:nvPicPr>
          <p:cNvPr id="1126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344" y="1907881"/>
            <a:ext cx="4353874" cy="4057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 Box 8"/>
          <p:cNvSpPr txBox="1">
            <a:spLocks noChangeArrowheads="1"/>
          </p:cNvSpPr>
          <p:nvPr/>
        </p:nvSpPr>
        <p:spPr bwMode="auto">
          <a:xfrm>
            <a:off x="6303327" y="2228950"/>
            <a:ext cx="4503611" cy="143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177"/>
              <a:t>Knowing the members of each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177"/>
              <a:t>cluster, now we compute the new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177"/>
              <a:t>centroid of each group based on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177"/>
              <a:t>these new memberships.</a:t>
            </a:r>
            <a:endParaRPr lang="en-GB" altLang="en-US" sz="4535">
              <a:latin typeface="Times New Roman" panose="02020603050405020304" pitchFamily="18" charset="0"/>
            </a:endParaRPr>
          </a:p>
        </p:txBody>
      </p:sp>
      <p:graphicFrame>
        <p:nvGraphicFramePr>
          <p:cNvPr id="11271" name="Object 9"/>
          <p:cNvGraphicFramePr>
            <a:graphicFrameLocks noChangeAspect="1"/>
          </p:cNvGraphicFramePr>
          <p:nvPr/>
        </p:nvGraphicFramePr>
        <p:xfrm>
          <a:off x="6468902" y="3844375"/>
          <a:ext cx="4476255" cy="16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5" imgW="1727200" imgH="698500" progId="Equation.3">
                  <p:embed/>
                </p:oleObj>
              </mc:Choice>
              <mc:Fallback>
                <p:oleObj name="Equation" r:id="rId5" imgW="1727200" imgH="698500" progId="Equation.3">
                  <p:embed/>
                  <p:pic>
                    <p:nvPicPr>
                      <p:cNvPr id="1127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8902" y="3844375"/>
                        <a:ext cx="4476255" cy="168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49436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886">
              <a:spcBef>
                <a:spcPct val="20000"/>
              </a:spcBef>
              <a:buChar char="•"/>
              <a:defRPr sz="2539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73781" indent="-259147" defTabSz="945886">
              <a:spcBef>
                <a:spcPct val="20000"/>
              </a:spcBef>
              <a:buChar char="–"/>
              <a:defRPr sz="2177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036587" indent="-207317" defTabSz="945886">
              <a:spcBef>
                <a:spcPct val="20000"/>
              </a:spcBef>
              <a:buChar char="•"/>
              <a:defRPr sz="1814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451221" indent="-207317" defTabSz="94588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865856" indent="-207317" defTabSz="945886">
              <a:spcBef>
                <a:spcPct val="20000"/>
              </a:spcBef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280491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695125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109760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524395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D5A525-16F5-446F-A2AD-3BB93EBF57F3}" type="slidenum">
              <a:rPr lang="en-GB" altLang="en-US" sz="1451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GB" altLang="en-US" sz="1451">
              <a:latin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603908" y="181"/>
            <a:ext cx="8984185" cy="1143180"/>
          </a:xfrm>
        </p:spPr>
        <p:txBody>
          <a:bodyPr/>
          <a:lstStyle/>
          <a:p>
            <a:pPr eaLnBrk="1" hangingPunct="1"/>
            <a:r>
              <a:rPr lang="en-US" altLang="en-US" b="0" smtClean="0"/>
              <a:t>Example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2780" y="1216789"/>
            <a:ext cx="9063373" cy="5183184"/>
          </a:xfrm>
        </p:spPr>
        <p:txBody>
          <a:bodyPr/>
          <a:lstStyle/>
          <a:p>
            <a:pPr marL="483740" indent="-483740"/>
            <a:r>
              <a:rPr lang="en-US" altLang="en-US" dirty="0" smtClean="0"/>
              <a:t>Step 3: </a:t>
            </a:r>
            <a:r>
              <a:rPr lang="en-GB" altLang="en-US" dirty="0" smtClean="0"/>
              <a:t>Repeat the first two steps until its convergence </a:t>
            </a:r>
            <a:endParaRPr lang="en-US" altLang="en-US" dirty="0" smtClean="0"/>
          </a:p>
          <a:p>
            <a:pPr marL="888298" lvl="1" indent="-414635">
              <a:buNone/>
            </a:pPr>
            <a:r>
              <a:rPr lang="en-US" altLang="en-US" dirty="0" smtClean="0"/>
              <a:t>  </a:t>
            </a:r>
          </a:p>
        </p:txBody>
      </p:sp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344" y="1964031"/>
            <a:ext cx="4353874" cy="4055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Text Box 5"/>
          <p:cNvSpPr txBox="1">
            <a:spLocks noChangeArrowheads="1"/>
          </p:cNvSpPr>
          <p:nvPr/>
        </p:nvSpPr>
        <p:spPr bwMode="auto">
          <a:xfrm>
            <a:off x="6303327" y="2131045"/>
            <a:ext cx="4503611" cy="76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177"/>
              <a:t>Compute the distance of all objects to the new centroids</a:t>
            </a:r>
          </a:p>
        </p:txBody>
      </p:sp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437" y="3013626"/>
            <a:ext cx="4215656" cy="1589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6441545" y="4881011"/>
            <a:ext cx="4503611" cy="1097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177"/>
              <a:t>Stop due to no new assignment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177"/>
              <a:t>Membership in each cluster no longer change</a:t>
            </a:r>
          </a:p>
        </p:txBody>
      </p:sp>
    </p:spTree>
    <p:extLst>
      <p:ext uri="{BB962C8B-B14F-4D97-AF65-F5344CB8AC3E}">
        <p14:creationId xmlns:p14="http://schemas.microsoft.com/office/powerpoint/2010/main" val="1827183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Distance measure is squared </a:t>
            </a:r>
            <a:r>
              <a:rPr lang="en-US" dirty="0"/>
              <a:t>E</a:t>
            </a:r>
            <a:r>
              <a:rPr lang="en-US" dirty="0" smtClean="0"/>
              <a:t>uclidean</a:t>
            </a:r>
            <a:endParaRPr lang="en-US" dirty="0"/>
          </a:p>
          <a:p>
            <a:pPr lvl="1"/>
            <a:r>
              <a:rPr lang="en-US" dirty="0" smtClean="0"/>
              <a:t>Scale should be similar in all dimensions</a:t>
            </a:r>
          </a:p>
          <a:p>
            <a:pPr lvl="2"/>
            <a:r>
              <a:rPr lang="en-US" dirty="0" smtClean="0"/>
              <a:t>Rescale data?</a:t>
            </a:r>
          </a:p>
          <a:p>
            <a:pPr lvl="1"/>
            <a:r>
              <a:rPr lang="en-US" dirty="0" smtClean="0"/>
              <a:t>Not good for nominal data. Why?</a:t>
            </a:r>
          </a:p>
          <a:p>
            <a:r>
              <a:rPr lang="en-US" dirty="0" smtClean="0"/>
              <a:t>Approach tries to minimize the within-cluster sum of squares error (WCSS)</a:t>
            </a:r>
          </a:p>
          <a:p>
            <a:pPr lvl="1"/>
            <a:r>
              <a:rPr lang="en-US" dirty="0" smtClean="0"/>
              <a:t>Implicit assumption that SSE is  similar for each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04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WCSS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over all WCSS is given by: 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The goal is to find the smallest WCSS</a:t>
                </a:r>
              </a:p>
              <a:p>
                <a:r>
                  <a:rPr lang="en-US" dirty="0" smtClean="0"/>
                  <a:t>Does this depend on the initial seed values?</a:t>
                </a:r>
              </a:p>
              <a:p>
                <a:r>
                  <a:rPr lang="en-US" dirty="0" smtClean="0"/>
                  <a:t>Possibly.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899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u="sng" smtClean="0"/>
              <a:t>How the K-Mean Clustering algorithm works?</a:t>
            </a:r>
          </a:p>
        </p:txBody>
      </p:sp>
      <p:pic>
        <p:nvPicPr>
          <p:cNvPr id="12291" name="Picture 5" descr="K means clustering algorith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33800" y="1676400"/>
            <a:ext cx="5029200" cy="5181600"/>
          </a:xfrm>
          <a:noFill/>
        </p:spPr>
      </p:pic>
    </p:spTree>
    <p:extLst>
      <p:ext uri="{BB962C8B-B14F-4D97-AF65-F5344CB8AC3E}">
        <p14:creationId xmlns:p14="http://schemas.microsoft.com/office/powerpoint/2010/main" val="165174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Number of Cluster( Elbow method)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4300970"/>
            <a:ext cx="106426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plot above represents the variance within the clusters.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decreases as k increases, but it can be seen a bend (or “elbow”) at k = 4.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bend indicates that additional clusters beyond the fourth have little </a:t>
            </a:r>
            <a:r>
              <a:rPr lang="en-US" sz="2400" dirty="0" smtClean="0"/>
              <a:t>value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836" y="1431823"/>
            <a:ext cx="5079562" cy="286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2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725" y="691717"/>
            <a:ext cx="943927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6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448" y="781916"/>
            <a:ext cx="6779706" cy="571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42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Advantages/Disadvantages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k-means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• Minimize sum of squared error </a:t>
            </a:r>
          </a:p>
          <a:p>
            <a:pPr marL="457200" lvl="1" indent="0">
              <a:buNone/>
            </a:pPr>
            <a:r>
              <a:rPr lang="en-US" dirty="0"/>
              <a:t>• Time and memory efficient </a:t>
            </a:r>
          </a:p>
          <a:p>
            <a:pPr marL="457200" lvl="1" indent="0">
              <a:buNone/>
            </a:pPr>
            <a:r>
              <a:rPr lang="en-US" dirty="0"/>
              <a:t>• Optimal </a:t>
            </a:r>
            <a:r>
              <a:rPr lang="en-US" i="1" dirty="0"/>
              <a:t>k</a:t>
            </a:r>
            <a:r>
              <a:rPr lang="en-US" dirty="0"/>
              <a:t>: knee or elbow-method or, Average Silhouette method (maximize), </a:t>
            </a:r>
          </a:p>
          <a:p>
            <a:pPr marL="457200" lvl="1" indent="0">
              <a:buNone/>
            </a:pPr>
            <a:r>
              <a:rPr lang="en-US" dirty="0"/>
              <a:t>• </a:t>
            </a:r>
            <a:r>
              <a:rPr lang="en-US" b="1" dirty="0"/>
              <a:t>Cons: </a:t>
            </a:r>
            <a:r>
              <a:rPr lang="en-US" dirty="0"/>
              <a:t>Converges to local minima, mean is not defined for categorical data , cannot handle noise/outliers, assume features are not </a:t>
            </a:r>
            <a:r>
              <a:rPr lang="en-US" dirty="0" smtClean="0"/>
              <a:t>correlated, </a:t>
            </a:r>
            <a:r>
              <a:rPr lang="en-US" dirty="0"/>
              <a:t>clustering results depends on initial seed selection </a:t>
            </a:r>
          </a:p>
          <a:p>
            <a:pPr marL="0" indent="0">
              <a:buNone/>
            </a:pPr>
            <a:r>
              <a:rPr lang="en-US" i="1" dirty="0" smtClean="0"/>
              <a:t>k</a:t>
            </a:r>
            <a:r>
              <a:rPr lang="en-US" dirty="0" smtClean="0"/>
              <a:t>-</a:t>
            </a:r>
            <a:r>
              <a:rPr lang="en-US" dirty="0" err="1" smtClean="0"/>
              <a:t>medoid</a:t>
            </a:r>
            <a:r>
              <a:rPr lang="en-US" dirty="0" smtClean="0"/>
              <a:t> </a:t>
            </a:r>
            <a:r>
              <a:rPr lang="en-US" dirty="0"/>
              <a:t>or PAM (Partitioning Around </a:t>
            </a:r>
            <a:r>
              <a:rPr lang="en-US" dirty="0" err="1"/>
              <a:t>Medoids</a:t>
            </a:r>
            <a:r>
              <a:rPr lang="en-US" dirty="0"/>
              <a:t>) </a:t>
            </a:r>
          </a:p>
          <a:p>
            <a:pPr marL="457200" lvl="1" indent="0">
              <a:buNone/>
            </a:pPr>
            <a:r>
              <a:rPr lang="en-US" dirty="0"/>
              <a:t>• Similar to </a:t>
            </a:r>
            <a:r>
              <a:rPr lang="en-US" i="1" dirty="0"/>
              <a:t>k</a:t>
            </a:r>
            <a:r>
              <a:rPr lang="en-US" dirty="0"/>
              <a:t>-means, but uses </a:t>
            </a:r>
            <a:r>
              <a:rPr lang="en-US" dirty="0" err="1"/>
              <a:t>medoid</a:t>
            </a:r>
            <a:r>
              <a:rPr lang="en-US" dirty="0"/>
              <a:t> as cluster representatives &amp; minimizes sum of dissimilarities </a:t>
            </a:r>
          </a:p>
          <a:p>
            <a:pPr marL="457200" lvl="1" indent="0">
              <a:buNone/>
            </a:pPr>
            <a:r>
              <a:rPr lang="en-US" dirty="0"/>
              <a:t>• Handle noise/outlier better than </a:t>
            </a:r>
            <a:r>
              <a:rPr lang="en-US" i="1" dirty="0"/>
              <a:t>k</a:t>
            </a:r>
            <a:r>
              <a:rPr lang="en-US" dirty="0"/>
              <a:t>-means but does not scale for large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34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Clustering?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of unsupervised learning method . </a:t>
            </a:r>
          </a:p>
          <a:p>
            <a:r>
              <a:rPr lang="en-US" dirty="0" smtClean="0"/>
              <a:t>Clustering is the task of grouping together a set of objects in a way that objects in the same group are more similar to each other than to objects in other groups. </a:t>
            </a:r>
          </a:p>
          <a:p>
            <a:r>
              <a:rPr lang="en-US" dirty="0" smtClean="0"/>
              <a:t>Similarity is a metric that reflects the strength of relationship between two data objects. </a:t>
            </a:r>
          </a:p>
          <a:p>
            <a:r>
              <a:rPr lang="en-US" dirty="0" smtClean="0"/>
              <a:t>Clustering is mainly used for exploratory data mining. </a:t>
            </a:r>
          </a:p>
        </p:txBody>
      </p:sp>
    </p:spTree>
    <p:extLst>
      <p:ext uri="{BB962C8B-B14F-4D97-AF65-F5344CB8AC3E}">
        <p14:creationId xmlns:p14="http://schemas.microsoft.com/office/powerpoint/2010/main" val="382523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K-Means falls under the category of centroid-based clustering.</a:t>
            </a:r>
          </a:p>
          <a:p>
            <a:r>
              <a:rPr lang="en-US" dirty="0" smtClean="0"/>
              <a:t> A centroid is a data point (imaginary or real) at the center of a cluster.</a:t>
            </a:r>
          </a:p>
          <a:p>
            <a:r>
              <a:rPr lang="en-US" dirty="0" smtClean="0"/>
              <a:t> In centroid-based clustering, clusters are represented by a central vector or a centroid. This centroid might not necessarily be a member of the dataset. </a:t>
            </a:r>
          </a:p>
          <a:p>
            <a:r>
              <a:rPr lang="en-US" dirty="0" smtClean="0"/>
              <a:t>Centroid-based clustering is an iterative algorithm in which the notion of similarity is derived by how close a data point is to the centroid of the cluster.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60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653" y="1853333"/>
            <a:ext cx="5848927" cy="46952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3457" y="1027906"/>
            <a:ext cx="367665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66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http://people.csail.mit.edu/dsontag/courses/ml12/slides/lecture14.pdf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rpubs.com/gabrielmartos/ClusterAnalysis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721" y="2499302"/>
            <a:ext cx="7965643" cy="311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83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Marketing :</a:t>
            </a:r>
            <a:r>
              <a:rPr lang="en-US" dirty="0" smtClean="0"/>
              <a:t> It can be used to characterize &amp; discover customer segments for marketing purposes.</a:t>
            </a:r>
          </a:p>
          <a:p>
            <a:r>
              <a:rPr lang="en-US" b="1" dirty="0" smtClean="0"/>
              <a:t>Biology :</a:t>
            </a:r>
            <a:r>
              <a:rPr lang="en-US" dirty="0" smtClean="0"/>
              <a:t> It can be used for classification among different species of plants and animals.</a:t>
            </a:r>
          </a:p>
          <a:p>
            <a:r>
              <a:rPr lang="en-US" b="1" dirty="0" smtClean="0"/>
              <a:t>Libraries :</a:t>
            </a:r>
            <a:r>
              <a:rPr lang="en-US" dirty="0" smtClean="0"/>
              <a:t> It is used in clustering different books on the basis of topics and information.</a:t>
            </a:r>
          </a:p>
          <a:p>
            <a:r>
              <a:rPr lang="en-US" b="1" dirty="0" smtClean="0"/>
              <a:t>Insurance :</a:t>
            </a:r>
            <a:r>
              <a:rPr lang="en-US" dirty="0" smtClean="0"/>
              <a:t> It is used to acknowledge the customers, their policies and identifying the frauds.</a:t>
            </a:r>
          </a:p>
          <a:p>
            <a:r>
              <a:rPr lang="en-US" b="1" dirty="0" smtClean="0"/>
              <a:t>City Planning :</a:t>
            </a:r>
            <a:r>
              <a:rPr lang="en-US" dirty="0" smtClean="0"/>
              <a:t> It is used to make groups of houses and to study their values based on their geographical locations and other factors present.</a:t>
            </a:r>
          </a:p>
          <a:p>
            <a:r>
              <a:rPr lang="en-US" b="1" dirty="0" smtClean="0"/>
              <a:t>Earthquake studies :</a:t>
            </a:r>
            <a:r>
              <a:rPr lang="en-US" dirty="0" smtClean="0"/>
              <a:t> By learning the earthquake affected areas we can determine the dangerous zones.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47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Euclidean</a:t>
            </a:r>
            <a:r>
              <a:rPr lang="en-US" dirty="0"/>
              <a:t>: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Scale </a:t>
            </a:r>
            <a:r>
              <a:rPr lang="en-US" dirty="0"/>
              <a:t>variant, Sensitive to data dimensionality: Normalization (scaling) can solve this </a:t>
            </a:r>
            <a:r>
              <a:rPr lang="en-US" dirty="0" smtClean="0"/>
              <a:t>issue 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Manhattan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• </a:t>
            </a:r>
            <a:r>
              <a:rPr lang="en-US" dirty="0"/>
              <a:t>Sensitive to outliers but comparatively less in comparison to Euclidean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026" y="1995490"/>
            <a:ext cx="4429525" cy="6969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026" y="4267200"/>
            <a:ext cx="4300721" cy="6108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6822" y="357428"/>
            <a:ext cx="3369109" cy="227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362" y="1690688"/>
            <a:ext cx="11067473" cy="4351338"/>
          </a:xfrm>
        </p:spPr>
        <p:txBody>
          <a:bodyPr>
            <a:noAutofit/>
          </a:bodyPr>
          <a:lstStyle/>
          <a:p>
            <a:pPr marL="0" indent="0" defTabSz="1042988">
              <a:lnSpc>
                <a:spcPct val="150000"/>
              </a:lnSpc>
              <a:buNone/>
              <a:defRPr/>
            </a:pPr>
            <a:r>
              <a:rPr lang="en-US" altLang="en-US" sz="2400" dirty="0"/>
              <a:t>Given the cluster number </a:t>
            </a:r>
            <a:r>
              <a:rPr lang="en-US" altLang="en-US" sz="2400" i="1" dirty="0"/>
              <a:t>K</a:t>
            </a:r>
            <a:r>
              <a:rPr lang="en-US" altLang="en-US" sz="2400" dirty="0"/>
              <a:t>, </a:t>
            </a:r>
            <a:r>
              <a:rPr lang="en-US" altLang="en-US" sz="2400" dirty="0" smtClean="0"/>
              <a:t>algorithm </a:t>
            </a:r>
            <a:r>
              <a:rPr lang="en-US" altLang="en-US" sz="2400" dirty="0"/>
              <a:t>is carried out in three steps </a:t>
            </a:r>
            <a:r>
              <a:rPr lang="en-US" altLang="en-US" sz="2400" dirty="0" smtClean="0"/>
              <a:t>after </a:t>
            </a:r>
            <a:r>
              <a:rPr lang="en-US" altLang="en-US" sz="2400" dirty="0" err="1" smtClean="0"/>
              <a:t>initialisation</a:t>
            </a:r>
            <a:r>
              <a:rPr lang="en-US" altLang="en-US" sz="2400" dirty="0"/>
              <a:t>:</a:t>
            </a:r>
          </a:p>
          <a:p>
            <a:pPr marL="0" indent="0" defTabSz="1042988">
              <a:lnSpc>
                <a:spcPct val="150000"/>
              </a:lnSpc>
              <a:buNone/>
              <a:defRPr/>
            </a:pPr>
            <a:r>
              <a:rPr lang="en-GB" sz="2400" dirty="0" smtClean="0"/>
              <a:t>Initialisation</a:t>
            </a:r>
            <a:r>
              <a:rPr lang="en-GB" sz="2400" dirty="0"/>
              <a:t>: set seed points (randomly)</a:t>
            </a:r>
          </a:p>
          <a:p>
            <a:pPr marL="995363" lvl="1" indent="-538163" defTabSz="1042988">
              <a:lnSpc>
                <a:spcPct val="120000"/>
              </a:lnSpc>
              <a:buFont typeface="+mj-lt"/>
              <a:buAutoNum type="arabicParenR"/>
              <a:defRPr/>
            </a:pPr>
            <a:r>
              <a:rPr lang="en-GB" sz="2000" dirty="0"/>
              <a:t>Assign each object to the cluster of the nearest seed point measured with a specific distance metric</a:t>
            </a:r>
          </a:p>
          <a:p>
            <a:pPr marL="995363" lvl="1" indent="-538163" defTabSz="1042988">
              <a:lnSpc>
                <a:spcPct val="120000"/>
              </a:lnSpc>
              <a:buFont typeface="+mj-lt"/>
              <a:buAutoNum type="arabicParenR"/>
              <a:defRPr/>
            </a:pPr>
            <a:r>
              <a:rPr lang="en-GB" sz="2000" dirty="0"/>
              <a:t>Compute new seed points as the centroids of the clusters of the current partition (the centroid is the centre, i.e., </a:t>
            </a:r>
            <a:r>
              <a:rPr lang="en-GB" sz="2000" i="1" dirty="0">
                <a:solidFill>
                  <a:srgbClr val="FF0000"/>
                </a:solidFill>
              </a:rPr>
              <a:t>mean point</a:t>
            </a:r>
            <a:r>
              <a:rPr lang="en-GB" sz="2000" dirty="0"/>
              <a:t>, of the cluster)</a:t>
            </a:r>
          </a:p>
          <a:p>
            <a:pPr marL="995363" lvl="1" indent="-538163" defTabSz="1042988">
              <a:lnSpc>
                <a:spcPct val="120000"/>
              </a:lnSpc>
              <a:buFont typeface="+mj-lt"/>
              <a:buAutoNum type="arabicParenR"/>
              <a:defRPr/>
            </a:pPr>
            <a:r>
              <a:rPr lang="en-GB" sz="2000" dirty="0"/>
              <a:t>Go back to Step 1), stop when no more new assignment (i.e., membership in each cluster no longer changes)</a:t>
            </a:r>
          </a:p>
        </p:txBody>
      </p:sp>
    </p:spTree>
    <p:extLst>
      <p:ext uri="{BB962C8B-B14F-4D97-AF65-F5344CB8AC3E}">
        <p14:creationId xmlns:p14="http://schemas.microsoft.com/office/powerpoint/2010/main" val="289797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886">
              <a:spcBef>
                <a:spcPct val="20000"/>
              </a:spcBef>
              <a:buChar char="•"/>
              <a:defRPr sz="2539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73781" indent="-259147" defTabSz="945886">
              <a:spcBef>
                <a:spcPct val="20000"/>
              </a:spcBef>
              <a:buChar char="–"/>
              <a:defRPr sz="2177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036587" indent="-207317" defTabSz="945886">
              <a:spcBef>
                <a:spcPct val="20000"/>
              </a:spcBef>
              <a:buChar char="•"/>
              <a:defRPr sz="1814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451221" indent="-207317" defTabSz="94588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865856" indent="-207317" defTabSz="945886">
              <a:spcBef>
                <a:spcPct val="20000"/>
              </a:spcBef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280491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695125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109760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524395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61E8A5-0F96-4B8C-B295-DBC7977A3430}" type="slidenum">
              <a:rPr lang="en-GB" altLang="en-US" sz="1451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GB" altLang="en-US" sz="1451">
              <a:latin typeface="Arial" panose="020B0604020202020204" pitchFamily="34" charset="0"/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2030080" y="112483"/>
            <a:ext cx="8915076" cy="1143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00" tIns="47300" rIns="94600" bIns="47300" anchor="ctr"/>
          <a:lstStyle>
            <a:lvl1pPr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353">
                <a:solidFill>
                  <a:schemeClr val="tx2"/>
                </a:solidFill>
              </a:rPr>
              <a:t>Example</a:t>
            </a:r>
            <a:r>
              <a:rPr lang="en-US" altLang="en-US" sz="4353" b="1">
                <a:solidFill>
                  <a:schemeClr val="tx2"/>
                </a:solidFill>
              </a:rPr>
              <a:t>	</a:t>
            </a:r>
          </a:p>
        </p:txBody>
      </p:sp>
      <p:graphicFrame>
        <p:nvGraphicFramePr>
          <p:cNvPr id="549929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212845"/>
              </p:ext>
            </p:extLst>
          </p:nvPr>
        </p:nvGraphicFramePr>
        <p:xfrm>
          <a:off x="1339526" y="3328029"/>
          <a:ext cx="3646946" cy="2847872"/>
        </p:xfrm>
        <a:graphic>
          <a:graphicData uri="http://schemas.openxmlformats.org/drawingml/2006/table">
            <a:tbl>
              <a:tblPr/>
              <a:tblGrid>
                <a:gridCol w="1216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3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6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6380"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Medicine</a:t>
                      </a:r>
                    </a:p>
                  </a:txBody>
                  <a:tcPr marL="82931" marR="82931" marT="41474" marB="414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Weight</a:t>
                      </a:r>
                    </a:p>
                  </a:txBody>
                  <a:tcPr marL="82931" marR="82931" marT="41474" marB="414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pH-Index</a:t>
                      </a:r>
                    </a:p>
                  </a:txBody>
                  <a:tcPr marL="82931" marR="82931" marT="41474" marB="414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873"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marL="82931" marR="82931" marT="41474" marB="414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82931" marR="82931" marT="41474" marB="414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82931" marR="82931" marT="41474" marB="414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873"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L="82931" marR="82931" marT="41474" marB="414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82931" marR="82931" marT="41474" marB="414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82931" marR="82931" marT="41474" marB="414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873"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marL="82931" marR="82931" marT="41474" marB="414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L="82931" marR="82931" marT="41474" marB="414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L="82931" marR="82931" marT="41474" marB="414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2873"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</a:p>
                  </a:txBody>
                  <a:tcPr marL="82931" marR="82931" marT="41474" marB="414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L="82931" marR="82931" marT="41474" marB="414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L="82931" marR="82931" marT="41474" marB="414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200" name="Group 42"/>
          <p:cNvGrpSpPr>
            <a:grpSpLocks/>
          </p:cNvGrpSpPr>
          <p:nvPr/>
        </p:nvGrpSpPr>
        <p:grpSpPr bwMode="auto">
          <a:xfrm>
            <a:off x="6006698" y="2746549"/>
            <a:ext cx="4293404" cy="3792363"/>
            <a:chOff x="3224" y="1614"/>
            <a:chExt cx="2982" cy="2634"/>
          </a:xfrm>
        </p:grpSpPr>
        <p:pic>
          <p:nvPicPr>
            <p:cNvPr id="7201" name="Picture 3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4" y="1614"/>
              <a:ext cx="2982" cy="2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02" name="Text Box 37"/>
            <p:cNvSpPr txBox="1">
              <a:spLocks noChangeArrowheads="1"/>
            </p:cNvSpPr>
            <p:nvPr/>
          </p:nvSpPr>
          <p:spPr bwMode="auto">
            <a:xfrm>
              <a:off x="4040" y="2948"/>
              <a:ext cx="225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42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1042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1042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1042988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1042988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14"/>
                <a:t>A</a:t>
              </a:r>
            </a:p>
          </p:txBody>
        </p:sp>
        <p:sp>
          <p:nvSpPr>
            <p:cNvPr id="7203" name="Text Box 38"/>
            <p:cNvSpPr txBox="1">
              <a:spLocks noChangeArrowheads="1"/>
            </p:cNvSpPr>
            <p:nvPr/>
          </p:nvSpPr>
          <p:spPr bwMode="auto">
            <a:xfrm>
              <a:off x="4424" y="2948"/>
              <a:ext cx="224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42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1042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1042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1042988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1042988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14"/>
                <a:t>B</a:t>
              </a:r>
            </a:p>
          </p:txBody>
        </p:sp>
        <p:sp>
          <p:nvSpPr>
            <p:cNvPr id="7204" name="Text Box 39"/>
            <p:cNvSpPr txBox="1">
              <a:spLocks noChangeArrowheads="1"/>
            </p:cNvSpPr>
            <p:nvPr/>
          </p:nvSpPr>
          <p:spPr bwMode="auto">
            <a:xfrm>
              <a:off x="5192" y="2094"/>
              <a:ext cx="223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42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1042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1042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1042988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1042988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14"/>
                <a:t>C</a:t>
              </a:r>
            </a:p>
          </p:txBody>
        </p:sp>
        <p:sp>
          <p:nvSpPr>
            <p:cNvPr id="7205" name="Text Box 40"/>
            <p:cNvSpPr txBox="1">
              <a:spLocks noChangeArrowheads="1"/>
            </p:cNvSpPr>
            <p:nvPr/>
          </p:nvSpPr>
          <p:spPr bwMode="auto">
            <a:xfrm>
              <a:off x="5576" y="1700"/>
              <a:ext cx="237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42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1042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1042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1042988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1042988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14"/>
                <a:t>D</a:t>
              </a:r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7363" y="1620088"/>
            <a:ext cx="10515600" cy="11549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altLang="en-US" dirty="0"/>
              <a:t>Suppose we have 4 types of medicines and each has two attributes (pH </a:t>
            </a:r>
            <a:r>
              <a:rPr lang="en-GB" altLang="en-US" dirty="0" smtClean="0"/>
              <a:t>and weight </a:t>
            </a:r>
            <a:r>
              <a:rPr lang="en-GB" altLang="en-US" dirty="0"/>
              <a:t>index). Our goal is to group these objects into </a:t>
            </a:r>
            <a:r>
              <a:rPr lang="en-GB" altLang="en-US" i="1" dirty="0"/>
              <a:t>K=2</a:t>
            </a:r>
            <a:r>
              <a:rPr lang="en-GB" altLang="en-US" dirty="0"/>
              <a:t>  group of medicine.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7109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886">
              <a:spcBef>
                <a:spcPct val="20000"/>
              </a:spcBef>
              <a:buChar char="•"/>
              <a:defRPr sz="2539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73781" indent="-259147" defTabSz="945886">
              <a:spcBef>
                <a:spcPct val="20000"/>
              </a:spcBef>
              <a:buChar char="–"/>
              <a:defRPr sz="2177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036587" indent="-207317" defTabSz="945886">
              <a:spcBef>
                <a:spcPct val="20000"/>
              </a:spcBef>
              <a:buChar char="•"/>
              <a:defRPr sz="1814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451221" indent="-207317" defTabSz="94588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865856" indent="-207317" defTabSz="945886">
              <a:spcBef>
                <a:spcPct val="20000"/>
              </a:spcBef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280491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695125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109760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524395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380977-6A89-4BD2-AE6C-B26428B2B49F}" type="slidenum">
              <a:rPr lang="en-GB" altLang="en-US" sz="1451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GB" altLang="en-US" sz="1451">
              <a:latin typeface="Arial" panose="020B060402020202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55782" y="181"/>
            <a:ext cx="9932311" cy="1143180"/>
          </a:xfrm>
        </p:spPr>
        <p:txBody>
          <a:bodyPr/>
          <a:lstStyle/>
          <a:p>
            <a:pPr eaLnBrk="1" hangingPunct="1"/>
            <a:r>
              <a:rPr lang="en-US" altLang="en-US" b="0" dirty="0" smtClean="0"/>
              <a:t>Example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782" y="1218228"/>
            <a:ext cx="10011499" cy="5183184"/>
          </a:xfrm>
        </p:spPr>
        <p:txBody>
          <a:bodyPr/>
          <a:lstStyle/>
          <a:p>
            <a:pPr marL="483740" indent="-483740"/>
            <a:r>
              <a:rPr lang="en-US" altLang="en-US" dirty="0" smtClean="0"/>
              <a:t>Step 1: Use initial seed points for partitioning </a:t>
            </a:r>
          </a:p>
          <a:p>
            <a:pPr marL="888298" lvl="1" indent="-414635">
              <a:buNone/>
            </a:pPr>
            <a:r>
              <a:rPr lang="en-US" altLang="en-US" dirty="0" smtClean="0"/>
              <a:t>  </a:t>
            </a:r>
          </a:p>
        </p:txBody>
      </p:sp>
      <p:grpSp>
        <p:nvGrpSpPr>
          <p:cNvPr id="8197" name="Group 19"/>
          <p:cNvGrpSpPr>
            <a:grpSpLocks/>
          </p:cNvGrpSpPr>
          <p:nvPr/>
        </p:nvGrpSpPr>
        <p:grpSpPr bwMode="auto">
          <a:xfrm>
            <a:off x="1880344" y="1909319"/>
            <a:ext cx="8703429" cy="4014088"/>
            <a:chOff x="488" y="1322"/>
            <a:chExt cx="6045" cy="2788"/>
          </a:xfrm>
        </p:grpSpPr>
        <p:graphicFrame>
          <p:nvGraphicFramePr>
            <p:cNvPr id="8203" name="Object 11"/>
            <p:cNvGraphicFramePr>
              <a:graphicFrameLocks noChangeAspect="1"/>
            </p:cNvGraphicFramePr>
            <p:nvPr/>
          </p:nvGraphicFramePr>
          <p:xfrm>
            <a:off x="4184" y="1322"/>
            <a:ext cx="1283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0" name="Equation" r:id="rId4" imgW="723272" imgH="177646" progId="Equation.3">
                    <p:embed/>
                  </p:oleObj>
                </mc:Choice>
                <mc:Fallback>
                  <p:oleObj name="Equation" r:id="rId4" imgW="723272" imgH="177646" progId="Equation.3">
                    <p:embed/>
                    <p:pic>
                      <p:nvPicPr>
                        <p:cNvPr id="8203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4" y="1322"/>
                          <a:ext cx="1283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4" name="Object 7"/>
            <p:cNvGraphicFramePr>
              <a:graphicFrameLocks noChangeAspect="1"/>
            </p:cNvGraphicFramePr>
            <p:nvPr/>
          </p:nvGraphicFramePr>
          <p:xfrm>
            <a:off x="3608" y="2688"/>
            <a:ext cx="2832" cy="7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1" name="Equation" r:id="rId6" imgW="1803400" imgH="482600" progId="Equation.3">
                    <p:embed/>
                  </p:oleObj>
                </mc:Choice>
                <mc:Fallback>
                  <p:oleObj name="Equation" r:id="rId6" imgW="1803400" imgH="482600" progId="Equation.3">
                    <p:embed/>
                    <p:pic>
                      <p:nvPicPr>
                        <p:cNvPr id="8204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8" y="2688"/>
                          <a:ext cx="2832" cy="7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8205" name="Picture 9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" y="1369"/>
              <a:ext cx="2928" cy="2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6" name="Picture 1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8" y="1614"/>
              <a:ext cx="2832" cy="1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07" name="Rectangle 12"/>
            <p:cNvSpPr>
              <a:spLocks noChangeArrowheads="1"/>
            </p:cNvSpPr>
            <p:nvPr/>
          </p:nvSpPr>
          <p:spPr bwMode="auto">
            <a:xfrm>
              <a:off x="4760" y="1614"/>
              <a:ext cx="288" cy="43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4535">
                <a:latin typeface="Times New Roman" panose="02020603050405020304" pitchFamily="18" charset="0"/>
              </a:endParaRPr>
            </a:p>
          </p:txBody>
        </p:sp>
        <p:sp>
          <p:nvSpPr>
            <p:cNvPr id="8208" name="Rectangle 14"/>
            <p:cNvSpPr>
              <a:spLocks noChangeArrowheads="1"/>
            </p:cNvSpPr>
            <p:nvPr/>
          </p:nvSpPr>
          <p:spPr bwMode="auto">
            <a:xfrm>
              <a:off x="3608" y="2718"/>
              <a:ext cx="2832" cy="72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4535">
                <a:latin typeface="Times New Roman" panose="02020603050405020304" pitchFamily="18" charset="0"/>
              </a:endParaRPr>
            </a:p>
          </p:txBody>
        </p:sp>
        <p:sp>
          <p:nvSpPr>
            <p:cNvPr id="8209" name="Rectangle 18"/>
            <p:cNvSpPr>
              <a:spLocks noChangeArrowheads="1"/>
            </p:cNvSpPr>
            <p:nvPr/>
          </p:nvSpPr>
          <p:spPr bwMode="auto">
            <a:xfrm>
              <a:off x="3560" y="3534"/>
              <a:ext cx="2973" cy="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42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1042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1042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1042988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1042988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177"/>
                <a:t>Assign each object to the cluster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177"/>
                <a:t>with the nearest seed point</a:t>
              </a:r>
            </a:p>
          </p:txBody>
        </p:sp>
      </p:grpSp>
      <p:sp>
        <p:nvSpPr>
          <p:cNvPr id="8198" name="Text Box 20"/>
          <p:cNvSpPr txBox="1">
            <a:spLocks noChangeArrowheads="1"/>
          </p:cNvSpPr>
          <p:nvPr/>
        </p:nvSpPr>
        <p:spPr bwMode="auto">
          <a:xfrm>
            <a:off x="8776858" y="2940197"/>
            <a:ext cx="1704506" cy="31559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51" dirty="0"/>
              <a:t>Euclidean distance</a:t>
            </a:r>
          </a:p>
        </p:txBody>
      </p:sp>
      <p:sp>
        <p:nvSpPr>
          <p:cNvPr id="8199" name="Text Box 40"/>
          <p:cNvSpPr txBox="1">
            <a:spLocks noChangeArrowheads="1"/>
          </p:cNvSpPr>
          <p:nvPr/>
        </p:nvSpPr>
        <p:spPr bwMode="auto">
          <a:xfrm flipH="1">
            <a:off x="5197581" y="2512585"/>
            <a:ext cx="552873" cy="3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14"/>
              <a:t>D</a:t>
            </a:r>
          </a:p>
        </p:txBody>
      </p:sp>
      <p:sp>
        <p:nvSpPr>
          <p:cNvPr id="8200" name="Text Box 39"/>
          <p:cNvSpPr txBox="1">
            <a:spLocks noChangeArrowheads="1"/>
          </p:cNvSpPr>
          <p:nvPr/>
        </p:nvSpPr>
        <p:spPr bwMode="auto">
          <a:xfrm>
            <a:off x="4669185" y="3068337"/>
            <a:ext cx="321069" cy="3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14"/>
              <a:t>C</a:t>
            </a:r>
          </a:p>
        </p:txBody>
      </p:sp>
      <p:sp>
        <p:nvSpPr>
          <p:cNvPr id="8201" name="Text Box 37"/>
          <p:cNvSpPr txBox="1">
            <a:spLocks noChangeArrowheads="1"/>
          </p:cNvSpPr>
          <p:nvPr/>
        </p:nvSpPr>
        <p:spPr bwMode="auto">
          <a:xfrm>
            <a:off x="3055199" y="4119372"/>
            <a:ext cx="324128" cy="3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14"/>
              <a:t>A</a:t>
            </a:r>
          </a:p>
        </p:txBody>
      </p:sp>
      <p:sp>
        <p:nvSpPr>
          <p:cNvPr id="8202" name="Text Box 38"/>
          <p:cNvSpPr txBox="1">
            <a:spLocks noChangeArrowheads="1"/>
          </p:cNvSpPr>
          <p:nvPr/>
        </p:nvSpPr>
        <p:spPr bwMode="auto">
          <a:xfrm>
            <a:off x="3582156" y="4104974"/>
            <a:ext cx="322524" cy="3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14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9692981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886">
              <a:spcBef>
                <a:spcPct val="20000"/>
              </a:spcBef>
              <a:buChar char="•"/>
              <a:defRPr sz="2539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73781" indent="-259147" defTabSz="945886">
              <a:spcBef>
                <a:spcPct val="20000"/>
              </a:spcBef>
              <a:buChar char="–"/>
              <a:defRPr sz="2177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036587" indent="-207317" defTabSz="945886">
              <a:spcBef>
                <a:spcPct val="20000"/>
              </a:spcBef>
              <a:buChar char="•"/>
              <a:defRPr sz="1814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451221" indent="-207317" defTabSz="94588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865856" indent="-207317" defTabSz="945886">
              <a:spcBef>
                <a:spcPct val="20000"/>
              </a:spcBef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280491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695125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109760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524395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446C62-278A-4F43-B062-84543340F8A2}" type="slidenum">
              <a:rPr lang="en-GB" altLang="en-US" sz="1451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GB" altLang="en-US" sz="1451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71056" y="181"/>
            <a:ext cx="10117037" cy="1143180"/>
          </a:xfrm>
        </p:spPr>
        <p:txBody>
          <a:bodyPr/>
          <a:lstStyle/>
          <a:p>
            <a:pPr eaLnBrk="1" hangingPunct="1"/>
            <a:r>
              <a:rPr lang="en-US" altLang="en-US" b="0" dirty="0" smtClean="0"/>
              <a:t>Example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1056" y="1382495"/>
            <a:ext cx="10196226" cy="5183184"/>
          </a:xfrm>
        </p:spPr>
        <p:txBody>
          <a:bodyPr/>
          <a:lstStyle/>
          <a:p>
            <a:pPr marL="483740" indent="-483740"/>
            <a:r>
              <a:rPr lang="en-US" altLang="en-US" dirty="0" smtClean="0"/>
              <a:t>Step 2: </a:t>
            </a:r>
            <a:r>
              <a:rPr lang="en-GB" altLang="en-US" dirty="0" smtClean="0"/>
              <a:t>Compute new centroids of the current partition </a:t>
            </a:r>
            <a:endParaRPr lang="en-US" altLang="en-US" dirty="0" smtClean="0"/>
          </a:p>
          <a:p>
            <a:pPr marL="888298" lvl="1" indent="-414635">
              <a:buNone/>
            </a:pPr>
            <a:r>
              <a:rPr lang="en-US" altLang="en-US" dirty="0" smtClean="0"/>
              <a:t>  </a:t>
            </a:r>
          </a:p>
        </p:txBody>
      </p:sp>
      <p:pic>
        <p:nvPicPr>
          <p:cNvPr id="9221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562" y="2047538"/>
            <a:ext cx="4146547" cy="389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Text Box 12"/>
          <p:cNvSpPr txBox="1">
            <a:spLocks noChangeArrowheads="1"/>
          </p:cNvSpPr>
          <p:nvPr/>
        </p:nvSpPr>
        <p:spPr bwMode="auto">
          <a:xfrm>
            <a:off x="6303327" y="2047538"/>
            <a:ext cx="4503611" cy="143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177"/>
              <a:t>Knowing the members of each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177"/>
              <a:t>cluster, now we compute the new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177"/>
              <a:t>centroid of each group based on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177"/>
              <a:t>these new memberships.</a:t>
            </a:r>
            <a:endParaRPr lang="en-GB" altLang="en-US" sz="4535">
              <a:latin typeface="Times New Roman" panose="02020603050405020304" pitchFamily="18" charset="0"/>
            </a:endParaRPr>
          </a:p>
        </p:txBody>
      </p:sp>
      <p:graphicFrame>
        <p:nvGraphicFramePr>
          <p:cNvPr id="9223" name="Object 14"/>
          <p:cNvGraphicFramePr>
            <a:graphicFrameLocks noChangeAspect="1"/>
          </p:cNvGraphicFramePr>
          <p:nvPr/>
        </p:nvGraphicFramePr>
        <p:xfrm>
          <a:off x="6579764" y="3719115"/>
          <a:ext cx="3939220" cy="3138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5" imgW="1676400" imgH="1511300" progId="Equation.3">
                  <p:embed/>
                </p:oleObj>
              </mc:Choice>
              <mc:Fallback>
                <p:oleObj name="Equation" r:id="rId5" imgW="1676400" imgH="1511300" progId="Equation.3">
                  <p:embed/>
                  <p:pic>
                    <p:nvPicPr>
                      <p:cNvPr id="9223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9764" y="3719115"/>
                        <a:ext cx="3939220" cy="31387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00159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854</Words>
  <Application>Microsoft Office PowerPoint</Application>
  <PresentationFormat>Widescreen</PresentationFormat>
  <Paragraphs>129</Paragraphs>
  <Slides>22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Tahoma</vt:lpstr>
      <vt:lpstr>Times New Roman</vt:lpstr>
      <vt:lpstr>Office Theme</vt:lpstr>
      <vt:lpstr>Equation</vt:lpstr>
      <vt:lpstr>Clustering</vt:lpstr>
      <vt:lpstr>What is Clustering?</vt:lpstr>
      <vt:lpstr>PowerPoint Presentation</vt:lpstr>
      <vt:lpstr>Applications</vt:lpstr>
      <vt:lpstr>Distance Metric</vt:lpstr>
      <vt:lpstr>Algorithm</vt:lpstr>
      <vt:lpstr>PowerPoint Presentation</vt:lpstr>
      <vt:lpstr>Example</vt:lpstr>
      <vt:lpstr>Example</vt:lpstr>
      <vt:lpstr>Example</vt:lpstr>
      <vt:lpstr>Example</vt:lpstr>
      <vt:lpstr>Example</vt:lpstr>
      <vt:lpstr>K-means Issues</vt:lpstr>
      <vt:lpstr>WCSS</vt:lpstr>
      <vt:lpstr>How the K-Mean Clustering algorithm works?</vt:lpstr>
      <vt:lpstr>Optimal Number of Cluster( Elbow method)</vt:lpstr>
      <vt:lpstr>PowerPoint Presentation</vt:lpstr>
      <vt:lpstr>PowerPoint Presentation</vt:lpstr>
      <vt:lpstr>Advantages/Disadvantages</vt:lpstr>
      <vt:lpstr>PowerPoint Presentation</vt:lpstr>
      <vt:lpstr>PowerPoint Presentation</vt:lpstr>
      <vt:lpstr>PowerPoint Presentation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Agrawal Shanu (RBEI/EDS1-PJ-AI-S2)</dc:creator>
  <cp:lastModifiedBy>Agrawal Shanu (RBEI/EDS1-PJ-AI-S2)</cp:lastModifiedBy>
  <cp:revision>20</cp:revision>
  <dcterms:created xsi:type="dcterms:W3CDTF">2019-05-22T14:01:13Z</dcterms:created>
  <dcterms:modified xsi:type="dcterms:W3CDTF">2019-05-25T03:46:43Z</dcterms:modified>
</cp:coreProperties>
</file>