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59"/>
  </p:notesMasterIdLst>
  <p:sldIdLst>
    <p:sldId id="256" r:id="rId2"/>
    <p:sldId id="257" r:id="rId3"/>
    <p:sldId id="264" r:id="rId4"/>
    <p:sldId id="259" r:id="rId5"/>
    <p:sldId id="261" r:id="rId6"/>
    <p:sldId id="314" r:id="rId7"/>
    <p:sldId id="260" r:id="rId8"/>
    <p:sldId id="262" r:id="rId9"/>
    <p:sldId id="265" r:id="rId10"/>
    <p:sldId id="266" r:id="rId11"/>
    <p:sldId id="267" r:id="rId12"/>
    <p:sldId id="268" r:id="rId13"/>
    <p:sldId id="279" r:id="rId14"/>
    <p:sldId id="272" r:id="rId15"/>
    <p:sldId id="273" r:id="rId16"/>
    <p:sldId id="276" r:id="rId17"/>
    <p:sldId id="271" r:id="rId18"/>
    <p:sldId id="270" r:id="rId19"/>
    <p:sldId id="277" r:id="rId20"/>
    <p:sldId id="278" r:id="rId21"/>
    <p:sldId id="280" r:id="rId22"/>
    <p:sldId id="269" r:id="rId23"/>
    <p:sldId id="296" r:id="rId24"/>
    <p:sldId id="298" r:id="rId25"/>
    <p:sldId id="299" r:id="rId26"/>
    <p:sldId id="301" r:id="rId27"/>
    <p:sldId id="300" r:id="rId28"/>
    <p:sldId id="302" r:id="rId29"/>
    <p:sldId id="304" r:id="rId30"/>
    <p:sldId id="306" r:id="rId31"/>
    <p:sldId id="305" r:id="rId32"/>
    <p:sldId id="312" r:id="rId33"/>
    <p:sldId id="313" r:id="rId34"/>
    <p:sldId id="307" r:id="rId35"/>
    <p:sldId id="308" r:id="rId36"/>
    <p:sldId id="285" r:id="rId37"/>
    <p:sldId id="287" r:id="rId38"/>
    <p:sldId id="288" r:id="rId39"/>
    <p:sldId id="289" r:id="rId40"/>
    <p:sldId id="286" r:id="rId41"/>
    <p:sldId id="290" r:id="rId42"/>
    <p:sldId id="291" r:id="rId43"/>
    <p:sldId id="292" r:id="rId44"/>
    <p:sldId id="294" r:id="rId45"/>
    <p:sldId id="309" r:id="rId46"/>
    <p:sldId id="317" r:id="rId47"/>
    <p:sldId id="310" r:id="rId48"/>
    <p:sldId id="319" r:id="rId49"/>
    <p:sldId id="320" r:id="rId50"/>
    <p:sldId id="321" r:id="rId51"/>
    <p:sldId id="315" r:id="rId52"/>
    <p:sldId id="284" r:id="rId53"/>
    <p:sldId id="295" r:id="rId54"/>
    <p:sldId id="283" r:id="rId55"/>
    <p:sldId id="281" r:id="rId56"/>
    <p:sldId id="274" r:id="rId57"/>
    <p:sldId id="27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p:cViewPr varScale="1">
        <p:scale>
          <a:sx n="88" d="100"/>
          <a:sy n="88" d="100"/>
        </p:scale>
        <p:origin x="533"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8C6FD-9E8F-4FF5-A8B4-3A35ED2FE858}" type="datetimeFigureOut">
              <a:rPr lang="en-US" smtClean="0"/>
              <a:t>8/2/2019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C0E51-9440-45B7-9837-81784B61E096}" type="slidenum">
              <a:rPr lang="en-US" smtClean="0"/>
              <a:t>‹#›</a:t>
            </a:fld>
            <a:endParaRPr lang="en-US"/>
          </a:p>
        </p:txBody>
      </p:sp>
    </p:spTree>
    <p:extLst>
      <p:ext uri="{BB962C8B-B14F-4D97-AF65-F5344CB8AC3E}">
        <p14:creationId xmlns:p14="http://schemas.microsoft.com/office/powerpoint/2010/main" val="402579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other words, our goal is to develop an accurate model that can be used to predict sales on the basis of the three media budgets. Advertising budgets are input variables while sales input is an output variable.</a:t>
            </a:r>
          </a:p>
          <a:p>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48</a:t>
            </a:fld>
            <a:endParaRPr lang="en-US"/>
          </a:p>
        </p:txBody>
      </p:sp>
    </p:spTree>
    <p:extLst>
      <p:ext uri="{BB962C8B-B14F-4D97-AF65-F5344CB8AC3E}">
        <p14:creationId xmlns:p14="http://schemas.microsoft.com/office/powerpoint/2010/main" val="1895362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763724C-E7A2-4A6D-A4BD-CDB6C1C03172}" type="datetimeFigureOut">
              <a:rPr lang="en-US" smtClean="0"/>
              <a:t>8/2/2019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4A3A10D-7D5E-4932-A76F-CD1632FD3D9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93178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20722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779814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2816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763724C-E7A2-4A6D-A4BD-CDB6C1C03172}" type="datetimeFigureOut">
              <a:rPr lang="en-US" smtClean="0"/>
              <a:t>8/2/2019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4A3A10D-7D5E-4932-A76F-CD1632FD3D9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637823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63724C-E7A2-4A6D-A4BD-CDB6C1C03172}"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90771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63724C-E7A2-4A6D-A4BD-CDB6C1C03172}"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79124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63724C-E7A2-4A6D-A4BD-CDB6C1C03172}"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91977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43573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763724C-E7A2-4A6D-A4BD-CDB6C1C03172}" type="datetimeFigureOut">
              <a:rPr lang="en-US" smtClean="0"/>
              <a:t>8/2/2019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4A3A10D-7D5E-4932-A76F-CD1632FD3D9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959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763724C-E7A2-4A6D-A4BD-CDB6C1C03172}" type="datetimeFigureOut">
              <a:rPr lang="en-US" smtClean="0"/>
              <a:t>8/2/2019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4A3A10D-7D5E-4932-A76F-CD1632FD3D9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187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763724C-E7A2-4A6D-A4BD-CDB6C1C03172}" type="datetimeFigureOut">
              <a:rPr lang="en-US" smtClean="0"/>
              <a:t>8/2/2019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4A3A10D-7D5E-4932-A76F-CD1632FD3D96}"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0369816"/>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2" pos="9216" userDrawn="1">
          <p15:clr>
            <a:srgbClr val="F26B43"/>
          </p15:clr>
        </p15:guide>
        <p15:guide id="13" pos="1248" userDrawn="1">
          <p15:clr>
            <a:srgbClr val="F26B43"/>
          </p15:clr>
        </p15:guide>
        <p15:guide id="14" pos="1152" userDrawn="1">
          <p15:clr>
            <a:srgbClr val="F26B43"/>
          </p15:clr>
        </p15:guide>
        <p15:guide id="15" orient="horz" pos="1368" userDrawn="1">
          <p15:clr>
            <a:srgbClr val="F26B43"/>
          </p15:clr>
        </p15:guide>
        <p15:guide id="16" orient="horz" pos="1440" userDrawn="1">
          <p15:clr>
            <a:srgbClr val="F26B43"/>
          </p15:clr>
        </p15:guide>
        <p15:guide id="17" orient="horz" pos="3696" userDrawn="1">
          <p15:clr>
            <a:srgbClr val="F26B43"/>
          </p15:clr>
        </p15:guide>
        <p15:guide id="18" orient="horz" pos="432" userDrawn="1">
          <p15:clr>
            <a:srgbClr val="F26B43"/>
          </p15:clr>
        </p15:guide>
        <p15:guide id="19" orient="horz" pos="1512" userDrawn="1">
          <p15:clr>
            <a:srgbClr val="F26B43"/>
          </p15:clr>
        </p15:guide>
        <p15:guide id="20" pos="6912" userDrawn="1">
          <p15:clr>
            <a:srgbClr val="F26B43"/>
          </p15:clr>
        </p15:guide>
        <p15:guide id="21" pos="936" userDrawn="1">
          <p15:clr>
            <a:srgbClr val="F26B43"/>
          </p15:clr>
        </p15:guide>
        <p15:guide id="22" pos="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studio.com/products/rstudio/download/#download" TargetMode="External"/><Relationship Id="rId2" Type="http://schemas.openxmlformats.org/officeDocument/2006/relationships/hyperlink" Target="https://cran.r-project.org/bin/windows/bas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R</a:t>
            </a:r>
            <a:endParaRPr lang="en-US" dirty="0"/>
          </a:p>
        </p:txBody>
      </p:sp>
      <p:sp>
        <p:nvSpPr>
          <p:cNvPr id="3" name="Subtitle 2"/>
          <p:cNvSpPr>
            <a:spLocks noGrp="1"/>
          </p:cNvSpPr>
          <p:nvPr>
            <p:ph type="subTitle" idx="1"/>
          </p:nvPr>
        </p:nvSpPr>
        <p:spPr/>
        <p:txBody>
          <a:bodyPr/>
          <a:lstStyle/>
          <a:p>
            <a:endParaRPr lang="en-US"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:Vector</a:t>
            </a:r>
            <a:endParaRPr lang="en-US" dirty="0"/>
          </a:p>
        </p:txBody>
      </p:sp>
      <p:sp>
        <p:nvSpPr>
          <p:cNvPr id="3" name="Content Placeholder 2"/>
          <p:cNvSpPr>
            <a:spLocks noGrp="1"/>
          </p:cNvSpPr>
          <p:nvPr>
            <p:ph idx="1"/>
          </p:nvPr>
        </p:nvSpPr>
        <p:spPr>
          <a:xfrm>
            <a:off x="2514600" y="1828800"/>
            <a:ext cx="7200900" cy="4267200"/>
          </a:xfrm>
        </p:spPr>
        <p:txBody>
          <a:bodyPr>
            <a:normAutofit/>
          </a:bodyPr>
          <a:lstStyle/>
          <a:p>
            <a:pPr>
              <a:buFont typeface="Wingdings" panose="05000000000000000000" pitchFamily="2" charset="2"/>
              <a:buChar char="Ø"/>
            </a:pPr>
            <a:r>
              <a:rPr lang="en-US" dirty="0" smtClean="0"/>
              <a:t>A </a:t>
            </a:r>
            <a:r>
              <a:rPr lang="en-US" dirty="0"/>
              <a:t>vector is a collection of values that all have the same data type </a:t>
            </a:r>
          </a:p>
          <a:p>
            <a:pPr>
              <a:buFont typeface="Wingdings" panose="05000000000000000000" pitchFamily="2" charset="2"/>
              <a:buChar char="Ø"/>
            </a:pPr>
            <a:r>
              <a:rPr lang="en-US" dirty="0" smtClean="0"/>
              <a:t>One-dimensional </a:t>
            </a:r>
            <a:endParaRPr lang="en-US" dirty="0"/>
          </a:p>
          <a:p>
            <a:pPr marL="0" indent="0">
              <a:buNone/>
            </a:pPr>
            <a:r>
              <a:rPr lang="en-US" b="1" dirty="0"/>
              <a:t>Examples: </a:t>
            </a:r>
            <a:endParaRPr lang="en-US" dirty="0"/>
          </a:p>
          <a:p>
            <a:pPr>
              <a:buFont typeface="Wingdings" panose="05000000000000000000" pitchFamily="2" charset="2"/>
              <a:buChar char="ü"/>
            </a:pPr>
            <a:r>
              <a:rPr lang="en-US" dirty="0" smtClean="0"/>
              <a:t>(-</a:t>
            </a:r>
            <a:r>
              <a:rPr lang="en-US" dirty="0"/>
              <a:t>2, 3.4, 3.75, 5.2, 6) </a:t>
            </a:r>
          </a:p>
          <a:p>
            <a:pPr>
              <a:buFont typeface="Wingdings" panose="05000000000000000000" pitchFamily="2" charset="2"/>
              <a:buChar char="ü"/>
            </a:pPr>
            <a:r>
              <a:rPr lang="da-DK" dirty="0" smtClean="0"/>
              <a:t>(</a:t>
            </a:r>
            <a:r>
              <a:rPr lang="da-DK" dirty="0"/>
              <a:t>TRUE, FALSE, TRUE, TRUE, FALSE) </a:t>
            </a:r>
          </a:p>
          <a:p>
            <a:pPr>
              <a:buFont typeface="Wingdings" panose="05000000000000000000" pitchFamily="2" charset="2"/>
              <a:buChar char="ü"/>
            </a:pPr>
            <a:r>
              <a:rPr lang="en-US" dirty="0" smtClean="0"/>
              <a:t>(“</a:t>
            </a:r>
            <a:r>
              <a:rPr lang="en-US" dirty="0"/>
              <a:t>blue”, “green”, “red”, “red”)</a:t>
            </a:r>
          </a:p>
          <a:p>
            <a:pPr marL="0" indent="0">
              <a:buNone/>
            </a:pPr>
            <a:endParaRPr lang="en-US" dirty="0"/>
          </a:p>
          <a:p>
            <a:pPr marL="0" indent="0">
              <a:buNone/>
            </a:pPr>
            <a:r>
              <a:rPr lang="en-US" b="1" dirty="0"/>
              <a:t>You can create a vector with </a:t>
            </a:r>
            <a:r>
              <a:rPr lang="en-US" b="1" dirty="0" smtClean="0"/>
              <a:t>: </a:t>
            </a:r>
            <a:endParaRPr lang="en-US" dirty="0"/>
          </a:p>
          <a:p>
            <a:r>
              <a:rPr lang="en-US" b="1" dirty="0" smtClean="0"/>
              <a:t>c( )  </a:t>
            </a:r>
            <a:r>
              <a:rPr lang="en-US" dirty="0" smtClean="0"/>
              <a:t>function </a:t>
            </a:r>
            <a:r>
              <a:rPr lang="en-US" dirty="0"/>
              <a:t>to combine individual values </a:t>
            </a:r>
          </a:p>
          <a:p>
            <a:endParaRPr lang="en-US" dirty="0"/>
          </a:p>
          <a:p>
            <a:endParaRPr lang="en-US" dirty="0"/>
          </a:p>
        </p:txBody>
      </p:sp>
    </p:spTree>
    <p:extLst>
      <p:ext uri="{BB962C8B-B14F-4D97-AF65-F5344CB8AC3E}">
        <p14:creationId xmlns:p14="http://schemas.microsoft.com/office/powerpoint/2010/main" val="1186686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a:t>
            </a:r>
            <a:endParaRPr lang="en-US" dirty="0"/>
          </a:p>
        </p:txBody>
      </p:sp>
      <p:sp>
        <p:nvSpPr>
          <p:cNvPr id="3" name="Content Placeholder 2"/>
          <p:cNvSpPr>
            <a:spLocks noGrp="1"/>
          </p:cNvSpPr>
          <p:nvPr>
            <p:ph idx="1"/>
          </p:nvPr>
        </p:nvSpPr>
        <p:spPr/>
        <p:txBody>
          <a:bodyPr>
            <a:normAutofit/>
          </a:bodyPr>
          <a:lstStyle/>
          <a:p>
            <a:r>
              <a:rPr lang="en-US" sz="1800" dirty="0"/>
              <a:t>It </a:t>
            </a:r>
            <a:r>
              <a:rPr lang="en-US" sz="1800" dirty="0"/>
              <a:t>is important to remember that a vector can only be composed of one data type. </a:t>
            </a:r>
            <a:endParaRPr lang="en-US" sz="1800" dirty="0"/>
          </a:p>
          <a:p>
            <a:r>
              <a:rPr lang="en-US" sz="1800" dirty="0"/>
              <a:t>This </a:t>
            </a:r>
            <a:r>
              <a:rPr lang="en-US" sz="1800" dirty="0"/>
              <a:t>means that you cannot have both a numeric and a character in the same vector. </a:t>
            </a:r>
            <a:endParaRPr lang="en-US" sz="1800" dirty="0"/>
          </a:p>
          <a:p>
            <a:r>
              <a:rPr lang="en-US" sz="1800" dirty="0"/>
              <a:t>If </a:t>
            </a:r>
            <a:r>
              <a:rPr lang="en-US" sz="1800" dirty="0"/>
              <a:t>you attempt to do this, the lower ranking type will </a:t>
            </a:r>
            <a:r>
              <a:rPr lang="en-US" sz="1800" dirty="0"/>
              <a:t>be </a:t>
            </a:r>
            <a:r>
              <a:rPr lang="en-US" sz="1800" i="1" dirty="0"/>
              <a:t>coerced </a:t>
            </a:r>
            <a:r>
              <a:rPr lang="en-US" sz="1800" dirty="0"/>
              <a:t>into </a:t>
            </a:r>
            <a:r>
              <a:rPr lang="en-US" sz="1800" dirty="0"/>
              <a:t>the higher ranking type</a:t>
            </a:r>
            <a:r>
              <a:rPr lang="en-US" sz="1800" dirty="0"/>
              <a:t>.</a:t>
            </a:r>
          </a:p>
          <a:p>
            <a:pPr marL="0" indent="0">
              <a:buNone/>
            </a:pPr>
            <a:endParaRPr lang="en-US" sz="1800" dirty="0"/>
          </a:p>
          <a:p>
            <a:pPr marL="0" indent="0">
              <a:buNone/>
            </a:pPr>
            <a:r>
              <a:rPr lang="en-US" sz="1800" b="1" dirty="0"/>
              <a:t>logical &lt; integer &lt; numeric &lt; complex &lt; character</a:t>
            </a:r>
            <a:endParaRPr lang="en-US" sz="1800" dirty="0"/>
          </a:p>
        </p:txBody>
      </p:sp>
    </p:spTree>
    <p:extLst>
      <p:ext uri="{BB962C8B-B14F-4D97-AF65-F5344CB8AC3E}">
        <p14:creationId xmlns:p14="http://schemas.microsoft.com/office/powerpoint/2010/main" val="3804859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Functions</a:t>
            </a:r>
            <a:endParaRPr lang="en-US" dirty="0"/>
          </a:p>
        </p:txBody>
      </p:sp>
      <p:sp>
        <p:nvSpPr>
          <p:cNvPr id="3" name="Content Placeholder 2"/>
          <p:cNvSpPr>
            <a:spLocks noGrp="1"/>
          </p:cNvSpPr>
          <p:nvPr>
            <p:ph idx="1"/>
          </p:nvPr>
        </p:nvSpPr>
        <p:spPr/>
        <p:txBody>
          <a:bodyPr>
            <a:normAutofit/>
          </a:bodyPr>
          <a:lstStyle/>
          <a:p>
            <a:r>
              <a:rPr lang="en-US" dirty="0" smtClean="0"/>
              <a:t>min(), max(), mean(), median(), </a:t>
            </a:r>
            <a:r>
              <a:rPr lang="en-US" dirty="0" err="1" smtClean="0"/>
              <a:t>sd</a:t>
            </a:r>
            <a:r>
              <a:rPr lang="en-US" dirty="0" smtClean="0"/>
              <a:t>(), </a:t>
            </a:r>
            <a:r>
              <a:rPr lang="en-US" dirty="0"/>
              <a:t>sum(), </a:t>
            </a:r>
            <a:r>
              <a:rPr lang="en-US" dirty="0" smtClean="0"/>
              <a:t> prod(), unique(), abs()</a:t>
            </a:r>
          </a:p>
          <a:p>
            <a:r>
              <a:rPr lang="en-US" dirty="0" smtClean="0"/>
              <a:t>range() : Min and Max</a:t>
            </a:r>
          </a:p>
          <a:p>
            <a:r>
              <a:rPr lang="en-US" dirty="0" smtClean="0"/>
              <a:t>sort() : Decreasing </a:t>
            </a:r>
            <a:r>
              <a:rPr lang="en-US" dirty="0"/>
              <a:t>-by </a:t>
            </a:r>
            <a:r>
              <a:rPr lang="en-US" dirty="0" smtClean="0"/>
              <a:t>default</a:t>
            </a:r>
          </a:p>
          <a:p>
            <a:r>
              <a:rPr lang="en-US" dirty="0"/>
              <a:t>l</a:t>
            </a:r>
            <a:r>
              <a:rPr lang="en-US" dirty="0" smtClean="0"/>
              <a:t>ength</a:t>
            </a:r>
            <a:r>
              <a:rPr lang="en-US" dirty="0" smtClean="0"/>
              <a:t>() : number of elements</a:t>
            </a:r>
            <a:r>
              <a:rPr lang="en-US" dirty="0"/>
              <a:t>	</a:t>
            </a:r>
          </a:p>
          <a:p>
            <a:r>
              <a:rPr lang="en-US" dirty="0"/>
              <a:t>s</a:t>
            </a:r>
            <a:r>
              <a:rPr lang="en-US" dirty="0" smtClean="0"/>
              <a:t>ummary() : Summary </a:t>
            </a:r>
            <a:r>
              <a:rPr lang="en-US" dirty="0"/>
              <a:t>statistics	</a:t>
            </a:r>
          </a:p>
          <a:p>
            <a:r>
              <a:rPr lang="en-US" dirty="0" err="1"/>
              <a:t>c</a:t>
            </a:r>
            <a:r>
              <a:rPr lang="en-US" dirty="0" err="1" smtClean="0"/>
              <a:t>umsum</a:t>
            </a:r>
            <a:r>
              <a:rPr lang="en-US" dirty="0" smtClean="0"/>
              <a:t>(), </a:t>
            </a:r>
            <a:r>
              <a:rPr lang="en-US" dirty="0" err="1" smtClean="0"/>
              <a:t>sqrt</a:t>
            </a:r>
            <a:r>
              <a:rPr lang="en-US" dirty="0" smtClean="0"/>
              <a:t>(), round()</a:t>
            </a:r>
          </a:p>
          <a:p>
            <a:r>
              <a:rPr lang="en-US" dirty="0"/>
              <a:t>d</a:t>
            </a:r>
            <a:r>
              <a:rPr lang="en-US" dirty="0" smtClean="0"/>
              <a:t>iff() : provides difference from previous elements</a:t>
            </a:r>
          </a:p>
          <a:p>
            <a:r>
              <a:rPr lang="en-US" dirty="0"/>
              <a:t>t</a:t>
            </a:r>
            <a:r>
              <a:rPr lang="en-US" dirty="0" smtClean="0"/>
              <a:t>able() : frequency </a:t>
            </a:r>
            <a:endParaRPr lang="en-US" dirty="0"/>
          </a:p>
        </p:txBody>
      </p:sp>
    </p:spTree>
    <p:extLst>
      <p:ext uri="{BB962C8B-B14F-4D97-AF65-F5344CB8AC3E}">
        <p14:creationId xmlns:p14="http://schemas.microsoft.com/office/powerpoint/2010/main" val="4084826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498" y="968375"/>
            <a:ext cx="7200900" cy="1485900"/>
          </a:xfrm>
        </p:spPr>
        <p:txBody>
          <a:bodyPr>
            <a:normAutofit/>
          </a:bodyPr>
          <a:lstStyle/>
          <a:p>
            <a:r>
              <a:rPr lang="en-US" sz="2800" dirty="0"/>
              <a:t>Value Filtering</a:t>
            </a:r>
            <a:endParaRPr lang="en-US" sz="2800" dirty="0"/>
          </a:p>
        </p:txBody>
      </p:sp>
      <p:pic>
        <p:nvPicPr>
          <p:cNvPr id="4" name="Content Placeholder 3"/>
          <p:cNvPicPr>
            <a:picLocks noGrp="1" noChangeAspect="1"/>
          </p:cNvPicPr>
          <p:nvPr>
            <p:ph idx="1"/>
          </p:nvPr>
        </p:nvPicPr>
        <p:blipFill>
          <a:blip r:embed="rId2"/>
          <a:stretch>
            <a:fillRect/>
          </a:stretch>
        </p:blipFill>
        <p:spPr>
          <a:xfrm>
            <a:off x="2614523" y="1653488"/>
            <a:ext cx="3050157" cy="1659853"/>
          </a:xfrm>
          <a:prstGeom prst="rect">
            <a:avLst/>
          </a:prstGeom>
        </p:spPr>
      </p:pic>
      <p:pic>
        <p:nvPicPr>
          <p:cNvPr id="5" name="Picture 4"/>
          <p:cNvPicPr>
            <a:picLocks noChangeAspect="1"/>
          </p:cNvPicPr>
          <p:nvPr/>
        </p:nvPicPr>
        <p:blipFill>
          <a:blip r:embed="rId3"/>
          <a:stretch>
            <a:fillRect/>
          </a:stretch>
        </p:blipFill>
        <p:spPr>
          <a:xfrm>
            <a:off x="2614523" y="3414739"/>
            <a:ext cx="1590675" cy="447675"/>
          </a:xfrm>
          <a:prstGeom prst="rect">
            <a:avLst/>
          </a:prstGeom>
        </p:spPr>
      </p:pic>
      <p:pic>
        <p:nvPicPr>
          <p:cNvPr id="3" name="Picture 2"/>
          <p:cNvPicPr>
            <a:picLocks noChangeAspect="1"/>
          </p:cNvPicPr>
          <p:nvPr/>
        </p:nvPicPr>
        <p:blipFill>
          <a:blip r:embed="rId4"/>
          <a:stretch>
            <a:fillRect/>
          </a:stretch>
        </p:blipFill>
        <p:spPr>
          <a:xfrm>
            <a:off x="2552250" y="4648200"/>
            <a:ext cx="2973957" cy="1167990"/>
          </a:xfrm>
          <a:prstGeom prst="rect">
            <a:avLst/>
          </a:prstGeom>
        </p:spPr>
      </p:pic>
      <p:sp>
        <p:nvSpPr>
          <p:cNvPr id="7" name="TextBox 6"/>
          <p:cNvSpPr txBox="1"/>
          <p:nvPr/>
        </p:nvSpPr>
        <p:spPr>
          <a:xfrm>
            <a:off x="2438400" y="4172407"/>
            <a:ext cx="2133600" cy="461665"/>
          </a:xfrm>
          <a:prstGeom prst="rect">
            <a:avLst/>
          </a:prstGeom>
          <a:noFill/>
        </p:spPr>
        <p:txBody>
          <a:bodyPr wrap="square" rtlCol="0">
            <a:spAutoFit/>
          </a:bodyPr>
          <a:lstStyle/>
          <a:p>
            <a:r>
              <a:rPr lang="en-GB" sz="2400" dirty="0"/>
              <a:t>Index Filtering</a:t>
            </a:r>
            <a:endParaRPr lang="en-GB" sz="2400" dirty="0"/>
          </a:p>
        </p:txBody>
      </p:sp>
      <p:sp>
        <p:nvSpPr>
          <p:cNvPr id="8" name="TextBox 7"/>
          <p:cNvSpPr txBox="1"/>
          <p:nvPr/>
        </p:nvSpPr>
        <p:spPr>
          <a:xfrm>
            <a:off x="6934200" y="1282016"/>
            <a:ext cx="1905000" cy="2031325"/>
          </a:xfrm>
          <a:prstGeom prst="rect">
            <a:avLst/>
          </a:prstGeom>
          <a:noFill/>
        </p:spPr>
        <p:txBody>
          <a:bodyPr wrap="square" rtlCol="0">
            <a:spAutoFit/>
          </a:bodyPr>
          <a:lstStyle/>
          <a:p>
            <a:r>
              <a:rPr lang="en-GB" dirty="0"/>
              <a:t>Comparison</a:t>
            </a:r>
          </a:p>
          <a:p>
            <a:r>
              <a:rPr lang="en-GB" dirty="0"/>
              <a:t>&gt;</a:t>
            </a:r>
          </a:p>
          <a:p>
            <a:r>
              <a:rPr lang="en-GB" dirty="0"/>
              <a:t>&lt;</a:t>
            </a:r>
          </a:p>
          <a:p>
            <a:r>
              <a:rPr lang="en-GB" dirty="0"/>
              <a:t>&gt;=</a:t>
            </a:r>
          </a:p>
          <a:p>
            <a:r>
              <a:rPr lang="en-GB" dirty="0"/>
              <a:t>&lt;=</a:t>
            </a:r>
          </a:p>
          <a:p>
            <a:r>
              <a:rPr lang="en-GB" dirty="0"/>
              <a:t>==</a:t>
            </a:r>
          </a:p>
          <a:p>
            <a:r>
              <a:rPr lang="en-GB" dirty="0"/>
              <a:t>!=</a:t>
            </a:r>
            <a:endParaRPr lang="en-GB" dirty="0"/>
          </a:p>
        </p:txBody>
      </p:sp>
    </p:spTree>
    <p:extLst>
      <p:ext uri="{BB962C8B-B14F-4D97-AF65-F5344CB8AC3E}">
        <p14:creationId xmlns:p14="http://schemas.microsoft.com/office/powerpoint/2010/main" val="284178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Indexing</a:t>
            </a:r>
          </a:p>
        </p:txBody>
      </p:sp>
      <p:sp>
        <p:nvSpPr>
          <p:cNvPr id="3" name="Content Placeholder 2"/>
          <p:cNvSpPr>
            <a:spLocks noGrp="1"/>
          </p:cNvSpPr>
          <p:nvPr>
            <p:ph idx="1"/>
          </p:nvPr>
        </p:nvSpPr>
        <p:spPr>
          <a:xfrm>
            <a:off x="2552700" y="1828800"/>
            <a:ext cx="7200900" cy="4419600"/>
          </a:xfrm>
        </p:spPr>
        <p:txBody>
          <a:bodyPr>
            <a:normAutofit/>
          </a:bodyPr>
          <a:lstStyle/>
          <a:p>
            <a:pPr marL="0" indent="0">
              <a:buNone/>
            </a:pPr>
            <a:r>
              <a:rPr lang="en-US" dirty="0" smtClean="0"/>
              <a:t>One of the most important and frequently used operations in R is that of </a:t>
            </a:r>
            <a:r>
              <a:rPr lang="en-US" i="1" dirty="0" smtClean="0"/>
              <a:t>indexing </a:t>
            </a:r>
            <a:r>
              <a:rPr lang="en-US" dirty="0" smtClean="0"/>
              <a:t>vectors, in which we form a </a:t>
            </a:r>
            <a:r>
              <a:rPr lang="en-US" dirty="0" err="1" smtClean="0"/>
              <a:t>subvector</a:t>
            </a:r>
            <a:r>
              <a:rPr lang="en-US" dirty="0" smtClean="0"/>
              <a:t> by picking elements of the given vector for specific indices.</a:t>
            </a:r>
          </a:p>
          <a:p>
            <a:endParaRPr lang="en-US" dirty="0" smtClean="0"/>
          </a:p>
        </p:txBody>
      </p:sp>
      <p:pic>
        <p:nvPicPr>
          <p:cNvPr id="4" name="Picture 3"/>
          <p:cNvPicPr>
            <a:picLocks noChangeAspect="1"/>
          </p:cNvPicPr>
          <p:nvPr/>
        </p:nvPicPr>
        <p:blipFill>
          <a:blip r:embed="rId2"/>
          <a:stretch>
            <a:fillRect/>
          </a:stretch>
        </p:blipFill>
        <p:spPr>
          <a:xfrm>
            <a:off x="2667001" y="3314701"/>
            <a:ext cx="5279941" cy="2558451"/>
          </a:xfrm>
          <a:prstGeom prst="rect">
            <a:avLst/>
          </a:prstGeom>
        </p:spPr>
      </p:pic>
    </p:spTree>
    <p:extLst>
      <p:ext uri="{BB962C8B-B14F-4D97-AF65-F5344CB8AC3E}">
        <p14:creationId xmlns:p14="http://schemas.microsoft.com/office/powerpoint/2010/main" val="1160862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Indexing</a:t>
            </a:r>
          </a:p>
        </p:txBody>
      </p:sp>
      <p:sp>
        <p:nvSpPr>
          <p:cNvPr id="3" name="Content Placeholder 2"/>
          <p:cNvSpPr>
            <a:spLocks noGrp="1"/>
          </p:cNvSpPr>
          <p:nvPr>
            <p:ph idx="1"/>
          </p:nvPr>
        </p:nvSpPr>
        <p:spPr/>
        <p:txBody>
          <a:bodyPr/>
          <a:lstStyle/>
          <a:p>
            <a:r>
              <a:rPr lang="en-US" dirty="0"/>
              <a:t>Negative subscripts mean that we want to exclude the given elements </a:t>
            </a:r>
            <a:r>
              <a:rPr lang="en-US" dirty="0" smtClean="0"/>
              <a:t>in our </a:t>
            </a:r>
            <a:r>
              <a:rPr lang="en-US" dirty="0"/>
              <a:t>output.</a:t>
            </a:r>
          </a:p>
        </p:txBody>
      </p:sp>
      <p:pic>
        <p:nvPicPr>
          <p:cNvPr id="4" name="Picture 3"/>
          <p:cNvPicPr>
            <a:picLocks noChangeAspect="1"/>
          </p:cNvPicPr>
          <p:nvPr/>
        </p:nvPicPr>
        <p:blipFill>
          <a:blip r:embed="rId2"/>
          <a:stretch>
            <a:fillRect/>
          </a:stretch>
        </p:blipFill>
        <p:spPr>
          <a:xfrm>
            <a:off x="2895601" y="3276600"/>
            <a:ext cx="6334601" cy="1790700"/>
          </a:xfrm>
          <a:prstGeom prst="rect">
            <a:avLst/>
          </a:prstGeom>
        </p:spPr>
      </p:pic>
    </p:spTree>
    <p:extLst>
      <p:ext uri="{BB962C8B-B14F-4D97-AF65-F5344CB8AC3E}">
        <p14:creationId xmlns:p14="http://schemas.microsoft.com/office/powerpoint/2010/main" val="1083145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and any()</a:t>
            </a:r>
          </a:p>
        </p:txBody>
      </p:sp>
      <p:sp>
        <p:nvSpPr>
          <p:cNvPr id="3" name="Content Placeholder 2"/>
          <p:cNvSpPr>
            <a:spLocks noGrp="1"/>
          </p:cNvSpPr>
          <p:nvPr>
            <p:ph idx="1"/>
          </p:nvPr>
        </p:nvSpPr>
        <p:spPr/>
        <p:txBody>
          <a:bodyPr/>
          <a:lstStyle/>
          <a:p>
            <a:pPr marL="0" indent="0">
              <a:buNone/>
            </a:pPr>
            <a:r>
              <a:rPr lang="en-US" dirty="0"/>
              <a:t>The any() and all() functions are handy shortcuts. They report whether </a:t>
            </a:r>
            <a:r>
              <a:rPr lang="en-US" dirty="0" smtClean="0"/>
              <a:t>any or </a:t>
            </a:r>
            <a:r>
              <a:rPr lang="en-US" dirty="0"/>
              <a:t>all of their arguments are TRUE.</a:t>
            </a:r>
          </a:p>
        </p:txBody>
      </p:sp>
      <p:pic>
        <p:nvPicPr>
          <p:cNvPr id="4" name="Picture 3"/>
          <p:cNvPicPr>
            <a:picLocks noChangeAspect="1"/>
          </p:cNvPicPr>
          <p:nvPr/>
        </p:nvPicPr>
        <p:blipFill>
          <a:blip r:embed="rId2"/>
          <a:stretch>
            <a:fillRect/>
          </a:stretch>
        </p:blipFill>
        <p:spPr>
          <a:xfrm>
            <a:off x="2705100" y="3200400"/>
            <a:ext cx="4271920" cy="2667000"/>
          </a:xfrm>
          <a:prstGeom prst="rect">
            <a:avLst/>
          </a:prstGeom>
        </p:spPr>
      </p:pic>
    </p:spTree>
    <p:extLst>
      <p:ext uri="{BB962C8B-B14F-4D97-AF65-F5344CB8AC3E}">
        <p14:creationId xmlns:p14="http://schemas.microsoft.com/office/powerpoint/2010/main" val="2642182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a:t>
            </a:r>
            <a:endParaRPr lang="en-US" dirty="0"/>
          </a:p>
        </p:txBody>
      </p:sp>
      <p:sp>
        <p:nvSpPr>
          <p:cNvPr id="3" name="Content Placeholder 2"/>
          <p:cNvSpPr>
            <a:spLocks noGrp="1"/>
          </p:cNvSpPr>
          <p:nvPr>
            <p:ph idx="1"/>
          </p:nvPr>
        </p:nvSpPr>
        <p:spPr/>
        <p:txBody>
          <a:bodyPr/>
          <a:lstStyle/>
          <a:p>
            <a:r>
              <a:rPr lang="en-US" dirty="0" smtClean="0"/>
              <a:t>the +, -,  /,  *, %% operation will be applied element-wise</a:t>
            </a:r>
          </a:p>
          <a:p>
            <a:pPr marL="0" indent="0">
              <a:buNone/>
            </a:pPr>
            <a:r>
              <a:rPr lang="en-US" dirty="0"/>
              <a:t>&gt; x &lt;- c(1,2,4)</a:t>
            </a:r>
          </a:p>
          <a:p>
            <a:pPr marL="0" indent="0">
              <a:buNone/>
            </a:pPr>
            <a:r>
              <a:rPr lang="en-US" dirty="0"/>
              <a:t>&gt; x + c(5,0,-1)</a:t>
            </a:r>
          </a:p>
          <a:p>
            <a:pPr marL="0" indent="0">
              <a:buNone/>
            </a:pPr>
            <a:r>
              <a:rPr lang="en-US" dirty="0"/>
              <a:t>[1] 6 2 3</a:t>
            </a:r>
          </a:p>
        </p:txBody>
      </p:sp>
    </p:spTree>
    <p:extLst>
      <p:ext uri="{BB962C8B-B14F-4D97-AF65-F5344CB8AC3E}">
        <p14:creationId xmlns:p14="http://schemas.microsoft.com/office/powerpoint/2010/main" val="1235389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Recycling</a:t>
            </a:r>
            <a:endParaRPr lang="en-US" dirty="0"/>
          </a:p>
        </p:txBody>
      </p:sp>
      <p:sp>
        <p:nvSpPr>
          <p:cNvPr id="3" name="Content Placeholder 2"/>
          <p:cNvSpPr>
            <a:spLocks noGrp="1"/>
          </p:cNvSpPr>
          <p:nvPr>
            <p:ph idx="1"/>
          </p:nvPr>
        </p:nvSpPr>
        <p:spPr/>
        <p:txBody>
          <a:bodyPr/>
          <a:lstStyle/>
          <a:p>
            <a:pPr marL="0" indent="0">
              <a:buNone/>
            </a:pPr>
            <a:r>
              <a:rPr lang="en-US" dirty="0" smtClean="0"/>
              <a:t>When applying an operation to two vectors that requires them to be the same length, R automatically </a:t>
            </a:r>
            <a:r>
              <a:rPr lang="en-US" i="1" dirty="0" smtClean="0"/>
              <a:t>recycles</a:t>
            </a:r>
            <a:r>
              <a:rPr lang="en-US" dirty="0" smtClean="0"/>
              <a:t>, or repeats, the shorter one, until it is long enough to match the longer one.</a:t>
            </a:r>
          </a:p>
          <a:p>
            <a:pPr marL="0" indent="0">
              <a:buNone/>
            </a:pPr>
            <a:endParaRPr lang="en-US" dirty="0"/>
          </a:p>
          <a:p>
            <a:pPr marL="0" indent="0">
              <a:buNone/>
            </a:pPr>
            <a:r>
              <a:rPr lang="en-US" dirty="0"/>
              <a:t>&gt; c(1,2,4) + c(6,0,9,20,22)</a:t>
            </a:r>
          </a:p>
          <a:p>
            <a:pPr marL="0" indent="0">
              <a:buNone/>
            </a:pPr>
            <a:r>
              <a:rPr lang="en-US" dirty="0"/>
              <a:t>[1] 7 2 13 21 24</a:t>
            </a:r>
          </a:p>
        </p:txBody>
      </p:sp>
    </p:spTree>
    <p:extLst>
      <p:ext uri="{BB962C8B-B14F-4D97-AF65-F5344CB8AC3E}">
        <p14:creationId xmlns:p14="http://schemas.microsoft.com/office/powerpoint/2010/main" val="2078636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 </a:t>
            </a:r>
            <a:r>
              <a:rPr lang="en-US" dirty="0" smtClean="0"/>
              <a:t>Values</a:t>
            </a:r>
            <a:endParaRPr lang="en-US" dirty="0"/>
          </a:p>
        </p:txBody>
      </p:sp>
      <p:sp>
        <p:nvSpPr>
          <p:cNvPr id="3" name="Content Placeholder 2"/>
          <p:cNvSpPr>
            <a:spLocks noGrp="1"/>
          </p:cNvSpPr>
          <p:nvPr>
            <p:ph idx="1"/>
          </p:nvPr>
        </p:nvSpPr>
        <p:spPr>
          <a:xfrm>
            <a:off x="1352006" y="2057400"/>
            <a:ext cx="9601200" cy="3581400"/>
          </a:xfrm>
        </p:spPr>
        <p:txBody>
          <a:bodyPr/>
          <a:lstStyle/>
          <a:p>
            <a:endParaRPr lang="en-US" dirty="0"/>
          </a:p>
        </p:txBody>
      </p:sp>
      <p:pic>
        <p:nvPicPr>
          <p:cNvPr id="4" name="Picture 3"/>
          <p:cNvPicPr>
            <a:picLocks noChangeAspect="1"/>
          </p:cNvPicPr>
          <p:nvPr/>
        </p:nvPicPr>
        <p:blipFill>
          <a:blip r:embed="rId2"/>
          <a:stretch>
            <a:fillRect/>
          </a:stretch>
        </p:blipFill>
        <p:spPr>
          <a:xfrm>
            <a:off x="1219200" y="1752600"/>
            <a:ext cx="5638800" cy="4261884"/>
          </a:xfrm>
          <a:prstGeom prst="rect">
            <a:avLst/>
          </a:prstGeom>
        </p:spPr>
      </p:pic>
    </p:spTree>
    <p:extLst>
      <p:ext uri="{BB962C8B-B14F-4D97-AF65-F5344CB8AC3E}">
        <p14:creationId xmlns:p14="http://schemas.microsoft.com/office/powerpoint/2010/main" val="425271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a:t>
            </a:r>
            <a:endParaRPr lang="en-US" dirty="0"/>
          </a:p>
        </p:txBody>
      </p:sp>
      <p:sp>
        <p:nvSpPr>
          <p:cNvPr id="3" name="Content Placeholder 2"/>
          <p:cNvSpPr>
            <a:spLocks noGrp="1"/>
          </p:cNvSpPr>
          <p:nvPr>
            <p:ph idx="1"/>
          </p:nvPr>
        </p:nvSpPr>
        <p:spPr/>
        <p:txBody>
          <a:bodyPr>
            <a:normAutofit lnSpcReduction="10000"/>
          </a:bodyPr>
          <a:lstStyle/>
          <a:p>
            <a:r>
              <a:rPr lang="en-US" dirty="0"/>
              <a:t>R is an </a:t>
            </a:r>
            <a:r>
              <a:rPr lang="en-US" dirty="0" smtClean="0"/>
              <a:t>extremely versatile </a:t>
            </a:r>
            <a:r>
              <a:rPr lang="en-US" dirty="0"/>
              <a:t>open source </a:t>
            </a:r>
            <a:r>
              <a:rPr lang="en-US" dirty="0" smtClean="0"/>
              <a:t>programming language </a:t>
            </a:r>
            <a:r>
              <a:rPr lang="en-US" dirty="0"/>
              <a:t>for statistics and data science. </a:t>
            </a:r>
            <a:endParaRPr lang="en-US" dirty="0" smtClean="0"/>
          </a:p>
          <a:p>
            <a:r>
              <a:rPr lang="en-US" dirty="0" smtClean="0"/>
              <a:t>It is widely used in every field where there is data: business, industry, government, medicine, academia, and so on.</a:t>
            </a:r>
          </a:p>
          <a:p>
            <a:endParaRPr lang="en-US" dirty="0" smtClean="0"/>
          </a:p>
          <a:p>
            <a:pPr marL="0" indent="0">
              <a:buNone/>
            </a:pPr>
            <a:r>
              <a:rPr lang="en-US" b="1" dirty="0" smtClean="0"/>
              <a:t>Key </a:t>
            </a:r>
            <a:r>
              <a:rPr lang="en-US" b="1" dirty="0"/>
              <a:t>Advantages:</a:t>
            </a:r>
            <a:endParaRPr lang="en-US" dirty="0"/>
          </a:p>
          <a:p>
            <a:r>
              <a:rPr lang="en-US" dirty="0" smtClean="0"/>
              <a:t>R </a:t>
            </a:r>
            <a:r>
              <a:rPr lang="en-US" dirty="0"/>
              <a:t>is free </a:t>
            </a:r>
          </a:p>
          <a:p>
            <a:r>
              <a:rPr lang="en-US" dirty="0" smtClean="0"/>
              <a:t>New </a:t>
            </a:r>
            <a:r>
              <a:rPr lang="en-US" dirty="0"/>
              <a:t>statistical methods are usually first implemented in R </a:t>
            </a:r>
          </a:p>
          <a:p>
            <a:r>
              <a:rPr lang="en-US" dirty="0" smtClean="0"/>
              <a:t>Lots </a:t>
            </a:r>
            <a:r>
              <a:rPr lang="en-US" dirty="0"/>
              <a:t>of help due to active community </a:t>
            </a:r>
          </a:p>
          <a:p>
            <a:endParaRPr lang="en-US" dirty="0"/>
          </a:p>
        </p:txBody>
      </p:sp>
    </p:spTree>
    <p:extLst>
      <p:ext uri="{BB962C8B-B14F-4D97-AF65-F5344CB8AC3E}">
        <p14:creationId xmlns:p14="http://schemas.microsoft.com/office/powerpoint/2010/main" val="2149880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values</a:t>
            </a:r>
            <a:endParaRPr lang="en-US" dirty="0"/>
          </a:p>
        </p:txBody>
      </p:sp>
      <p:sp>
        <p:nvSpPr>
          <p:cNvPr id="3" name="Content Placeholder 2"/>
          <p:cNvSpPr>
            <a:spLocks noGrp="1"/>
          </p:cNvSpPr>
          <p:nvPr>
            <p:ph idx="1"/>
          </p:nvPr>
        </p:nvSpPr>
        <p:spPr/>
        <p:txBody>
          <a:bodyPr>
            <a:normAutofit/>
          </a:bodyPr>
          <a:lstStyle/>
          <a:p>
            <a:r>
              <a:rPr lang="en-US" dirty="0"/>
              <a:t>One use of NULL is to build up vectors in loops, in which each </a:t>
            </a:r>
            <a:r>
              <a:rPr lang="en-US" dirty="0" smtClean="0"/>
              <a:t>iteration adds </a:t>
            </a:r>
            <a:r>
              <a:rPr lang="en-US" dirty="0"/>
              <a:t>another element to the vector. </a:t>
            </a:r>
            <a:endParaRPr lang="en-US" dirty="0" smtClean="0"/>
          </a:p>
          <a:p>
            <a:r>
              <a:rPr lang="en-US" dirty="0" smtClean="0"/>
              <a:t>In </a:t>
            </a:r>
            <a:r>
              <a:rPr lang="en-US" dirty="0"/>
              <a:t>this simple example, we build up </a:t>
            </a:r>
            <a:r>
              <a:rPr lang="en-US" dirty="0" smtClean="0"/>
              <a:t>a vector </a:t>
            </a:r>
            <a:r>
              <a:rPr lang="en-US" dirty="0"/>
              <a:t>of even numbers</a:t>
            </a:r>
            <a:r>
              <a:rPr lang="en-US" dirty="0" smtClean="0"/>
              <a:t>:</a:t>
            </a:r>
          </a:p>
          <a:p>
            <a:pPr marL="0" indent="0">
              <a:buNone/>
            </a:pPr>
            <a:r>
              <a:rPr lang="en-US" dirty="0"/>
              <a:t># build up a vector of the even numbers in 1:10</a:t>
            </a:r>
          </a:p>
          <a:p>
            <a:pPr marL="0" indent="0">
              <a:buNone/>
            </a:pPr>
            <a:r>
              <a:rPr lang="en-US" dirty="0"/>
              <a:t>&gt; z &lt;- NULL</a:t>
            </a:r>
          </a:p>
          <a:p>
            <a:pPr marL="0" indent="0">
              <a:buNone/>
            </a:pPr>
            <a:r>
              <a:rPr lang="pl-PL" dirty="0" smtClean="0"/>
              <a:t>for </a:t>
            </a:r>
            <a:r>
              <a:rPr lang="pl-PL" dirty="0"/>
              <a:t>(i in 1:10) </a:t>
            </a:r>
            <a:r>
              <a:rPr lang="en-US" dirty="0" smtClean="0"/>
              <a:t>  </a:t>
            </a:r>
            <a:r>
              <a:rPr lang="pl-PL" dirty="0" smtClean="0"/>
              <a:t>if </a:t>
            </a:r>
            <a:r>
              <a:rPr lang="pl-PL" dirty="0"/>
              <a:t>(i %%2 == 0) </a:t>
            </a:r>
            <a:r>
              <a:rPr lang="en-US" dirty="0" smtClean="0"/>
              <a:t>   </a:t>
            </a:r>
            <a:r>
              <a:rPr lang="pl-PL" dirty="0" smtClean="0"/>
              <a:t>z </a:t>
            </a:r>
            <a:r>
              <a:rPr lang="pl-PL" dirty="0"/>
              <a:t>&lt;- c(z,i)</a:t>
            </a:r>
          </a:p>
          <a:p>
            <a:pPr marL="0" indent="0">
              <a:buNone/>
            </a:pPr>
            <a:r>
              <a:rPr lang="en-US" dirty="0"/>
              <a:t>&gt; z</a:t>
            </a:r>
          </a:p>
          <a:p>
            <a:pPr marL="0" indent="0">
              <a:buNone/>
            </a:pPr>
            <a:r>
              <a:rPr lang="en-US" dirty="0"/>
              <a:t>[1] 2 4 6 8 10</a:t>
            </a:r>
          </a:p>
        </p:txBody>
      </p:sp>
      <p:pic>
        <p:nvPicPr>
          <p:cNvPr id="4" name="Picture 3"/>
          <p:cNvPicPr>
            <a:picLocks noChangeAspect="1"/>
          </p:cNvPicPr>
          <p:nvPr/>
        </p:nvPicPr>
        <p:blipFill>
          <a:blip r:embed="rId2"/>
          <a:stretch>
            <a:fillRect/>
          </a:stretch>
        </p:blipFill>
        <p:spPr>
          <a:xfrm>
            <a:off x="6523892" y="4648200"/>
            <a:ext cx="3877408" cy="1866900"/>
          </a:xfrm>
          <a:prstGeom prst="rect">
            <a:avLst/>
          </a:prstGeom>
        </p:spPr>
      </p:pic>
    </p:spTree>
    <p:extLst>
      <p:ext uri="{BB962C8B-B14F-4D97-AF65-F5344CB8AC3E}">
        <p14:creationId xmlns:p14="http://schemas.microsoft.com/office/powerpoint/2010/main" val="3838421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Create sequence of number from 50 to 100.</a:t>
            </a:r>
          </a:p>
          <a:p>
            <a:r>
              <a:rPr lang="en-US" dirty="0" smtClean="0"/>
              <a:t>Replace the even number with 0</a:t>
            </a:r>
          </a:p>
          <a:p>
            <a:r>
              <a:rPr lang="en-US" dirty="0" smtClean="0"/>
              <a:t>Replace the number multiple of 6 by 6</a:t>
            </a:r>
          </a:p>
          <a:p>
            <a:r>
              <a:rPr lang="en-US" dirty="0" smtClean="0"/>
              <a:t>Calculate the </a:t>
            </a:r>
            <a:r>
              <a:rPr lang="en-US" dirty="0" err="1" smtClean="0"/>
              <a:t>sum,and</a:t>
            </a:r>
            <a:r>
              <a:rPr lang="en-US" dirty="0" smtClean="0"/>
              <a:t> cumulative sum, average </a:t>
            </a:r>
          </a:p>
          <a:p>
            <a:r>
              <a:rPr lang="en-US" dirty="0" smtClean="0"/>
              <a:t>Add c(1:10) and c(20:30), what will be the length?</a:t>
            </a:r>
          </a:p>
          <a:p>
            <a:r>
              <a:rPr lang="en-US" dirty="0" smtClean="0"/>
              <a:t>Divide the c(20:100) vector by 5, then multiply by 10</a:t>
            </a:r>
          </a:p>
          <a:p>
            <a:endParaRPr lang="en-US" dirty="0"/>
          </a:p>
        </p:txBody>
      </p:sp>
    </p:spTree>
    <p:extLst>
      <p:ext uri="{BB962C8B-B14F-4D97-AF65-F5344CB8AC3E}">
        <p14:creationId xmlns:p14="http://schemas.microsoft.com/office/powerpoint/2010/main" val="32401811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a:t>
            </a:r>
            <a:endParaRPr lang="en-US" dirty="0"/>
          </a:p>
        </p:txBody>
      </p:sp>
      <p:sp>
        <p:nvSpPr>
          <p:cNvPr id="3" name="Content Placeholder 2"/>
          <p:cNvSpPr>
            <a:spLocks noGrp="1"/>
          </p:cNvSpPr>
          <p:nvPr>
            <p:ph idx="1"/>
          </p:nvPr>
        </p:nvSpPr>
        <p:spPr>
          <a:xfrm>
            <a:off x="2552700" y="1676400"/>
            <a:ext cx="7200900" cy="4495800"/>
          </a:xfrm>
        </p:spPr>
        <p:txBody>
          <a:bodyPr>
            <a:normAutofit fontScale="92500" lnSpcReduction="20000"/>
          </a:bodyPr>
          <a:lstStyle/>
          <a:p>
            <a:pPr marL="0" indent="0">
              <a:buNone/>
            </a:pPr>
            <a:r>
              <a:rPr lang="en-US" b="1" dirty="0" smtClean="0"/>
              <a:t>What </a:t>
            </a:r>
            <a:r>
              <a:rPr lang="en-US" b="1" dirty="0"/>
              <a:t>is a factor?</a:t>
            </a:r>
            <a:endParaRPr lang="en-US" dirty="0"/>
          </a:p>
          <a:p>
            <a:pPr>
              <a:buFont typeface="Wingdings" panose="05000000000000000000" pitchFamily="2" charset="2"/>
              <a:buChar char="Ø"/>
            </a:pPr>
            <a:r>
              <a:rPr lang="en-US" dirty="0" smtClean="0"/>
              <a:t>A </a:t>
            </a:r>
            <a:r>
              <a:rPr lang="en-US" dirty="0"/>
              <a:t>factor is used to store categorical data </a:t>
            </a:r>
          </a:p>
          <a:p>
            <a:pPr>
              <a:buFont typeface="Wingdings" panose="05000000000000000000" pitchFamily="2" charset="2"/>
              <a:buChar char="Ø"/>
            </a:pPr>
            <a:r>
              <a:rPr lang="en-US" dirty="0" smtClean="0"/>
              <a:t>Can </a:t>
            </a:r>
            <a:r>
              <a:rPr lang="en-US" dirty="0"/>
              <a:t>only contain predefined categories or levels</a:t>
            </a:r>
          </a:p>
          <a:p>
            <a:pPr>
              <a:buFont typeface="Wingdings" panose="05000000000000000000" pitchFamily="2" charset="2"/>
              <a:buChar char="Ø"/>
            </a:pPr>
            <a:r>
              <a:rPr lang="en-US" dirty="0" smtClean="0"/>
              <a:t>Can </a:t>
            </a:r>
            <a:r>
              <a:rPr lang="en-US" dirty="0"/>
              <a:t>be ordered and unordered</a:t>
            </a:r>
          </a:p>
          <a:p>
            <a:pPr marL="0" indent="0">
              <a:buNone/>
            </a:pPr>
            <a:r>
              <a:rPr lang="en-US" b="1" dirty="0"/>
              <a:t>Examples: </a:t>
            </a:r>
            <a:endParaRPr lang="en-US" dirty="0"/>
          </a:p>
          <a:p>
            <a:pPr>
              <a:buFont typeface="Wingdings" panose="05000000000000000000" pitchFamily="2" charset="2"/>
              <a:buChar char="ü"/>
            </a:pPr>
            <a:r>
              <a:rPr lang="en-US" dirty="0" smtClean="0"/>
              <a:t>("</a:t>
            </a:r>
            <a:r>
              <a:rPr lang="en-US" dirty="0"/>
              <a:t>yes", "no", "yes", "yes")</a:t>
            </a:r>
          </a:p>
          <a:p>
            <a:pPr>
              <a:buFont typeface="Wingdings" panose="05000000000000000000" pitchFamily="2" charset="2"/>
              <a:buChar char="ü"/>
            </a:pPr>
            <a:r>
              <a:rPr lang="en-US" dirty="0" smtClean="0"/>
              <a:t>("</a:t>
            </a:r>
            <a:r>
              <a:rPr lang="en-US" dirty="0"/>
              <a:t>male", "female", "female", "male")</a:t>
            </a:r>
          </a:p>
          <a:p>
            <a:pPr>
              <a:buFont typeface="Wingdings" panose="05000000000000000000" pitchFamily="2" charset="2"/>
              <a:buChar char="ü"/>
            </a:pPr>
            <a:r>
              <a:rPr lang="en-US" dirty="0" smtClean="0"/>
              <a:t>("</a:t>
            </a:r>
            <a:r>
              <a:rPr lang="en-US" dirty="0"/>
              <a:t>small", "large", "small", "medium")</a:t>
            </a:r>
          </a:p>
          <a:p>
            <a:pPr marL="0" indent="0">
              <a:buNone/>
            </a:pPr>
            <a:endParaRPr lang="en-US" dirty="0"/>
          </a:p>
          <a:p>
            <a:pPr marL="0" indent="0">
              <a:buNone/>
            </a:pPr>
            <a:r>
              <a:rPr lang="en-US" b="1" dirty="0"/>
              <a:t>Helpful commands :</a:t>
            </a:r>
            <a:endParaRPr lang="en-US" dirty="0"/>
          </a:p>
          <a:p>
            <a:r>
              <a:rPr lang="en-US" dirty="0" smtClean="0"/>
              <a:t>Factors </a:t>
            </a:r>
            <a:r>
              <a:rPr lang="en-US" dirty="0"/>
              <a:t>can be created using </a:t>
            </a:r>
            <a:r>
              <a:rPr lang="en-US" b="1" dirty="0"/>
              <a:t>factor()</a:t>
            </a:r>
            <a:endParaRPr lang="en-US" dirty="0"/>
          </a:p>
          <a:p>
            <a:r>
              <a:rPr lang="en-US" dirty="0" smtClean="0"/>
              <a:t>The </a:t>
            </a:r>
            <a:r>
              <a:rPr lang="en-US" dirty="0"/>
              <a:t>levels of a factor can be displayed using </a:t>
            </a:r>
            <a:r>
              <a:rPr lang="en-US" b="1" dirty="0"/>
              <a:t>levels()</a:t>
            </a:r>
            <a:endParaRPr lang="en-US" dirty="0"/>
          </a:p>
          <a:p>
            <a:endParaRPr lang="en-US" dirty="0"/>
          </a:p>
        </p:txBody>
      </p:sp>
      <p:pic>
        <p:nvPicPr>
          <p:cNvPr id="4" name="Picture 3"/>
          <p:cNvPicPr>
            <a:picLocks noChangeAspect="1"/>
          </p:cNvPicPr>
          <p:nvPr/>
        </p:nvPicPr>
        <p:blipFill>
          <a:blip r:embed="rId2"/>
          <a:stretch>
            <a:fillRect/>
          </a:stretch>
        </p:blipFill>
        <p:spPr>
          <a:xfrm>
            <a:off x="6934200" y="3352801"/>
            <a:ext cx="3276600" cy="633105"/>
          </a:xfrm>
          <a:prstGeom prst="rect">
            <a:avLst/>
          </a:prstGeom>
        </p:spPr>
      </p:pic>
    </p:spTree>
    <p:extLst>
      <p:ext uri="{BB962C8B-B14F-4D97-AF65-F5344CB8AC3E}">
        <p14:creationId xmlns:p14="http://schemas.microsoft.com/office/powerpoint/2010/main" val="2226977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a:t>
            </a:r>
            <a:endParaRPr lang="en-US" dirty="0"/>
          </a:p>
        </p:txBody>
      </p:sp>
      <p:sp>
        <p:nvSpPr>
          <p:cNvPr id="3" name="Content Placeholder 2"/>
          <p:cNvSpPr>
            <a:spLocks noGrp="1"/>
          </p:cNvSpPr>
          <p:nvPr>
            <p:ph idx="1"/>
          </p:nvPr>
        </p:nvSpPr>
        <p:spPr>
          <a:xfrm>
            <a:off x="2438400" y="1600200"/>
            <a:ext cx="7200900" cy="3581400"/>
          </a:xfrm>
        </p:spPr>
        <p:txBody>
          <a:bodyPr/>
          <a:lstStyle/>
          <a:p>
            <a:pPr marL="0" indent="0">
              <a:buNone/>
            </a:pPr>
            <a:r>
              <a:rPr lang="en-US" b="1" dirty="0" smtClean="0"/>
              <a:t>What </a:t>
            </a:r>
            <a:r>
              <a:rPr lang="en-US" b="1" dirty="0"/>
              <a:t>is a Data frame?</a:t>
            </a:r>
            <a:endParaRPr lang="en-US" dirty="0"/>
          </a:p>
          <a:p>
            <a:pPr marL="0" indent="0">
              <a:buNone/>
            </a:pPr>
            <a:r>
              <a:rPr lang="en-US" sz="1600" dirty="0"/>
              <a:t>• A collection of vectors that are of equal length </a:t>
            </a:r>
          </a:p>
          <a:p>
            <a:pPr marL="0" indent="0">
              <a:buNone/>
            </a:pPr>
            <a:r>
              <a:rPr lang="en-US" sz="1600" dirty="0"/>
              <a:t>• Two-dimensional, arranged in rows and columns </a:t>
            </a:r>
          </a:p>
          <a:p>
            <a:pPr marL="0" indent="0">
              <a:buNone/>
            </a:pPr>
            <a:r>
              <a:rPr lang="en-US" sz="1600" dirty="0"/>
              <a:t>• Columns can contain vectors of different data types    </a:t>
            </a:r>
          </a:p>
          <a:p>
            <a:pPr marL="0" indent="0">
              <a:buNone/>
            </a:pPr>
            <a:r>
              <a:rPr lang="en-US" sz="1600" dirty="0"/>
              <a:t>BUT :  </a:t>
            </a:r>
            <a:r>
              <a:rPr lang="en-US" sz="1600" i="1" dirty="0"/>
              <a:t>WITHIN a column, every cell must be the same type of data! </a:t>
            </a:r>
            <a:endParaRPr lang="en-US" sz="1600" i="1" dirty="0"/>
          </a:p>
          <a:p>
            <a:pPr marL="0" indent="0">
              <a:buNone/>
            </a:pPr>
            <a:endParaRPr lang="en-US" sz="1600" i="1" dirty="0"/>
          </a:p>
        </p:txBody>
      </p:sp>
      <p:pic>
        <p:nvPicPr>
          <p:cNvPr id="5" name="Picture 4"/>
          <p:cNvPicPr>
            <a:picLocks noChangeAspect="1"/>
          </p:cNvPicPr>
          <p:nvPr/>
        </p:nvPicPr>
        <p:blipFill>
          <a:blip r:embed="rId2"/>
          <a:stretch>
            <a:fillRect/>
          </a:stretch>
        </p:blipFill>
        <p:spPr>
          <a:xfrm>
            <a:off x="4043363" y="3733801"/>
            <a:ext cx="3990975" cy="2771775"/>
          </a:xfrm>
          <a:prstGeom prst="rect">
            <a:avLst/>
          </a:prstGeom>
        </p:spPr>
      </p:pic>
    </p:spTree>
    <p:extLst>
      <p:ext uri="{BB962C8B-B14F-4D97-AF65-F5344CB8AC3E}">
        <p14:creationId xmlns:p14="http://schemas.microsoft.com/office/powerpoint/2010/main" val="1187249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r>
              <a:rPr lang="en-US" dirty="0" smtClean="0"/>
              <a:t> Basics</a:t>
            </a:r>
            <a:endParaRPr lang="en-US" dirty="0"/>
          </a:p>
        </p:txBody>
      </p:sp>
      <p:pic>
        <p:nvPicPr>
          <p:cNvPr id="9" name="Picture 8"/>
          <p:cNvPicPr>
            <a:picLocks noChangeAspect="1"/>
          </p:cNvPicPr>
          <p:nvPr/>
        </p:nvPicPr>
        <p:blipFill>
          <a:blip r:embed="rId2"/>
          <a:stretch>
            <a:fillRect/>
          </a:stretch>
        </p:blipFill>
        <p:spPr>
          <a:xfrm>
            <a:off x="2438400" y="1428750"/>
            <a:ext cx="6839777" cy="5124450"/>
          </a:xfrm>
          <a:prstGeom prst="rect">
            <a:avLst/>
          </a:prstGeom>
        </p:spPr>
      </p:pic>
    </p:spTree>
    <p:extLst>
      <p:ext uri="{BB962C8B-B14F-4D97-AF65-F5344CB8AC3E}">
        <p14:creationId xmlns:p14="http://schemas.microsoft.com/office/powerpoint/2010/main" val="3682403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Filter Elements in </a:t>
            </a:r>
            <a:r>
              <a:rPr lang="en-US" sz="4000" dirty="0" err="1"/>
              <a:t>DataFrame</a:t>
            </a:r>
            <a:endParaRPr lang="en-US" sz="4000" dirty="0"/>
          </a:p>
        </p:txBody>
      </p:sp>
      <p:sp>
        <p:nvSpPr>
          <p:cNvPr id="3" name="Content Placeholder 2"/>
          <p:cNvSpPr>
            <a:spLocks noGrp="1"/>
          </p:cNvSpPr>
          <p:nvPr>
            <p:ph idx="1"/>
          </p:nvPr>
        </p:nvSpPr>
        <p:spPr>
          <a:xfrm>
            <a:off x="2552700" y="1524000"/>
            <a:ext cx="7200900" cy="4343400"/>
          </a:xfrm>
        </p:spPr>
        <p:txBody>
          <a:bodyPr/>
          <a:lstStyle/>
          <a:p>
            <a:pPr marL="0" indent="0">
              <a:buNone/>
            </a:pPr>
            <a:r>
              <a:rPr lang="en-US" dirty="0" smtClean="0"/>
              <a:t>dataframe1[row index , column index] </a:t>
            </a:r>
          </a:p>
          <a:p>
            <a:pPr marL="0" indent="0">
              <a:buNone/>
            </a:pPr>
            <a:endParaRPr lang="en-US" dirty="0" smtClean="0"/>
          </a:p>
          <a:p>
            <a:pPr marL="0" indent="0">
              <a:buNone/>
            </a:pPr>
            <a:r>
              <a:rPr lang="en-US" dirty="0"/>
              <a:t>Access using row index</a:t>
            </a:r>
          </a:p>
          <a:p>
            <a:pPr marL="0" indent="0">
              <a:buNone/>
            </a:pPr>
            <a:r>
              <a:rPr lang="en-US" dirty="0" smtClean="0"/>
              <a:t>dataframe1</a:t>
            </a:r>
            <a:r>
              <a:rPr lang="en-US" b="1" dirty="0" smtClean="0"/>
              <a:t>[c(1, 6,7), ]</a:t>
            </a:r>
          </a:p>
          <a:p>
            <a:pPr marL="0" indent="0">
              <a:buNone/>
            </a:pPr>
            <a:endParaRPr lang="en-US" dirty="0" smtClean="0"/>
          </a:p>
          <a:p>
            <a:pPr marL="0" indent="0">
              <a:buNone/>
            </a:pPr>
            <a:r>
              <a:rPr lang="en-US" dirty="0" smtClean="0"/>
              <a:t>Access using column name</a:t>
            </a:r>
          </a:p>
          <a:p>
            <a:pPr marL="0" indent="0">
              <a:buNone/>
            </a:pPr>
            <a:r>
              <a:rPr lang="en-US" dirty="0" smtClean="0"/>
              <a:t>dataframe1[, c(“age”)]</a:t>
            </a:r>
          </a:p>
          <a:p>
            <a:pPr marL="0" indent="0">
              <a:buNone/>
            </a:pPr>
            <a:r>
              <a:rPr lang="en-US" dirty="0" err="1" smtClean="0"/>
              <a:t>dataframe$age</a:t>
            </a:r>
            <a:endParaRPr lang="en-US" dirty="0" smtClean="0"/>
          </a:p>
          <a:p>
            <a:pPr marL="0" indent="0">
              <a:buNone/>
            </a:pPr>
            <a:endParaRPr lang="en-US" dirty="0"/>
          </a:p>
          <a:p>
            <a:pPr marL="0" indent="0">
              <a:buNone/>
            </a:pPr>
            <a:r>
              <a:rPr lang="en-US" dirty="0" smtClean="0"/>
              <a:t>According to row condition</a:t>
            </a:r>
          </a:p>
        </p:txBody>
      </p:sp>
    </p:spTree>
    <p:extLst>
      <p:ext uri="{BB962C8B-B14F-4D97-AF65-F5344CB8AC3E}">
        <p14:creationId xmlns:p14="http://schemas.microsoft.com/office/powerpoint/2010/main" val="3603103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685800"/>
            <a:ext cx="7200900" cy="838200"/>
          </a:xfrm>
        </p:spPr>
        <p:txBody>
          <a:bodyPr/>
          <a:lstStyle/>
          <a:p>
            <a:r>
              <a:rPr lang="en-US" dirty="0" smtClean="0"/>
              <a:t>Data Preparation</a:t>
            </a:r>
            <a:endParaRPr lang="en-US" dirty="0"/>
          </a:p>
        </p:txBody>
      </p:sp>
      <p:sp>
        <p:nvSpPr>
          <p:cNvPr id="3" name="Content Placeholder 2"/>
          <p:cNvSpPr>
            <a:spLocks noGrp="1"/>
          </p:cNvSpPr>
          <p:nvPr>
            <p:ph idx="1"/>
          </p:nvPr>
        </p:nvSpPr>
        <p:spPr>
          <a:xfrm>
            <a:off x="2590800" y="1600200"/>
            <a:ext cx="7200900" cy="4800600"/>
          </a:xfrm>
        </p:spPr>
        <p:txBody>
          <a:bodyPr>
            <a:normAutofit fontScale="55000" lnSpcReduction="20000"/>
          </a:bodyPr>
          <a:lstStyle/>
          <a:p>
            <a:endParaRPr lang="en-US" dirty="0"/>
          </a:p>
          <a:p>
            <a:pPr marL="0" indent="0">
              <a:buNone/>
            </a:pPr>
            <a:r>
              <a:rPr lang="en-US" sz="2900" b="1" dirty="0"/>
              <a:t>Basic workflow :</a:t>
            </a:r>
            <a:endParaRPr lang="en-US" sz="2900" dirty="0"/>
          </a:p>
          <a:p>
            <a:pPr marL="457200" indent="-457200">
              <a:buFont typeface="+mj-lt"/>
              <a:buAutoNum type="arabicPeriod"/>
            </a:pPr>
            <a:r>
              <a:rPr lang="en-US" sz="2500" dirty="0"/>
              <a:t>Import </a:t>
            </a:r>
            <a:r>
              <a:rPr lang="en-US" sz="2500" dirty="0"/>
              <a:t>your data</a:t>
            </a:r>
          </a:p>
          <a:p>
            <a:pPr marL="457200" indent="-457200">
              <a:buFont typeface="+mj-lt"/>
              <a:buAutoNum type="arabicPeriod"/>
            </a:pPr>
            <a:r>
              <a:rPr lang="en-US" sz="2500" dirty="0"/>
              <a:t>Check</a:t>
            </a:r>
            <a:r>
              <a:rPr lang="en-US" sz="2500" dirty="0"/>
              <a:t>, clean and prepare your data (can be up to 80% of your project) </a:t>
            </a:r>
          </a:p>
          <a:p>
            <a:pPr marL="457200" indent="-457200">
              <a:buFont typeface="+mj-lt"/>
              <a:buAutoNum type="arabicPeriod"/>
            </a:pPr>
            <a:r>
              <a:rPr lang="en-US" sz="2500" dirty="0"/>
              <a:t>Conduct </a:t>
            </a:r>
            <a:r>
              <a:rPr lang="en-US" sz="2500" dirty="0"/>
              <a:t>your analyses </a:t>
            </a:r>
          </a:p>
          <a:p>
            <a:pPr marL="457200" indent="-457200">
              <a:buFont typeface="+mj-lt"/>
              <a:buAutoNum type="arabicPeriod"/>
            </a:pPr>
            <a:r>
              <a:rPr lang="en-US" sz="2500" dirty="0"/>
              <a:t>Export </a:t>
            </a:r>
            <a:r>
              <a:rPr lang="en-US" sz="2500" dirty="0"/>
              <a:t>your results </a:t>
            </a:r>
          </a:p>
          <a:p>
            <a:pPr marL="457200" indent="-457200">
              <a:buFont typeface="+mj-lt"/>
              <a:buAutoNum type="arabicPeriod"/>
            </a:pPr>
            <a:r>
              <a:rPr lang="en-US" sz="2500" dirty="0"/>
              <a:t>Clean </a:t>
            </a:r>
            <a:r>
              <a:rPr lang="en-US" sz="2500" dirty="0"/>
              <a:t>R environment and close session</a:t>
            </a:r>
          </a:p>
          <a:p>
            <a:pPr marL="0" indent="0">
              <a:buNone/>
            </a:pPr>
            <a:endParaRPr lang="en-US" sz="2300" dirty="0"/>
          </a:p>
          <a:p>
            <a:pPr marL="0" indent="0">
              <a:buNone/>
            </a:pPr>
            <a:r>
              <a:rPr lang="en-US" sz="2500" b="1" dirty="0"/>
              <a:t>Basic Sanity check for data : </a:t>
            </a:r>
            <a:endParaRPr lang="en-US" sz="2500" dirty="0"/>
          </a:p>
          <a:p>
            <a:pPr>
              <a:buFont typeface="Wingdings" panose="05000000000000000000" pitchFamily="2" charset="2"/>
              <a:buChar char="ü"/>
            </a:pPr>
            <a:r>
              <a:rPr lang="en-US" sz="2500" dirty="0"/>
              <a:t>Columns </a:t>
            </a:r>
            <a:r>
              <a:rPr lang="en-US" sz="2500" dirty="0"/>
              <a:t>should contain variables </a:t>
            </a:r>
          </a:p>
          <a:p>
            <a:pPr>
              <a:buFont typeface="Wingdings" panose="05000000000000000000" pitchFamily="2" charset="2"/>
              <a:buChar char="ü"/>
            </a:pPr>
            <a:r>
              <a:rPr lang="en-US" sz="2500" dirty="0"/>
              <a:t>Rows </a:t>
            </a:r>
            <a:r>
              <a:rPr lang="en-US" sz="2500" dirty="0"/>
              <a:t>should contain observations, measurements, cases, etc. </a:t>
            </a:r>
          </a:p>
          <a:p>
            <a:pPr>
              <a:buFont typeface="Wingdings" panose="05000000000000000000" pitchFamily="2" charset="2"/>
              <a:buChar char="ü"/>
            </a:pPr>
            <a:r>
              <a:rPr lang="en-US" sz="2500" dirty="0"/>
              <a:t>Use </a:t>
            </a:r>
            <a:r>
              <a:rPr lang="en-US" sz="2500" dirty="0"/>
              <a:t>first row for the names of the variables </a:t>
            </a:r>
          </a:p>
          <a:p>
            <a:pPr>
              <a:buFont typeface="Wingdings" panose="05000000000000000000" pitchFamily="2" charset="2"/>
              <a:buChar char="ü"/>
            </a:pPr>
            <a:r>
              <a:rPr lang="en-US" sz="2500" dirty="0"/>
              <a:t>Enter </a:t>
            </a:r>
            <a:r>
              <a:rPr lang="en-US" sz="2500" dirty="0"/>
              <a:t>NA (in capitals) into cells representing missing values </a:t>
            </a:r>
          </a:p>
          <a:p>
            <a:pPr>
              <a:buFont typeface="Wingdings" panose="05000000000000000000" pitchFamily="2" charset="2"/>
              <a:buChar char="ü"/>
            </a:pPr>
            <a:r>
              <a:rPr lang="en-US" sz="2500" dirty="0"/>
              <a:t>You </a:t>
            </a:r>
            <a:r>
              <a:rPr lang="en-US" sz="2500" dirty="0"/>
              <a:t>should avoid names (or fields or values) that contain spaces </a:t>
            </a:r>
          </a:p>
          <a:p>
            <a:pPr>
              <a:buFont typeface="Wingdings" panose="05000000000000000000" pitchFamily="2" charset="2"/>
              <a:buChar char="ü"/>
            </a:pPr>
            <a:r>
              <a:rPr lang="en-US" sz="2500" dirty="0"/>
              <a:t>Store </a:t>
            </a:r>
            <a:r>
              <a:rPr lang="en-US" sz="2500" dirty="0"/>
              <a:t>data as .csv or .txt files as those can be easily read into R</a:t>
            </a:r>
          </a:p>
          <a:p>
            <a:endParaRPr lang="en-US" dirty="0"/>
          </a:p>
        </p:txBody>
      </p:sp>
    </p:spTree>
    <p:extLst>
      <p:ext uri="{BB962C8B-B14F-4D97-AF65-F5344CB8AC3E}">
        <p14:creationId xmlns:p14="http://schemas.microsoft.com/office/powerpoint/2010/main" val="35959154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Data/ writing file</a:t>
            </a:r>
            <a:endParaRPr lang="en-US" dirty="0"/>
          </a:p>
        </p:txBody>
      </p:sp>
      <p:sp>
        <p:nvSpPr>
          <p:cNvPr id="3" name="Content Placeholder 2"/>
          <p:cNvSpPr>
            <a:spLocks noGrp="1"/>
          </p:cNvSpPr>
          <p:nvPr>
            <p:ph idx="1"/>
          </p:nvPr>
        </p:nvSpPr>
        <p:spPr>
          <a:xfrm>
            <a:off x="2514600" y="2057400"/>
            <a:ext cx="7200900" cy="4191000"/>
          </a:xfrm>
        </p:spPr>
        <p:txBody>
          <a:bodyPr>
            <a:normAutofit fontScale="92500" lnSpcReduction="10000"/>
          </a:bodyPr>
          <a:lstStyle/>
          <a:p>
            <a:pPr marL="0" indent="0">
              <a:buNone/>
            </a:pPr>
            <a:r>
              <a:rPr lang="en-US" sz="1400" dirty="0"/>
              <a:t>#Direct way</a:t>
            </a:r>
          </a:p>
          <a:p>
            <a:pPr marL="0" indent="0">
              <a:buNone/>
            </a:pPr>
            <a:r>
              <a:rPr lang="en-US" sz="1400" dirty="0"/>
              <a:t>library(</a:t>
            </a:r>
            <a:r>
              <a:rPr lang="en-US" sz="1400" dirty="0" err="1"/>
              <a:t>rio</a:t>
            </a:r>
            <a:r>
              <a:rPr lang="en-US" sz="1400" dirty="0"/>
              <a:t>)</a:t>
            </a:r>
          </a:p>
          <a:p>
            <a:pPr marL="0" indent="0">
              <a:buNone/>
            </a:pPr>
            <a:r>
              <a:rPr lang="en-US" sz="1400" dirty="0" err="1"/>
              <a:t>setwd</a:t>
            </a:r>
            <a:r>
              <a:rPr lang="en-US" sz="1400" dirty="0"/>
              <a:t>("C:\\Users\\hag5kor\\Desktop\\Shanu\\ATI\\R Prerequisites (1)\\")</a:t>
            </a:r>
          </a:p>
          <a:p>
            <a:pPr marL="0" indent="0">
              <a:buNone/>
            </a:pPr>
            <a:r>
              <a:rPr lang="en-US" sz="1400" dirty="0" err="1"/>
              <a:t>student_data</a:t>
            </a:r>
            <a:r>
              <a:rPr lang="en-US" sz="1400" dirty="0"/>
              <a:t>&lt;-import("student_data.xlsx")</a:t>
            </a:r>
          </a:p>
          <a:p>
            <a:pPr marL="0" indent="0">
              <a:buNone/>
            </a:pPr>
            <a:r>
              <a:rPr lang="en-US" sz="1400" dirty="0"/>
              <a:t>print(</a:t>
            </a:r>
            <a:r>
              <a:rPr lang="en-US" sz="1400" dirty="0" err="1"/>
              <a:t>student_data</a:t>
            </a:r>
            <a:r>
              <a:rPr lang="en-US" sz="1400" dirty="0"/>
              <a:t>)</a:t>
            </a:r>
          </a:p>
          <a:p>
            <a:pPr marL="0" indent="0">
              <a:buNone/>
            </a:pPr>
            <a:r>
              <a:rPr lang="en-US" sz="1400" dirty="0"/>
              <a:t>#to write in CSV format</a:t>
            </a:r>
          </a:p>
          <a:p>
            <a:pPr marL="0" indent="0">
              <a:buNone/>
            </a:pPr>
            <a:r>
              <a:rPr lang="en-US" sz="1400" dirty="0"/>
              <a:t>export(student_data,"student1.csv")</a:t>
            </a:r>
          </a:p>
          <a:p>
            <a:pPr marL="0" indent="0">
              <a:buNone/>
            </a:pPr>
            <a:r>
              <a:rPr lang="en-US" sz="1400" dirty="0"/>
              <a:t>#to write in </a:t>
            </a:r>
            <a:r>
              <a:rPr lang="en-US" sz="1400" dirty="0" err="1"/>
              <a:t>xlsx</a:t>
            </a:r>
            <a:r>
              <a:rPr lang="en-US" sz="1400" dirty="0"/>
              <a:t> format</a:t>
            </a:r>
          </a:p>
          <a:p>
            <a:pPr marL="0" indent="0">
              <a:buNone/>
            </a:pPr>
            <a:r>
              <a:rPr lang="en-US" sz="1400" dirty="0"/>
              <a:t>export(student_data,"student1.xlsx")</a:t>
            </a:r>
          </a:p>
          <a:p>
            <a:pPr marL="0" indent="0">
              <a:buNone/>
            </a:pPr>
            <a:r>
              <a:rPr lang="en-US" sz="1400" dirty="0"/>
              <a:t>#to write in txt format</a:t>
            </a:r>
          </a:p>
          <a:p>
            <a:pPr marL="0" indent="0">
              <a:buNone/>
            </a:pPr>
            <a:r>
              <a:rPr lang="en-US" sz="1400" dirty="0"/>
              <a:t>export(student_data,"student1.txt")</a:t>
            </a:r>
          </a:p>
          <a:p>
            <a:pPr marL="0" indent="0">
              <a:buNone/>
            </a:pPr>
            <a:endParaRPr lang="en-US" sz="1400" dirty="0"/>
          </a:p>
          <a:p>
            <a:pPr marL="0" indent="0">
              <a:buNone/>
            </a:pPr>
            <a:r>
              <a:rPr lang="en-US" sz="1400" i="1" dirty="0"/>
              <a:t>..</a:t>
            </a:r>
            <a:endParaRPr lang="en-US" sz="1400" dirty="0"/>
          </a:p>
        </p:txBody>
      </p:sp>
    </p:spTree>
    <p:extLst>
      <p:ext uri="{BB962C8B-B14F-4D97-AF65-F5344CB8AC3E}">
        <p14:creationId xmlns:p14="http://schemas.microsoft.com/office/powerpoint/2010/main" val="1701087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685800"/>
            <a:ext cx="7200900" cy="914400"/>
          </a:xfrm>
        </p:spPr>
        <p:txBody>
          <a:bodyPr/>
          <a:lstStyle/>
          <a:p>
            <a:r>
              <a:rPr lang="en-US" dirty="0" smtClean="0"/>
              <a:t>Overview Statistics</a:t>
            </a:r>
            <a:endParaRPr lang="en-US" dirty="0"/>
          </a:p>
        </p:txBody>
      </p:sp>
      <p:sp>
        <p:nvSpPr>
          <p:cNvPr id="3" name="Content Placeholder 2"/>
          <p:cNvSpPr>
            <a:spLocks noGrp="1"/>
          </p:cNvSpPr>
          <p:nvPr>
            <p:ph idx="1"/>
          </p:nvPr>
        </p:nvSpPr>
        <p:spPr>
          <a:xfrm>
            <a:off x="2552700" y="1981200"/>
            <a:ext cx="7200900" cy="3581400"/>
          </a:xfrm>
        </p:spPr>
        <p:txBody>
          <a:bodyPr>
            <a:normAutofit fontScale="92500" lnSpcReduction="20000"/>
          </a:bodyPr>
          <a:lstStyle/>
          <a:p>
            <a:pPr marL="0" indent="0">
              <a:buNone/>
            </a:pPr>
            <a:r>
              <a:rPr lang="en-US" dirty="0" smtClean="0"/>
              <a:t>After </a:t>
            </a:r>
            <a:r>
              <a:rPr lang="en-US" dirty="0"/>
              <a:t>you read in your data, you can briefly check it with some useful commands:</a:t>
            </a:r>
          </a:p>
          <a:p>
            <a:pPr marL="0" indent="0">
              <a:buNone/>
            </a:pPr>
            <a:endParaRPr lang="en-US" dirty="0"/>
          </a:p>
          <a:p>
            <a:pPr>
              <a:buFont typeface="Wingdings" panose="05000000000000000000" pitchFamily="2" charset="2"/>
              <a:buChar char="ü"/>
            </a:pPr>
            <a:r>
              <a:rPr lang="en-US" dirty="0" smtClean="0"/>
              <a:t>summary</a:t>
            </a:r>
            <a:r>
              <a:rPr lang="en-US" dirty="0"/>
              <a:t>() provides summary statistics for each variable </a:t>
            </a:r>
          </a:p>
          <a:p>
            <a:pPr>
              <a:buFont typeface="Wingdings" panose="05000000000000000000" pitchFamily="2" charset="2"/>
              <a:buChar char="ü"/>
            </a:pPr>
            <a:r>
              <a:rPr lang="en-US" dirty="0" smtClean="0"/>
              <a:t>names</a:t>
            </a:r>
            <a:r>
              <a:rPr lang="en-US" dirty="0"/>
              <a:t>() returns the column names </a:t>
            </a:r>
          </a:p>
          <a:p>
            <a:pPr>
              <a:buFont typeface="Wingdings" panose="05000000000000000000" pitchFamily="2" charset="2"/>
              <a:buChar char="ü"/>
            </a:pPr>
            <a:r>
              <a:rPr lang="en-US" dirty="0" err="1" smtClean="0"/>
              <a:t>str</a:t>
            </a:r>
            <a:r>
              <a:rPr lang="en-US" dirty="0"/>
              <a:t>()gives overall structure of your data </a:t>
            </a:r>
          </a:p>
          <a:p>
            <a:pPr>
              <a:buFont typeface="Wingdings" panose="05000000000000000000" pitchFamily="2" charset="2"/>
              <a:buChar char="ü"/>
            </a:pPr>
            <a:r>
              <a:rPr lang="en-US" dirty="0" smtClean="0"/>
              <a:t>head</a:t>
            </a:r>
            <a:r>
              <a:rPr lang="en-US" dirty="0"/>
              <a:t>() returns the first lines (default: 6) of the file and the header </a:t>
            </a:r>
          </a:p>
          <a:p>
            <a:pPr>
              <a:buFont typeface="Wingdings" panose="05000000000000000000" pitchFamily="2" charset="2"/>
              <a:buChar char="ü"/>
            </a:pPr>
            <a:r>
              <a:rPr lang="en-US" dirty="0" smtClean="0"/>
              <a:t>tail</a:t>
            </a:r>
            <a:r>
              <a:rPr lang="en-US" dirty="0"/>
              <a:t>() returns the last lines of the file and the header</a:t>
            </a:r>
          </a:p>
          <a:p>
            <a:pPr marL="0" indent="0">
              <a:buNone/>
            </a:pPr>
            <a:r>
              <a:rPr lang="en-US" i="1" dirty="0"/>
              <a:t>Now we will look at a few common things to look out for !!</a:t>
            </a:r>
            <a:endParaRPr lang="en-US" dirty="0"/>
          </a:p>
        </p:txBody>
      </p:sp>
    </p:spTree>
    <p:extLst>
      <p:ext uri="{BB962C8B-B14F-4D97-AF65-F5344CB8AC3E}">
        <p14:creationId xmlns:p14="http://schemas.microsoft.com/office/powerpoint/2010/main" val="2509214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685800"/>
            <a:ext cx="7200900" cy="838200"/>
          </a:xfrm>
        </p:spPr>
        <p:txBody>
          <a:bodyPr>
            <a:normAutofit fontScale="90000"/>
          </a:bodyPr>
          <a:lstStyle/>
          <a:p>
            <a:r>
              <a:rPr lang="en-US" dirty="0" smtClean="0"/>
              <a:t>Data </a:t>
            </a:r>
            <a:r>
              <a:rPr lang="en-US" dirty="0"/>
              <a:t>Manipulation : </a:t>
            </a:r>
            <a:r>
              <a:rPr lang="en-US" dirty="0" err="1"/>
              <a:t>Dplyr</a:t>
            </a:r>
            <a:r>
              <a:rPr lang="en-US" dirty="0"/>
              <a:t/>
            </a:r>
            <a:br>
              <a:rPr lang="en-US" dirty="0"/>
            </a:br>
            <a:endParaRPr lang="en-US" dirty="0"/>
          </a:p>
        </p:txBody>
      </p:sp>
      <p:sp>
        <p:nvSpPr>
          <p:cNvPr id="3" name="Content Placeholder 2"/>
          <p:cNvSpPr>
            <a:spLocks noGrp="1"/>
          </p:cNvSpPr>
          <p:nvPr>
            <p:ph idx="1"/>
          </p:nvPr>
        </p:nvSpPr>
        <p:spPr>
          <a:xfrm>
            <a:off x="2743200" y="1752600"/>
            <a:ext cx="7200900" cy="4267200"/>
          </a:xfrm>
        </p:spPr>
        <p:txBody>
          <a:bodyPr>
            <a:normAutofit fontScale="77500" lnSpcReduction="20000"/>
          </a:bodyPr>
          <a:lstStyle/>
          <a:p>
            <a:endParaRPr lang="en-US" dirty="0"/>
          </a:p>
          <a:p>
            <a:pPr marL="0" indent="0">
              <a:buNone/>
            </a:pPr>
            <a:r>
              <a:rPr lang="en-US" sz="2300" dirty="0"/>
              <a:t>The package contains a set of functions </a:t>
            </a:r>
            <a:r>
              <a:rPr lang="en-US" sz="2300" dirty="0"/>
              <a:t>that </a:t>
            </a:r>
            <a:r>
              <a:rPr lang="en-US" sz="2300" dirty="0"/>
              <a:t>perform common data manipulation operations such as filtering for rows, selecting specific columns, re-ordering rows, adding new columns and summarizing data.</a:t>
            </a:r>
          </a:p>
          <a:p>
            <a:pPr marL="0" indent="0">
              <a:buNone/>
            </a:pPr>
            <a:endParaRPr lang="en-US" sz="2300" dirty="0"/>
          </a:p>
          <a:p>
            <a:pPr marL="0" indent="0">
              <a:buNone/>
            </a:pPr>
            <a:r>
              <a:rPr lang="en-US" sz="2300" dirty="0"/>
              <a:t>Some </a:t>
            </a:r>
            <a:r>
              <a:rPr lang="en-US" sz="2300" dirty="0"/>
              <a:t>of the most important functions in the package are</a:t>
            </a:r>
          </a:p>
          <a:p>
            <a:pPr>
              <a:buFont typeface="Wingdings" panose="05000000000000000000" pitchFamily="2" charset="2"/>
              <a:buChar char="ü"/>
            </a:pPr>
            <a:r>
              <a:rPr lang="en-US" sz="2300" dirty="0"/>
              <a:t>select</a:t>
            </a:r>
            <a:r>
              <a:rPr lang="en-US" sz="2300" dirty="0"/>
              <a:t>() –select columns</a:t>
            </a:r>
          </a:p>
          <a:p>
            <a:pPr>
              <a:buFont typeface="Wingdings" panose="05000000000000000000" pitchFamily="2" charset="2"/>
              <a:buChar char="ü"/>
            </a:pPr>
            <a:r>
              <a:rPr lang="en-US" sz="2300" dirty="0"/>
              <a:t>filter</a:t>
            </a:r>
            <a:r>
              <a:rPr lang="en-US" sz="2300" dirty="0"/>
              <a:t>() –filter </a:t>
            </a:r>
            <a:r>
              <a:rPr lang="en-US" sz="2300" dirty="0"/>
              <a:t>rows</a:t>
            </a:r>
          </a:p>
          <a:p>
            <a:pPr>
              <a:buFont typeface="Wingdings" panose="05000000000000000000" pitchFamily="2" charset="2"/>
              <a:buChar char="ü"/>
            </a:pPr>
            <a:r>
              <a:rPr lang="en-US" sz="2300" dirty="0"/>
              <a:t>mutate() –add columns</a:t>
            </a:r>
          </a:p>
          <a:p>
            <a:pPr>
              <a:buFont typeface="Wingdings" panose="05000000000000000000" pitchFamily="2" charset="2"/>
              <a:buChar char="ü"/>
            </a:pPr>
            <a:r>
              <a:rPr lang="en-US" sz="2300" dirty="0"/>
              <a:t>arrange</a:t>
            </a:r>
            <a:r>
              <a:rPr lang="en-US" sz="2300" dirty="0"/>
              <a:t>() –arrange rows</a:t>
            </a:r>
          </a:p>
          <a:p>
            <a:pPr>
              <a:buFont typeface="Wingdings" panose="05000000000000000000" pitchFamily="2" charset="2"/>
              <a:buChar char="ü"/>
            </a:pPr>
            <a:r>
              <a:rPr lang="en-US" sz="2300" dirty="0" err="1"/>
              <a:t>summarise</a:t>
            </a:r>
            <a:r>
              <a:rPr lang="en-US" sz="2300" dirty="0"/>
              <a:t>() </a:t>
            </a:r>
            <a:r>
              <a:rPr lang="en-US" sz="2300" dirty="0"/>
              <a:t>– </a:t>
            </a:r>
            <a:r>
              <a:rPr lang="en-US" sz="2300" dirty="0" err="1"/>
              <a:t>summarise</a:t>
            </a:r>
            <a:r>
              <a:rPr lang="en-US" sz="2300" dirty="0"/>
              <a:t> </a:t>
            </a:r>
            <a:r>
              <a:rPr lang="en-US" sz="2300" dirty="0"/>
              <a:t>values</a:t>
            </a:r>
          </a:p>
          <a:p>
            <a:pPr>
              <a:buFont typeface="Wingdings" panose="05000000000000000000" pitchFamily="2" charset="2"/>
              <a:buChar char="ü"/>
            </a:pPr>
            <a:r>
              <a:rPr lang="en-US" sz="2300" dirty="0" err="1"/>
              <a:t>group_by</a:t>
            </a:r>
            <a:r>
              <a:rPr lang="en-US" sz="2300" dirty="0"/>
              <a:t>() –Allows groups operations</a:t>
            </a:r>
          </a:p>
          <a:p>
            <a:endParaRPr lang="en-US" dirty="0"/>
          </a:p>
        </p:txBody>
      </p:sp>
    </p:spTree>
    <p:extLst>
      <p:ext uri="{BB962C8B-B14F-4D97-AF65-F5344CB8AC3E}">
        <p14:creationId xmlns:p14="http://schemas.microsoft.com/office/powerpoint/2010/main" val="233523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R </a:t>
            </a:r>
            <a:r>
              <a:rPr lang="en-US" sz="4000" b="1" dirty="0"/>
              <a:t>: Object Oriented Programming</a:t>
            </a:r>
            <a:endParaRPr lang="en-US" sz="4000" dirty="0"/>
          </a:p>
        </p:txBody>
      </p:sp>
      <p:sp>
        <p:nvSpPr>
          <p:cNvPr id="3" name="Content Placeholder 2"/>
          <p:cNvSpPr>
            <a:spLocks noGrp="1"/>
          </p:cNvSpPr>
          <p:nvPr>
            <p:ph idx="1"/>
          </p:nvPr>
        </p:nvSpPr>
        <p:spPr>
          <a:xfrm>
            <a:off x="2372840" y="1828800"/>
            <a:ext cx="8016241" cy="4023360"/>
          </a:xfrm>
        </p:spPr>
        <p:txBody>
          <a:bodyPr>
            <a:noAutofit/>
          </a:bodyPr>
          <a:lstStyle/>
          <a:p>
            <a:endParaRPr lang="en-US" sz="1800" dirty="0"/>
          </a:p>
          <a:p>
            <a:pPr marL="0" indent="0">
              <a:buNone/>
            </a:pPr>
            <a:r>
              <a:rPr lang="en-US" sz="1800" dirty="0"/>
              <a:t>Everything in R is an object</a:t>
            </a:r>
          </a:p>
          <a:p>
            <a:r>
              <a:rPr lang="en-US" sz="1800" dirty="0"/>
              <a:t>An </a:t>
            </a:r>
            <a:r>
              <a:rPr lang="en-US" sz="1800" dirty="0"/>
              <a:t>object is a data structure having some attributes and methods which act on its attributes.</a:t>
            </a:r>
          </a:p>
          <a:p>
            <a:r>
              <a:rPr lang="en-US" sz="1800" dirty="0"/>
              <a:t>Class </a:t>
            </a:r>
            <a:r>
              <a:rPr lang="en-US" sz="1800" dirty="0"/>
              <a:t>is a blueprint for the object. We can think of class like a sketch (prototype) of a house. It contains all the details about the floors, doors, windows etc. Based on these descriptions we build the house</a:t>
            </a:r>
            <a:r>
              <a:rPr lang="en-US" sz="1800" dirty="0"/>
              <a:t>.</a:t>
            </a:r>
            <a:endParaRPr lang="en-US" sz="1800" dirty="0"/>
          </a:p>
        </p:txBody>
      </p:sp>
    </p:spTree>
    <p:extLst>
      <p:ext uri="{BB962C8B-B14F-4D97-AF65-F5344CB8AC3E}">
        <p14:creationId xmlns:p14="http://schemas.microsoft.com/office/powerpoint/2010/main" val="3766589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685800"/>
            <a:ext cx="7200900" cy="1066800"/>
          </a:xfrm>
        </p:spPr>
        <p:txBody>
          <a:bodyPr/>
          <a:lstStyle/>
          <a:p>
            <a:r>
              <a:rPr lang="en-US" dirty="0" smtClean="0"/>
              <a:t>Naming Convention</a:t>
            </a:r>
            <a:endParaRPr lang="en-US" dirty="0"/>
          </a:p>
        </p:txBody>
      </p:sp>
      <p:sp>
        <p:nvSpPr>
          <p:cNvPr id="3" name="Content Placeholder 2"/>
          <p:cNvSpPr>
            <a:spLocks noGrp="1"/>
          </p:cNvSpPr>
          <p:nvPr>
            <p:ph idx="1"/>
          </p:nvPr>
        </p:nvSpPr>
        <p:spPr/>
        <p:txBody>
          <a:bodyPr/>
          <a:lstStyle/>
          <a:p>
            <a:r>
              <a:rPr lang="en-US" dirty="0"/>
              <a:t>Variable and function names should be lowercase</a:t>
            </a:r>
            <a:r>
              <a:rPr lang="en-US" dirty="0" smtClean="0"/>
              <a:t>.</a:t>
            </a:r>
          </a:p>
          <a:p>
            <a:r>
              <a:rPr lang="en-US" dirty="0" smtClean="0"/>
              <a:t>Use </a:t>
            </a:r>
            <a:r>
              <a:rPr lang="en-US" dirty="0"/>
              <a:t>an underscore (_) to separate words within a name</a:t>
            </a:r>
            <a:r>
              <a:rPr lang="en-US" dirty="0" smtClean="0"/>
              <a:t>.</a:t>
            </a:r>
          </a:p>
          <a:p>
            <a:r>
              <a:rPr lang="en-US" dirty="0" smtClean="0"/>
              <a:t>Variable/File </a:t>
            </a:r>
            <a:r>
              <a:rPr lang="en-US" dirty="0"/>
              <a:t>names should be meaningful </a:t>
            </a:r>
          </a:p>
        </p:txBody>
      </p:sp>
    </p:spTree>
    <p:extLst>
      <p:ext uri="{BB962C8B-B14F-4D97-AF65-F5344CB8AC3E}">
        <p14:creationId xmlns:p14="http://schemas.microsoft.com/office/powerpoint/2010/main" val="3022583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 Joining</a:t>
            </a:r>
            <a:endParaRPr lang="en-US" dirty="0"/>
          </a:p>
        </p:txBody>
      </p:sp>
      <p:pic>
        <p:nvPicPr>
          <p:cNvPr id="5" name="Picture 4"/>
          <p:cNvPicPr>
            <a:picLocks noChangeAspect="1"/>
          </p:cNvPicPr>
          <p:nvPr/>
        </p:nvPicPr>
        <p:blipFill>
          <a:blip r:embed="rId2"/>
          <a:stretch>
            <a:fillRect/>
          </a:stretch>
        </p:blipFill>
        <p:spPr>
          <a:xfrm>
            <a:off x="2578580" y="2194704"/>
            <a:ext cx="7251221" cy="1143000"/>
          </a:xfrm>
          <a:prstGeom prst="rect">
            <a:avLst/>
          </a:prstGeom>
        </p:spPr>
      </p:pic>
      <p:sp>
        <p:nvSpPr>
          <p:cNvPr id="6" name="TextBox 5"/>
          <p:cNvSpPr txBox="1"/>
          <p:nvPr/>
        </p:nvSpPr>
        <p:spPr>
          <a:xfrm>
            <a:off x="2743200" y="3429000"/>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Inner </a:t>
            </a:r>
            <a:r>
              <a:rPr lang="en-US" dirty="0"/>
              <a:t>J</a:t>
            </a:r>
            <a:r>
              <a:rPr lang="en-US" dirty="0"/>
              <a:t>oin </a:t>
            </a:r>
            <a:endParaRPr lang="en-US" dirty="0"/>
          </a:p>
        </p:txBody>
      </p:sp>
      <p:sp>
        <p:nvSpPr>
          <p:cNvPr id="7" name="TextBox 6"/>
          <p:cNvSpPr txBox="1"/>
          <p:nvPr/>
        </p:nvSpPr>
        <p:spPr>
          <a:xfrm>
            <a:off x="4705350" y="3429000"/>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Full Join </a:t>
            </a:r>
            <a:endParaRPr lang="en-US" dirty="0"/>
          </a:p>
        </p:txBody>
      </p:sp>
      <p:sp>
        <p:nvSpPr>
          <p:cNvPr id="8" name="TextBox 7"/>
          <p:cNvSpPr txBox="1"/>
          <p:nvPr/>
        </p:nvSpPr>
        <p:spPr>
          <a:xfrm>
            <a:off x="6677564" y="3479957"/>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Left Join </a:t>
            </a:r>
            <a:endParaRPr lang="en-US" dirty="0"/>
          </a:p>
        </p:txBody>
      </p:sp>
      <p:sp>
        <p:nvSpPr>
          <p:cNvPr id="9" name="TextBox 8"/>
          <p:cNvSpPr txBox="1"/>
          <p:nvPr/>
        </p:nvSpPr>
        <p:spPr>
          <a:xfrm>
            <a:off x="8358996" y="3495606"/>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R</a:t>
            </a:r>
            <a:r>
              <a:rPr lang="en-US" dirty="0"/>
              <a:t>ight Join </a:t>
            </a:r>
            <a:endParaRPr lang="en-US" dirty="0"/>
          </a:p>
        </p:txBody>
      </p:sp>
      <p:sp>
        <p:nvSpPr>
          <p:cNvPr id="3" name="TextBox 2"/>
          <p:cNvSpPr txBox="1"/>
          <p:nvPr/>
        </p:nvSpPr>
        <p:spPr>
          <a:xfrm>
            <a:off x="2578579" y="4267201"/>
            <a:ext cx="2895600" cy="1200329"/>
          </a:xfrm>
          <a:prstGeom prst="rect">
            <a:avLst/>
          </a:prstGeom>
          <a:noFill/>
        </p:spPr>
        <p:txBody>
          <a:bodyPr wrap="square" rtlCol="0">
            <a:spAutoFit/>
          </a:bodyPr>
          <a:lstStyle/>
          <a:p>
            <a:r>
              <a:rPr lang="en-US" dirty="0" err="1"/>
              <a:t>i</a:t>
            </a:r>
            <a:r>
              <a:rPr lang="en-US" dirty="0" err="1"/>
              <a:t>nner_join</a:t>
            </a:r>
            <a:r>
              <a:rPr lang="en-US" dirty="0"/>
              <a:t>()</a:t>
            </a:r>
          </a:p>
          <a:p>
            <a:r>
              <a:rPr lang="en-US" dirty="0" err="1"/>
              <a:t>f</a:t>
            </a:r>
            <a:r>
              <a:rPr lang="en-US" dirty="0" err="1"/>
              <a:t>ull_join</a:t>
            </a:r>
            <a:r>
              <a:rPr lang="en-US" dirty="0"/>
              <a:t>()</a:t>
            </a:r>
          </a:p>
          <a:p>
            <a:r>
              <a:rPr lang="en-US" dirty="0" err="1"/>
              <a:t>l</a:t>
            </a:r>
            <a:r>
              <a:rPr lang="en-US" dirty="0" err="1"/>
              <a:t>eft_join</a:t>
            </a:r>
            <a:r>
              <a:rPr lang="en-US" dirty="0"/>
              <a:t>()</a:t>
            </a:r>
          </a:p>
          <a:p>
            <a:r>
              <a:rPr lang="en-US" dirty="0" err="1"/>
              <a:t>right_join</a:t>
            </a:r>
            <a:r>
              <a:rPr lang="en-US" dirty="0"/>
              <a:t>()</a:t>
            </a:r>
            <a:endParaRPr lang="en-US" dirty="0"/>
          </a:p>
        </p:txBody>
      </p:sp>
    </p:spTree>
    <p:extLst>
      <p:ext uri="{BB962C8B-B14F-4D97-AF65-F5344CB8AC3E}">
        <p14:creationId xmlns:p14="http://schemas.microsoft.com/office/powerpoint/2010/main" val="20322536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 treatment</a:t>
            </a:r>
            <a:endParaRPr lang="en-US" dirty="0"/>
          </a:p>
        </p:txBody>
      </p:sp>
      <p:sp>
        <p:nvSpPr>
          <p:cNvPr id="3" name="Content Placeholder 2"/>
          <p:cNvSpPr>
            <a:spLocks noGrp="1"/>
          </p:cNvSpPr>
          <p:nvPr>
            <p:ph idx="1"/>
          </p:nvPr>
        </p:nvSpPr>
        <p:spPr>
          <a:xfrm>
            <a:off x="2438400" y="1524000"/>
            <a:ext cx="5791200" cy="4876800"/>
          </a:xfrm>
        </p:spPr>
        <p:txBody>
          <a:bodyPr>
            <a:normAutofit fontScale="47500" lnSpcReduction="20000"/>
          </a:bodyPr>
          <a:lstStyle/>
          <a:p>
            <a:pPr marL="0" indent="0">
              <a:buNone/>
            </a:pPr>
            <a:r>
              <a:rPr lang="en-US" sz="2500" dirty="0"/>
              <a:t>#To create Data Frame </a:t>
            </a:r>
          </a:p>
          <a:p>
            <a:pPr marL="0" indent="0">
              <a:buNone/>
            </a:pPr>
            <a:r>
              <a:rPr lang="en-US" sz="2500" dirty="0"/>
              <a:t>name&lt;- c("</a:t>
            </a:r>
            <a:r>
              <a:rPr lang="en-US" sz="2500" dirty="0" err="1"/>
              <a:t>Jack","Jack","Jill","Jill</a:t>
            </a:r>
            <a:r>
              <a:rPr lang="en-US" sz="2500" dirty="0"/>
              <a:t>", "</a:t>
            </a:r>
            <a:r>
              <a:rPr lang="en-US" sz="2500" dirty="0" err="1"/>
              <a:t>Riya","Ram</a:t>
            </a:r>
            <a:r>
              <a:rPr lang="en-US" sz="2500" dirty="0"/>
              <a:t>")</a:t>
            </a:r>
          </a:p>
          <a:p>
            <a:pPr marL="0" indent="0">
              <a:buNone/>
            </a:pPr>
            <a:r>
              <a:rPr lang="en-US" sz="2500" dirty="0"/>
              <a:t>age&lt;- c(6,6, 11, 9,10, NA)</a:t>
            </a:r>
          </a:p>
          <a:p>
            <a:pPr marL="0" indent="0">
              <a:buNone/>
            </a:pPr>
            <a:r>
              <a:rPr lang="en-US" sz="2500" dirty="0"/>
              <a:t>weight&lt;- c(17,17, NA, 20,30, 80)</a:t>
            </a:r>
          </a:p>
          <a:p>
            <a:pPr marL="0" indent="0">
              <a:buNone/>
            </a:pPr>
            <a:r>
              <a:rPr lang="en-US" sz="2500" dirty="0"/>
              <a:t>kids&lt;- </a:t>
            </a:r>
            <a:r>
              <a:rPr lang="en-US" sz="2500" dirty="0" err="1"/>
              <a:t>data.frame</a:t>
            </a:r>
            <a:r>
              <a:rPr lang="en-US" sz="2500" dirty="0"/>
              <a:t>(name, </a:t>
            </a:r>
            <a:r>
              <a:rPr lang="en-US" sz="2500" dirty="0" err="1"/>
              <a:t>age,weight</a:t>
            </a:r>
            <a:r>
              <a:rPr lang="en-US" sz="2500" dirty="0"/>
              <a:t>, </a:t>
            </a:r>
            <a:r>
              <a:rPr lang="en-US" sz="2500" dirty="0" err="1"/>
              <a:t>stringsAsFactors</a:t>
            </a:r>
            <a:r>
              <a:rPr lang="en-US" sz="2500" dirty="0"/>
              <a:t> = FALSE)</a:t>
            </a:r>
          </a:p>
          <a:p>
            <a:pPr marL="0" indent="0">
              <a:buNone/>
            </a:pPr>
            <a:r>
              <a:rPr lang="en-US" sz="2500" dirty="0"/>
              <a:t>kids</a:t>
            </a:r>
          </a:p>
          <a:p>
            <a:pPr marL="0" indent="0">
              <a:buNone/>
            </a:pPr>
            <a:r>
              <a:rPr lang="en-US" sz="2500" dirty="0"/>
              <a:t>#to count number of NA's/ missing value</a:t>
            </a:r>
          </a:p>
          <a:p>
            <a:pPr marL="0" indent="0">
              <a:buNone/>
            </a:pPr>
            <a:r>
              <a:rPr lang="en-US" sz="2500" dirty="0"/>
              <a:t>sum(is.na(kids))</a:t>
            </a:r>
          </a:p>
          <a:p>
            <a:pPr marL="0" indent="0">
              <a:buNone/>
            </a:pPr>
            <a:endParaRPr lang="en-US" sz="2500" dirty="0"/>
          </a:p>
          <a:p>
            <a:pPr marL="0" indent="0">
              <a:buNone/>
            </a:pPr>
            <a:r>
              <a:rPr lang="en-US" sz="2500" dirty="0"/>
              <a:t>#To remove all rows contains NA</a:t>
            </a:r>
          </a:p>
          <a:p>
            <a:pPr marL="0" indent="0">
              <a:buNone/>
            </a:pPr>
            <a:r>
              <a:rPr lang="en-US" sz="2500" dirty="0"/>
              <a:t>kids[</a:t>
            </a:r>
            <a:r>
              <a:rPr lang="en-US" sz="2500" dirty="0" err="1"/>
              <a:t>complete.cases</a:t>
            </a:r>
            <a:r>
              <a:rPr lang="en-US" sz="2500" dirty="0"/>
              <a:t>(kids), ]</a:t>
            </a:r>
          </a:p>
          <a:p>
            <a:pPr marL="0" indent="0">
              <a:buNone/>
            </a:pPr>
            <a:r>
              <a:rPr lang="en-US" sz="2500" dirty="0"/>
              <a:t>#to remove row if age column contains NA</a:t>
            </a:r>
          </a:p>
          <a:p>
            <a:pPr marL="0" indent="0">
              <a:buNone/>
            </a:pPr>
            <a:r>
              <a:rPr lang="en-US" sz="2500" dirty="0"/>
              <a:t>kids[!(is.na(</a:t>
            </a:r>
            <a:r>
              <a:rPr lang="en-US" sz="2500" dirty="0" err="1"/>
              <a:t>kids$age</a:t>
            </a:r>
            <a:r>
              <a:rPr lang="en-US" sz="2500" dirty="0"/>
              <a:t>)),]</a:t>
            </a:r>
          </a:p>
          <a:p>
            <a:pPr marL="0" indent="0">
              <a:buNone/>
            </a:pPr>
            <a:endParaRPr lang="en-US" sz="2500" dirty="0"/>
          </a:p>
          <a:p>
            <a:pPr marL="0" indent="0">
              <a:buNone/>
            </a:pPr>
            <a:r>
              <a:rPr lang="en-US" sz="2500" dirty="0"/>
              <a:t>#replace NA value in age column with mean age</a:t>
            </a:r>
          </a:p>
          <a:p>
            <a:pPr marL="0" indent="0">
              <a:buNone/>
            </a:pPr>
            <a:r>
              <a:rPr lang="en-US" sz="2500" dirty="0"/>
              <a:t>kids[is.na(</a:t>
            </a:r>
            <a:r>
              <a:rPr lang="en-US" sz="2500" dirty="0" err="1"/>
              <a:t>kids$age</a:t>
            </a:r>
            <a:r>
              <a:rPr lang="en-US" sz="2500" dirty="0"/>
              <a:t>), 'age'] = mean(</a:t>
            </a:r>
            <a:r>
              <a:rPr lang="en-US" sz="2500" dirty="0" err="1"/>
              <a:t>kids$age</a:t>
            </a:r>
            <a:r>
              <a:rPr lang="en-US" sz="2500" dirty="0"/>
              <a:t>, na.rm= TRUE)</a:t>
            </a:r>
          </a:p>
          <a:p>
            <a:pPr marL="0" indent="0">
              <a:buNone/>
            </a:pPr>
            <a:r>
              <a:rPr lang="en-US" sz="2500" dirty="0"/>
              <a:t>kids</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95265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 values</a:t>
            </a:r>
            <a:endParaRPr lang="en-US" dirty="0"/>
          </a:p>
        </p:txBody>
      </p:sp>
      <p:sp>
        <p:nvSpPr>
          <p:cNvPr id="4" name="Content Placeholder 3"/>
          <p:cNvSpPr>
            <a:spLocks noGrp="1"/>
          </p:cNvSpPr>
          <p:nvPr>
            <p:ph idx="1"/>
          </p:nvPr>
        </p:nvSpPr>
        <p:spPr>
          <a:xfrm>
            <a:off x="2552700" y="2286001"/>
            <a:ext cx="7200900" cy="3484031"/>
          </a:xfrm>
          <a:prstGeom prst="rect">
            <a:avLst/>
          </a:prstGeom>
        </p:spPr>
        <p:txBody>
          <a:bodyPr wrap="square">
            <a:spAutoFit/>
          </a:bodyPr>
          <a:lstStyle/>
          <a:p>
            <a:pPr marL="0" indent="0">
              <a:buNone/>
            </a:pPr>
            <a:r>
              <a:rPr lang="en-US" dirty="0" smtClean="0"/>
              <a:t>#</a:t>
            </a:r>
            <a:r>
              <a:rPr lang="en-US" dirty="0"/>
              <a:t>To remove duplicates from data</a:t>
            </a:r>
          </a:p>
          <a:p>
            <a:pPr marL="0" indent="0">
              <a:buNone/>
            </a:pPr>
            <a:r>
              <a:rPr lang="en-US" dirty="0"/>
              <a:t>kids[!duplicated(kids</a:t>
            </a:r>
            <a:r>
              <a:rPr lang="en-US" dirty="0" smtClean="0"/>
              <a:t>),]</a:t>
            </a:r>
          </a:p>
          <a:p>
            <a:pPr marL="0" indent="0">
              <a:buNone/>
            </a:pPr>
            <a:endParaRPr lang="en-US" dirty="0" smtClean="0"/>
          </a:p>
          <a:p>
            <a:pPr marL="0" indent="0">
              <a:buNone/>
            </a:pPr>
            <a:r>
              <a:rPr lang="en-US" dirty="0" smtClean="0"/>
              <a:t>#to know the duplicate rows</a:t>
            </a:r>
            <a:endParaRPr lang="en-US" dirty="0"/>
          </a:p>
          <a:p>
            <a:pPr marL="0" indent="0">
              <a:buNone/>
            </a:pPr>
            <a:r>
              <a:rPr lang="en-US" dirty="0"/>
              <a:t>kids[duplicated(kids),]</a:t>
            </a:r>
          </a:p>
          <a:p>
            <a:pPr marL="0" indent="0">
              <a:buNone/>
            </a:pPr>
            <a:endParaRPr lang="en-US" dirty="0"/>
          </a:p>
          <a:p>
            <a:pPr marL="0" indent="0">
              <a:buNone/>
            </a:pPr>
            <a:r>
              <a:rPr lang="en-US" dirty="0"/>
              <a:t>#to remove duplicate from particular column</a:t>
            </a:r>
          </a:p>
          <a:p>
            <a:pPr marL="0" indent="0">
              <a:buNone/>
            </a:pPr>
            <a:r>
              <a:rPr lang="en-US" dirty="0"/>
              <a:t>kids[!duplicated(</a:t>
            </a:r>
            <a:r>
              <a:rPr lang="en-US" dirty="0" err="1"/>
              <a:t>kids$name</a:t>
            </a:r>
            <a:r>
              <a:rPr lang="en-US" dirty="0"/>
              <a:t>),]</a:t>
            </a:r>
          </a:p>
        </p:txBody>
      </p:sp>
    </p:spTree>
    <p:extLst>
      <p:ext uri="{BB962C8B-B14F-4D97-AF65-F5344CB8AC3E}">
        <p14:creationId xmlns:p14="http://schemas.microsoft.com/office/powerpoint/2010/main" val="2190228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Conversion</a:t>
            </a:r>
            <a:endParaRPr lang="en-US" dirty="0"/>
          </a:p>
        </p:txBody>
      </p:sp>
      <p:sp>
        <p:nvSpPr>
          <p:cNvPr id="3" name="Content Placeholder 2"/>
          <p:cNvSpPr>
            <a:spLocks noGrp="1"/>
          </p:cNvSpPr>
          <p:nvPr>
            <p:ph idx="1"/>
          </p:nvPr>
        </p:nvSpPr>
        <p:spPr>
          <a:xfrm>
            <a:off x="2562764" y="1828800"/>
            <a:ext cx="7200900" cy="4191000"/>
          </a:xfrm>
        </p:spPr>
        <p:txBody>
          <a:bodyPr>
            <a:normAutofit fontScale="92500" lnSpcReduction="20000"/>
          </a:bodyPr>
          <a:lstStyle/>
          <a:p>
            <a:pPr marL="0" indent="0">
              <a:buNone/>
            </a:pPr>
            <a:r>
              <a:rPr lang="en-US" dirty="0"/>
              <a:t>library(</a:t>
            </a:r>
            <a:r>
              <a:rPr lang="en-US" dirty="0" err="1"/>
              <a:t>lubridate</a:t>
            </a:r>
            <a:r>
              <a:rPr lang="en-US" dirty="0" smtClean="0"/>
              <a:t>)</a:t>
            </a:r>
          </a:p>
          <a:p>
            <a:pPr marL="0" indent="0">
              <a:buNone/>
            </a:pPr>
            <a:r>
              <a:rPr lang="en-US" dirty="0"/>
              <a:t>t1&lt;-"2011-06-04 12:00:00"</a:t>
            </a:r>
          </a:p>
          <a:p>
            <a:pPr marL="0" indent="0">
              <a:buNone/>
            </a:pPr>
            <a:r>
              <a:rPr lang="en-US" dirty="0" err="1"/>
              <a:t>ymd_hms</a:t>
            </a:r>
            <a:r>
              <a:rPr lang="en-US" dirty="0"/>
              <a:t>(t1</a:t>
            </a:r>
            <a:r>
              <a:rPr lang="en-US" dirty="0" smtClean="0"/>
              <a:t>)</a:t>
            </a:r>
          </a:p>
          <a:p>
            <a:pPr marL="0" indent="0">
              <a:buNone/>
            </a:pPr>
            <a:endParaRPr lang="en-US" dirty="0"/>
          </a:p>
          <a:p>
            <a:pPr marL="0" indent="0">
              <a:buNone/>
            </a:pPr>
            <a:r>
              <a:rPr lang="en-US" dirty="0"/>
              <a:t>#To increase date by year, month, day</a:t>
            </a:r>
          </a:p>
          <a:p>
            <a:pPr marL="0" indent="0">
              <a:buNone/>
            </a:pPr>
            <a:r>
              <a:rPr lang="en-US" dirty="0"/>
              <a:t>x+ years(1)</a:t>
            </a:r>
          </a:p>
          <a:p>
            <a:pPr marL="0" indent="0">
              <a:buNone/>
            </a:pPr>
            <a:r>
              <a:rPr lang="en-US" dirty="0"/>
              <a:t>x+ months(12)</a:t>
            </a:r>
          </a:p>
          <a:p>
            <a:pPr marL="0" indent="0">
              <a:buNone/>
            </a:pPr>
            <a:r>
              <a:rPr lang="en-US" dirty="0"/>
              <a:t>x+ days(1)</a:t>
            </a:r>
          </a:p>
          <a:p>
            <a:pPr marL="0" indent="0">
              <a:buNone/>
            </a:pPr>
            <a:endParaRPr lang="en-US" dirty="0"/>
          </a:p>
          <a:p>
            <a:pPr marL="0" indent="0">
              <a:buNone/>
            </a:pPr>
            <a:r>
              <a:rPr lang="en-US" dirty="0"/>
              <a:t>#to find the week day</a:t>
            </a:r>
          </a:p>
          <a:p>
            <a:pPr marL="0" indent="0">
              <a:buNone/>
            </a:pPr>
            <a:r>
              <a:rPr lang="en-US" dirty="0" err="1"/>
              <a:t>wday</a:t>
            </a:r>
            <a:r>
              <a:rPr lang="en-US" dirty="0"/>
              <a:t>(x, label = TRUE)</a:t>
            </a:r>
          </a:p>
        </p:txBody>
      </p:sp>
    </p:spTree>
    <p:extLst>
      <p:ext uri="{BB962C8B-B14F-4D97-AF65-F5344CB8AC3E}">
        <p14:creationId xmlns:p14="http://schemas.microsoft.com/office/powerpoint/2010/main" val="2715123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in R</a:t>
            </a:r>
            <a:endParaRPr lang="en-US" dirty="0"/>
          </a:p>
        </p:txBody>
      </p:sp>
      <p:sp>
        <p:nvSpPr>
          <p:cNvPr id="3" name="Content Placeholder 2"/>
          <p:cNvSpPr>
            <a:spLocks noGrp="1"/>
          </p:cNvSpPr>
          <p:nvPr>
            <p:ph idx="1"/>
          </p:nvPr>
        </p:nvSpPr>
        <p:spPr>
          <a:xfrm>
            <a:off x="2552700" y="1676400"/>
            <a:ext cx="7200900" cy="4876800"/>
          </a:xfrm>
        </p:spPr>
        <p:txBody>
          <a:bodyPr>
            <a:normAutofit fontScale="85000" lnSpcReduction="20000"/>
          </a:bodyPr>
          <a:lstStyle/>
          <a:p>
            <a:pPr marL="0" indent="0">
              <a:buNone/>
            </a:pPr>
            <a:r>
              <a:rPr lang="en-US" dirty="0"/>
              <a:t>l</a:t>
            </a:r>
            <a:r>
              <a:rPr lang="en-US" dirty="0" smtClean="0"/>
              <a:t>ibrary(ggplot2)</a:t>
            </a:r>
          </a:p>
          <a:p>
            <a:pPr marL="0" indent="0">
              <a:buNone/>
            </a:pPr>
            <a:r>
              <a:rPr lang="en-US" dirty="0"/>
              <a:t>data("iris")</a:t>
            </a:r>
          </a:p>
          <a:p>
            <a:pPr marL="0" indent="0">
              <a:buNone/>
            </a:pPr>
            <a:r>
              <a:rPr lang="en-US" dirty="0" smtClean="0"/>
              <a:t>#</a:t>
            </a:r>
            <a:r>
              <a:rPr lang="en-US" dirty="0"/>
              <a:t>Scatter </a:t>
            </a:r>
            <a:r>
              <a:rPr lang="en-US" dirty="0" smtClean="0"/>
              <a:t>Plot</a:t>
            </a:r>
          </a:p>
          <a:p>
            <a:pPr marL="0" indent="0">
              <a:buNone/>
            </a:pPr>
            <a:r>
              <a:rPr lang="en-US" dirty="0" err="1" smtClean="0"/>
              <a:t>ggplot</a:t>
            </a:r>
            <a:r>
              <a:rPr lang="en-US" dirty="0" smtClean="0"/>
              <a:t>(iris</a:t>
            </a:r>
            <a:r>
              <a:rPr lang="en-US" dirty="0"/>
              <a:t>, </a:t>
            </a:r>
            <a:r>
              <a:rPr lang="en-US" dirty="0" err="1"/>
              <a:t>aes</a:t>
            </a:r>
            <a:r>
              <a:rPr lang="en-US" dirty="0"/>
              <a:t>(x=</a:t>
            </a:r>
            <a:r>
              <a:rPr lang="en-US" dirty="0" err="1"/>
              <a:t>Sepal.Length,y</a:t>
            </a:r>
            <a:r>
              <a:rPr lang="en-US" dirty="0"/>
              <a:t>= </a:t>
            </a:r>
            <a:r>
              <a:rPr lang="en-US" dirty="0" err="1"/>
              <a:t>Sepal.Width</a:t>
            </a:r>
            <a:r>
              <a:rPr lang="en-US" dirty="0"/>
              <a:t>, color=Species ))+  </a:t>
            </a:r>
            <a:r>
              <a:rPr lang="en-US" dirty="0" err="1"/>
              <a:t>geom_point</a:t>
            </a:r>
            <a:r>
              <a:rPr lang="en-US" dirty="0" smtClean="0"/>
              <a:t>()</a:t>
            </a:r>
          </a:p>
          <a:p>
            <a:pPr marL="0" indent="0">
              <a:buNone/>
            </a:pPr>
            <a:endParaRPr lang="en-US" dirty="0" smtClean="0"/>
          </a:p>
          <a:p>
            <a:pPr marL="0" indent="0">
              <a:buNone/>
            </a:pPr>
            <a:r>
              <a:rPr lang="en-US" dirty="0"/>
              <a:t>#line chart</a:t>
            </a:r>
          </a:p>
          <a:p>
            <a:pPr marL="0" indent="0">
              <a:buNone/>
            </a:pPr>
            <a:r>
              <a:rPr lang="en-US" dirty="0" err="1"/>
              <a:t>ggplot</a:t>
            </a:r>
            <a:r>
              <a:rPr lang="en-US" dirty="0"/>
              <a:t>(</a:t>
            </a:r>
            <a:r>
              <a:rPr lang="en-US" dirty="0" err="1"/>
              <a:t>mtcars</a:t>
            </a:r>
            <a:r>
              <a:rPr lang="en-US" dirty="0" smtClean="0"/>
              <a:t>,  </a:t>
            </a:r>
            <a:r>
              <a:rPr lang="en-US" dirty="0" err="1"/>
              <a:t>aes</a:t>
            </a:r>
            <a:r>
              <a:rPr lang="en-US" dirty="0"/>
              <a:t>(x=mpg, y= </a:t>
            </a:r>
            <a:r>
              <a:rPr lang="en-US" dirty="0" err="1"/>
              <a:t>hp</a:t>
            </a:r>
            <a:r>
              <a:rPr lang="en-US" dirty="0"/>
              <a:t> , color=</a:t>
            </a:r>
            <a:r>
              <a:rPr lang="en-US" dirty="0" err="1"/>
              <a:t>as.factor</a:t>
            </a:r>
            <a:r>
              <a:rPr lang="en-US" dirty="0"/>
              <a:t>(gear)))+  </a:t>
            </a:r>
            <a:r>
              <a:rPr lang="en-US" dirty="0" err="1"/>
              <a:t>geom_line</a:t>
            </a:r>
            <a:r>
              <a:rPr lang="en-US" dirty="0"/>
              <a:t>()</a:t>
            </a:r>
          </a:p>
          <a:p>
            <a:pPr marL="0" indent="0">
              <a:buNone/>
            </a:pPr>
            <a:endParaRPr lang="en-US" dirty="0"/>
          </a:p>
          <a:p>
            <a:pPr marL="0" indent="0">
              <a:buNone/>
            </a:pPr>
            <a:r>
              <a:rPr lang="en-US" dirty="0"/>
              <a:t>#Bar chart</a:t>
            </a:r>
          </a:p>
          <a:p>
            <a:pPr marL="0" indent="0">
              <a:buNone/>
            </a:pPr>
            <a:r>
              <a:rPr lang="en-US" dirty="0" err="1"/>
              <a:t>ggplot</a:t>
            </a:r>
            <a:r>
              <a:rPr lang="en-US" dirty="0"/>
              <a:t>(</a:t>
            </a:r>
            <a:r>
              <a:rPr lang="en-US" dirty="0" err="1"/>
              <a:t>mtcars</a:t>
            </a:r>
            <a:r>
              <a:rPr lang="en-US" dirty="0"/>
              <a:t>, </a:t>
            </a:r>
            <a:r>
              <a:rPr lang="en-US" dirty="0" err="1"/>
              <a:t>aes</a:t>
            </a:r>
            <a:r>
              <a:rPr lang="en-US" dirty="0"/>
              <a:t>(x = gear)) +   </a:t>
            </a:r>
            <a:r>
              <a:rPr lang="en-US" dirty="0" err="1"/>
              <a:t>geom_bar</a:t>
            </a:r>
            <a:r>
              <a:rPr lang="en-US" dirty="0" smtClean="0"/>
              <a:t>()</a:t>
            </a:r>
          </a:p>
          <a:p>
            <a:pPr marL="0" indent="0">
              <a:buNone/>
            </a:pPr>
            <a:r>
              <a:rPr lang="en-US" dirty="0"/>
              <a:t>#Histogram</a:t>
            </a:r>
          </a:p>
          <a:p>
            <a:pPr marL="0" indent="0">
              <a:buNone/>
            </a:pPr>
            <a:r>
              <a:rPr lang="en-US" dirty="0" err="1"/>
              <a:t>ggplot</a:t>
            </a:r>
            <a:r>
              <a:rPr lang="en-US" dirty="0"/>
              <a:t>(</a:t>
            </a:r>
            <a:r>
              <a:rPr lang="en-US" dirty="0" err="1"/>
              <a:t>mtcars</a:t>
            </a:r>
            <a:r>
              <a:rPr lang="en-US" dirty="0"/>
              <a:t>, </a:t>
            </a:r>
            <a:r>
              <a:rPr lang="en-US" dirty="0" err="1"/>
              <a:t>aes</a:t>
            </a:r>
            <a:r>
              <a:rPr lang="en-US" dirty="0"/>
              <a:t>(x = </a:t>
            </a:r>
            <a:r>
              <a:rPr lang="en-US" dirty="0" err="1"/>
              <a:t>disp</a:t>
            </a:r>
            <a:r>
              <a:rPr lang="en-US" dirty="0"/>
              <a:t>)) +</a:t>
            </a:r>
          </a:p>
          <a:p>
            <a:pPr marL="0" indent="0">
              <a:buNone/>
            </a:pPr>
            <a:r>
              <a:rPr lang="en-US" dirty="0"/>
              <a:t>  </a:t>
            </a:r>
            <a:r>
              <a:rPr lang="en-US" dirty="0" err="1"/>
              <a:t>geom_histogram</a:t>
            </a:r>
            <a:r>
              <a:rPr lang="en-US" dirty="0"/>
              <a:t>(fill="green") </a:t>
            </a:r>
          </a:p>
          <a:p>
            <a:pPr marL="0" indent="0">
              <a:buNone/>
            </a:pPr>
            <a:endParaRPr lang="en-US" dirty="0"/>
          </a:p>
        </p:txBody>
      </p:sp>
    </p:spTree>
    <p:extLst>
      <p:ext uri="{BB962C8B-B14F-4D97-AF65-F5344CB8AC3E}">
        <p14:creationId xmlns:p14="http://schemas.microsoft.com/office/powerpoint/2010/main" val="1285427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685800"/>
            <a:ext cx="7200900" cy="838200"/>
          </a:xfrm>
        </p:spPr>
        <p:txBody>
          <a:bodyPr/>
          <a:lstStyle/>
          <a:p>
            <a:r>
              <a:rPr lang="en-GB" dirty="0" smtClean="0"/>
              <a:t>Matrix</a:t>
            </a:r>
            <a:endParaRPr lang="en-GB" dirty="0"/>
          </a:p>
        </p:txBody>
      </p:sp>
      <p:sp>
        <p:nvSpPr>
          <p:cNvPr id="3" name="Content Placeholder 2"/>
          <p:cNvSpPr>
            <a:spLocks noGrp="1"/>
          </p:cNvSpPr>
          <p:nvPr>
            <p:ph idx="1"/>
          </p:nvPr>
        </p:nvSpPr>
        <p:spPr>
          <a:xfrm>
            <a:off x="2495191" y="1524000"/>
            <a:ext cx="7200900" cy="3581400"/>
          </a:xfrm>
        </p:spPr>
        <p:txBody>
          <a:bodyPr/>
          <a:lstStyle/>
          <a:p>
            <a:r>
              <a:rPr lang="en-US" dirty="0"/>
              <a:t>A </a:t>
            </a:r>
            <a:r>
              <a:rPr lang="en-US" i="1" dirty="0"/>
              <a:t>matrix </a:t>
            </a:r>
            <a:r>
              <a:rPr lang="en-US" dirty="0"/>
              <a:t>is a vector with two </a:t>
            </a:r>
            <a:r>
              <a:rPr lang="en-US" dirty="0" smtClean="0"/>
              <a:t>additional attributes</a:t>
            </a:r>
            <a:r>
              <a:rPr lang="en-US" dirty="0"/>
              <a:t>: the number of rows and </a:t>
            </a:r>
            <a:r>
              <a:rPr lang="en-US" dirty="0" smtClean="0"/>
              <a:t>the number </a:t>
            </a:r>
            <a:r>
              <a:rPr lang="en-US" dirty="0"/>
              <a:t>of columns. </a:t>
            </a:r>
            <a:endParaRPr lang="en-US" dirty="0" smtClean="0"/>
          </a:p>
          <a:p>
            <a:r>
              <a:rPr lang="en-US" dirty="0" smtClean="0"/>
              <a:t>Can store one data type at a time</a:t>
            </a:r>
            <a:endParaRPr lang="en-GB" dirty="0"/>
          </a:p>
        </p:txBody>
      </p:sp>
      <p:pic>
        <p:nvPicPr>
          <p:cNvPr id="4" name="Picture 3"/>
          <p:cNvPicPr>
            <a:picLocks noChangeAspect="1"/>
          </p:cNvPicPr>
          <p:nvPr/>
        </p:nvPicPr>
        <p:blipFill>
          <a:blip r:embed="rId2"/>
          <a:stretch>
            <a:fillRect/>
          </a:stretch>
        </p:blipFill>
        <p:spPr>
          <a:xfrm>
            <a:off x="2552700" y="2819401"/>
            <a:ext cx="4381500" cy="1726311"/>
          </a:xfrm>
          <a:prstGeom prst="rect">
            <a:avLst/>
          </a:prstGeom>
        </p:spPr>
      </p:pic>
      <p:pic>
        <p:nvPicPr>
          <p:cNvPr id="5" name="Picture 4"/>
          <p:cNvPicPr>
            <a:picLocks noChangeAspect="1"/>
          </p:cNvPicPr>
          <p:nvPr/>
        </p:nvPicPr>
        <p:blipFill>
          <a:blip r:embed="rId3"/>
          <a:stretch>
            <a:fillRect/>
          </a:stretch>
        </p:blipFill>
        <p:spPr>
          <a:xfrm>
            <a:off x="7239000" y="2832341"/>
            <a:ext cx="3105150" cy="2886075"/>
          </a:xfrm>
          <a:prstGeom prst="rect">
            <a:avLst/>
          </a:prstGeom>
        </p:spPr>
      </p:pic>
    </p:spTree>
    <p:extLst>
      <p:ext uri="{BB962C8B-B14F-4D97-AF65-F5344CB8AC3E}">
        <p14:creationId xmlns:p14="http://schemas.microsoft.com/office/powerpoint/2010/main" val="17355619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on Matrices</a:t>
            </a:r>
          </a:p>
        </p:txBody>
      </p:sp>
      <p:pic>
        <p:nvPicPr>
          <p:cNvPr id="4" name="Picture 3"/>
          <p:cNvPicPr>
            <a:picLocks noChangeAspect="1"/>
          </p:cNvPicPr>
          <p:nvPr/>
        </p:nvPicPr>
        <p:blipFill>
          <a:blip r:embed="rId2"/>
          <a:stretch>
            <a:fillRect/>
          </a:stretch>
        </p:blipFill>
        <p:spPr>
          <a:xfrm>
            <a:off x="6626975" y="1828800"/>
            <a:ext cx="2638425" cy="2857500"/>
          </a:xfrm>
          <a:prstGeom prst="rect">
            <a:avLst/>
          </a:prstGeom>
        </p:spPr>
      </p:pic>
      <p:pic>
        <p:nvPicPr>
          <p:cNvPr id="5" name="Picture 4"/>
          <p:cNvPicPr>
            <a:picLocks noChangeAspect="1"/>
          </p:cNvPicPr>
          <p:nvPr/>
        </p:nvPicPr>
        <p:blipFill>
          <a:blip r:embed="rId3"/>
          <a:stretch>
            <a:fillRect/>
          </a:stretch>
        </p:blipFill>
        <p:spPr>
          <a:xfrm>
            <a:off x="2656937" y="1766888"/>
            <a:ext cx="3481837" cy="3643313"/>
          </a:xfrm>
          <a:prstGeom prst="rect">
            <a:avLst/>
          </a:prstGeom>
        </p:spPr>
      </p:pic>
    </p:spTree>
    <p:extLst>
      <p:ext uri="{BB962C8B-B14F-4D97-AF65-F5344CB8AC3E}">
        <p14:creationId xmlns:p14="http://schemas.microsoft.com/office/powerpoint/2010/main" val="8807688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Functions </a:t>
            </a:r>
            <a:r>
              <a:rPr lang="en-US" sz="3200" dirty="0"/>
              <a:t>to Matrix Rows and Columns</a:t>
            </a:r>
            <a:endParaRPr lang="en-GB" sz="3200" dirty="0"/>
          </a:p>
        </p:txBody>
      </p:sp>
      <p:sp>
        <p:nvSpPr>
          <p:cNvPr id="3" name="Content Placeholder 2"/>
          <p:cNvSpPr>
            <a:spLocks noGrp="1"/>
          </p:cNvSpPr>
          <p:nvPr>
            <p:ph idx="1"/>
          </p:nvPr>
        </p:nvSpPr>
        <p:spPr>
          <a:xfrm>
            <a:off x="2514600" y="1981200"/>
            <a:ext cx="7200900" cy="3581400"/>
          </a:xfrm>
        </p:spPr>
        <p:txBody>
          <a:bodyPr/>
          <a:lstStyle/>
          <a:p>
            <a:r>
              <a:rPr lang="en-GB" dirty="0"/>
              <a:t>apply(m</a:t>
            </a:r>
            <a:r>
              <a:rPr lang="en-GB" dirty="0" smtClean="0"/>
              <a:t>, </a:t>
            </a:r>
            <a:r>
              <a:rPr lang="en-GB" dirty="0" err="1" smtClean="0"/>
              <a:t>dimcode</a:t>
            </a:r>
            <a:r>
              <a:rPr lang="en-GB" dirty="0" smtClean="0"/>
              <a:t>, f, </a:t>
            </a:r>
            <a:r>
              <a:rPr lang="en-GB" dirty="0" err="1" smtClean="0"/>
              <a:t>fargs</a:t>
            </a:r>
            <a:r>
              <a:rPr lang="en-GB" dirty="0" smtClean="0"/>
              <a:t>)</a:t>
            </a:r>
          </a:p>
          <a:p>
            <a:r>
              <a:rPr lang="en-US" dirty="0"/>
              <a:t>where the arguments are as follows:</a:t>
            </a:r>
          </a:p>
          <a:p>
            <a:pPr>
              <a:buFont typeface="Wingdings" panose="05000000000000000000" pitchFamily="2" charset="2"/>
              <a:buChar char="Ø"/>
            </a:pPr>
            <a:r>
              <a:rPr lang="en-GB" dirty="0" smtClean="0"/>
              <a:t>m </a:t>
            </a:r>
            <a:r>
              <a:rPr lang="en-GB" dirty="0"/>
              <a:t>is the matrix.</a:t>
            </a:r>
          </a:p>
          <a:p>
            <a:pPr>
              <a:buFont typeface="Wingdings" panose="05000000000000000000" pitchFamily="2" charset="2"/>
              <a:buChar char="Ø"/>
            </a:pPr>
            <a:r>
              <a:rPr lang="en-US" dirty="0" err="1" smtClean="0"/>
              <a:t>dimcode</a:t>
            </a:r>
            <a:r>
              <a:rPr lang="en-US" dirty="0" smtClean="0"/>
              <a:t> </a:t>
            </a:r>
            <a:r>
              <a:rPr lang="en-US" dirty="0"/>
              <a:t>is the dimension, equal to 1 if the function applies to rows or </a:t>
            </a:r>
            <a:r>
              <a:rPr lang="en-US" dirty="0" smtClean="0"/>
              <a:t>2 </a:t>
            </a:r>
            <a:r>
              <a:rPr lang="en-GB" dirty="0" smtClean="0"/>
              <a:t>for </a:t>
            </a:r>
            <a:r>
              <a:rPr lang="en-GB" dirty="0"/>
              <a:t>columns.</a:t>
            </a:r>
          </a:p>
          <a:p>
            <a:pPr>
              <a:buFont typeface="Wingdings" panose="05000000000000000000" pitchFamily="2" charset="2"/>
              <a:buChar char="Ø"/>
            </a:pPr>
            <a:r>
              <a:rPr lang="en-US" dirty="0" smtClean="0"/>
              <a:t>f </a:t>
            </a:r>
            <a:r>
              <a:rPr lang="en-US" dirty="0"/>
              <a:t>is the function to be applied.</a:t>
            </a:r>
          </a:p>
          <a:p>
            <a:pPr>
              <a:buFont typeface="Wingdings" panose="05000000000000000000" pitchFamily="2" charset="2"/>
              <a:buChar char="Ø"/>
            </a:pPr>
            <a:r>
              <a:rPr lang="en-US" dirty="0" err="1" smtClean="0"/>
              <a:t>fargs</a:t>
            </a:r>
            <a:r>
              <a:rPr lang="en-US" dirty="0" smtClean="0"/>
              <a:t> </a:t>
            </a:r>
            <a:r>
              <a:rPr lang="en-US" dirty="0"/>
              <a:t>is an optional set of arguments to be supplied to f.</a:t>
            </a:r>
            <a:endParaRPr lang="en-GB" dirty="0"/>
          </a:p>
        </p:txBody>
      </p:sp>
      <p:pic>
        <p:nvPicPr>
          <p:cNvPr id="5" name="Picture 4"/>
          <p:cNvPicPr>
            <a:picLocks noChangeAspect="1"/>
          </p:cNvPicPr>
          <p:nvPr/>
        </p:nvPicPr>
        <p:blipFill>
          <a:blip r:embed="rId2"/>
          <a:stretch>
            <a:fillRect/>
          </a:stretch>
        </p:blipFill>
        <p:spPr>
          <a:xfrm>
            <a:off x="2590799" y="5032891"/>
            <a:ext cx="1695450" cy="1428750"/>
          </a:xfrm>
          <a:prstGeom prst="rect">
            <a:avLst/>
          </a:prstGeom>
        </p:spPr>
      </p:pic>
      <p:pic>
        <p:nvPicPr>
          <p:cNvPr id="6" name="Picture 5"/>
          <p:cNvPicPr>
            <a:picLocks noChangeAspect="1"/>
          </p:cNvPicPr>
          <p:nvPr/>
        </p:nvPicPr>
        <p:blipFill>
          <a:blip r:embed="rId3"/>
          <a:stretch>
            <a:fillRect/>
          </a:stretch>
        </p:blipFill>
        <p:spPr>
          <a:xfrm>
            <a:off x="4648200" y="5562600"/>
            <a:ext cx="2038350" cy="647700"/>
          </a:xfrm>
          <a:prstGeom prst="rect">
            <a:avLst/>
          </a:prstGeom>
        </p:spPr>
      </p:pic>
    </p:spTree>
    <p:extLst>
      <p:ext uri="{BB962C8B-B14F-4D97-AF65-F5344CB8AC3E}">
        <p14:creationId xmlns:p14="http://schemas.microsoft.com/office/powerpoint/2010/main" val="11548152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Addition of new Row/Column</a:t>
            </a:r>
            <a:endParaRPr lang="en-GB" dirty="0"/>
          </a:p>
        </p:txBody>
      </p:sp>
      <p:sp>
        <p:nvSpPr>
          <p:cNvPr id="3" name="Content Placeholder 2"/>
          <p:cNvSpPr>
            <a:spLocks noGrp="1"/>
          </p:cNvSpPr>
          <p:nvPr>
            <p:ph idx="1"/>
          </p:nvPr>
        </p:nvSpPr>
        <p:spPr/>
        <p:txBody>
          <a:bodyPr/>
          <a:lstStyle/>
          <a:p>
            <a:r>
              <a:rPr lang="en-US" dirty="0"/>
              <a:t>T</a:t>
            </a:r>
            <a:r>
              <a:rPr lang="en-US" dirty="0" smtClean="0"/>
              <a:t>he </a:t>
            </a:r>
            <a:r>
              <a:rPr lang="en-US" dirty="0" err="1"/>
              <a:t>rbind</a:t>
            </a:r>
            <a:r>
              <a:rPr lang="en-US" dirty="0"/>
              <a:t>() (</a:t>
            </a:r>
            <a:r>
              <a:rPr lang="en-US" i="1" dirty="0"/>
              <a:t>row bind</a:t>
            </a:r>
            <a:r>
              <a:rPr lang="en-US" dirty="0"/>
              <a:t>) and </a:t>
            </a:r>
            <a:r>
              <a:rPr lang="en-US" dirty="0" err="1"/>
              <a:t>cbind</a:t>
            </a:r>
            <a:r>
              <a:rPr lang="en-US" dirty="0"/>
              <a:t>() (</a:t>
            </a:r>
            <a:r>
              <a:rPr lang="en-US" i="1" dirty="0"/>
              <a:t>column bind</a:t>
            </a:r>
            <a:r>
              <a:rPr lang="en-US" dirty="0"/>
              <a:t>) functions let </a:t>
            </a:r>
            <a:r>
              <a:rPr lang="en-US" dirty="0" smtClean="0"/>
              <a:t>you add </a:t>
            </a:r>
            <a:r>
              <a:rPr lang="en-US" dirty="0"/>
              <a:t>rows or columns to a matrix.</a:t>
            </a:r>
            <a:endParaRPr lang="en-GB" dirty="0"/>
          </a:p>
        </p:txBody>
      </p:sp>
      <p:pic>
        <p:nvPicPr>
          <p:cNvPr id="4" name="Picture 3"/>
          <p:cNvPicPr>
            <a:picLocks noChangeAspect="1"/>
          </p:cNvPicPr>
          <p:nvPr/>
        </p:nvPicPr>
        <p:blipFill>
          <a:blip r:embed="rId2"/>
          <a:stretch>
            <a:fillRect/>
          </a:stretch>
        </p:blipFill>
        <p:spPr>
          <a:xfrm>
            <a:off x="2895600" y="3048000"/>
            <a:ext cx="2705100" cy="3600450"/>
          </a:xfrm>
          <a:prstGeom prst="rect">
            <a:avLst/>
          </a:prstGeom>
        </p:spPr>
      </p:pic>
      <p:sp>
        <p:nvSpPr>
          <p:cNvPr id="5" name="TextBox 4"/>
          <p:cNvSpPr txBox="1"/>
          <p:nvPr/>
        </p:nvSpPr>
        <p:spPr>
          <a:xfrm>
            <a:off x="6477000" y="3352800"/>
            <a:ext cx="2590800" cy="923330"/>
          </a:xfrm>
          <a:prstGeom prst="rect">
            <a:avLst/>
          </a:prstGeom>
          <a:noFill/>
        </p:spPr>
        <p:txBody>
          <a:bodyPr wrap="square" rtlCol="0">
            <a:spAutoFit/>
          </a:bodyPr>
          <a:lstStyle/>
          <a:p>
            <a:r>
              <a:rPr lang="en-GB" dirty="0" err="1"/>
              <a:t>n</a:t>
            </a:r>
            <a:r>
              <a:rPr lang="en-GB" dirty="0" err="1"/>
              <a:t>row</a:t>
            </a:r>
            <a:r>
              <a:rPr lang="en-GB" dirty="0"/>
              <a:t>()</a:t>
            </a:r>
          </a:p>
          <a:p>
            <a:r>
              <a:rPr lang="en-GB" dirty="0" err="1"/>
              <a:t>n</a:t>
            </a:r>
            <a:r>
              <a:rPr lang="en-GB" dirty="0" err="1"/>
              <a:t>col</a:t>
            </a:r>
            <a:r>
              <a:rPr lang="en-GB" dirty="0"/>
              <a:t>()</a:t>
            </a:r>
          </a:p>
          <a:p>
            <a:r>
              <a:rPr lang="en-GB" dirty="0"/>
              <a:t>d</a:t>
            </a:r>
            <a:r>
              <a:rPr lang="en-GB" dirty="0"/>
              <a:t>im()</a:t>
            </a:r>
            <a:endParaRPr lang="en-GB" dirty="0"/>
          </a:p>
        </p:txBody>
      </p:sp>
    </p:spTree>
    <p:extLst>
      <p:ext uri="{BB962C8B-B14F-4D97-AF65-F5344CB8AC3E}">
        <p14:creationId xmlns:p14="http://schemas.microsoft.com/office/powerpoint/2010/main" val="329423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pPr marL="0" indent="0">
              <a:buNone/>
            </a:pPr>
            <a:r>
              <a:rPr lang="en-US" dirty="0" smtClean="0"/>
              <a:t>Download R</a:t>
            </a:r>
          </a:p>
          <a:p>
            <a:pPr marL="0" indent="0">
              <a:buNone/>
            </a:pPr>
            <a:r>
              <a:rPr lang="en-US" dirty="0">
                <a:hlinkClick r:id="rId2"/>
              </a:rPr>
              <a:t>https://cran.r-project.org/bin/windows/base</a:t>
            </a:r>
            <a:r>
              <a:rPr lang="en-US" dirty="0" smtClean="0">
                <a:hlinkClick r:id="rId2"/>
              </a:rPr>
              <a:t>/</a:t>
            </a:r>
            <a:endParaRPr lang="en-US" dirty="0" smtClean="0"/>
          </a:p>
          <a:p>
            <a:endParaRPr lang="en-US" dirty="0"/>
          </a:p>
          <a:p>
            <a:pPr marL="0" indent="0">
              <a:buNone/>
            </a:pPr>
            <a:r>
              <a:rPr lang="en-US" dirty="0" smtClean="0"/>
              <a:t>Download </a:t>
            </a:r>
            <a:r>
              <a:rPr lang="en-US" dirty="0" err="1" smtClean="0"/>
              <a:t>Rstudio</a:t>
            </a:r>
            <a:endParaRPr lang="en-US" dirty="0" smtClean="0"/>
          </a:p>
          <a:p>
            <a:pPr marL="0" indent="0">
              <a:buNone/>
            </a:pPr>
            <a:r>
              <a:rPr lang="en-US" dirty="0">
                <a:hlinkClick r:id="rId3"/>
              </a:rPr>
              <a:t>https://www.rstudio.com/products/rstudio/download/#</a:t>
            </a:r>
            <a:r>
              <a:rPr lang="en-US" dirty="0" smtClean="0">
                <a:hlinkClick r:id="rId3"/>
              </a:rPr>
              <a:t>download</a:t>
            </a:r>
            <a:endParaRPr lang="en-US" dirty="0" smtClean="0"/>
          </a:p>
          <a:p>
            <a:endParaRPr lang="en-US" dirty="0"/>
          </a:p>
        </p:txBody>
      </p:sp>
      <p:sp>
        <p:nvSpPr>
          <p:cNvPr id="4" name="Rectangle 3"/>
          <p:cNvSpPr/>
          <p:nvPr/>
        </p:nvSpPr>
        <p:spPr>
          <a:xfrm>
            <a:off x="2585768" y="4537357"/>
            <a:ext cx="6629400" cy="1292662"/>
          </a:xfrm>
          <a:prstGeom prst="rect">
            <a:avLst/>
          </a:prstGeom>
        </p:spPr>
        <p:txBody>
          <a:bodyPr wrap="square">
            <a:spAutoFit/>
          </a:bodyPr>
          <a:lstStyle/>
          <a:p>
            <a:endParaRPr lang="en-US" sz="1200" dirty="0">
              <a:solidFill>
                <a:srgbClr val="000000"/>
              </a:solidFill>
              <a:latin typeface="Trebuchet MS" panose="020B0603020202020204" pitchFamily="34" charset="0"/>
            </a:endParaRPr>
          </a:p>
          <a:p>
            <a:endParaRPr lang="en-US" sz="1200" dirty="0">
              <a:latin typeface="Trebuchet MS" panose="020B0603020202020204" pitchFamily="34" charset="0"/>
            </a:endParaRPr>
          </a:p>
          <a:p>
            <a:pPr marL="285750" indent="-285750">
              <a:buFont typeface="Wingdings" panose="05000000000000000000" pitchFamily="2" charset="2"/>
              <a:buChar char="§"/>
            </a:pPr>
            <a:r>
              <a:rPr lang="en-US" dirty="0">
                <a:latin typeface="Trebuchet MS" panose="020B0603020202020204" pitchFamily="34" charset="0"/>
              </a:rPr>
              <a:t>Powerful </a:t>
            </a:r>
            <a:r>
              <a:rPr lang="en-US" dirty="0">
                <a:latin typeface="Trebuchet MS" panose="020B0603020202020204" pitchFamily="34" charset="0"/>
              </a:rPr>
              <a:t>IDE (Integrated Development Environment) for R</a:t>
            </a:r>
          </a:p>
          <a:p>
            <a:pPr marL="285750" indent="-285750">
              <a:buFont typeface="Wingdings" panose="05000000000000000000" pitchFamily="2" charset="2"/>
              <a:buChar char="§"/>
            </a:pPr>
            <a:r>
              <a:rPr lang="en-US" dirty="0">
                <a:latin typeface="Trebuchet MS" panose="020B0603020202020204" pitchFamily="34" charset="0"/>
              </a:rPr>
              <a:t>It </a:t>
            </a:r>
            <a:r>
              <a:rPr lang="en-US" dirty="0">
                <a:latin typeface="Trebuchet MS" panose="020B0603020202020204" pitchFamily="34" charset="0"/>
              </a:rPr>
              <a:t>is free and open source, and works on Windows, Mac, and Linux and over the web </a:t>
            </a:r>
          </a:p>
        </p:txBody>
      </p:sp>
    </p:spTree>
    <p:extLst>
      <p:ext uri="{BB962C8B-B14F-4D97-AF65-F5344CB8AC3E}">
        <p14:creationId xmlns:p14="http://schemas.microsoft.com/office/powerpoint/2010/main" val="4268333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Algebra </a:t>
            </a:r>
            <a:r>
              <a:rPr lang="en-US" sz="3600" dirty="0"/>
              <a:t>Operations on Matrices</a:t>
            </a:r>
            <a:endParaRPr lang="en-GB" sz="3600"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2438401" y="1905001"/>
            <a:ext cx="5857875" cy="3667125"/>
          </a:xfrm>
          <a:prstGeom prst="rect">
            <a:avLst/>
          </a:prstGeom>
        </p:spPr>
      </p:pic>
    </p:spTree>
    <p:extLst>
      <p:ext uri="{BB962C8B-B14F-4D97-AF65-F5344CB8AC3E}">
        <p14:creationId xmlns:p14="http://schemas.microsoft.com/office/powerpoint/2010/main" val="34966399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a:t>
            </a:r>
            <a:endParaRPr lang="en-GB" dirty="0"/>
          </a:p>
        </p:txBody>
      </p:sp>
      <p:sp>
        <p:nvSpPr>
          <p:cNvPr id="3" name="Content Placeholder 2"/>
          <p:cNvSpPr>
            <a:spLocks noGrp="1"/>
          </p:cNvSpPr>
          <p:nvPr>
            <p:ph idx="1"/>
          </p:nvPr>
        </p:nvSpPr>
        <p:spPr>
          <a:xfrm>
            <a:off x="2552700" y="1752600"/>
            <a:ext cx="7200900" cy="4114800"/>
          </a:xfrm>
        </p:spPr>
        <p:txBody>
          <a:bodyPr/>
          <a:lstStyle/>
          <a:p>
            <a:pPr marL="0" indent="0">
              <a:buNone/>
            </a:pPr>
            <a:r>
              <a:rPr lang="en-US" dirty="0"/>
              <a:t>In contrast to a vector, in which all </a:t>
            </a:r>
            <a:r>
              <a:rPr lang="en-US" dirty="0" smtClean="0"/>
              <a:t>elements must </a:t>
            </a:r>
            <a:r>
              <a:rPr lang="en-US" dirty="0"/>
              <a:t>be of the same mode, R’s </a:t>
            </a:r>
            <a:r>
              <a:rPr lang="en-US" dirty="0" smtClean="0"/>
              <a:t>list structure </a:t>
            </a:r>
            <a:r>
              <a:rPr lang="en-US" dirty="0"/>
              <a:t>can combine objects of </a:t>
            </a:r>
            <a:r>
              <a:rPr lang="en-US" dirty="0" smtClean="0"/>
              <a:t>different </a:t>
            </a:r>
            <a:r>
              <a:rPr lang="en-GB" dirty="0" smtClean="0"/>
              <a:t>types.</a:t>
            </a:r>
          </a:p>
          <a:p>
            <a:pPr>
              <a:buFont typeface="Wingdings" panose="05000000000000000000" pitchFamily="2" charset="2"/>
              <a:buChar char="ü"/>
            </a:pPr>
            <a:r>
              <a:rPr lang="en-US" dirty="0" smtClean="0"/>
              <a:t>A </a:t>
            </a:r>
            <a:r>
              <a:rPr lang="en-US" dirty="0"/>
              <a:t>list can encompass any data types, including lists</a:t>
            </a:r>
          </a:p>
          <a:p>
            <a:pPr>
              <a:buFont typeface="Wingdings" panose="05000000000000000000" pitchFamily="2" charset="2"/>
              <a:buChar char="ü"/>
            </a:pPr>
            <a:r>
              <a:rPr lang="en-US" dirty="0" smtClean="0"/>
              <a:t>Objects </a:t>
            </a:r>
            <a:r>
              <a:rPr lang="en-US" dirty="0"/>
              <a:t>can have different lengths </a:t>
            </a:r>
          </a:p>
          <a:p>
            <a:pPr>
              <a:buFont typeface="Wingdings" panose="05000000000000000000" pitchFamily="2" charset="2"/>
              <a:buChar char="ü"/>
            </a:pPr>
            <a:r>
              <a:rPr lang="en-US" dirty="0" smtClean="0"/>
              <a:t>Almost </a:t>
            </a:r>
            <a:r>
              <a:rPr lang="en-US" dirty="0"/>
              <a:t>all functions (e.g., t-test,  linear regression, etc.) in R produce output that is stored in a list</a:t>
            </a:r>
            <a:endParaRPr lang="en-GB" dirty="0"/>
          </a:p>
          <a:p>
            <a:pPr marL="0" indent="0">
              <a:buNone/>
            </a:pPr>
            <a:endParaRPr lang="en-GB" dirty="0"/>
          </a:p>
        </p:txBody>
      </p:sp>
      <p:pic>
        <p:nvPicPr>
          <p:cNvPr id="5" name="Picture 4"/>
          <p:cNvPicPr>
            <a:picLocks noChangeAspect="1"/>
          </p:cNvPicPr>
          <p:nvPr/>
        </p:nvPicPr>
        <p:blipFill>
          <a:blip r:embed="rId2"/>
          <a:stretch>
            <a:fillRect/>
          </a:stretch>
        </p:blipFill>
        <p:spPr>
          <a:xfrm>
            <a:off x="2667000" y="4419600"/>
            <a:ext cx="4705350" cy="590550"/>
          </a:xfrm>
          <a:prstGeom prst="rect">
            <a:avLst/>
          </a:prstGeom>
        </p:spPr>
      </p:pic>
      <p:pic>
        <p:nvPicPr>
          <p:cNvPr id="6" name="Picture 5"/>
          <p:cNvPicPr>
            <a:picLocks noChangeAspect="1"/>
          </p:cNvPicPr>
          <p:nvPr/>
        </p:nvPicPr>
        <p:blipFill>
          <a:blip r:embed="rId3"/>
          <a:stretch>
            <a:fillRect/>
          </a:stretch>
        </p:blipFill>
        <p:spPr>
          <a:xfrm>
            <a:off x="7772400" y="4419600"/>
            <a:ext cx="2343150" cy="1962150"/>
          </a:xfrm>
          <a:prstGeom prst="rect">
            <a:avLst/>
          </a:prstGeom>
        </p:spPr>
      </p:pic>
      <p:sp>
        <p:nvSpPr>
          <p:cNvPr id="7" name="Rectangle 6"/>
          <p:cNvSpPr/>
          <p:nvPr/>
        </p:nvSpPr>
        <p:spPr>
          <a:xfrm>
            <a:off x="7696200" y="4050268"/>
            <a:ext cx="998222" cy="369332"/>
          </a:xfrm>
          <a:prstGeom prst="rect">
            <a:avLst/>
          </a:prstGeom>
        </p:spPr>
        <p:txBody>
          <a:bodyPr wrap="none">
            <a:spAutoFit/>
          </a:bodyPr>
          <a:lstStyle/>
          <a:p>
            <a:r>
              <a:rPr lang="en-GB" dirty="0"/>
              <a:t>Indexing</a:t>
            </a:r>
          </a:p>
        </p:txBody>
      </p:sp>
      <p:sp>
        <p:nvSpPr>
          <p:cNvPr id="8" name="Rectangle 7"/>
          <p:cNvSpPr/>
          <p:nvPr/>
        </p:nvSpPr>
        <p:spPr>
          <a:xfrm>
            <a:off x="2542636" y="5010150"/>
            <a:ext cx="5001164" cy="738664"/>
          </a:xfrm>
          <a:prstGeom prst="rect">
            <a:avLst/>
          </a:prstGeom>
        </p:spPr>
        <p:txBody>
          <a:bodyPr wrap="square">
            <a:spAutoFit/>
          </a:bodyPr>
          <a:lstStyle/>
          <a:p>
            <a:endParaRPr lang="en-GB" sz="1200" dirty="0">
              <a:solidFill>
                <a:srgbClr val="000000"/>
              </a:solidFill>
              <a:latin typeface="Trebuchet MS" panose="020B0603020202020204" pitchFamily="34" charset="0"/>
            </a:endParaRPr>
          </a:p>
          <a:p>
            <a:endParaRPr lang="en-GB" sz="1200" dirty="0">
              <a:latin typeface="Trebuchet MS" panose="020B0603020202020204" pitchFamily="34" charset="0"/>
            </a:endParaRPr>
          </a:p>
          <a:p>
            <a:r>
              <a:rPr lang="en-GB" dirty="0">
                <a:latin typeface="Trebuchet MS" panose="020B0603020202020204" pitchFamily="34" charset="0"/>
              </a:rPr>
              <a:t>List</a:t>
            </a:r>
            <a:r>
              <a:rPr lang="en-GB" dirty="0">
                <a:latin typeface="Trebuchet MS" panose="020B0603020202020204" pitchFamily="34" charset="0"/>
              </a:rPr>
              <a:t>&lt;-list(1:3,c</a:t>
            </a:r>
            <a:r>
              <a:rPr lang="en-GB" dirty="0">
                <a:latin typeface="Trebuchet MS" panose="020B0603020202020204" pitchFamily="34" charset="0"/>
              </a:rPr>
              <a:t>("</a:t>
            </a:r>
            <a:r>
              <a:rPr lang="en-GB" dirty="0" err="1">
                <a:latin typeface="Trebuchet MS" panose="020B0603020202020204" pitchFamily="34" charset="0"/>
              </a:rPr>
              <a:t>a","b</a:t>
            </a:r>
            <a:r>
              <a:rPr lang="en-GB" dirty="0">
                <a:latin typeface="Trebuchet MS" panose="020B0603020202020204" pitchFamily="34" charset="0"/>
              </a:rPr>
              <a:t>"),c(TRUE,FALSE,TRUE)) </a:t>
            </a:r>
          </a:p>
        </p:txBody>
      </p:sp>
    </p:spTree>
    <p:extLst>
      <p:ext uri="{BB962C8B-B14F-4D97-AF65-F5344CB8AC3E}">
        <p14:creationId xmlns:p14="http://schemas.microsoft.com/office/powerpoint/2010/main" val="9350644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685800"/>
            <a:ext cx="7200900" cy="914400"/>
          </a:xfrm>
        </p:spPr>
        <p:txBody>
          <a:bodyPr/>
          <a:lstStyle/>
          <a:p>
            <a:r>
              <a:rPr lang="en-GB" dirty="0" smtClean="0"/>
              <a:t>List Indexing</a:t>
            </a:r>
            <a:endParaRPr lang="en-GB" dirty="0"/>
          </a:p>
        </p:txBody>
      </p:sp>
      <p:sp>
        <p:nvSpPr>
          <p:cNvPr id="3" name="Content Placeholder 2"/>
          <p:cNvSpPr>
            <a:spLocks noGrp="1"/>
          </p:cNvSpPr>
          <p:nvPr>
            <p:ph idx="1"/>
          </p:nvPr>
        </p:nvSpPr>
        <p:spPr>
          <a:xfrm>
            <a:off x="2552700" y="1752600"/>
            <a:ext cx="7200900" cy="4114800"/>
          </a:xfrm>
        </p:spPr>
        <p:txBody>
          <a:bodyPr/>
          <a:lstStyle/>
          <a:p>
            <a:r>
              <a:rPr lang="en-US" dirty="0"/>
              <a:t>If single brackets [ ] are used, the result </a:t>
            </a:r>
            <a:r>
              <a:rPr lang="en-US" dirty="0" smtClean="0"/>
              <a:t>is another list-a </a:t>
            </a:r>
            <a:r>
              <a:rPr lang="en-US" dirty="0" err="1"/>
              <a:t>sublist</a:t>
            </a:r>
            <a:r>
              <a:rPr lang="en-US" dirty="0"/>
              <a:t> of the original. </a:t>
            </a:r>
            <a:endParaRPr lang="en-US" dirty="0" smtClean="0"/>
          </a:p>
          <a:p>
            <a:endParaRPr lang="en-US" dirty="0"/>
          </a:p>
          <a:p>
            <a:endParaRPr lang="en-US" dirty="0" smtClean="0"/>
          </a:p>
          <a:p>
            <a:endParaRPr lang="en-US" dirty="0" smtClean="0"/>
          </a:p>
          <a:p>
            <a:endParaRPr lang="en-US" dirty="0"/>
          </a:p>
          <a:p>
            <a:r>
              <a:rPr lang="en-US" dirty="0" smtClean="0"/>
              <a:t>use </a:t>
            </a:r>
            <a:r>
              <a:rPr lang="en-US" dirty="0"/>
              <a:t>double brackets [[ ]] for referencing only </a:t>
            </a:r>
            <a:r>
              <a:rPr lang="en-US" dirty="0" smtClean="0"/>
              <a:t>a </a:t>
            </a:r>
            <a:r>
              <a:rPr lang="en-GB" dirty="0" smtClean="0"/>
              <a:t>single </a:t>
            </a:r>
            <a:r>
              <a:rPr lang="en-GB" dirty="0"/>
              <a:t>component</a:t>
            </a:r>
            <a:endParaRPr lang="en-US" dirty="0"/>
          </a:p>
        </p:txBody>
      </p:sp>
      <p:pic>
        <p:nvPicPr>
          <p:cNvPr id="4" name="Picture 3"/>
          <p:cNvPicPr>
            <a:picLocks noChangeAspect="1"/>
          </p:cNvPicPr>
          <p:nvPr/>
        </p:nvPicPr>
        <p:blipFill>
          <a:blip r:embed="rId2"/>
          <a:stretch>
            <a:fillRect/>
          </a:stretch>
        </p:blipFill>
        <p:spPr>
          <a:xfrm>
            <a:off x="2876550" y="2618116"/>
            <a:ext cx="4705350" cy="590550"/>
          </a:xfrm>
          <a:prstGeom prst="rect">
            <a:avLst/>
          </a:prstGeom>
        </p:spPr>
      </p:pic>
      <p:pic>
        <p:nvPicPr>
          <p:cNvPr id="5" name="Picture 4"/>
          <p:cNvPicPr>
            <a:picLocks noChangeAspect="1"/>
          </p:cNvPicPr>
          <p:nvPr/>
        </p:nvPicPr>
        <p:blipFill>
          <a:blip r:embed="rId3"/>
          <a:stretch>
            <a:fillRect/>
          </a:stretch>
        </p:blipFill>
        <p:spPr>
          <a:xfrm>
            <a:off x="4981575" y="4724400"/>
            <a:ext cx="2343150" cy="1962150"/>
          </a:xfrm>
          <a:prstGeom prst="rect">
            <a:avLst/>
          </a:prstGeom>
        </p:spPr>
      </p:pic>
      <p:pic>
        <p:nvPicPr>
          <p:cNvPr id="6" name="Picture 5"/>
          <p:cNvPicPr>
            <a:picLocks noChangeAspect="1"/>
          </p:cNvPicPr>
          <p:nvPr/>
        </p:nvPicPr>
        <p:blipFill>
          <a:blip r:embed="rId4"/>
          <a:stretch>
            <a:fillRect/>
          </a:stretch>
        </p:blipFill>
        <p:spPr>
          <a:xfrm>
            <a:off x="7913029" y="2313316"/>
            <a:ext cx="1552575" cy="1790700"/>
          </a:xfrm>
          <a:prstGeom prst="rect">
            <a:avLst/>
          </a:prstGeom>
        </p:spPr>
      </p:pic>
    </p:spTree>
    <p:extLst>
      <p:ext uri="{BB962C8B-B14F-4D97-AF65-F5344CB8AC3E}">
        <p14:creationId xmlns:p14="http://schemas.microsoft.com/office/powerpoint/2010/main" val="4161284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Adding and Deleting List Elements</a:t>
            </a:r>
            <a:endParaRPr lang="en-GB" sz="3600" dirty="0"/>
          </a:p>
        </p:txBody>
      </p:sp>
      <p:pic>
        <p:nvPicPr>
          <p:cNvPr id="4" name="Picture 3"/>
          <p:cNvPicPr>
            <a:picLocks noChangeAspect="1"/>
          </p:cNvPicPr>
          <p:nvPr/>
        </p:nvPicPr>
        <p:blipFill>
          <a:blip r:embed="rId2"/>
          <a:stretch>
            <a:fillRect/>
          </a:stretch>
        </p:blipFill>
        <p:spPr>
          <a:xfrm>
            <a:off x="2209800" y="1514475"/>
            <a:ext cx="4210050" cy="5124450"/>
          </a:xfrm>
          <a:prstGeom prst="rect">
            <a:avLst/>
          </a:prstGeom>
        </p:spPr>
      </p:pic>
      <p:sp>
        <p:nvSpPr>
          <p:cNvPr id="5" name="Rectangle 4"/>
          <p:cNvSpPr/>
          <p:nvPr/>
        </p:nvSpPr>
        <p:spPr>
          <a:xfrm>
            <a:off x="6762750" y="1587967"/>
            <a:ext cx="4038600" cy="646331"/>
          </a:xfrm>
          <a:prstGeom prst="rect">
            <a:avLst/>
          </a:prstGeom>
        </p:spPr>
        <p:txBody>
          <a:bodyPr wrap="square">
            <a:spAutoFit/>
          </a:bodyPr>
          <a:lstStyle/>
          <a:p>
            <a:r>
              <a:rPr lang="en-US" dirty="0">
                <a:latin typeface="NewBaskerville-Roman"/>
              </a:rPr>
              <a:t>You can delete a list component by setting it to NULL.</a:t>
            </a:r>
            <a:endParaRPr lang="en-GB" dirty="0"/>
          </a:p>
        </p:txBody>
      </p:sp>
      <p:pic>
        <p:nvPicPr>
          <p:cNvPr id="6" name="Picture 5"/>
          <p:cNvPicPr>
            <a:picLocks noChangeAspect="1"/>
          </p:cNvPicPr>
          <p:nvPr/>
        </p:nvPicPr>
        <p:blipFill>
          <a:blip r:embed="rId3"/>
          <a:stretch>
            <a:fillRect/>
          </a:stretch>
        </p:blipFill>
        <p:spPr>
          <a:xfrm>
            <a:off x="6858001" y="2590800"/>
            <a:ext cx="2790825" cy="1924050"/>
          </a:xfrm>
          <a:prstGeom prst="rect">
            <a:avLst/>
          </a:prstGeom>
        </p:spPr>
      </p:pic>
      <p:sp>
        <p:nvSpPr>
          <p:cNvPr id="7" name="Rectangle 1"/>
          <p:cNvSpPr>
            <a:spLocks noChangeArrowheads="1"/>
          </p:cNvSpPr>
          <p:nvPr/>
        </p:nvSpPr>
        <p:spPr bwMode="auto">
          <a:xfrm>
            <a:off x="6858000" y="4671221"/>
            <a:ext cx="2819400"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sz="1100" dirty="0">
              <a:solidFill>
                <a:srgbClr val="0000FF"/>
              </a:solidFill>
              <a:latin typeface="Lucida Console" panose="020B0609040504020204" pitchFamily="49" charset="0"/>
            </a:endParaRPr>
          </a:p>
          <a:p>
            <a:pPr eaLnBrk="0" fontAlgn="base" hangingPunct="0">
              <a:spcBef>
                <a:spcPct val="0"/>
              </a:spcBef>
              <a:spcAft>
                <a:spcPct val="0"/>
              </a:spcAft>
            </a:pPr>
            <a:r>
              <a:rPr lang="en-US" altLang="en-US" sz="1100" dirty="0">
                <a:solidFill>
                  <a:srgbClr val="0000FF"/>
                </a:solidFill>
                <a:latin typeface="Lucida Console" panose="020B0609040504020204" pitchFamily="49" charset="0"/>
              </a:rPr>
              <a:t>    names(profile)</a:t>
            </a:r>
          </a:p>
          <a:p>
            <a:pPr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39476547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Applying Functions to Lists</a:t>
            </a:r>
          </a:p>
        </p:txBody>
      </p:sp>
      <p:sp>
        <p:nvSpPr>
          <p:cNvPr id="3" name="Content Placeholder 2"/>
          <p:cNvSpPr>
            <a:spLocks noGrp="1"/>
          </p:cNvSpPr>
          <p:nvPr>
            <p:ph idx="1"/>
          </p:nvPr>
        </p:nvSpPr>
        <p:spPr>
          <a:xfrm>
            <a:off x="2552700" y="1676400"/>
            <a:ext cx="7200900" cy="4648200"/>
          </a:xfrm>
        </p:spPr>
        <p:txBody>
          <a:bodyPr>
            <a:normAutofit/>
          </a:bodyPr>
          <a:lstStyle/>
          <a:p>
            <a:r>
              <a:rPr lang="en-US" sz="1800" dirty="0"/>
              <a:t>The </a:t>
            </a:r>
            <a:r>
              <a:rPr lang="en-US" sz="1800" dirty="0"/>
              <a:t>function </a:t>
            </a:r>
            <a:r>
              <a:rPr lang="en-US" sz="1800" b="1" dirty="0" err="1"/>
              <a:t>lapply</a:t>
            </a:r>
            <a:r>
              <a:rPr lang="en-US" sz="1800" b="1" dirty="0"/>
              <a:t>() </a:t>
            </a:r>
            <a:r>
              <a:rPr lang="en-US" sz="1800" dirty="0"/>
              <a:t>(for </a:t>
            </a:r>
            <a:r>
              <a:rPr lang="en-US" sz="1800" i="1" dirty="0"/>
              <a:t>list apply</a:t>
            </a:r>
            <a:r>
              <a:rPr lang="en-US" sz="1800" dirty="0"/>
              <a:t>) works like the matrix apply() function</a:t>
            </a:r>
            <a:r>
              <a:rPr lang="en-US" sz="1800" dirty="0"/>
              <a:t>, calling </a:t>
            </a:r>
            <a:r>
              <a:rPr lang="en-US" sz="1800" dirty="0"/>
              <a:t>the specified function on each component of a list </a:t>
            </a:r>
            <a:r>
              <a:rPr lang="en-US" sz="1800" dirty="0"/>
              <a:t>and </a:t>
            </a:r>
            <a:r>
              <a:rPr lang="en-US" sz="1800" dirty="0"/>
              <a:t>returning another list. </a:t>
            </a:r>
            <a:endParaRPr lang="en-US" sz="1800" dirty="0"/>
          </a:p>
          <a:p>
            <a:endParaRPr lang="en-US" sz="1800" dirty="0"/>
          </a:p>
          <a:p>
            <a:endParaRPr lang="en-US" sz="1800" dirty="0"/>
          </a:p>
          <a:p>
            <a:endParaRPr lang="en-US" sz="1800" dirty="0"/>
          </a:p>
          <a:p>
            <a:endParaRPr lang="en-US" sz="1800" dirty="0"/>
          </a:p>
          <a:p>
            <a:r>
              <a:rPr lang="en-US" sz="1800" dirty="0"/>
              <a:t>To return in vector format use </a:t>
            </a:r>
            <a:r>
              <a:rPr lang="en-US" sz="1800" dirty="0" err="1"/>
              <a:t>sapply</a:t>
            </a:r>
            <a:r>
              <a:rPr lang="en-US" sz="1800" dirty="0"/>
              <a:t>() (</a:t>
            </a:r>
            <a:r>
              <a:rPr lang="en-GB" sz="1800" i="1" dirty="0"/>
              <a:t>simplified [l]apply</a:t>
            </a:r>
            <a:r>
              <a:rPr lang="en-GB" sz="1800" dirty="0"/>
              <a:t>)</a:t>
            </a:r>
          </a:p>
          <a:p>
            <a:endParaRPr lang="en-GB" sz="1800" dirty="0"/>
          </a:p>
          <a:p>
            <a:endParaRPr lang="en-GB" sz="1800" dirty="0"/>
          </a:p>
          <a:p>
            <a:r>
              <a:rPr lang="en-GB" sz="1800" dirty="0"/>
              <a:t>List </a:t>
            </a:r>
            <a:r>
              <a:rPr lang="en-GB" sz="1800" dirty="0"/>
              <a:t>to </a:t>
            </a:r>
            <a:r>
              <a:rPr lang="en-GB" sz="1800" dirty="0"/>
              <a:t>Vector : </a:t>
            </a:r>
            <a:r>
              <a:rPr lang="en-GB" sz="1800" dirty="0" err="1"/>
              <a:t>unlist</a:t>
            </a:r>
            <a:r>
              <a:rPr lang="en-GB" sz="1800" dirty="0"/>
              <a:t>()</a:t>
            </a:r>
          </a:p>
          <a:p>
            <a:endParaRPr lang="en-GB" sz="1800" dirty="0"/>
          </a:p>
          <a:p>
            <a:endParaRPr lang="en-GB" sz="1800" dirty="0"/>
          </a:p>
          <a:p>
            <a:endParaRPr lang="en-GB" sz="1800" dirty="0"/>
          </a:p>
          <a:p>
            <a:pPr marL="0" indent="0">
              <a:buNone/>
            </a:pPr>
            <a:endParaRPr lang="en-GB" sz="1800" dirty="0"/>
          </a:p>
          <a:p>
            <a:endParaRPr lang="en-GB" sz="1800" dirty="0"/>
          </a:p>
          <a:p>
            <a:endParaRPr lang="en-GB" sz="1800" dirty="0"/>
          </a:p>
          <a:p>
            <a:endParaRPr lang="en-GB" dirty="0"/>
          </a:p>
          <a:p>
            <a:endParaRPr lang="en-GB" dirty="0"/>
          </a:p>
        </p:txBody>
      </p:sp>
      <p:pic>
        <p:nvPicPr>
          <p:cNvPr id="4" name="Picture 3"/>
          <p:cNvPicPr>
            <a:picLocks noChangeAspect="1"/>
          </p:cNvPicPr>
          <p:nvPr/>
        </p:nvPicPr>
        <p:blipFill>
          <a:blip r:embed="rId2"/>
          <a:stretch>
            <a:fillRect/>
          </a:stretch>
        </p:blipFill>
        <p:spPr>
          <a:xfrm>
            <a:off x="3058064" y="2667000"/>
            <a:ext cx="2961736" cy="1568894"/>
          </a:xfrm>
          <a:prstGeom prst="rect">
            <a:avLst/>
          </a:prstGeom>
        </p:spPr>
      </p:pic>
      <p:pic>
        <p:nvPicPr>
          <p:cNvPr id="5" name="Picture 4"/>
          <p:cNvPicPr>
            <a:picLocks noChangeAspect="1"/>
          </p:cNvPicPr>
          <p:nvPr/>
        </p:nvPicPr>
        <p:blipFill>
          <a:blip r:embed="rId3"/>
          <a:stretch>
            <a:fillRect/>
          </a:stretch>
        </p:blipFill>
        <p:spPr>
          <a:xfrm>
            <a:off x="3023559" y="4648200"/>
            <a:ext cx="3971925" cy="781050"/>
          </a:xfrm>
          <a:prstGeom prst="rect">
            <a:avLst/>
          </a:prstGeom>
        </p:spPr>
      </p:pic>
      <p:sp>
        <p:nvSpPr>
          <p:cNvPr id="7" name="TextBox 6"/>
          <p:cNvSpPr txBox="1"/>
          <p:nvPr/>
        </p:nvSpPr>
        <p:spPr>
          <a:xfrm>
            <a:off x="6995483" y="2763619"/>
            <a:ext cx="2590800" cy="646331"/>
          </a:xfrm>
          <a:prstGeom prst="rect">
            <a:avLst/>
          </a:prstGeom>
          <a:noFill/>
        </p:spPr>
        <p:txBody>
          <a:bodyPr wrap="square" rtlCol="0">
            <a:spAutoFit/>
          </a:bodyPr>
          <a:lstStyle/>
          <a:p>
            <a:r>
              <a:rPr lang="en-GB" dirty="0"/>
              <a:t>Monthly Sales in supermarket</a:t>
            </a:r>
            <a:endParaRPr lang="en-GB" dirty="0"/>
          </a:p>
        </p:txBody>
      </p:sp>
    </p:spTree>
    <p:extLst>
      <p:ext uri="{BB962C8B-B14F-4D97-AF65-F5344CB8AC3E}">
        <p14:creationId xmlns:p14="http://schemas.microsoft.com/office/powerpoint/2010/main" val="17096975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685800"/>
            <a:ext cx="7200900" cy="762000"/>
          </a:xfrm>
        </p:spPr>
        <p:txBody>
          <a:bodyPr/>
          <a:lstStyle/>
          <a:p>
            <a:r>
              <a:rPr lang="en-US" b="1" dirty="0"/>
              <a:t>Conditional </a:t>
            </a:r>
            <a:r>
              <a:rPr lang="en-US" b="1" dirty="0" smtClean="0"/>
              <a:t>Statements</a:t>
            </a:r>
            <a:endParaRPr lang="en-US" dirty="0"/>
          </a:p>
        </p:txBody>
      </p:sp>
      <p:sp>
        <p:nvSpPr>
          <p:cNvPr id="3" name="Content Placeholder 2"/>
          <p:cNvSpPr>
            <a:spLocks noGrp="1"/>
          </p:cNvSpPr>
          <p:nvPr>
            <p:ph idx="1"/>
          </p:nvPr>
        </p:nvSpPr>
        <p:spPr>
          <a:xfrm>
            <a:off x="2552700" y="1752600"/>
            <a:ext cx="7200900" cy="4648200"/>
          </a:xfrm>
        </p:spPr>
        <p:txBody>
          <a:bodyPr>
            <a:normAutofit fontScale="85000" lnSpcReduction="20000"/>
          </a:bodyPr>
          <a:lstStyle/>
          <a:p>
            <a:pPr marL="0" indent="0">
              <a:buNone/>
            </a:pPr>
            <a:r>
              <a:rPr lang="en-US" dirty="0" smtClean="0"/>
              <a:t>if</a:t>
            </a:r>
            <a:r>
              <a:rPr lang="en-US" dirty="0"/>
              <a:t>(), else() and </a:t>
            </a:r>
            <a:r>
              <a:rPr lang="en-US" dirty="0" err="1"/>
              <a:t>ifelse</a:t>
            </a:r>
            <a:r>
              <a:rPr lang="en-US" dirty="0"/>
              <a:t>() </a:t>
            </a:r>
          </a:p>
          <a:p>
            <a:pPr marL="0" indent="0">
              <a:buNone/>
            </a:pPr>
            <a:endParaRPr lang="en-US" dirty="0" smtClean="0"/>
          </a:p>
          <a:p>
            <a:pPr marL="0" indent="0">
              <a:buNone/>
            </a:pPr>
            <a:r>
              <a:rPr lang="en-US" dirty="0" smtClean="0"/>
              <a:t>Syntax</a:t>
            </a:r>
            <a:r>
              <a:rPr lang="en-US" dirty="0"/>
              <a:t>:</a:t>
            </a:r>
          </a:p>
          <a:p>
            <a:pPr marL="0" indent="0">
              <a:buNone/>
            </a:pPr>
            <a:r>
              <a:rPr lang="en-US" dirty="0"/>
              <a:t>if ( condition ) { commands1 } </a:t>
            </a:r>
          </a:p>
          <a:p>
            <a:pPr marL="0" indent="0">
              <a:buNone/>
            </a:pPr>
            <a:r>
              <a:rPr lang="en-US" dirty="0"/>
              <a:t>if ( condition ) { commands1 } else { commands2 } </a:t>
            </a:r>
          </a:p>
          <a:p>
            <a:pPr marL="0" indent="0">
              <a:buNone/>
            </a:pPr>
            <a:r>
              <a:rPr lang="en-US" dirty="0" err="1"/>
              <a:t>ifelse</a:t>
            </a:r>
            <a:r>
              <a:rPr lang="en-US" dirty="0"/>
              <a:t>( conditions vector, yes vector, no vector )</a:t>
            </a:r>
          </a:p>
          <a:p>
            <a:pPr marL="0" indent="0">
              <a:buNone/>
            </a:pPr>
            <a:endParaRPr lang="en-US" dirty="0" smtClean="0"/>
          </a:p>
          <a:p>
            <a:pPr marL="0" indent="0">
              <a:buNone/>
            </a:pPr>
            <a:r>
              <a:rPr lang="en-US" dirty="0" smtClean="0"/>
              <a:t>These </a:t>
            </a:r>
            <a:r>
              <a:rPr lang="en-US" dirty="0"/>
              <a:t>are conditional statements that are executed based on one or multiple conditions.</a:t>
            </a:r>
          </a:p>
          <a:p>
            <a:pPr marL="0" indent="0">
              <a:buNone/>
            </a:pPr>
            <a:r>
              <a:rPr lang="en-US" dirty="0"/>
              <a:t>Example: </a:t>
            </a:r>
          </a:p>
          <a:p>
            <a:pPr marL="0" indent="0">
              <a:buNone/>
            </a:pPr>
            <a:r>
              <a:rPr lang="en-US" dirty="0"/>
              <a:t>x &lt;-4 </a:t>
            </a:r>
          </a:p>
          <a:p>
            <a:pPr marL="0" indent="0">
              <a:buNone/>
            </a:pPr>
            <a:r>
              <a:rPr lang="en-US" dirty="0"/>
              <a:t>if (x==5) {x &lt;-x+1} else {x &lt;-x*2} What is the response ??</a:t>
            </a:r>
          </a:p>
          <a:p>
            <a:pPr marL="0" indent="0">
              <a:buNone/>
            </a:pPr>
            <a:r>
              <a:rPr lang="en-US" dirty="0"/>
              <a:t>y &lt;-1:10 </a:t>
            </a:r>
          </a:p>
          <a:p>
            <a:pPr marL="0" indent="0">
              <a:buNone/>
            </a:pPr>
            <a:r>
              <a:rPr lang="en-US" dirty="0"/>
              <a:t>z &lt;-</a:t>
            </a:r>
            <a:r>
              <a:rPr lang="en-US" dirty="0" err="1"/>
              <a:t>ifelse</a:t>
            </a:r>
            <a:r>
              <a:rPr lang="en-US" dirty="0"/>
              <a:t>( y&lt;6, y^2, y-1 ) What is the response ??</a:t>
            </a:r>
          </a:p>
        </p:txBody>
      </p:sp>
    </p:spTree>
    <p:extLst>
      <p:ext uri="{BB962C8B-B14F-4D97-AF65-F5344CB8AC3E}">
        <p14:creationId xmlns:p14="http://schemas.microsoft.com/office/powerpoint/2010/main" val="13968385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86001" y="152400"/>
            <a:ext cx="7572375" cy="6515100"/>
          </a:xfrm>
          <a:prstGeom prst="rect">
            <a:avLst/>
          </a:prstGeom>
        </p:spPr>
      </p:pic>
    </p:spTree>
    <p:extLst>
      <p:ext uri="{BB962C8B-B14F-4D97-AF65-F5344CB8AC3E}">
        <p14:creationId xmlns:p14="http://schemas.microsoft.com/office/powerpoint/2010/main" val="4353850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pic>
        <p:nvPicPr>
          <p:cNvPr id="6" name="Picture 5"/>
          <p:cNvPicPr>
            <a:picLocks noChangeAspect="1"/>
          </p:cNvPicPr>
          <p:nvPr/>
        </p:nvPicPr>
        <p:blipFill>
          <a:blip r:embed="rId2"/>
          <a:stretch>
            <a:fillRect/>
          </a:stretch>
        </p:blipFill>
        <p:spPr>
          <a:xfrm>
            <a:off x="2552700" y="1676401"/>
            <a:ext cx="7575826" cy="4612341"/>
          </a:xfrm>
          <a:prstGeom prst="rect">
            <a:avLst/>
          </a:prstGeom>
        </p:spPr>
      </p:pic>
    </p:spTree>
    <p:extLst>
      <p:ext uri="{BB962C8B-B14F-4D97-AF65-F5344CB8AC3E}">
        <p14:creationId xmlns:p14="http://schemas.microsoft.com/office/powerpoint/2010/main" val="3741271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1371600"/>
            <a:ext cx="7200900" cy="685800"/>
          </a:xfrm>
        </p:spPr>
        <p:txBody>
          <a:bodyPr>
            <a:normAutofit fontScale="90000"/>
          </a:bodyPr>
          <a:lstStyle/>
          <a:p>
            <a:r>
              <a:rPr lang="en-US" dirty="0" smtClean="0"/>
              <a:t>Example Use case</a:t>
            </a:r>
            <a:endParaRPr lang="en-US" dirty="0"/>
          </a:p>
        </p:txBody>
      </p:sp>
      <p:sp>
        <p:nvSpPr>
          <p:cNvPr id="3" name="Content Placeholder 2"/>
          <p:cNvSpPr>
            <a:spLocks noGrp="1"/>
          </p:cNvSpPr>
          <p:nvPr>
            <p:ph idx="1"/>
          </p:nvPr>
        </p:nvSpPr>
        <p:spPr>
          <a:xfrm>
            <a:off x="2552700" y="2286000"/>
            <a:ext cx="7200900" cy="3200400"/>
          </a:xfrm>
        </p:spPr>
        <p:txBody>
          <a:bodyPr>
            <a:normAutofit fontScale="70000" lnSpcReduction="20000"/>
          </a:bodyPr>
          <a:lstStyle/>
          <a:p>
            <a:r>
              <a:rPr lang="en-US" dirty="0" smtClean="0"/>
              <a:t>Problem :  To provide advice to client on how to improve sales of a particular product. </a:t>
            </a:r>
          </a:p>
          <a:p>
            <a:r>
              <a:rPr lang="en-US" dirty="0" smtClean="0"/>
              <a:t>Data </a:t>
            </a:r>
            <a:r>
              <a:rPr lang="en-US" dirty="0"/>
              <a:t>: The Advertising data set consists of the sales of that product in 200 different markets, along with advertising budgets for the product in each of those markets for three different media: TV, radio, and newspaper. </a:t>
            </a:r>
          </a:p>
          <a:p>
            <a:r>
              <a:rPr lang="en-US" dirty="0"/>
              <a:t>Understanding: </a:t>
            </a:r>
          </a:p>
          <a:p>
            <a:pPr lvl="1"/>
            <a:r>
              <a:rPr lang="en-US" i="0" dirty="0"/>
              <a:t>It is not possible for our client to directly increase sales of the product. On the other hand, they can control the advertising expenditure in each of the three media. </a:t>
            </a:r>
          </a:p>
          <a:p>
            <a:pPr lvl="1"/>
            <a:r>
              <a:rPr lang="en-US" i="0" dirty="0"/>
              <a:t>Therefore, if we determine that there is an association between advertising and sales, then we can instruct our client to adjust advertising budgets, thereby indirectly increasing sales.</a:t>
            </a:r>
          </a:p>
          <a:p>
            <a:pPr lvl="1"/>
            <a:r>
              <a:rPr lang="en-US" i="0" dirty="0" smtClean="0"/>
              <a:t>Advertising </a:t>
            </a:r>
            <a:r>
              <a:rPr lang="en-US" i="0" dirty="0"/>
              <a:t>budgets are input variables while sales input is an output variable</a:t>
            </a:r>
            <a:r>
              <a:rPr lang="en-US" i="0" dirty="0" smtClean="0"/>
              <a:t>.</a:t>
            </a:r>
          </a:p>
          <a:p>
            <a:pPr lvl="1"/>
            <a:r>
              <a:rPr lang="en-US" i="0" dirty="0"/>
              <a:t>on the basis of this data, a marketing plan for next year that will result </a:t>
            </a:r>
            <a:r>
              <a:rPr lang="en-US" i="0" dirty="0" smtClean="0"/>
              <a:t>in high </a:t>
            </a:r>
            <a:r>
              <a:rPr lang="en-US" i="0" dirty="0"/>
              <a:t>product sales.</a:t>
            </a:r>
          </a:p>
          <a:p>
            <a:endParaRPr lang="en-US" dirty="0"/>
          </a:p>
        </p:txBody>
      </p:sp>
    </p:spTree>
    <p:extLst>
      <p:ext uri="{BB962C8B-B14F-4D97-AF65-F5344CB8AC3E}">
        <p14:creationId xmlns:p14="http://schemas.microsoft.com/office/powerpoint/2010/main" val="21748103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1371600"/>
            <a:ext cx="7200900" cy="628650"/>
          </a:xfrm>
        </p:spPr>
        <p:txBody>
          <a:bodyPr>
            <a:normAutofit fontScale="90000"/>
          </a:bodyPr>
          <a:lstStyle/>
          <a:p>
            <a:r>
              <a:rPr lang="en-US" dirty="0" smtClean="0"/>
              <a:t>Questions </a:t>
            </a:r>
            <a:endParaRPr lang="en-US" dirty="0"/>
          </a:p>
        </p:txBody>
      </p:sp>
      <p:sp>
        <p:nvSpPr>
          <p:cNvPr id="3" name="Content Placeholder 2"/>
          <p:cNvSpPr>
            <a:spLocks noGrp="1"/>
          </p:cNvSpPr>
          <p:nvPr>
            <p:ph idx="1"/>
          </p:nvPr>
        </p:nvSpPr>
        <p:spPr>
          <a:xfrm>
            <a:off x="2552700" y="2228850"/>
            <a:ext cx="7200900" cy="3028950"/>
          </a:xfrm>
        </p:spPr>
        <p:txBody>
          <a:bodyPr>
            <a:normAutofit fontScale="77500" lnSpcReduction="20000"/>
          </a:bodyPr>
          <a:lstStyle/>
          <a:p>
            <a:pPr marL="342900" indent="-342900">
              <a:buFont typeface="+mj-lt"/>
              <a:buAutoNum type="arabicPeriod"/>
            </a:pPr>
            <a:r>
              <a:rPr lang="en-US" dirty="0"/>
              <a:t>Is there a relationship between advertising budget and sales</a:t>
            </a:r>
            <a:r>
              <a:rPr lang="en-US" dirty="0" smtClean="0"/>
              <a:t>?</a:t>
            </a:r>
          </a:p>
          <a:p>
            <a:pPr marL="342900" indent="-342900">
              <a:buFont typeface="+mj-lt"/>
              <a:buAutoNum type="arabicPeriod"/>
            </a:pPr>
            <a:r>
              <a:rPr lang="en-US" dirty="0"/>
              <a:t>How strong is the relationship between advertising budget and sales</a:t>
            </a:r>
            <a:r>
              <a:rPr lang="en-US" dirty="0" smtClean="0"/>
              <a:t>?</a:t>
            </a:r>
          </a:p>
          <a:p>
            <a:pPr marL="342900" indent="-342900">
              <a:buFont typeface="+mj-lt"/>
              <a:buAutoNum type="arabicPeriod"/>
            </a:pPr>
            <a:r>
              <a:rPr lang="en-US" dirty="0"/>
              <a:t>Which media contribute to sales</a:t>
            </a:r>
            <a:r>
              <a:rPr lang="en-US" dirty="0" smtClean="0"/>
              <a:t>? Do </a:t>
            </a:r>
            <a:r>
              <a:rPr lang="en-US" dirty="0"/>
              <a:t>all three media—TV, radio, and </a:t>
            </a:r>
            <a:r>
              <a:rPr lang="en-US" dirty="0" smtClean="0"/>
              <a:t>newspaper—contribute </a:t>
            </a:r>
            <a:r>
              <a:rPr lang="en-US" dirty="0"/>
              <a:t>to sales</a:t>
            </a:r>
            <a:r>
              <a:rPr lang="en-US" dirty="0" smtClean="0"/>
              <a:t>, or </a:t>
            </a:r>
            <a:r>
              <a:rPr lang="en-US" dirty="0"/>
              <a:t>do just one or two of the media contribute</a:t>
            </a:r>
            <a:r>
              <a:rPr lang="en-US" dirty="0" smtClean="0"/>
              <a:t>?</a:t>
            </a:r>
          </a:p>
          <a:p>
            <a:pPr marL="342900" indent="-342900">
              <a:buFont typeface="+mj-lt"/>
              <a:buAutoNum type="arabicPeriod"/>
            </a:pPr>
            <a:r>
              <a:rPr lang="en-US" dirty="0"/>
              <a:t>How accurately can we estimate the effect of each medium on sales</a:t>
            </a:r>
            <a:r>
              <a:rPr lang="en-US" dirty="0" smtClean="0"/>
              <a:t>?</a:t>
            </a:r>
          </a:p>
          <a:p>
            <a:pPr lvl="1">
              <a:buFont typeface="Franklin Gothic Book" panose="020B0503020102020204" pitchFamily="34" charset="0"/>
              <a:buChar char="−"/>
            </a:pPr>
            <a:r>
              <a:rPr lang="en-US" i="0" dirty="0" smtClean="0"/>
              <a:t>For </a:t>
            </a:r>
            <a:r>
              <a:rPr lang="en-US" i="0" dirty="0"/>
              <a:t>every dollar spent on advertising in a particular medium, by what amount will sales increase?</a:t>
            </a:r>
          </a:p>
          <a:p>
            <a:pPr marL="342900" indent="-342900">
              <a:buFont typeface="+mj-lt"/>
              <a:buAutoNum type="arabicPeriod"/>
            </a:pPr>
            <a:r>
              <a:rPr lang="en-US" dirty="0"/>
              <a:t>How accurately can we predict future sales</a:t>
            </a:r>
            <a:r>
              <a:rPr lang="en-US" dirty="0" smtClean="0"/>
              <a:t>? </a:t>
            </a:r>
          </a:p>
          <a:p>
            <a:pPr lvl="1">
              <a:buFont typeface="Franklin Gothic Book" panose="020B0503020102020204" pitchFamily="34" charset="0"/>
              <a:buChar char="−"/>
            </a:pPr>
            <a:r>
              <a:rPr lang="en-US" i="0" dirty="0" smtClean="0"/>
              <a:t>For </a:t>
            </a:r>
            <a:r>
              <a:rPr lang="en-US" i="0" dirty="0"/>
              <a:t>any given level of television, radio, or newspaper advertising, </a:t>
            </a:r>
            <a:r>
              <a:rPr lang="en-US" i="0" dirty="0" smtClean="0"/>
              <a:t>what is </a:t>
            </a:r>
            <a:r>
              <a:rPr lang="en-US" i="0" dirty="0"/>
              <a:t>our prediction for sales, and what is the accuracy of this prediction?</a:t>
            </a:r>
          </a:p>
        </p:txBody>
      </p:sp>
    </p:spTree>
    <p:extLst>
      <p:ext uri="{BB962C8B-B14F-4D97-AF65-F5344CB8AC3E}">
        <p14:creationId xmlns:p14="http://schemas.microsoft.com/office/powerpoint/2010/main" val="467047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 Best Practices</a:t>
            </a:r>
            <a:endParaRPr lang="en-US" dirty="0"/>
          </a:p>
        </p:txBody>
      </p:sp>
      <p:sp>
        <p:nvSpPr>
          <p:cNvPr id="3" name="Content Placeholder 2"/>
          <p:cNvSpPr>
            <a:spLocks noGrp="1"/>
          </p:cNvSpPr>
          <p:nvPr>
            <p:ph idx="1"/>
          </p:nvPr>
        </p:nvSpPr>
        <p:spPr>
          <a:xfrm>
            <a:off x="2372840" y="1828800"/>
            <a:ext cx="8016241" cy="4023360"/>
          </a:xfrm>
        </p:spPr>
        <p:txBody>
          <a:bodyPr>
            <a:noAutofit/>
          </a:bodyPr>
          <a:lstStyle/>
          <a:p>
            <a:pPr>
              <a:buFont typeface="Wingdings" panose="05000000000000000000" pitchFamily="2" charset="2"/>
              <a:buChar char="ü"/>
            </a:pPr>
            <a:r>
              <a:rPr lang="en-US" sz="1700" dirty="0"/>
              <a:t>Open </a:t>
            </a:r>
            <a:r>
              <a:rPr lang="en-US" sz="1700" dirty="0"/>
              <a:t>a new or pre-existing script in </a:t>
            </a:r>
            <a:r>
              <a:rPr lang="en-US" sz="1700" dirty="0" err="1"/>
              <a:t>RStudio</a:t>
            </a:r>
            <a:r>
              <a:rPr lang="en-US" sz="1700" dirty="0"/>
              <a:t>(extension </a:t>
            </a:r>
            <a:r>
              <a:rPr lang="en-US" sz="1700" dirty="0"/>
              <a:t>.R) </a:t>
            </a:r>
          </a:p>
          <a:p>
            <a:pPr lvl="1">
              <a:buFont typeface="Wingdings" panose="05000000000000000000" pitchFamily="2" charset="2"/>
              <a:buChar char="ü"/>
            </a:pPr>
            <a:r>
              <a:rPr lang="en-US" sz="1700" dirty="0"/>
              <a:t>Save </a:t>
            </a:r>
            <a:r>
              <a:rPr lang="en-US" sz="1700" dirty="0"/>
              <a:t>the file (for example as ‘Day1.R’) </a:t>
            </a:r>
          </a:p>
          <a:p>
            <a:pPr>
              <a:buFont typeface="Wingdings" panose="05000000000000000000" pitchFamily="2" charset="2"/>
              <a:buChar char="ü"/>
            </a:pPr>
            <a:r>
              <a:rPr lang="en-US" sz="1700" dirty="0"/>
              <a:t>Set working </a:t>
            </a:r>
            <a:r>
              <a:rPr lang="en-US" sz="1700" dirty="0"/>
              <a:t>directory </a:t>
            </a:r>
            <a:r>
              <a:rPr lang="en-US" sz="1700" dirty="0"/>
              <a:t>with </a:t>
            </a:r>
            <a:r>
              <a:rPr lang="en-US" sz="1700" dirty="0" err="1"/>
              <a:t>setwd</a:t>
            </a:r>
            <a:r>
              <a:rPr lang="en-US" sz="1700" dirty="0"/>
              <a:t>(“path2directory</a:t>
            </a:r>
            <a:r>
              <a:rPr lang="en-US" sz="1700" dirty="0"/>
              <a:t>),Check </a:t>
            </a:r>
            <a:r>
              <a:rPr lang="en-US" sz="1700" dirty="0"/>
              <a:t>your working directory with </a:t>
            </a:r>
            <a:r>
              <a:rPr lang="en-US" sz="1700" dirty="0" err="1"/>
              <a:t>getwd</a:t>
            </a:r>
            <a:r>
              <a:rPr lang="en-US" sz="1700" dirty="0"/>
              <a:t>() </a:t>
            </a:r>
          </a:p>
          <a:p>
            <a:pPr>
              <a:buFont typeface="Wingdings" panose="05000000000000000000" pitchFamily="2" charset="2"/>
              <a:buChar char="ü"/>
            </a:pPr>
            <a:r>
              <a:rPr lang="en-US" sz="1700" dirty="0"/>
              <a:t>Comment </a:t>
            </a:r>
            <a:r>
              <a:rPr lang="en-US" sz="1700" dirty="0"/>
              <a:t>your script with # –REALLY IMPORTANT! </a:t>
            </a:r>
          </a:p>
          <a:p>
            <a:pPr>
              <a:buFont typeface="Wingdings" panose="05000000000000000000" pitchFamily="2" charset="2"/>
              <a:buChar char="ü"/>
            </a:pPr>
            <a:r>
              <a:rPr lang="en-US" sz="1700" dirty="0"/>
              <a:t>Write </a:t>
            </a:r>
            <a:r>
              <a:rPr lang="en-US" sz="1700" dirty="0"/>
              <a:t>and execute your commands (with button or '</a:t>
            </a:r>
            <a:r>
              <a:rPr lang="en-US" sz="1700" dirty="0" err="1"/>
              <a:t>Ctrl+Enter</a:t>
            </a:r>
            <a:r>
              <a:rPr lang="en-US" sz="1700" dirty="0"/>
              <a:t>' in </a:t>
            </a:r>
            <a:r>
              <a:rPr lang="en-US" sz="1700" dirty="0" err="1"/>
              <a:t>Rstudio</a:t>
            </a:r>
            <a:r>
              <a:rPr lang="en-US" sz="1700" dirty="0"/>
              <a:t>) </a:t>
            </a:r>
          </a:p>
          <a:p>
            <a:pPr>
              <a:buFont typeface="Wingdings" panose="05000000000000000000" pitchFamily="2" charset="2"/>
              <a:buChar char="ü"/>
            </a:pPr>
            <a:r>
              <a:rPr lang="en-US" sz="1700" dirty="0"/>
              <a:t>Output </a:t>
            </a:r>
            <a:r>
              <a:rPr lang="en-US" sz="1700" dirty="0"/>
              <a:t>is saved in your working directory (if folder unspecified) </a:t>
            </a:r>
            <a:r>
              <a:rPr lang="en-US" sz="1700" dirty="0"/>
              <a:t>,Save </a:t>
            </a:r>
            <a:r>
              <a:rPr lang="en-US" sz="1700" dirty="0"/>
              <a:t>your script ('</a:t>
            </a:r>
            <a:r>
              <a:rPr lang="en-US" sz="1700" dirty="0" err="1"/>
              <a:t>Ctrl+S</a:t>
            </a:r>
            <a:r>
              <a:rPr lang="en-US" sz="1700" dirty="0"/>
              <a:t>’) </a:t>
            </a:r>
          </a:p>
          <a:p>
            <a:pPr>
              <a:buFont typeface="Wingdings" panose="05000000000000000000" pitchFamily="2" charset="2"/>
              <a:buChar char="ü"/>
            </a:pPr>
            <a:r>
              <a:rPr lang="en-US" sz="1700" dirty="0"/>
              <a:t>Quit your </a:t>
            </a:r>
            <a:r>
              <a:rPr lang="en-US" sz="1700" dirty="0"/>
              <a:t>session and save workspace if </a:t>
            </a:r>
            <a:r>
              <a:rPr lang="en-US" sz="1700" dirty="0"/>
              <a:t>required</a:t>
            </a:r>
          </a:p>
          <a:p>
            <a:pPr>
              <a:buFont typeface="Wingdings" panose="05000000000000000000" pitchFamily="2" charset="2"/>
              <a:buChar char="ü"/>
            </a:pPr>
            <a:r>
              <a:rPr lang="en-US" sz="1700" b="1" dirty="0"/>
              <a:t>R is case sensitive</a:t>
            </a:r>
            <a:endParaRPr lang="en-US" sz="1700" b="1" dirty="0"/>
          </a:p>
        </p:txBody>
      </p:sp>
    </p:spTree>
    <p:extLst>
      <p:ext uri="{BB962C8B-B14F-4D97-AF65-F5344CB8AC3E}">
        <p14:creationId xmlns:p14="http://schemas.microsoft.com/office/powerpoint/2010/main" val="2817022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1371600"/>
            <a:ext cx="7200900" cy="628650"/>
          </a:xfrm>
        </p:spPr>
        <p:txBody>
          <a:bodyPr>
            <a:normAutofit fontScale="90000"/>
          </a:bodyPr>
          <a:lstStyle/>
          <a:p>
            <a:r>
              <a:rPr lang="en-US" dirty="0"/>
              <a:t>Questions </a:t>
            </a:r>
          </a:p>
        </p:txBody>
      </p:sp>
      <p:sp>
        <p:nvSpPr>
          <p:cNvPr id="3" name="Content Placeholder 2"/>
          <p:cNvSpPr>
            <a:spLocks noGrp="1"/>
          </p:cNvSpPr>
          <p:nvPr>
            <p:ph idx="1"/>
          </p:nvPr>
        </p:nvSpPr>
        <p:spPr>
          <a:xfrm>
            <a:off x="2552700" y="2171700"/>
            <a:ext cx="7600950" cy="3543300"/>
          </a:xfrm>
        </p:spPr>
        <p:txBody>
          <a:bodyPr>
            <a:normAutofit fontScale="77500" lnSpcReduction="20000"/>
          </a:bodyPr>
          <a:lstStyle/>
          <a:p>
            <a:pPr marL="342900" indent="-342900">
              <a:buFont typeface="+mj-lt"/>
              <a:buAutoNum type="arabicPeriod" startAt="6"/>
            </a:pPr>
            <a:r>
              <a:rPr lang="en-US" dirty="0"/>
              <a:t>Is the relationship linear?</a:t>
            </a:r>
          </a:p>
          <a:p>
            <a:pPr lvl="1">
              <a:buFont typeface="Franklin Gothic Book" panose="020B0503020102020204" pitchFamily="34" charset="0"/>
              <a:buChar char="−"/>
            </a:pPr>
            <a:r>
              <a:rPr lang="en-US" i="0" dirty="0"/>
              <a:t>If there is approximately a straight-line relationship between advertising expenditure in the various media and sales, then linear regression is an appropriate tool. </a:t>
            </a:r>
          </a:p>
          <a:p>
            <a:pPr lvl="1">
              <a:buFont typeface="Franklin Gothic Book" panose="020B0503020102020204" pitchFamily="34" charset="0"/>
              <a:buChar char="−"/>
            </a:pPr>
            <a:r>
              <a:rPr lang="en-US" i="0" dirty="0"/>
              <a:t>If not, then it may still be possible to transform the predictor or the response so that linear </a:t>
            </a:r>
            <a:r>
              <a:rPr lang="en-US" i="0" dirty="0" smtClean="0"/>
              <a:t>regression </a:t>
            </a:r>
            <a:r>
              <a:rPr lang="en-US" i="0" dirty="0"/>
              <a:t>can be </a:t>
            </a:r>
            <a:r>
              <a:rPr lang="en-US" i="0" dirty="0" smtClean="0"/>
              <a:t>used.</a:t>
            </a:r>
          </a:p>
          <a:p>
            <a:pPr marL="342900" indent="-342900">
              <a:buFont typeface="+mj-lt"/>
              <a:buAutoNum type="arabicPeriod" startAt="7"/>
            </a:pPr>
            <a:r>
              <a:rPr lang="en-US" dirty="0" smtClean="0"/>
              <a:t>Is there synergy among the advertising media?</a:t>
            </a:r>
          </a:p>
          <a:p>
            <a:pPr lvl="1">
              <a:buFont typeface="Franklin Gothic Book" panose="020B0503020102020204" pitchFamily="34" charset="0"/>
              <a:buChar char="−"/>
            </a:pPr>
            <a:r>
              <a:rPr lang="en-US" i="0" dirty="0"/>
              <a:t>Perhaps spending $50,000 on television advertising and $50,000 on radio advertising results in more sales than allocating $100,000 to either television or radio individually.</a:t>
            </a:r>
          </a:p>
          <a:p>
            <a:pPr lvl="1">
              <a:buFont typeface="Franklin Gothic Book" panose="020B0503020102020204" pitchFamily="34" charset="0"/>
              <a:buChar char="−"/>
            </a:pPr>
            <a:r>
              <a:rPr lang="en-US" i="0" dirty="0"/>
              <a:t>In marketing, this is known as a synergy effect, while in statistics it is called an interaction effect</a:t>
            </a:r>
            <a:r>
              <a:rPr lang="en-US" i="0" dirty="0" smtClean="0"/>
              <a:t>.</a:t>
            </a:r>
          </a:p>
          <a:p>
            <a:pPr marL="0" indent="0">
              <a:buNone/>
            </a:pPr>
            <a:endParaRPr lang="en-US" i="0" dirty="0" smtClean="0"/>
          </a:p>
          <a:p>
            <a:pPr marL="0" indent="0">
              <a:buNone/>
            </a:pPr>
            <a:r>
              <a:rPr lang="en-US" i="0" dirty="0" smtClean="0"/>
              <a:t>We can use linear </a:t>
            </a:r>
            <a:r>
              <a:rPr lang="en-US" i="0" dirty="0"/>
              <a:t>regression </a:t>
            </a:r>
            <a:r>
              <a:rPr lang="en-US" i="0" dirty="0" smtClean="0"/>
              <a:t> </a:t>
            </a:r>
            <a:r>
              <a:rPr lang="en-US" i="0" dirty="0"/>
              <a:t>to answer each of </a:t>
            </a:r>
            <a:r>
              <a:rPr lang="en-US" i="0" dirty="0" smtClean="0"/>
              <a:t>these questions</a:t>
            </a:r>
            <a:r>
              <a:rPr lang="en-US" i="0" dirty="0"/>
              <a:t>.</a:t>
            </a:r>
            <a:endParaRPr lang="en-US" i="0" dirty="0" smtClean="0"/>
          </a:p>
          <a:p>
            <a:pPr lvl="1">
              <a:buFont typeface="Franklin Gothic Book" panose="020B0503020102020204" pitchFamily="34" charset="0"/>
              <a:buChar char="−"/>
            </a:pPr>
            <a:endParaRPr lang="en-US" i="0" dirty="0"/>
          </a:p>
          <a:p>
            <a:pPr lvl="1">
              <a:buFont typeface="Franklin Gothic Book" panose="020B0503020102020204" pitchFamily="34" charset="0"/>
              <a:buChar char="−"/>
            </a:pPr>
            <a:endParaRPr lang="en-US" i="0" dirty="0"/>
          </a:p>
        </p:txBody>
      </p:sp>
    </p:spTree>
    <p:extLst>
      <p:ext uri="{BB962C8B-B14F-4D97-AF65-F5344CB8AC3E}">
        <p14:creationId xmlns:p14="http://schemas.microsoft.com/office/powerpoint/2010/main" val="24349401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Even numbers in vector</a:t>
            </a:r>
            <a:endParaRPr lang="en-US" dirty="0"/>
          </a:p>
        </p:txBody>
      </p:sp>
      <p:sp>
        <p:nvSpPr>
          <p:cNvPr id="5" name="Content Placeholder 4"/>
          <p:cNvSpPr txBox="1">
            <a:spLocks noGrp="1"/>
          </p:cNvSpPr>
          <p:nvPr>
            <p:ph idx="1"/>
          </p:nvPr>
        </p:nvSpPr>
        <p:spPr>
          <a:prstGeom prst="rect">
            <a:avLst/>
          </a:prstGeom>
          <a:noFill/>
        </p:spPr>
        <p:txBody>
          <a:bodyPr wrap="square" rtlCol="0">
            <a:spAutoFit/>
          </a:bodyPr>
          <a:lstStyle/>
          <a:p>
            <a:pPr marL="0" indent="0">
              <a:buNone/>
            </a:pPr>
            <a:r>
              <a:rPr lang="en-US" dirty="0"/>
              <a:t>x &lt;- c(2,5,3,9,8,11,6)</a:t>
            </a:r>
          </a:p>
          <a:p>
            <a:pPr marL="0" indent="0">
              <a:buNone/>
            </a:pPr>
            <a:r>
              <a:rPr lang="en-US" dirty="0"/>
              <a:t>count &lt;- 0</a:t>
            </a:r>
          </a:p>
          <a:p>
            <a:pPr marL="0" indent="0">
              <a:buNone/>
            </a:pPr>
            <a:r>
              <a:rPr lang="en-US" dirty="0"/>
              <a:t>for (</a:t>
            </a:r>
            <a:r>
              <a:rPr lang="en-US" dirty="0" err="1"/>
              <a:t>val</a:t>
            </a:r>
            <a:r>
              <a:rPr lang="en-US" dirty="0"/>
              <a:t> in x) </a:t>
            </a:r>
            <a:endParaRPr lang="en-US" dirty="0" smtClean="0"/>
          </a:p>
          <a:p>
            <a:pPr marL="0" indent="0">
              <a:buNone/>
            </a:pPr>
            <a:r>
              <a:rPr lang="en-US" dirty="0" smtClean="0"/>
              <a:t>{</a:t>
            </a:r>
            <a:endParaRPr lang="en-US" dirty="0"/>
          </a:p>
          <a:p>
            <a:pPr marL="0" indent="0">
              <a:buNone/>
            </a:pPr>
            <a:r>
              <a:rPr lang="en-US" dirty="0" smtClean="0"/>
              <a:t>   if(</a:t>
            </a:r>
            <a:r>
              <a:rPr lang="en-US" dirty="0" err="1" smtClean="0"/>
              <a:t>val</a:t>
            </a:r>
            <a:r>
              <a:rPr lang="en-US" dirty="0" smtClean="0"/>
              <a:t> </a:t>
            </a:r>
            <a:r>
              <a:rPr lang="en-US" dirty="0"/>
              <a:t>%% 2 == 0) </a:t>
            </a:r>
            <a:endParaRPr lang="en-US" dirty="0" smtClean="0"/>
          </a:p>
          <a:p>
            <a:pPr marL="0" indent="0">
              <a:buNone/>
            </a:pPr>
            <a:r>
              <a:rPr lang="en-US" dirty="0" smtClean="0"/>
              <a:t>      count </a:t>
            </a:r>
            <a:r>
              <a:rPr lang="en-US" dirty="0"/>
              <a:t>= count+1</a:t>
            </a:r>
          </a:p>
          <a:p>
            <a:pPr marL="0" indent="0">
              <a:buNone/>
            </a:pPr>
            <a:r>
              <a:rPr lang="en-US" dirty="0"/>
              <a:t>}</a:t>
            </a:r>
          </a:p>
          <a:p>
            <a:pPr marL="0" indent="0">
              <a:buNone/>
            </a:pPr>
            <a:r>
              <a:rPr lang="en-US" dirty="0"/>
              <a:t>print(count)</a:t>
            </a:r>
          </a:p>
        </p:txBody>
      </p:sp>
    </p:spTree>
    <p:extLst>
      <p:ext uri="{BB962C8B-B14F-4D97-AF65-F5344CB8AC3E}">
        <p14:creationId xmlns:p14="http://schemas.microsoft.com/office/powerpoint/2010/main" val="15155585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Assignment</a:t>
            </a:r>
            <a:endParaRPr lang="en-GB" dirty="0"/>
          </a:p>
        </p:txBody>
      </p:sp>
      <p:sp>
        <p:nvSpPr>
          <p:cNvPr id="3" name="Content Placeholder 2"/>
          <p:cNvSpPr>
            <a:spLocks noGrp="1"/>
          </p:cNvSpPr>
          <p:nvPr>
            <p:ph idx="1"/>
          </p:nvPr>
        </p:nvSpPr>
        <p:spPr>
          <a:xfrm>
            <a:off x="2552700" y="1524000"/>
            <a:ext cx="7200900" cy="4343400"/>
          </a:xfrm>
        </p:spPr>
        <p:txBody>
          <a:bodyPr>
            <a:normAutofit fontScale="85000" lnSpcReduction="10000"/>
          </a:bodyPr>
          <a:lstStyle/>
          <a:p>
            <a:pPr marL="457200" indent="-457200">
              <a:buFont typeface="+mj-lt"/>
              <a:buAutoNum type="arabicPeriod"/>
            </a:pPr>
            <a:r>
              <a:rPr lang="en-US" dirty="0" smtClean="0"/>
              <a:t>Suppose x= 1:20, </a:t>
            </a:r>
            <a:r>
              <a:rPr lang="en-US" dirty="0"/>
              <a:t>either multiplied by 2 </a:t>
            </a:r>
            <a:r>
              <a:rPr lang="en-US" dirty="0" smtClean="0"/>
              <a:t>or 3</a:t>
            </a:r>
            <a:r>
              <a:rPr lang="en-US" dirty="0"/>
              <a:t>, depending on whether the element is greater than 6</a:t>
            </a:r>
            <a:r>
              <a:rPr lang="en-US" dirty="0" smtClean="0"/>
              <a:t>.</a:t>
            </a:r>
            <a:endParaRPr lang="en-GB" dirty="0"/>
          </a:p>
          <a:p>
            <a:pPr marL="457200" indent="-457200">
              <a:buFont typeface="+mj-lt"/>
              <a:buAutoNum type="arabicPeriod"/>
            </a:pPr>
            <a:r>
              <a:rPr lang="en-US" dirty="0" smtClean="0"/>
              <a:t>An </a:t>
            </a:r>
            <a:r>
              <a:rPr lang="en-US" dirty="0"/>
              <a:t>abalone data set, </a:t>
            </a:r>
            <a:r>
              <a:rPr lang="en-US" dirty="0" smtClean="0"/>
              <a:t>c(‘</a:t>
            </a:r>
            <a:r>
              <a:rPr lang="nn-NO" dirty="0" smtClean="0"/>
              <a:t>M’, ‘F’, ‘F’,’I’,’M’,’M’,’F’) </a:t>
            </a:r>
            <a:r>
              <a:rPr lang="en-US" dirty="0" smtClean="0"/>
              <a:t>gender is </a:t>
            </a:r>
            <a:r>
              <a:rPr lang="en-US" dirty="0"/>
              <a:t>coded as M, F, or I (for infant). We wish to recode those characters as 1, </a:t>
            </a:r>
            <a:r>
              <a:rPr lang="en-US" dirty="0" smtClean="0"/>
              <a:t>2, </a:t>
            </a:r>
            <a:r>
              <a:rPr lang="en-GB" dirty="0" smtClean="0"/>
              <a:t>or </a:t>
            </a:r>
            <a:r>
              <a:rPr lang="en-GB" dirty="0"/>
              <a:t>3</a:t>
            </a:r>
            <a:r>
              <a:rPr lang="en-GB" dirty="0" smtClean="0"/>
              <a:t>.</a:t>
            </a:r>
          </a:p>
          <a:p>
            <a:pPr marL="457200" indent="-457200">
              <a:buFont typeface="+mj-lt"/>
              <a:buAutoNum type="arabicPeriod"/>
            </a:pPr>
            <a:r>
              <a:rPr lang="en-US" dirty="0" smtClean="0"/>
              <a:t>Subgroups </a:t>
            </a:r>
            <a:r>
              <a:rPr lang="en-US" dirty="0"/>
              <a:t>according to gender</a:t>
            </a:r>
            <a:r>
              <a:rPr lang="en-US" dirty="0" smtClean="0"/>
              <a:t>.</a:t>
            </a:r>
          </a:p>
          <a:p>
            <a:pPr marL="457200" indent="-457200">
              <a:buFont typeface="+mj-lt"/>
              <a:buAutoNum type="arabicPeriod"/>
            </a:pPr>
            <a:r>
              <a:rPr lang="en-GB" dirty="0" smtClean="0"/>
              <a:t>Create </a:t>
            </a:r>
            <a:r>
              <a:rPr lang="en-GB" dirty="0"/>
              <a:t>the following </a:t>
            </a:r>
            <a:r>
              <a:rPr lang="en-GB" dirty="0" smtClean="0"/>
              <a:t>matrices</a:t>
            </a:r>
          </a:p>
          <a:p>
            <a:pPr marL="457200" indent="-457200">
              <a:buFont typeface="+mj-lt"/>
              <a:buAutoNum type="arabicPeriod"/>
            </a:pPr>
            <a:endParaRPr lang="en-GB" dirty="0"/>
          </a:p>
          <a:p>
            <a:pPr marL="457200" indent="-457200">
              <a:buFont typeface="+mj-lt"/>
              <a:buAutoNum type="arabicPeriod"/>
            </a:pPr>
            <a:endParaRPr lang="en-GB" dirty="0" smtClean="0"/>
          </a:p>
          <a:p>
            <a:pPr marL="457200" indent="-457200">
              <a:buFont typeface="+mj-lt"/>
              <a:buAutoNum type="arabicPeriod"/>
            </a:pPr>
            <a:endParaRPr lang="en-GB" dirty="0" smtClean="0"/>
          </a:p>
          <a:p>
            <a:pPr marL="457200" indent="-457200">
              <a:buFont typeface="+mj-lt"/>
              <a:buAutoNum type="arabicPeriod"/>
            </a:pPr>
            <a:r>
              <a:rPr lang="en-US" dirty="0" smtClean="0"/>
              <a:t>Define </a:t>
            </a:r>
            <a:r>
              <a:rPr lang="en-US" dirty="0"/>
              <a:t>a new matrix m by m &lt;-matrix( 11:35, </a:t>
            </a:r>
            <a:r>
              <a:rPr lang="en-US" dirty="0" err="1"/>
              <a:t>nrow</a:t>
            </a:r>
            <a:r>
              <a:rPr lang="en-US" dirty="0"/>
              <a:t>=5, </a:t>
            </a:r>
            <a:r>
              <a:rPr lang="en-US" dirty="0" err="1"/>
              <a:t>byrow</a:t>
            </a:r>
            <a:r>
              <a:rPr lang="en-US" dirty="0"/>
              <a:t>=TRUE ) </a:t>
            </a:r>
          </a:p>
          <a:p>
            <a:pPr marL="457200" indent="-457200">
              <a:buFont typeface="+mj-lt"/>
              <a:buAutoNum type="arabicPeriod"/>
            </a:pPr>
            <a:r>
              <a:rPr lang="en-US" dirty="0" smtClean="0"/>
              <a:t>What </a:t>
            </a:r>
            <a:r>
              <a:rPr lang="en-US" dirty="0"/>
              <a:t>is the entry in the third row and forth column? </a:t>
            </a:r>
          </a:p>
          <a:p>
            <a:pPr marL="457200" indent="-457200">
              <a:buFont typeface="+mj-lt"/>
              <a:buAutoNum type="arabicPeriod"/>
            </a:pPr>
            <a:r>
              <a:rPr lang="en-US" dirty="0" smtClean="0"/>
              <a:t>Define </a:t>
            </a:r>
            <a:r>
              <a:rPr lang="en-US" dirty="0"/>
              <a:t>a new submatrix sub that contains the elements of rows 2 to 4 and columns 3 to 5. </a:t>
            </a:r>
          </a:p>
          <a:p>
            <a:endParaRPr lang="en-GB" dirty="0"/>
          </a:p>
        </p:txBody>
      </p:sp>
      <p:pic>
        <p:nvPicPr>
          <p:cNvPr id="4" name="Picture 3"/>
          <p:cNvPicPr>
            <a:picLocks noChangeAspect="1"/>
          </p:cNvPicPr>
          <p:nvPr/>
        </p:nvPicPr>
        <p:blipFill>
          <a:blip r:embed="rId2"/>
          <a:stretch>
            <a:fillRect/>
          </a:stretch>
        </p:blipFill>
        <p:spPr>
          <a:xfrm>
            <a:off x="3276600" y="3505200"/>
            <a:ext cx="5458314" cy="698500"/>
          </a:xfrm>
          <a:prstGeom prst="rect">
            <a:avLst/>
          </a:prstGeom>
        </p:spPr>
      </p:pic>
    </p:spTree>
    <p:extLst>
      <p:ext uri="{BB962C8B-B14F-4D97-AF65-F5344CB8AC3E}">
        <p14:creationId xmlns:p14="http://schemas.microsoft.com/office/powerpoint/2010/main" val="35906597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52700" y="685800"/>
            <a:ext cx="7200900" cy="1485900"/>
          </a:xfrm>
        </p:spPr>
        <p:txBody>
          <a:bodyPr/>
          <a:lstStyle/>
          <a:p>
            <a:r>
              <a:rPr lang="en-GB" dirty="0" smtClean="0"/>
              <a:t>Assignment</a:t>
            </a:r>
            <a:endParaRPr lang="en-GB" dirty="0"/>
          </a:p>
        </p:txBody>
      </p:sp>
      <p:sp>
        <p:nvSpPr>
          <p:cNvPr id="3" name="Content Placeholder 2"/>
          <p:cNvSpPr>
            <a:spLocks noGrp="1"/>
          </p:cNvSpPr>
          <p:nvPr>
            <p:ph idx="1"/>
          </p:nvPr>
        </p:nvSpPr>
        <p:spPr>
          <a:xfrm>
            <a:off x="2552700" y="1752600"/>
            <a:ext cx="7200900" cy="3581400"/>
          </a:xfrm>
        </p:spPr>
        <p:txBody>
          <a:bodyPr/>
          <a:lstStyle/>
          <a:p>
            <a:pPr marL="457200" indent="-457200">
              <a:buFont typeface="+mj-lt"/>
              <a:buAutoNum type="arabicPeriod" startAt="8"/>
            </a:pPr>
            <a:r>
              <a:rPr lang="en-US" dirty="0" smtClean="0"/>
              <a:t>Define </a:t>
            </a:r>
            <a:r>
              <a:rPr lang="en-US" dirty="0"/>
              <a:t>the list </a:t>
            </a:r>
            <a:r>
              <a:rPr lang="en-US" dirty="0" err="1" smtClean="0"/>
              <a:t>myList</a:t>
            </a:r>
            <a:r>
              <a:rPr lang="en-US" dirty="0" smtClean="0"/>
              <a:t> as </a:t>
            </a:r>
            <a:r>
              <a:rPr lang="en-US" dirty="0" err="1"/>
              <a:t>myList</a:t>
            </a:r>
            <a:r>
              <a:rPr lang="en-US" dirty="0"/>
              <a:t>&lt;-list(1:6, c("a", "b"), c(FALSE, TRUE, TRUE) </a:t>
            </a:r>
          </a:p>
          <a:p>
            <a:pPr marL="457200" indent="-457200">
              <a:buFont typeface="+mj-lt"/>
              <a:buAutoNum type="arabicPeriod" startAt="8"/>
            </a:pPr>
            <a:r>
              <a:rPr lang="en-US" dirty="0" smtClean="0"/>
              <a:t>What </a:t>
            </a:r>
            <a:r>
              <a:rPr lang="en-US" dirty="0"/>
              <a:t>is the element with index 2 in </a:t>
            </a:r>
            <a:r>
              <a:rPr lang="en-US" dirty="0" err="1"/>
              <a:t>myList</a:t>
            </a:r>
            <a:r>
              <a:rPr lang="en-US" dirty="0"/>
              <a:t>? </a:t>
            </a:r>
          </a:p>
          <a:p>
            <a:pPr marL="457200" indent="-457200">
              <a:buFont typeface="+mj-lt"/>
              <a:buAutoNum type="arabicPeriod" startAt="8"/>
            </a:pPr>
            <a:r>
              <a:rPr lang="en-US" dirty="0" smtClean="0"/>
              <a:t>Which </a:t>
            </a:r>
            <a:r>
              <a:rPr lang="en-US" dirty="0"/>
              <a:t>type of data is the element with index 3 in </a:t>
            </a:r>
            <a:r>
              <a:rPr lang="en-US" dirty="0" err="1"/>
              <a:t>myList</a:t>
            </a:r>
            <a:endParaRPr lang="en-US" dirty="0"/>
          </a:p>
          <a:p>
            <a:pPr marL="457200" indent="-457200">
              <a:buFont typeface="+mj-lt"/>
              <a:buAutoNum type="arabicPeriod" startAt="8"/>
            </a:pPr>
            <a:endParaRPr lang="en-GB" dirty="0"/>
          </a:p>
        </p:txBody>
      </p:sp>
    </p:spTree>
    <p:extLst>
      <p:ext uri="{BB962C8B-B14F-4D97-AF65-F5344CB8AC3E}">
        <p14:creationId xmlns:p14="http://schemas.microsoft.com/office/powerpoint/2010/main" val="2836553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We </a:t>
            </a:r>
            <a:r>
              <a:rPr lang="en-US" dirty="0"/>
              <a:t>wish to produce a vector in which there is a 5 wherever x is</a:t>
            </a:r>
          </a:p>
          <a:p>
            <a:pPr marL="0" indent="0">
              <a:buNone/>
            </a:pPr>
            <a:r>
              <a:rPr lang="en-US" dirty="0" smtClean="0"/>
              <a:t>even or </a:t>
            </a:r>
            <a:r>
              <a:rPr lang="en-US" dirty="0"/>
              <a:t>a 12 wherever x is odd.</a:t>
            </a:r>
            <a:endParaRPr lang="en-GB" dirty="0"/>
          </a:p>
        </p:txBody>
      </p:sp>
      <p:pic>
        <p:nvPicPr>
          <p:cNvPr id="4" name="Picture 3"/>
          <p:cNvPicPr>
            <a:picLocks noChangeAspect="1"/>
          </p:cNvPicPr>
          <p:nvPr/>
        </p:nvPicPr>
        <p:blipFill>
          <a:blip r:embed="rId2"/>
          <a:stretch>
            <a:fillRect/>
          </a:stretch>
        </p:blipFill>
        <p:spPr>
          <a:xfrm>
            <a:off x="2667000" y="3581401"/>
            <a:ext cx="6134100" cy="1400175"/>
          </a:xfrm>
          <a:prstGeom prst="rect">
            <a:avLst/>
          </a:prstGeom>
        </p:spPr>
      </p:pic>
    </p:spTree>
    <p:extLst>
      <p:ext uri="{BB962C8B-B14F-4D97-AF65-F5344CB8AC3E}">
        <p14:creationId xmlns:p14="http://schemas.microsoft.com/office/powerpoint/2010/main" val="21012266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4400" dirty="0"/>
          </a:p>
          <a:p>
            <a:pPr marL="0" indent="0">
              <a:buNone/>
            </a:pPr>
            <a:r>
              <a:rPr lang="en-US" sz="4400" dirty="0"/>
              <a:t>              </a:t>
            </a:r>
            <a:r>
              <a:rPr lang="en-US" sz="6000" dirty="0"/>
              <a:t>Thank You</a:t>
            </a:r>
            <a:endParaRPr lang="en-US" sz="6000" dirty="0"/>
          </a:p>
        </p:txBody>
      </p:sp>
    </p:spTree>
    <p:extLst>
      <p:ext uri="{BB962C8B-B14F-4D97-AF65-F5344CB8AC3E}">
        <p14:creationId xmlns:p14="http://schemas.microsoft.com/office/powerpoint/2010/main" val="25954540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Sequence</a:t>
            </a:r>
            <a:endParaRPr lang="en-US" dirty="0"/>
          </a:p>
        </p:txBody>
      </p:sp>
      <p:sp>
        <p:nvSpPr>
          <p:cNvPr id="3" name="Content Placeholder 2"/>
          <p:cNvSpPr>
            <a:spLocks noGrp="1"/>
          </p:cNvSpPr>
          <p:nvPr>
            <p:ph idx="1"/>
          </p:nvPr>
        </p:nvSpPr>
        <p:spPr/>
        <p:txBody>
          <a:bodyPr>
            <a:normAutofit/>
          </a:bodyPr>
          <a:lstStyle/>
          <a:p>
            <a:pPr marL="0" indent="0">
              <a:buNone/>
            </a:pPr>
            <a:r>
              <a:rPr lang="en-US" dirty="0"/>
              <a:t>A generalization of : is the </a:t>
            </a:r>
            <a:r>
              <a:rPr lang="en-US" dirty="0" err="1"/>
              <a:t>seq</a:t>
            </a:r>
            <a:r>
              <a:rPr lang="en-US" dirty="0"/>
              <a:t>() (or </a:t>
            </a:r>
            <a:r>
              <a:rPr lang="en-US" i="1" dirty="0"/>
              <a:t>sequence</a:t>
            </a:r>
            <a:r>
              <a:rPr lang="en-US" dirty="0"/>
              <a:t>) function, which generates a </a:t>
            </a:r>
            <a:r>
              <a:rPr lang="en-US" dirty="0" smtClean="0"/>
              <a:t>sequence</a:t>
            </a:r>
          </a:p>
          <a:p>
            <a:pPr marL="0" indent="0">
              <a:buNone/>
            </a:pPr>
            <a:endParaRPr lang="en-US" dirty="0"/>
          </a:p>
          <a:p>
            <a:pPr marL="0" indent="0">
              <a:buNone/>
            </a:pPr>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2552700" y="3138488"/>
            <a:ext cx="6477000" cy="1876425"/>
          </a:xfrm>
          <a:prstGeom prst="rect">
            <a:avLst/>
          </a:prstGeom>
        </p:spPr>
      </p:pic>
    </p:spTree>
    <p:extLst>
      <p:ext uri="{BB962C8B-B14F-4D97-AF65-F5344CB8AC3E}">
        <p14:creationId xmlns:p14="http://schemas.microsoft.com/office/powerpoint/2010/main" val="18930921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a:t>
            </a:r>
            <a:endParaRPr lang="en-US" dirty="0"/>
          </a:p>
        </p:txBody>
      </p:sp>
      <p:sp>
        <p:nvSpPr>
          <p:cNvPr id="3" name="Content Placeholder 2"/>
          <p:cNvSpPr>
            <a:spLocks noGrp="1"/>
          </p:cNvSpPr>
          <p:nvPr>
            <p:ph idx="1"/>
          </p:nvPr>
        </p:nvSpPr>
        <p:spPr/>
        <p:txBody>
          <a:bodyPr/>
          <a:lstStyle/>
          <a:p>
            <a:r>
              <a:rPr lang="en-US" dirty="0"/>
              <a:t>The rep() (or </a:t>
            </a:r>
            <a:r>
              <a:rPr lang="en-US" i="1" dirty="0"/>
              <a:t>repeat</a:t>
            </a:r>
            <a:r>
              <a:rPr lang="en-US" dirty="0"/>
              <a:t>) function allows us to conveniently put the same </a:t>
            </a:r>
            <a:r>
              <a:rPr lang="en-US" dirty="0" smtClean="0"/>
              <a:t>constant into </a:t>
            </a:r>
            <a:r>
              <a:rPr lang="en-US" dirty="0"/>
              <a:t>long vectors. </a:t>
            </a:r>
            <a:endParaRPr lang="en-US" dirty="0" smtClean="0"/>
          </a:p>
          <a:p>
            <a:r>
              <a:rPr lang="en-US" dirty="0" smtClean="0"/>
              <a:t>To </a:t>
            </a:r>
            <a:r>
              <a:rPr lang="en-US" dirty="0"/>
              <a:t>create replicates of values </a:t>
            </a:r>
          </a:p>
          <a:p>
            <a:pPr marL="530352" lvl="1" indent="0">
              <a:buNone/>
            </a:pPr>
            <a:r>
              <a:rPr lang="en-US" dirty="0"/>
              <a:t>rep(1:4, each = 2, times = 3)</a:t>
            </a:r>
          </a:p>
          <a:p>
            <a:endParaRPr lang="en-US" dirty="0"/>
          </a:p>
        </p:txBody>
      </p:sp>
    </p:spTree>
    <p:extLst>
      <p:ext uri="{BB962C8B-B14F-4D97-AF65-F5344CB8AC3E}">
        <p14:creationId xmlns:p14="http://schemas.microsoft.com/office/powerpoint/2010/main" val="2735189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Path Name</a:t>
            </a:r>
            <a:endParaRPr lang="en-GB" dirty="0"/>
          </a:p>
        </p:txBody>
      </p:sp>
      <p:sp>
        <p:nvSpPr>
          <p:cNvPr id="3" name="Content Placeholder 2"/>
          <p:cNvSpPr>
            <a:spLocks noGrp="1"/>
          </p:cNvSpPr>
          <p:nvPr>
            <p:ph idx="1"/>
          </p:nvPr>
        </p:nvSpPr>
        <p:spPr/>
        <p:txBody>
          <a:bodyPr/>
          <a:lstStyle/>
          <a:p>
            <a:r>
              <a:rPr lang="en-GB" dirty="0" smtClean="0"/>
              <a:t>Two Back </a:t>
            </a:r>
            <a:r>
              <a:rPr lang="en-GB" dirty="0"/>
              <a:t>Slash </a:t>
            </a:r>
            <a:r>
              <a:rPr lang="en-GB" dirty="0" smtClean="0"/>
              <a:t>\\</a:t>
            </a:r>
            <a:endParaRPr lang="en-GB" dirty="0"/>
          </a:p>
          <a:p>
            <a:r>
              <a:rPr lang="en-GB" dirty="0"/>
              <a:t>O</a:t>
            </a:r>
            <a:r>
              <a:rPr lang="en-GB" dirty="0" smtClean="0"/>
              <a:t>ne Forward </a:t>
            </a:r>
            <a:r>
              <a:rPr lang="en-GB" dirty="0"/>
              <a:t>slash /</a:t>
            </a:r>
          </a:p>
          <a:p>
            <a:endParaRPr lang="en-GB" dirty="0"/>
          </a:p>
        </p:txBody>
      </p:sp>
      <p:pic>
        <p:nvPicPr>
          <p:cNvPr id="4" name="Picture 3"/>
          <p:cNvPicPr>
            <a:picLocks noChangeAspect="1"/>
          </p:cNvPicPr>
          <p:nvPr/>
        </p:nvPicPr>
        <p:blipFill>
          <a:blip r:embed="rId2"/>
          <a:stretch>
            <a:fillRect/>
          </a:stretch>
        </p:blipFill>
        <p:spPr>
          <a:xfrm>
            <a:off x="6781800" y="2667001"/>
            <a:ext cx="2724150" cy="1798967"/>
          </a:xfrm>
          <a:prstGeom prst="rect">
            <a:avLst/>
          </a:prstGeom>
        </p:spPr>
      </p:pic>
      <p:sp>
        <p:nvSpPr>
          <p:cNvPr id="5" name="Rectangle 4"/>
          <p:cNvSpPr/>
          <p:nvPr/>
        </p:nvSpPr>
        <p:spPr>
          <a:xfrm>
            <a:off x="2343150" y="3615036"/>
            <a:ext cx="4572000" cy="646331"/>
          </a:xfrm>
          <a:prstGeom prst="rect">
            <a:avLst/>
          </a:prstGeom>
        </p:spPr>
        <p:txBody>
          <a:bodyPr>
            <a:spAutoFit/>
          </a:bodyPr>
          <a:lstStyle/>
          <a:p>
            <a:r>
              <a:rPr lang="en-GB" dirty="0"/>
              <a:t>#to set the  working directory</a:t>
            </a:r>
          </a:p>
          <a:p>
            <a:r>
              <a:rPr lang="en-GB" dirty="0" err="1"/>
              <a:t>setwd</a:t>
            </a:r>
            <a:r>
              <a:rPr lang="en-GB" dirty="0"/>
              <a:t>("C:\\Users</a:t>
            </a:r>
            <a:r>
              <a:rPr lang="en-GB" dirty="0"/>
              <a:t>\\Shanu</a:t>
            </a:r>
            <a:r>
              <a:rPr lang="en-GB" dirty="0"/>
              <a:t>\\ATI")</a:t>
            </a:r>
          </a:p>
        </p:txBody>
      </p:sp>
    </p:spTree>
    <p:extLst>
      <p:ext uri="{BB962C8B-B14F-4D97-AF65-F5344CB8AC3E}">
        <p14:creationId xmlns:p14="http://schemas.microsoft.com/office/powerpoint/2010/main" val="1017237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 Just as Calculator</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a:t>R </a:t>
            </a:r>
            <a:r>
              <a:rPr lang="en-US" sz="1400" dirty="0"/>
              <a:t>understands the following basic operators: </a:t>
            </a:r>
          </a:p>
          <a:p>
            <a:r>
              <a:rPr lang="en-US" sz="1400" dirty="0"/>
              <a:t>+  and </a:t>
            </a:r>
            <a:r>
              <a:rPr lang="en-US" sz="1400" dirty="0"/>
              <a:t>− </a:t>
            </a:r>
            <a:r>
              <a:rPr lang="en-US" sz="1400" dirty="0"/>
              <a:t> for </a:t>
            </a:r>
            <a:r>
              <a:rPr lang="en-US" sz="1400" dirty="0"/>
              <a:t>addition and subtraction </a:t>
            </a:r>
          </a:p>
          <a:p>
            <a:r>
              <a:rPr lang="en-US" sz="1400" dirty="0"/>
              <a:t>∗ and </a:t>
            </a:r>
            <a:r>
              <a:rPr lang="en-US" sz="1400" dirty="0"/>
              <a:t>/ for multiplication and division </a:t>
            </a:r>
          </a:p>
          <a:p>
            <a:r>
              <a:rPr lang="en-US" sz="1400" dirty="0"/>
              <a:t>∧  for </a:t>
            </a:r>
            <a:r>
              <a:rPr lang="en-US" sz="1400" dirty="0"/>
              <a:t>exponents </a:t>
            </a:r>
          </a:p>
          <a:p>
            <a:r>
              <a:rPr lang="en-US" sz="1400" dirty="0"/>
              <a:t>%%  is </a:t>
            </a:r>
            <a:r>
              <a:rPr lang="en-US" sz="1400" dirty="0"/>
              <a:t>the modulo </a:t>
            </a:r>
            <a:r>
              <a:rPr lang="en-US" sz="1400" dirty="0"/>
              <a:t>operator (remainder)</a:t>
            </a:r>
            <a:endParaRPr lang="en-US" sz="1400" dirty="0"/>
          </a:p>
          <a:p>
            <a:pPr marL="0" indent="0">
              <a:buNone/>
            </a:pPr>
            <a:endParaRPr lang="en-US" sz="4000" dirty="0"/>
          </a:p>
        </p:txBody>
      </p:sp>
      <p:pic>
        <p:nvPicPr>
          <p:cNvPr id="4" name="Picture 3"/>
          <p:cNvPicPr>
            <a:picLocks noChangeAspect="1"/>
          </p:cNvPicPr>
          <p:nvPr/>
        </p:nvPicPr>
        <p:blipFill>
          <a:blip r:embed="rId2"/>
          <a:stretch>
            <a:fillRect/>
          </a:stretch>
        </p:blipFill>
        <p:spPr>
          <a:xfrm>
            <a:off x="6705601" y="3505200"/>
            <a:ext cx="3148051" cy="2133600"/>
          </a:xfrm>
          <a:prstGeom prst="rect">
            <a:avLst/>
          </a:prstGeom>
        </p:spPr>
      </p:pic>
    </p:spTree>
    <p:extLst>
      <p:ext uri="{BB962C8B-B14F-4D97-AF65-F5344CB8AC3E}">
        <p14:creationId xmlns:p14="http://schemas.microsoft.com/office/powerpoint/2010/main" val="1504020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Variables </a:t>
            </a:r>
            <a:r>
              <a:rPr lang="en-US" sz="4000" b="1" dirty="0"/>
              <a:t>: Building block for R</a:t>
            </a:r>
            <a:endParaRPr lang="en-US" sz="4000" dirty="0"/>
          </a:p>
        </p:txBody>
      </p:sp>
      <p:sp>
        <p:nvSpPr>
          <p:cNvPr id="3" name="Content Placeholder 2"/>
          <p:cNvSpPr>
            <a:spLocks noGrp="1"/>
          </p:cNvSpPr>
          <p:nvPr>
            <p:ph idx="1"/>
          </p:nvPr>
        </p:nvSpPr>
        <p:spPr>
          <a:xfrm>
            <a:off x="2438400" y="1905000"/>
            <a:ext cx="7200900" cy="3581400"/>
          </a:xfrm>
        </p:spPr>
        <p:txBody>
          <a:bodyPr/>
          <a:lstStyle/>
          <a:p>
            <a:pPr marL="0" indent="0">
              <a:buNone/>
            </a:pPr>
            <a:r>
              <a:rPr lang="en-US" dirty="0" smtClean="0"/>
              <a:t>Variables </a:t>
            </a:r>
            <a:r>
              <a:rPr lang="en-US" dirty="0"/>
              <a:t>are reserved memory locations to store values. This means that, when you create a variable you reserve some space in memory</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Rectangle 3"/>
          <p:cNvSpPr/>
          <p:nvPr/>
        </p:nvSpPr>
        <p:spPr>
          <a:xfrm>
            <a:off x="2539760" y="3429000"/>
            <a:ext cx="386104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Based </a:t>
            </a:r>
            <a:r>
              <a:rPr lang="en-US" dirty="0"/>
              <a:t>on the data type of a variable, the operating system allocates memory and decides what can be stored in the reserved memory.</a:t>
            </a:r>
          </a:p>
        </p:txBody>
      </p:sp>
      <p:sp>
        <p:nvSpPr>
          <p:cNvPr id="5" name="Rectangle 4"/>
          <p:cNvSpPr/>
          <p:nvPr/>
        </p:nvSpPr>
        <p:spPr>
          <a:xfrm>
            <a:off x="6934200" y="3352800"/>
            <a:ext cx="3048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a:t>
            </a:r>
            <a:r>
              <a:rPr lang="en-US" dirty="0"/>
              <a:t>variables are assigned with R-Objects and the data type of the R-object becomes the data type of the variable.</a:t>
            </a:r>
          </a:p>
        </p:txBody>
      </p:sp>
      <p:sp>
        <p:nvSpPr>
          <p:cNvPr id="6" name="TextBox 5"/>
          <p:cNvSpPr txBox="1"/>
          <p:nvPr/>
        </p:nvSpPr>
        <p:spPr>
          <a:xfrm>
            <a:off x="2503817" y="3002159"/>
            <a:ext cx="1752600" cy="369332"/>
          </a:xfrm>
          <a:prstGeom prst="rect">
            <a:avLst/>
          </a:prstGeom>
          <a:noFill/>
        </p:spPr>
        <p:txBody>
          <a:bodyPr wrap="square" rtlCol="0">
            <a:spAutoFit/>
          </a:bodyPr>
          <a:lstStyle/>
          <a:p>
            <a:r>
              <a:rPr lang="en-US" b="1" dirty="0"/>
              <a:t>Data Type</a:t>
            </a:r>
            <a:endParaRPr lang="en-US" b="1" dirty="0"/>
          </a:p>
        </p:txBody>
      </p:sp>
      <p:sp>
        <p:nvSpPr>
          <p:cNvPr id="7" name="TextBox 6"/>
          <p:cNvSpPr txBox="1"/>
          <p:nvPr/>
        </p:nvSpPr>
        <p:spPr>
          <a:xfrm>
            <a:off x="6905445" y="2895600"/>
            <a:ext cx="1752600" cy="369332"/>
          </a:xfrm>
          <a:prstGeom prst="rect">
            <a:avLst/>
          </a:prstGeom>
          <a:noFill/>
        </p:spPr>
        <p:txBody>
          <a:bodyPr wrap="square" rtlCol="0">
            <a:spAutoFit/>
          </a:bodyPr>
          <a:lstStyle/>
          <a:p>
            <a:r>
              <a:rPr lang="en-US" b="1" dirty="0"/>
              <a:t>Data Structure</a:t>
            </a:r>
            <a:endParaRPr lang="en-US" b="1" dirty="0"/>
          </a:p>
        </p:txBody>
      </p:sp>
      <p:sp>
        <p:nvSpPr>
          <p:cNvPr id="8" name="TextBox 7"/>
          <p:cNvSpPr txBox="1"/>
          <p:nvPr/>
        </p:nvSpPr>
        <p:spPr>
          <a:xfrm>
            <a:off x="2574266" y="5163235"/>
            <a:ext cx="3162300" cy="646331"/>
          </a:xfrm>
          <a:prstGeom prst="rect">
            <a:avLst/>
          </a:prstGeom>
          <a:noFill/>
        </p:spPr>
        <p:txBody>
          <a:bodyPr wrap="square" rtlCol="0">
            <a:spAutoFit/>
          </a:bodyPr>
          <a:lstStyle/>
          <a:p>
            <a:r>
              <a:rPr lang="en-US" dirty="0"/>
              <a:t>Logical, numeric, character, integer</a:t>
            </a:r>
            <a:endParaRPr lang="en-US" dirty="0"/>
          </a:p>
        </p:txBody>
      </p:sp>
      <p:sp>
        <p:nvSpPr>
          <p:cNvPr id="9" name="TextBox 8"/>
          <p:cNvSpPr txBox="1"/>
          <p:nvPr/>
        </p:nvSpPr>
        <p:spPr>
          <a:xfrm>
            <a:off x="6905445" y="5144870"/>
            <a:ext cx="3162300" cy="646331"/>
          </a:xfrm>
          <a:prstGeom prst="rect">
            <a:avLst/>
          </a:prstGeom>
          <a:noFill/>
        </p:spPr>
        <p:txBody>
          <a:bodyPr wrap="square" rtlCol="0">
            <a:spAutoFit/>
          </a:bodyPr>
          <a:lstStyle/>
          <a:p>
            <a:r>
              <a:rPr lang="en-US" dirty="0"/>
              <a:t>Vector, </a:t>
            </a:r>
            <a:r>
              <a:rPr lang="en-US" dirty="0"/>
              <a:t>F</a:t>
            </a:r>
            <a:r>
              <a:rPr lang="en-US" dirty="0"/>
              <a:t>actor, List, Matrix, </a:t>
            </a:r>
            <a:r>
              <a:rPr lang="en-US" dirty="0" err="1"/>
              <a:t>DataFrame</a:t>
            </a:r>
            <a:r>
              <a:rPr lang="en-US" dirty="0"/>
              <a:t> </a:t>
            </a:r>
            <a:endParaRPr lang="en-US" dirty="0"/>
          </a:p>
        </p:txBody>
      </p:sp>
      <p:sp>
        <p:nvSpPr>
          <p:cNvPr id="10" name="TextBox 9"/>
          <p:cNvSpPr txBox="1"/>
          <p:nvPr/>
        </p:nvSpPr>
        <p:spPr>
          <a:xfrm>
            <a:off x="2539760" y="6172200"/>
            <a:ext cx="7671040" cy="369332"/>
          </a:xfrm>
          <a:prstGeom prst="rect">
            <a:avLst/>
          </a:prstGeom>
          <a:noFill/>
        </p:spPr>
        <p:txBody>
          <a:bodyPr wrap="square" rtlCol="0">
            <a:spAutoFit/>
          </a:bodyPr>
          <a:lstStyle/>
          <a:p>
            <a:r>
              <a:rPr lang="en-GB" dirty="0"/>
              <a:t>Use assignment operator ‘&lt;- ‘ or ’=‘ to create variable</a:t>
            </a:r>
            <a:endParaRPr lang="en-GB" dirty="0"/>
          </a:p>
        </p:txBody>
      </p:sp>
    </p:spTree>
    <p:extLst>
      <p:ext uri="{BB962C8B-B14F-4D97-AF65-F5344CB8AC3E}">
        <p14:creationId xmlns:p14="http://schemas.microsoft.com/office/powerpoint/2010/main" val="1006583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smtClean="0"/>
          </a:p>
          <a:p>
            <a:endParaRPr lang="en-US" dirty="0"/>
          </a:p>
          <a:p>
            <a:endParaRPr lang="en-US" sz="1600" dirty="0"/>
          </a:p>
          <a:p>
            <a:r>
              <a:rPr lang="en-US" sz="1600" dirty="0"/>
              <a:t>Types </a:t>
            </a:r>
            <a:r>
              <a:rPr lang="en-US" sz="1600" dirty="0"/>
              <a:t>can be explicitly converted: </a:t>
            </a:r>
            <a:r>
              <a:rPr lang="en-US" sz="1600" dirty="0" err="1"/>
              <a:t>as.logical</a:t>
            </a:r>
            <a:r>
              <a:rPr lang="en-US" sz="1600" dirty="0"/>
              <a:t>(), </a:t>
            </a:r>
            <a:r>
              <a:rPr lang="en-US" sz="1600" dirty="0" err="1"/>
              <a:t>as.numeric</a:t>
            </a:r>
            <a:r>
              <a:rPr lang="en-US" sz="1600" dirty="0"/>
              <a:t>(),</a:t>
            </a:r>
            <a:r>
              <a:rPr lang="en-US" sz="1600" dirty="0"/>
              <a:t> </a:t>
            </a:r>
            <a:r>
              <a:rPr lang="en-US" sz="1600" dirty="0" err="1"/>
              <a:t>as.integer</a:t>
            </a:r>
            <a:r>
              <a:rPr lang="en-US" sz="1600" dirty="0"/>
              <a:t>(),</a:t>
            </a:r>
            <a:r>
              <a:rPr lang="en-US" sz="1600" dirty="0"/>
              <a:t> </a:t>
            </a:r>
            <a:r>
              <a:rPr lang="en-US" sz="1600" dirty="0" err="1"/>
              <a:t>as.character</a:t>
            </a:r>
            <a:r>
              <a:rPr lang="en-US" sz="1600" dirty="0"/>
              <a:t>(),</a:t>
            </a:r>
            <a:r>
              <a:rPr lang="en-US" sz="1600" dirty="0"/>
              <a:t> </a:t>
            </a:r>
            <a:r>
              <a:rPr lang="en-US" sz="1600" dirty="0" err="1"/>
              <a:t>as.complex</a:t>
            </a:r>
            <a:r>
              <a:rPr lang="en-US" sz="1600" dirty="0"/>
              <a:t>()</a:t>
            </a:r>
            <a:endParaRPr lang="en-US" sz="1600" dirty="0"/>
          </a:p>
          <a:p>
            <a:r>
              <a:rPr lang="en-US" sz="1600" dirty="0"/>
              <a:t>You </a:t>
            </a:r>
            <a:r>
              <a:rPr lang="en-US" sz="1600" dirty="0"/>
              <a:t>can check for a data type: </a:t>
            </a:r>
            <a:r>
              <a:rPr lang="en-US" sz="1600" dirty="0" err="1"/>
              <a:t>is.logical</a:t>
            </a:r>
            <a:r>
              <a:rPr lang="en-US" sz="1600" dirty="0"/>
              <a:t>(), </a:t>
            </a:r>
            <a:r>
              <a:rPr lang="en-US" sz="1600" dirty="0" err="1"/>
              <a:t>is.numeric</a:t>
            </a:r>
            <a:r>
              <a:rPr lang="en-US" sz="1600" dirty="0"/>
              <a:t>(),</a:t>
            </a:r>
            <a:r>
              <a:rPr lang="en-US" sz="1600" dirty="0"/>
              <a:t> </a:t>
            </a:r>
            <a:r>
              <a:rPr lang="en-US" sz="1600" dirty="0" err="1"/>
              <a:t>is.integer</a:t>
            </a:r>
            <a:r>
              <a:rPr lang="en-US" sz="1600" dirty="0"/>
              <a:t>(),</a:t>
            </a:r>
            <a:r>
              <a:rPr lang="en-US" sz="1600" dirty="0"/>
              <a:t> </a:t>
            </a:r>
            <a:r>
              <a:rPr lang="en-US" sz="1600" dirty="0" err="1"/>
              <a:t>is.character</a:t>
            </a:r>
            <a:r>
              <a:rPr lang="en-US" sz="1600" dirty="0"/>
              <a:t>(), </a:t>
            </a:r>
            <a:r>
              <a:rPr lang="en-US" sz="1600" dirty="0" err="1"/>
              <a:t>is.complex</a:t>
            </a:r>
            <a:r>
              <a:rPr lang="en-US" sz="1600" dirty="0"/>
              <a:t>()</a:t>
            </a:r>
            <a:endParaRPr lang="en-US" sz="1600" dirty="0"/>
          </a:p>
          <a:p>
            <a:r>
              <a:rPr lang="en-US" sz="1800" dirty="0"/>
              <a:t>To know the data type use : class()</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3920275690"/>
              </p:ext>
            </p:extLst>
          </p:nvPr>
        </p:nvGraphicFramePr>
        <p:xfrm>
          <a:off x="2895600" y="1981200"/>
          <a:ext cx="5410200" cy="2743200"/>
        </p:xfrm>
        <a:graphic>
          <a:graphicData uri="http://schemas.openxmlformats.org/drawingml/2006/table">
            <a:tbl>
              <a:tblPr firstRow="1" bandRow="1">
                <a:tableStyleId>{69012ECD-51FC-41F1-AA8D-1B2483CD663E}</a:tableStyleId>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330200">
                <a:tc>
                  <a:txBody>
                    <a:bodyPr/>
                    <a:lstStyle/>
                    <a:p>
                      <a:r>
                        <a:rPr lang="en-US" dirty="0" smtClean="0"/>
                        <a:t>Data Type</a:t>
                      </a:r>
                      <a:endParaRPr lang="en-US" dirty="0"/>
                    </a:p>
                  </a:txBody>
                  <a:tcPr/>
                </a:tc>
                <a:tc>
                  <a:txBody>
                    <a:bodyPr/>
                    <a:lstStyle/>
                    <a:p>
                      <a:r>
                        <a:rPr lang="en-US" dirty="0" smtClean="0"/>
                        <a:t>Description</a:t>
                      </a:r>
                      <a:endParaRPr lang="en-US" dirty="0"/>
                    </a:p>
                  </a:txBody>
                  <a:tcPr/>
                </a:tc>
                <a:tc>
                  <a:txBody>
                    <a:bodyPr/>
                    <a:lstStyle/>
                    <a:p>
                      <a:r>
                        <a:rPr lang="en-US" dirty="0" smtClean="0"/>
                        <a:t>Examples</a:t>
                      </a:r>
                      <a:endParaRPr lang="en-US" dirty="0"/>
                    </a:p>
                  </a:txBody>
                  <a:tcPr/>
                </a:tc>
                <a:extLst>
                  <a:ext uri="{0D108BD9-81ED-4DB2-BD59-A6C34878D82A}">
                    <a16:rowId xmlns:a16="http://schemas.microsoft.com/office/drawing/2014/main" val="10000"/>
                  </a:ext>
                </a:extLst>
              </a:tr>
              <a:tr h="330200">
                <a:tc>
                  <a:txBody>
                    <a:bodyPr/>
                    <a:lstStyle/>
                    <a:p>
                      <a:r>
                        <a:rPr lang="en-US" dirty="0" smtClean="0"/>
                        <a:t>Logical</a:t>
                      </a:r>
                      <a:endParaRPr lang="en-US" dirty="0"/>
                    </a:p>
                  </a:txBody>
                  <a:tcPr/>
                </a:tc>
                <a:tc>
                  <a:txBody>
                    <a:bodyPr/>
                    <a:lstStyle/>
                    <a:p>
                      <a:r>
                        <a:rPr lang="en-US" dirty="0" smtClean="0"/>
                        <a:t>Binary</a:t>
                      </a:r>
                      <a:endParaRPr lang="en-US" dirty="0"/>
                    </a:p>
                  </a:txBody>
                  <a:tcPr/>
                </a:tc>
                <a:tc>
                  <a:txBody>
                    <a:bodyPr/>
                    <a:lstStyle/>
                    <a:p>
                      <a:r>
                        <a:rPr lang="en-US" dirty="0" smtClean="0"/>
                        <a:t>TRUE/ FALSE</a:t>
                      </a:r>
                      <a:endParaRPr lang="en-US" dirty="0"/>
                    </a:p>
                  </a:txBody>
                  <a:tcPr/>
                </a:tc>
                <a:extLst>
                  <a:ext uri="{0D108BD9-81ED-4DB2-BD59-A6C34878D82A}">
                    <a16:rowId xmlns:a16="http://schemas.microsoft.com/office/drawing/2014/main" val="10001"/>
                  </a:ext>
                </a:extLst>
              </a:tr>
              <a:tr h="330200">
                <a:tc>
                  <a:txBody>
                    <a:bodyPr/>
                    <a:lstStyle/>
                    <a:p>
                      <a:r>
                        <a:rPr lang="en-US" dirty="0" smtClean="0"/>
                        <a:t>Numeric</a:t>
                      </a:r>
                      <a:endParaRPr lang="en-US" dirty="0"/>
                    </a:p>
                  </a:txBody>
                  <a:tcPr/>
                </a:tc>
                <a:tc>
                  <a:txBody>
                    <a:bodyPr/>
                    <a:lstStyle/>
                    <a:p>
                      <a:r>
                        <a:rPr lang="en-US" dirty="0" smtClean="0"/>
                        <a:t>Integer &amp; Real numbers</a:t>
                      </a:r>
                      <a:endParaRPr lang="en-US" dirty="0"/>
                    </a:p>
                  </a:txBody>
                  <a:tcPr/>
                </a:tc>
                <a:tc>
                  <a:txBody>
                    <a:bodyPr/>
                    <a:lstStyle/>
                    <a:p>
                      <a:r>
                        <a:rPr lang="en-US" dirty="0" smtClean="0"/>
                        <a:t>5, -2, 4.7,..</a:t>
                      </a:r>
                      <a:endParaRPr lang="en-US" dirty="0"/>
                    </a:p>
                  </a:txBody>
                  <a:tcPr/>
                </a:tc>
                <a:extLst>
                  <a:ext uri="{0D108BD9-81ED-4DB2-BD59-A6C34878D82A}">
                    <a16:rowId xmlns:a16="http://schemas.microsoft.com/office/drawing/2014/main" val="10002"/>
                  </a:ext>
                </a:extLst>
              </a:tr>
              <a:tr h="330200">
                <a:tc>
                  <a:txBody>
                    <a:bodyPr/>
                    <a:lstStyle/>
                    <a:p>
                      <a:r>
                        <a:rPr lang="en-US" dirty="0" smtClean="0"/>
                        <a:t>Integer</a:t>
                      </a:r>
                      <a:endParaRPr lang="en-US" dirty="0"/>
                    </a:p>
                  </a:txBody>
                  <a:tcPr/>
                </a:tc>
                <a:tc>
                  <a:txBody>
                    <a:bodyPr/>
                    <a:lstStyle/>
                    <a:p>
                      <a:r>
                        <a:rPr lang="en-US" dirty="0" smtClean="0"/>
                        <a:t>Whole</a:t>
                      </a:r>
                      <a:r>
                        <a:rPr lang="en-US" baseline="0" dirty="0" smtClean="0"/>
                        <a:t> numbers</a:t>
                      </a:r>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smtClean="0"/>
                        <a:t>0, 1, 2, …</a:t>
                      </a:r>
                      <a:endParaRPr lang="en-US" dirty="0" smtClean="0"/>
                    </a:p>
                  </a:txBody>
                  <a:tcPr/>
                </a:tc>
                <a:extLst>
                  <a:ext uri="{0D108BD9-81ED-4DB2-BD59-A6C34878D82A}">
                    <a16:rowId xmlns:a16="http://schemas.microsoft.com/office/drawing/2014/main" val="10003"/>
                  </a:ext>
                </a:extLst>
              </a:tr>
              <a:tr h="330200">
                <a:tc>
                  <a:txBody>
                    <a:bodyPr/>
                    <a:lstStyle/>
                    <a:p>
                      <a:r>
                        <a:rPr lang="en-US" dirty="0" smtClean="0"/>
                        <a:t>Character</a:t>
                      </a:r>
                      <a:endParaRPr lang="en-US" dirty="0"/>
                    </a:p>
                  </a:txBody>
                  <a:tcPr/>
                </a:tc>
                <a:tc>
                  <a:txBody>
                    <a:bodyPr/>
                    <a:lstStyle/>
                    <a:p>
                      <a:r>
                        <a:rPr lang="en-US" dirty="0" smtClean="0"/>
                        <a:t>Character String</a:t>
                      </a:r>
                      <a:endParaRPr lang="en-US" dirty="0"/>
                    </a:p>
                  </a:txBody>
                  <a:tcPr/>
                </a:tc>
                <a:tc>
                  <a:txBody>
                    <a:bodyPr/>
                    <a:lstStyle/>
                    <a:p>
                      <a:r>
                        <a:rPr lang="en-US" dirty="0" smtClean="0"/>
                        <a:t>“I Love India”</a:t>
                      </a:r>
                      <a:endParaRPr lang="en-US" dirty="0"/>
                    </a:p>
                  </a:txBody>
                  <a:tcPr/>
                </a:tc>
                <a:extLst>
                  <a:ext uri="{0D108BD9-81ED-4DB2-BD59-A6C34878D82A}">
                    <a16:rowId xmlns:a16="http://schemas.microsoft.com/office/drawing/2014/main" val="10004"/>
                  </a:ext>
                </a:extLst>
              </a:tr>
              <a:tr h="330200">
                <a:tc>
                  <a:txBody>
                    <a:bodyPr/>
                    <a:lstStyle/>
                    <a:p>
                      <a:r>
                        <a:rPr lang="en-US" dirty="0" smtClean="0"/>
                        <a:t>Complex</a:t>
                      </a:r>
                      <a:endParaRPr lang="en-US" dirty="0"/>
                    </a:p>
                  </a:txBody>
                  <a:tcPr/>
                </a:tc>
                <a:tc>
                  <a:txBody>
                    <a:bodyPr/>
                    <a:lstStyle/>
                    <a:p>
                      <a:r>
                        <a:rPr lang="en-US" dirty="0" smtClean="0"/>
                        <a:t>Complex Numbers</a:t>
                      </a:r>
                      <a:endParaRPr lang="en-US" dirty="0"/>
                    </a:p>
                  </a:txBody>
                  <a:tcPr/>
                </a:tc>
                <a:tc>
                  <a:txBody>
                    <a:bodyPr/>
                    <a:lstStyle/>
                    <a:p>
                      <a:r>
                        <a:rPr lang="en-US" dirty="0" smtClean="0"/>
                        <a:t>2+3i</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2785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0</TotalTime>
  <Words>2999</Words>
  <Application>Microsoft Office PowerPoint</Application>
  <PresentationFormat>Widescreen</PresentationFormat>
  <Paragraphs>432</Paragraphs>
  <Slides>57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Franklin Gothic Book</vt:lpstr>
      <vt:lpstr>Lucida Console</vt:lpstr>
      <vt:lpstr>NewBaskerville-Roman</vt:lpstr>
      <vt:lpstr>Trebuchet MS</vt:lpstr>
      <vt:lpstr>Wingdings</vt:lpstr>
      <vt:lpstr>Crop</vt:lpstr>
      <vt:lpstr>Introduction to R</vt:lpstr>
      <vt:lpstr>What is R?</vt:lpstr>
      <vt:lpstr>R : Object Oriented Programming</vt:lpstr>
      <vt:lpstr>Installation</vt:lpstr>
      <vt:lpstr>Using R: Best Practices</vt:lpstr>
      <vt:lpstr>Path Name</vt:lpstr>
      <vt:lpstr>R : Just as Calculator</vt:lpstr>
      <vt:lpstr>Variables : Building block for R</vt:lpstr>
      <vt:lpstr>Data Types</vt:lpstr>
      <vt:lpstr>Data Structure :Vector</vt:lpstr>
      <vt:lpstr>Type Conversion</vt:lpstr>
      <vt:lpstr>Useful Functions</vt:lpstr>
      <vt:lpstr>Value Filtering</vt:lpstr>
      <vt:lpstr>Vector Indexing</vt:lpstr>
      <vt:lpstr>Vector Indexing</vt:lpstr>
      <vt:lpstr>all() and any()</vt:lpstr>
      <vt:lpstr>Arithmetic Operations</vt:lpstr>
      <vt:lpstr>Recycling</vt:lpstr>
      <vt:lpstr>NA Values</vt:lpstr>
      <vt:lpstr>NULL values</vt:lpstr>
      <vt:lpstr>Assignment</vt:lpstr>
      <vt:lpstr>Factors</vt:lpstr>
      <vt:lpstr>Data Frame</vt:lpstr>
      <vt:lpstr>DataFrame Basics</vt:lpstr>
      <vt:lpstr>Filter Elements in DataFrame</vt:lpstr>
      <vt:lpstr>Data Preparation</vt:lpstr>
      <vt:lpstr>Import Data/ writing file</vt:lpstr>
      <vt:lpstr>Overview Statistics</vt:lpstr>
      <vt:lpstr>Data Manipulation : Dplyr </vt:lpstr>
      <vt:lpstr>Naming Convention</vt:lpstr>
      <vt:lpstr>Data Frame Joining</vt:lpstr>
      <vt:lpstr>Missing value treatment</vt:lpstr>
      <vt:lpstr>Duplicate values</vt:lpstr>
      <vt:lpstr>Date Conversion</vt:lpstr>
      <vt:lpstr>Plotting in R</vt:lpstr>
      <vt:lpstr>Matrix</vt:lpstr>
      <vt:lpstr>Filtering on Matrices</vt:lpstr>
      <vt:lpstr>Functions to Matrix Rows and Columns</vt:lpstr>
      <vt:lpstr>Addition of new Row/Column</vt:lpstr>
      <vt:lpstr>Algebra Operations on Matrices</vt:lpstr>
      <vt:lpstr>List</vt:lpstr>
      <vt:lpstr>List Indexing</vt:lpstr>
      <vt:lpstr>Adding and Deleting List Elements</vt:lpstr>
      <vt:lpstr>Applying Functions to Lists</vt:lpstr>
      <vt:lpstr>Conditional Statements</vt:lpstr>
      <vt:lpstr>PowerPoint Presentation</vt:lpstr>
      <vt:lpstr>Loops</vt:lpstr>
      <vt:lpstr>Example Use case</vt:lpstr>
      <vt:lpstr>Questions </vt:lpstr>
      <vt:lpstr>Questions </vt:lpstr>
      <vt:lpstr>Count Even numbers in vector</vt:lpstr>
      <vt:lpstr>Assignment</vt:lpstr>
      <vt:lpstr>Assignment</vt:lpstr>
      <vt:lpstr>PowerPoint Presentation</vt:lpstr>
      <vt:lpstr>PowerPoint Presentation</vt:lpstr>
      <vt:lpstr>Generate Sequence</vt:lpstr>
      <vt:lpstr>Repeat</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hag5kor</dc:creator>
  <cp:lastModifiedBy>Agrawal Shanu (RBEI/EDS1-PJ-AI-S2)</cp:lastModifiedBy>
  <cp:revision>92</cp:revision>
  <dcterms:created xsi:type="dcterms:W3CDTF">2018-12-04T15:46:56Z</dcterms:created>
  <dcterms:modified xsi:type="dcterms:W3CDTF">2019-08-03T08:23:26Z</dcterms:modified>
</cp:coreProperties>
</file>