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2"/>
  </p:notesMasterIdLst>
  <p:sldIdLst>
    <p:sldId id="297" r:id="rId2"/>
    <p:sldId id="258" r:id="rId3"/>
    <p:sldId id="260" r:id="rId4"/>
    <p:sldId id="262" r:id="rId5"/>
    <p:sldId id="261" r:id="rId6"/>
    <p:sldId id="269" r:id="rId7"/>
    <p:sldId id="274" r:id="rId8"/>
    <p:sldId id="277" r:id="rId9"/>
    <p:sldId id="279" r:id="rId10"/>
    <p:sldId id="296" r:id="rId11"/>
  </p:sldIdLst>
  <p:sldSz cx="12192000" cy="6858000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Georgia" panose="02040502050405020303" pitchFamily="18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570">
          <p15:clr>
            <a:srgbClr val="9AA0A6"/>
          </p15:clr>
        </p15:guide>
        <p15:guide id="2" pos="5868">
          <p15:clr>
            <a:srgbClr val="9AA0A6"/>
          </p15:clr>
        </p15:guide>
        <p15:guide id="3" orient="horz" pos="1571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56" roundtripDataSignature="AMtx7mgzPzfW/Eqj5INjXEMP3JF+w7YJ8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C2D7396-3E8A-4C48-A43C-EBEA59809495}">
  <a:tblStyle styleId="{2C2D7396-3E8A-4C48-A43C-EBEA5980949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94660"/>
  </p:normalViewPr>
  <p:slideViewPr>
    <p:cSldViewPr snapToGrid="0">
      <p:cViewPr varScale="1">
        <p:scale>
          <a:sx n="82" d="100"/>
          <a:sy n="82" d="100"/>
        </p:scale>
        <p:origin x="581" y="62"/>
      </p:cViewPr>
      <p:guideLst>
        <p:guide orient="horz" pos="1570"/>
        <p:guide pos="5868"/>
        <p:guide orient="horz" pos="157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56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2" name="Google Shape;11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f3a8d4be09_2_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Change </a:t>
            </a:r>
            <a:endParaRPr/>
          </a:p>
        </p:txBody>
      </p:sp>
      <p:sp>
        <p:nvSpPr>
          <p:cNvPr id="137" name="Google Shape;137;gf3a8d4be09_2_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 sz="1100"/>
          </a:p>
        </p:txBody>
      </p:sp>
      <p:sp>
        <p:nvSpPr>
          <p:cNvPr id="157" name="Google Shape;15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f3a8d4be09_2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5" name="Google Shape;145;gf3a8d4be09_2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/>
              <a:t>EDA is used for </a:t>
            </a:r>
            <a:r>
              <a:rPr lang="en-US" sz="1200" b="1"/>
              <a:t>seeing what the data can tell us before the modeling task</a:t>
            </a:r>
            <a:r>
              <a:rPr lang="en-US" sz="1200"/>
              <a:t>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/>
              <a:t>Change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61" name="Google Shape;261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2" name="Google Shape;302;p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Keep observations </a:t>
            </a:r>
            <a:endParaRPr/>
          </a:p>
        </p:txBody>
      </p:sp>
      <p:sp>
        <p:nvSpPr>
          <p:cNvPr id="303" name="Google Shape;303;p3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0" name="Google Shape;320;p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Add graphical </a:t>
            </a:r>
            <a:endParaRPr/>
          </a:p>
        </p:txBody>
      </p:sp>
      <p:sp>
        <p:nvSpPr>
          <p:cNvPr id="321" name="Google Shape;321;p3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87" name="Google Shape;487;p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6_Title and Conten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1"/>
          <p:cNvSpPr/>
          <p:nvPr/>
        </p:nvSpPr>
        <p:spPr>
          <a:xfrm>
            <a:off x="0" y="13"/>
            <a:ext cx="12192000" cy="819151"/>
          </a:xfrm>
          <a:prstGeom prst="rect">
            <a:avLst/>
          </a:prstGeom>
          <a:solidFill>
            <a:srgbClr val="D5DBE5"/>
          </a:solidFill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61"/>
          <p:cNvSpPr txBox="1">
            <a:spLocks noGrp="1"/>
          </p:cNvSpPr>
          <p:nvPr>
            <p:ph type="title"/>
          </p:nvPr>
        </p:nvSpPr>
        <p:spPr>
          <a:xfrm>
            <a:off x="228600" y="184714"/>
            <a:ext cx="10515600" cy="5216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Georgia"/>
              <a:buNone/>
              <a:defRPr sz="31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61"/>
          <p:cNvSpPr txBox="1">
            <a:spLocks noGrp="1"/>
          </p:cNvSpPr>
          <p:nvPr>
            <p:ph type="sldNum" idx="12"/>
          </p:nvPr>
        </p:nvSpPr>
        <p:spPr>
          <a:xfrm>
            <a:off x="11639552" y="6350000"/>
            <a:ext cx="390525" cy="28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9" name="Google Shape;19;p61"/>
          <p:cNvCxnSpPr/>
          <p:nvPr/>
        </p:nvCxnSpPr>
        <p:spPr>
          <a:xfrm>
            <a:off x="13" y="6457951"/>
            <a:ext cx="9608457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7"/>
          <p:cNvSpPr txBox="1">
            <a:spLocks noGrp="1"/>
          </p:cNvSpPr>
          <p:nvPr>
            <p:ph type="title"/>
          </p:nvPr>
        </p:nvSpPr>
        <p:spPr>
          <a:xfrm rot="5400000">
            <a:off x="7133442" y="1956595"/>
            <a:ext cx="5811839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7"/>
          <p:cNvSpPr txBox="1">
            <a:spLocks noGrp="1"/>
          </p:cNvSpPr>
          <p:nvPr>
            <p:ph type="body" idx="1"/>
          </p:nvPr>
        </p:nvSpPr>
        <p:spPr>
          <a:xfrm rot="5400000">
            <a:off x="1799442" y="-596106"/>
            <a:ext cx="5811839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0" name="Google Shape;90;p47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47"/>
          <p:cNvSpPr txBox="1">
            <a:spLocks noGrp="1"/>
          </p:cNvSpPr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47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1">
  <p:cSld name="Title and Conten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f3a8d4be09_2_86"/>
          <p:cNvSpPr/>
          <p:nvPr/>
        </p:nvSpPr>
        <p:spPr>
          <a:xfrm>
            <a:off x="0" y="3"/>
            <a:ext cx="12192000" cy="819300"/>
          </a:xfrm>
          <a:prstGeom prst="rect">
            <a:avLst/>
          </a:prstGeom>
          <a:solidFill>
            <a:srgbClr val="D5DBE5"/>
          </a:solidFill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9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gf3a8d4be09_2_86"/>
          <p:cNvSpPr txBox="1">
            <a:spLocks noGrp="1"/>
          </p:cNvSpPr>
          <p:nvPr>
            <p:ph type="title"/>
          </p:nvPr>
        </p:nvSpPr>
        <p:spPr>
          <a:xfrm>
            <a:off x="228600" y="187044"/>
            <a:ext cx="10515600" cy="517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eorgia"/>
              <a:buNone/>
              <a:defRPr sz="31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gf3a8d4be09_2_86"/>
          <p:cNvSpPr txBox="1">
            <a:spLocks noGrp="1"/>
          </p:cNvSpPr>
          <p:nvPr>
            <p:ph type="sldNum" idx="12"/>
          </p:nvPr>
        </p:nvSpPr>
        <p:spPr>
          <a:xfrm>
            <a:off x="11639549" y="6350003"/>
            <a:ext cx="390600" cy="28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8" name="Google Shape;28;gf3a8d4be09_2_86"/>
          <p:cNvCxnSpPr/>
          <p:nvPr/>
        </p:nvCxnSpPr>
        <p:spPr>
          <a:xfrm>
            <a:off x="0" y="6457951"/>
            <a:ext cx="9608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39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39"/>
          <p:cNvSpPr txBox="1">
            <a:spLocks noGrp="1"/>
          </p:cNvSpPr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39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0"/>
          <p:cNvSpPr txBox="1">
            <a:spLocks noGrp="1"/>
          </p:cNvSpPr>
          <p:nvPr>
            <p:ph type="title"/>
          </p:nvPr>
        </p:nvSpPr>
        <p:spPr>
          <a:xfrm>
            <a:off x="831851" y="1709750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40"/>
          <p:cNvSpPr txBox="1"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9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40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40"/>
          <p:cNvSpPr txBox="1">
            <a:spLocks noGrp="1"/>
          </p:cNvSpPr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40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4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4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41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41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41"/>
          <p:cNvSpPr txBox="1">
            <a:spLocks noGrp="1"/>
          </p:cNvSpPr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41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4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43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43"/>
          <p:cNvSpPr txBox="1">
            <a:spLocks noGrp="1"/>
          </p:cNvSpPr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43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44"/>
          <p:cNvSpPr txBox="1">
            <a:spLocks noGrp="1"/>
          </p:cNvSpPr>
          <p:nvPr>
            <p:ph type="body" idx="1"/>
          </p:nvPr>
        </p:nvSpPr>
        <p:spPr>
          <a:xfrm>
            <a:off x="5183188" y="987437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70" name="Google Shape;70;p44"/>
          <p:cNvSpPr txBox="1">
            <a:spLocks noGrp="1"/>
          </p:cNvSpPr>
          <p:nvPr>
            <p:ph type="body" idx="2"/>
          </p:nvPr>
        </p:nvSpPr>
        <p:spPr>
          <a:xfrm>
            <a:off x="839788" y="2057403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5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1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1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1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1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1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100"/>
            </a:lvl9pPr>
          </a:lstStyle>
          <a:p>
            <a:endParaRPr/>
          </a:p>
        </p:txBody>
      </p:sp>
      <p:sp>
        <p:nvSpPr>
          <p:cNvPr id="71" name="Google Shape;71;p44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44"/>
          <p:cNvSpPr txBox="1">
            <a:spLocks noGrp="1"/>
          </p:cNvSpPr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44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45"/>
          <p:cNvSpPr>
            <a:spLocks noGrp="1"/>
          </p:cNvSpPr>
          <p:nvPr>
            <p:ph type="pic" idx="2"/>
          </p:nvPr>
        </p:nvSpPr>
        <p:spPr>
          <a:xfrm>
            <a:off x="5183188" y="987437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7" name="Google Shape;77;p45"/>
          <p:cNvSpPr txBox="1">
            <a:spLocks noGrp="1"/>
          </p:cNvSpPr>
          <p:nvPr>
            <p:ph type="body" idx="1"/>
          </p:nvPr>
        </p:nvSpPr>
        <p:spPr>
          <a:xfrm>
            <a:off x="839788" y="2057403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5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1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1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1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1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1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100"/>
            </a:lvl9pPr>
          </a:lstStyle>
          <a:p>
            <a:endParaRPr/>
          </a:p>
        </p:txBody>
      </p:sp>
      <p:sp>
        <p:nvSpPr>
          <p:cNvPr id="78" name="Google Shape;78;p45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45"/>
          <p:cNvSpPr txBox="1">
            <a:spLocks noGrp="1"/>
          </p:cNvSpPr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45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46"/>
          <p:cNvSpPr txBox="1">
            <a:spLocks noGrp="1"/>
          </p:cNvSpPr>
          <p:nvPr>
            <p:ph type="body" idx="1"/>
          </p:nvPr>
        </p:nvSpPr>
        <p:spPr>
          <a:xfrm rot="5400000">
            <a:off x="3920333" y="-1256507"/>
            <a:ext cx="4351339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46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46"/>
          <p:cNvSpPr txBox="1">
            <a:spLocks noGrp="1"/>
          </p:cNvSpPr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46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3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35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35"/>
          <p:cNvSpPr txBox="1">
            <a:spLocks noGrp="1"/>
          </p:cNvSpPr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35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eg"/><Relationship Id="rId5" Type="http://schemas.openxmlformats.org/officeDocument/2006/relationships/hyperlink" Target="https://www.linkedin.com/in/sharat-chandra" TargetMode="Externa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Wind Turbine Failure Project</a:t>
            </a:r>
            <a:endParaRPr lang="en-IN" dirty="0"/>
          </a:p>
        </p:txBody>
      </p:sp>
      <p:sp>
        <p:nvSpPr>
          <p:cNvPr id="4" name="Google Shape;98;p2"/>
          <p:cNvSpPr txBox="1"/>
          <p:nvPr/>
        </p:nvSpPr>
        <p:spPr>
          <a:xfrm>
            <a:off x="242944" y="860611"/>
            <a:ext cx="3537600" cy="4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" name="Google Shape;99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4086508" y="11637873"/>
            <a:ext cx="158226" cy="163709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2" descr="360DigiTMG Reviews - 52 Reviews of 360digitmg.com | Sitejabb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1545" y="5952931"/>
            <a:ext cx="2277039" cy="808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03155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0" name="Google Shape;490;p60"/>
          <p:cNvCxnSpPr/>
          <p:nvPr/>
        </p:nvCxnSpPr>
        <p:spPr>
          <a:xfrm>
            <a:off x="0" y="6464596"/>
            <a:ext cx="9597656" cy="0"/>
          </a:xfrm>
          <a:prstGeom prst="straightConnector1">
            <a:avLst/>
          </a:prstGeom>
          <a:noFill/>
          <a:ln w="9525" cap="flat" cmpd="sng">
            <a:solidFill>
              <a:srgbClr val="3B7FF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491" name="Google Shape;491;p60" descr="Attitudes 2 Animal Cognition Survey – The Anthrozoologist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0415" y="244443"/>
            <a:ext cx="5971172" cy="5971172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2" descr="360DigiTMG Reviews - 52 Reviews of 360digitmg.com | Sitejabbe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3552" y="5952931"/>
            <a:ext cx="2277039" cy="808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"/>
          <p:cNvSpPr txBox="1">
            <a:spLocks noGrp="1"/>
          </p:cNvSpPr>
          <p:nvPr>
            <p:ph type="title"/>
          </p:nvPr>
        </p:nvSpPr>
        <p:spPr>
          <a:xfrm>
            <a:off x="242944" y="192204"/>
            <a:ext cx="10515600" cy="535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675" rIns="91425" bIns="45675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Georgia"/>
              <a:buNone/>
            </a:pPr>
            <a:r>
              <a:rPr lang="en-US" sz="3200" b="1" dirty="0">
                <a:latin typeface="Times New Roman"/>
                <a:ea typeface="Times New Roman"/>
                <a:cs typeface="Times New Roman"/>
                <a:sym typeface="Times New Roman"/>
              </a:rPr>
              <a:t>Project Leadership</a:t>
            </a:r>
            <a:endParaRPr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5" name="Google Shape;115;p4"/>
          <p:cNvSpPr txBox="1"/>
          <p:nvPr/>
        </p:nvSpPr>
        <p:spPr>
          <a:xfrm>
            <a:off x="242944" y="860611"/>
            <a:ext cx="3537600" cy="4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6" name="Google Shape;116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15533" y="6151968"/>
            <a:ext cx="2276467" cy="7060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00400" y="1329459"/>
            <a:ext cx="1372825" cy="1353769"/>
          </a:xfrm>
          <a:prstGeom prst="ellipse">
            <a:avLst/>
          </a:prstGeom>
          <a:noFill/>
          <a:ln w="63500" cap="rnd" cmpd="sng">
            <a:solidFill>
              <a:srgbClr val="333333"/>
            </a:solidFill>
            <a:prstDash val="solid"/>
            <a:round/>
            <a:headEnd type="none" w="sm" len="sm"/>
            <a:tailEnd type="none" w="sm" len="sm"/>
          </a:ln>
          <a:effectLst>
            <a:outerShdw blurRad="381000" dist="292100" dir="5400000" sx="-80000" sy="-18000" rotWithShape="0">
              <a:srgbClr val="000000">
                <a:alpha val="21176"/>
              </a:srgbClr>
            </a:outerShdw>
          </a:effectLst>
        </p:spPr>
      </p:pic>
      <p:sp>
        <p:nvSpPr>
          <p:cNvPr id="118" name="Google Shape;118;p4"/>
          <p:cNvSpPr/>
          <p:nvPr/>
        </p:nvSpPr>
        <p:spPr>
          <a:xfrm>
            <a:off x="2035714" y="1463041"/>
            <a:ext cx="4012389" cy="1107056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2700" cap="flat" cmpd="sng">
            <a:solidFill>
              <a:srgbClr val="4472C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21875" tIns="60925" rIns="121875" bIns="609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Sharat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Manikonda</a:t>
            </a:r>
            <a:endParaRPr sz="20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Director at </a:t>
            </a:r>
            <a:r>
              <a:rPr lang="en-US" sz="19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Innodatatics</a:t>
            </a:r>
            <a:r>
              <a:rPr lang="en-US" sz="19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Sponsor</a:t>
            </a:r>
            <a:endParaRPr sz="1900" b="1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sng" strike="noStrike" cap="none" dirty="0">
                <a:solidFill>
                  <a:srgbClr val="2E75B5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5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linkedin.com/in/</a:t>
            </a:r>
            <a:r>
              <a:rPr lang="en-US" sz="1400" b="1" i="0" u="sng" strike="noStrike" cap="none" dirty="0" err="1">
                <a:solidFill>
                  <a:srgbClr val="2E75B5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5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sharat-chandra</a:t>
            </a:r>
            <a:endParaRPr sz="1400" b="1" i="0" u="none" strike="noStrike" cap="none" dirty="0">
              <a:solidFill>
                <a:srgbClr val="2E75B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" name="Picture 2" descr="360DigiTMG Reviews - 52 Reviews of 360digitmg.com | Sitejabber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1545" y="5980923"/>
            <a:ext cx="2277039" cy="808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f3a8d4be09_2_180"/>
          <p:cNvSpPr txBox="1">
            <a:spLocks noGrp="1"/>
          </p:cNvSpPr>
          <p:nvPr>
            <p:ph type="title"/>
          </p:nvPr>
        </p:nvSpPr>
        <p:spPr>
          <a:xfrm>
            <a:off x="163275" y="0"/>
            <a:ext cx="105156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eorgia"/>
              <a:buNone/>
            </a:pPr>
            <a:r>
              <a:rPr lang="en-US" sz="3200" b="1" dirty="0">
                <a:latin typeface="Times New Roman"/>
                <a:ea typeface="Times New Roman"/>
                <a:cs typeface="Times New Roman"/>
                <a:sym typeface="Times New Roman"/>
              </a:rPr>
              <a:t>Contents</a:t>
            </a:r>
            <a:endParaRPr sz="3200"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0" name="Google Shape;140;gf3a8d4be09_2_180"/>
          <p:cNvSpPr txBox="1">
            <a:spLocks noGrp="1"/>
          </p:cNvSpPr>
          <p:nvPr>
            <p:ph type="sldNum" idx="12"/>
          </p:nvPr>
        </p:nvSpPr>
        <p:spPr>
          <a:xfrm>
            <a:off x="11639549" y="6350003"/>
            <a:ext cx="390600" cy="28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142" name="Google Shape;142;gf3a8d4be09_2_180"/>
          <p:cNvSpPr txBox="1"/>
          <p:nvPr/>
        </p:nvSpPr>
        <p:spPr>
          <a:xfrm>
            <a:off x="383125" y="1149375"/>
            <a:ext cx="11034000" cy="284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431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●"/>
            </a:pPr>
            <a:r>
              <a:rPr lang="en-US" sz="3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Business objective</a:t>
            </a:r>
            <a:endParaRPr sz="32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431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●"/>
            </a:pPr>
            <a:r>
              <a:rPr lang="en-US" sz="3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Business Constraints</a:t>
            </a:r>
            <a:endParaRPr sz="32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431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●"/>
            </a:pPr>
            <a:r>
              <a:rPr lang="en-US" sz="3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Architecture</a:t>
            </a:r>
            <a:endParaRPr sz="32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431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●"/>
            </a:pPr>
            <a:r>
              <a:rPr lang="en-US" sz="3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collection and details</a:t>
            </a:r>
            <a:endParaRPr sz="32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431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●"/>
            </a:pPr>
            <a:r>
              <a:rPr lang="en-US" sz="3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Exploratory Data Analysis</a:t>
            </a:r>
            <a:endParaRPr sz="32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431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●"/>
            </a:pPr>
            <a:r>
              <a:rPr lang="en-US" sz="32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Visualization</a:t>
            </a:r>
            <a:endParaRPr sz="32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" name="Picture 2" descr="360DigiTMG Reviews - 52 Reviews of 360digitmg.com | Sitejabb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3110" y="5945834"/>
            <a:ext cx="2277039" cy="808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2"/>
          <p:cNvSpPr txBox="1">
            <a:spLocks noGrp="1"/>
          </p:cNvSpPr>
          <p:nvPr>
            <p:ph type="title"/>
          </p:nvPr>
        </p:nvSpPr>
        <p:spPr>
          <a:xfrm>
            <a:off x="838200" y="760163"/>
            <a:ext cx="10515600" cy="535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3200" b="1" dirty="0">
                <a:latin typeface="Times New Roman"/>
                <a:ea typeface="Times New Roman"/>
                <a:cs typeface="Times New Roman"/>
                <a:sym typeface="Times New Roman"/>
              </a:rPr>
              <a:t>Business Problem</a:t>
            </a:r>
            <a:endParaRPr sz="3200"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017A16-4BF2-9E28-F1B6-185E8826E5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Unplanned Failure of wind turbine engine is leading to huge losses and electricity generation is negatively impacted.</a:t>
            </a:r>
          </a:p>
          <a:p>
            <a:r>
              <a:rPr lang="en-IN" dirty="0" smtClean="0"/>
              <a:t>Business Objective: Minimize unplanned failure</a:t>
            </a:r>
          </a:p>
          <a:p>
            <a:r>
              <a:rPr lang="en-IN" dirty="0" smtClean="0"/>
              <a:t>Business Constraint: Maximize power generation</a:t>
            </a:r>
          </a:p>
          <a:p>
            <a:endParaRPr lang="en-IN" dirty="0"/>
          </a:p>
        </p:txBody>
      </p:sp>
      <p:pic>
        <p:nvPicPr>
          <p:cNvPr id="5" name="Picture 2" descr="360DigiTMG Reviews - 52 Reviews of 360digitmg.com | Sitejabb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1545" y="5952931"/>
            <a:ext cx="2277039" cy="808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f3a8d4be09_2_92"/>
          <p:cNvSpPr txBox="1">
            <a:spLocks noGrp="1"/>
          </p:cNvSpPr>
          <p:nvPr>
            <p:ph type="title"/>
          </p:nvPr>
        </p:nvSpPr>
        <p:spPr>
          <a:xfrm>
            <a:off x="228600" y="191607"/>
            <a:ext cx="105156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eorgia"/>
              <a:buNone/>
            </a:pPr>
            <a:r>
              <a:rPr lang="en-US" sz="3200" b="1" dirty="0">
                <a:latin typeface="Times New Roman"/>
                <a:ea typeface="Times New Roman"/>
                <a:cs typeface="Times New Roman"/>
                <a:sym typeface="Times New Roman"/>
              </a:rPr>
              <a:t>Project Overview and Scope</a:t>
            </a:r>
            <a:endParaRPr sz="3200"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8" name="Google Shape;148;gf3a8d4be09_2_92"/>
          <p:cNvSpPr txBox="1">
            <a:spLocks noGrp="1"/>
          </p:cNvSpPr>
          <p:nvPr>
            <p:ph type="sldNum" idx="12"/>
          </p:nvPr>
        </p:nvSpPr>
        <p:spPr>
          <a:xfrm>
            <a:off x="11639549" y="6350003"/>
            <a:ext cx="390600" cy="28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150" name="Google Shape;150;gf3a8d4be09_2_92"/>
          <p:cNvSpPr txBox="1"/>
          <p:nvPr/>
        </p:nvSpPr>
        <p:spPr>
          <a:xfrm>
            <a:off x="4099475" y="1187700"/>
            <a:ext cx="21648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gf3a8d4be09_2_92"/>
          <p:cNvSpPr txBox="1"/>
          <p:nvPr/>
        </p:nvSpPr>
        <p:spPr>
          <a:xfrm>
            <a:off x="6053425" y="2493975"/>
            <a:ext cx="34098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gf3a8d4be09_2_92"/>
          <p:cNvSpPr txBox="1"/>
          <p:nvPr/>
        </p:nvSpPr>
        <p:spPr>
          <a:xfrm>
            <a:off x="5938500" y="3792975"/>
            <a:ext cx="32757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gf3a8d4be09_2_92"/>
          <p:cNvSpPr txBox="1"/>
          <p:nvPr/>
        </p:nvSpPr>
        <p:spPr>
          <a:xfrm>
            <a:off x="-1091900" y="2720225"/>
            <a:ext cx="38886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1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" name="Picture 2" descr="360DigiTMG Reviews - 52 Reviews of 360digitmg.com | Sitejabb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1545" y="5952931"/>
            <a:ext cx="2277039" cy="808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503853" y="1472007"/>
            <a:ext cx="10851502" cy="2103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Bef>
                <a:spcPts val="400"/>
              </a:spcBef>
              <a:buFont typeface="Arial" panose="020B0604020202020204" pitchFamily="34" charset="0"/>
              <a:buChar char="●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Success Criteria</a:t>
            </a:r>
            <a:r>
              <a:rPr lang="en-US" sz="2400" dirty="0">
                <a:latin typeface="Noto Sans Symbols"/>
                <a:ea typeface="Noto Sans Symbols"/>
                <a:cs typeface="Noto Sans Symbols"/>
              </a:rPr>
              <a:t>:</a:t>
            </a:r>
          </a:p>
          <a:p>
            <a:pPr marL="742950" lvl="1" indent="-285750">
              <a:spcBef>
                <a:spcPts val="400"/>
              </a:spcBef>
              <a:buFont typeface="Courier New" panose="02070309020205020404" pitchFamily="49" charset="0"/>
              <a:buChar char="o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Business Success Criteria: Reduce the unplanned failure of wind turbine engine by at least 30%</a:t>
            </a:r>
          </a:p>
          <a:p>
            <a:pPr marL="742950" lvl="1" indent="-285750">
              <a:spcBef>
                <a:spcPts val="400"/>
              </a:spcBef>
              <a:buFont typeface="Courier New" panose="02070309020205020404" pitchFamily="49" charset="0"/>
              <a:buChar char="o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Economic Success Criteria: Achieve a cost saving of at least $2M per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year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due to reduction of unplanned downtime.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5"/>
          <p:cNvSpPr txBox="1">
            <a:spLocks noGrp="1"/>
          </p:cNvSpPr>
          <p:nvPr>
            <p:ph type="title"/>
          </p:nvPr>
        </p:nvSpPr>
        <p:spPr>
          <a:xfrm>
            <a:off x="0" y="177790"/>
            <a:ext cx="105156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Georgia"/>
              <a:buNone/>
            </a:pPr>
            <a:r>
              <a:rPr lang="en-US" sz="3200" b="1" dirty="0">
                <a:latin typeface="Times New Roman"/>
                <a:ea typeface="Times New Roman"/>
                <a:cs typeface="Times New Roman"/>
                <a:sym typeface="Times New Roman"/>
              </a:rPr>
              <a:t>Data Dictionary </a:t>
            </a:r>
            <a:endParaRPr sz="3200"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" name="Picture 2" descr="360DigiTMG Reviews - 52 Reviews of 360digitmg.com | Sitejabb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2919" y="5896947"/>
            <a:ext cx="2277039" cy="808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2731771"/>
              </p:ext>
            </p:extLst>
          </p:nvPr>
        </p:nvGraphicFramePr>
        <p:xfrm>
          <a:off x="838200" y="1138339"/>
          <a:ext cx="10515599" cy="4674631"/>
        </p:xfrm>
        <a:graphic>
          <a:graphicData uri="http://schemas.openxmlformats.org/drawingml/2006/table">
            <a:tbl>
              <a:tblPr>
                <a:tableStyleId>{2C2D7396-3E8A-4C48-A43C-EBEA59809495}</a:tableStyleId>
              </a:tblPr>
              <a:tblGrid>
                <a:gridCol w="1328443">
                  <a:extLst>
                    <a:ext uri="{9D8B030D-6E8A-4147-A177-3AD203B41FA5}">
                      <a16:colId xmlns:a16="http://schemas.microsoft.com/office/drawing/2014/main" val="3243046111"/>
                    </a:ext>
                  </a:extLst>
                </a:gridCol>
                <a:gridCol w="895580">
                  <a:extLst>
                    <a:ext uri="{9D8B030D-6E8A-4147-A177-3AD203B41FA5}">
                      <a16:colId xmlns:a16="http://schemas.microsoft.com/office/drawing/2014/main" val="3960354510"/>
                    </a:ext>
                  </a:extLst>
                </a:gridCol>
                <a:gridCol w="3164382">
                  <a:extLst>
                    <a:ext uri="{9D8B030D-6E8A-4147-A177-3AD203B41FA5}">
                      <a16:colId xmlns:a16="http://schemas.microsoft.com/office/drawing/2014/main" val="1110117811"/>
                    </a:ext>
                  </a:extLst>
                </a:gridCol>
                <a:gridCol w="2276265">
                  <a:extLst>
                    <a:ext uri="{9D8B030D-6E8A-4147-A177-3AD203B41FA5}">
                      <a16:colId xmlns:a16="http://schemas.microsoft.com/office/drawing/2014/main" val="2226657881"/>
                    </a:ext>
                  </a:extLst>
                </a:gridCol>
                <a:gridCol w="1918033">
                  <a:extLst>
                    <a:ext uri="{9D8B030D-6E8A-4147-A177-3AD203B41FA5}">
                      <a16:colId xmlns:a16="http://schemas.microsoft.com/office/drawing/2014/main" val="1348453016"/>
                    </a:ext>
                  </a:extLst>
                </a:gridCol>
                <a:gridCol w="932896">
                  <a:extLst>
                    <a:ext uri="{9D8B030D-6E8A-4147-A177-3AD203B41FA5}">
                      <a16:colId xmlns:a16="http://schemas.microsoft.com/office/drawing/2014/main" val="4082703754"/>
                    </a:ext>
                  </a:extLst>
                </a:gridCol>
              </a:tblGrid>
              <a:tr h="51015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Column Name</a:t>
                      </a:r>
                      <a:endParaRPr 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78" marR="4478" marT="44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How is it measured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78" marR="4478" marT="44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Column Description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78" marR="4478" marT="44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Column values understanding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78" marR="4478" marT="44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 of levels (if applicable)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78" marR="4478" marT="44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Any Additional details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78" marR="4478" marT="4478" marB="0" anchor="b"/>
                </a:tc>
                <a:extLst>
                  <a:ext uri="{0D108BD9-81ED-4DB2-BD59-A6C34878D82A}">
                    <a16:rowId xmlns:a16="http://schemas.microsoft.com/office/drawing/2014/main" val="3573664186"/>
                  </a:ext>
                </a:extLst>
              </a:tr>
              <a:tr h="260280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date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78" marR="4478" marT="44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yyyy/mm/dd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78" marR="4478" marT="44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Date on which failure occurred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78" marR="4478" marT="44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date is between 2021 and 2022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78" marR="4478" marT="44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78" marR="4478" marT="44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Categorical 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78" marR="4478" marT="4478" marB="0" anchor="b"/>
                </a:tc>
                <a:extLst>
                  <a:ext uri="{0D108BD9-81ED-4DB2-BD59-A6C34878D82A}">
                    <a16:rowId xmlns:a16="http://schemas.microsoft.com/office/drawing/2014/main" val="126038950"/>
                  </a:ext>
                </a:extLst>
              </a:tr>
              <a:tr h="260280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Wind_speed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78" marR="4478" marT="44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m/s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78" marR="4478" marT="44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Speed of the wind at the time of failure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78" marR="4478" marT="44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float values from -5 to 54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78" marR="4478" marT="44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78" marR="4478" marT="44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Ratio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78" marR="4478" marT="4478" marB="0" anchor="b"/>
                </a:tc>
                <a:extLst>
                  <a:ext uri="{0D108BD9-81ED-4DB2-BD59-A6C34878D82A}">
                    <a16:rowId xmlns:a16="http://schemas.microsoft.com/office/drawing/2014/main" val="2437816453"/>
                  </a:ext>
                </a:extLst>
              </a:tr>
              <a:tr h="260280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Power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78" marR="4478" marT="44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kW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78" marR="4478" marT="44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Power generated by the turbine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78" marR="4478" marT="44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float values from 0 to 11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78" marR="4478" marT="44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78" marR="4478" marT="44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Ratio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78" marR="4478" marT="4478" marB="0" anchor="b"/>
                </a:tc>
                <a:extLst>
                  <a:ext uri="{0D108BD9-81ED-4DB2-BD59-A6C34878D82A}">
                    <a16:rowId xmlns:a16="http://schemas.microsoft.com/office/drawing/2014/main" val="3549244967"/>
                  </a:ext>
                </a:extLst>
              </a:tr>
              <a:tr h="260280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Nacelle_ambient_temperature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78" marR="4478" marT="44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°C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78" marR="4478" marT="44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Temperature around the container containing main components of wind turbine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78" marR="4478" marT="44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float values from -263 to 293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78" marR="4478" marT="44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78" marR="4478" marT="44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Interval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78" marR="4478" marT="4478" marB="0" anchor="b"/>
                </a:tc>
                <a:extLst>
                  <a:ext uri="{0D108BD9-81ED-4DB2-BD59-A6C34878D82A}">
                    <a16:rowId xmlns:a16="http://schemas.microsoft.com/office/drawing/2014/main" val="3589744983"/>
                  </a:ext>
                </a:extLst>
              </a:tr>
              <a:tr h="260280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Generator_bearing_temperature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78" marR="4478" marT="44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°C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78" marR="4478" marT="44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Temperature of generator bearing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78" marR="4478" marT="44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float values from 10 to 144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78" marR="4478" marT="44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78" marR="4478" marT="44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Interval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78" marR="4478" marT="4478" marB="0" anchor="b"/>
                </a:tc>
                <a:extLst>
                  <a:ext uri="{0D108BD9-81ED-4DB2-BD59-A6C34878D82A}">
                    <a16:rowId xmlns:a16="http://schemas.microsoft.com/office/drawing/2014/main" val="2794956512"/>
                  </a:ext>
                </a:extLst>
              </a:tr>
              <a:tr h="260280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Gear_oil_temperature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78" marR="4478" marT="44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°C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78" marR="4478" marT="44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Temperature required to maintain for maintaining optimum amount of lubricant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78" marR="4478" marT="44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float values from 50 to 129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78" marR="4478" marT="44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78" marR="4478" marT="44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Interval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78" marR="4478" marT="4478" marB="0" anchor="b"/>
                </a:tc>
                <a:extLst>
                  <a:ext uri="{0D108BD9-81ED-4DB2-BD59-A6C34878D82A}">
                    <a16:rowId xmlns:a16="http://schemas.microsoft.com/office/drawing/2014/main" val="270875694"/>
                  </a:ext>
                </a:extLst>
              </a:tr>
              <a:tr h="260280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Ambient_Temperature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78" marR="4478" marT="44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°C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78" marR="4478" marT="44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Temperature around turbine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78" marR="4478" marT="44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float values from -20 to 84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78" marR="4478" marT="44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78" marR="4478" marT="44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Interval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78" marR="4478" marT="4478" marB="0" anchor="b"/>
                </a:tc>
                <a:extLst>
                  <a:ext uri="{0D108BD9-81ED-4DB2-BD59-A6C34878D82A}">
                    <a16:rowId xmlns:a16="http://schemas.microsoft.com/office/drawing/2014/main" val="1023827097"/>
                  </a:ext>
                </a:extLst>
              </a:tr>
              <a:tr h="260280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Rotor_Speed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78" marR="4478" marT="44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RPM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78" marR="4478" marT="44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Directly proportional to the power generation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78" marR="4478" marT="44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float values from 0.048 to 449.61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78" marR="4478" marT="44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78" marR="4478" marT="44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Ratio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78" marR="4478" marT="4478" marB="0" anchor="b"/>
                </a:tc>
                <a:extLst>
                  <a:ext uri="{0D108BD9-81ED-4DB2-BD59-A6C34878D82A}">
                    <a16:rowId xmlns:a16="http://schemas.microsoft.com/office/drawing/2014/main" val="3594663173"/>
                  </a:ext>
                </a:extLst>
              </a:tr>
              <a:tr h="260280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Nacelle_temperature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78" marR="4478" marT="44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°C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78" marR="4478" marT="44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Temperature inside nacelle which covers main components of wind turbine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78" marR="4478" marT="44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float values from -19.92 to 118.076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78" marR="4478" marT="44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78" marR="4478" marT="44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Interval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78" marR="4478" marT="4478" marB="0" anchor="b"/>
                </a:tc>
                <a:extLst>
                  <a:ext uri="{0D108BD9-81ED-4DB2-BD59-A6C34878D82A}">
                    <a16:rowId xmlns:a16="http://schemas.microsoft.com/office/drawing/2014/main" val="1497585786"/>
                  </a:ext>
                </a:extLst>
              </a:tr>
              <a:tr h="260280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Bearing_temperature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78" marR="4478" marT="44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°C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78" marR="4478" marT="44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Temperature of the bearing inside wind turbine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78" marR="4478" marT="44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float values from 10.02 to 149.949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78" marR="4478" marT="44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78" marR="4478" marT="44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Interval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78" marR="4478" marT="4478" marB="0" anchor="b"/>
                </a:tc>
                <a:extLst>
                  <a:ext uri="{0D108BD9-81ED-4DB2-BD59-A6C34878D82A}">
                    <a16:rowId xmlns:a16="http://schemas.microsoft.com/office/drawing/2014/main" val="1152772388"/>
                  </a:ext>
                </a:extLst>
              </a:tr>
              <a:tr h="260280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Generator_speed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78" marR="4478" marT="44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RPM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78" marR="4478" marT="44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Speed of generator used for generating alternating current (AC)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78" marR="4478" marT="44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float values from 301.024 to 4003.655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78" marR="4478" marT="44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78" marR="4478" marT="44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Ratio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78" marR="4478" marT="4478" marB="0" anchor="b"/>
                </a:tc>
                <a:extLst>
                  <a:ext uri="{0D108BD9-81ED-4DB2-BD59-A6C34878D82A}">
                    <a16:rowId xmlns:a16="http://schemas.microsoft.com/office/drawing/2014/main" val="3039383710"/>
                  </a:ext>
                </a:extLst>
              </a:tr>
              <a:tr h="260280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Yaw_angle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78" marR="4478" marT="44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°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78" marR="4478" marT="44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Aligning the rotor with the wind direction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78" marR="4478" marT="44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float values from 0.0148 to 179.959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78" marR="4478" marT="44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78" marR="4478" marT="44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Interval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78" marR="4478" marT="4478" marB="0" anchor="b"/>
                </a:tc>
                <a:extLst>
                  <a:ext uri="{0D108BD9-81ED-4DB2-BD59-A6C34878D82A}">
                    <a16:rowId xmlns:a16="http://schemas.microsoft.com/office/drawing/2014/main" val="1168049548"/>
                  </a:ext>
                </a:extLst>
              </a:tr>
              <a:tr h="260280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Wind_direction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78" marR="4478" marT="44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°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78" marR="4478" marT="44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Aligning turbine with the wind direction, generating maximum amount of energy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78" marR="4478" marT="44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float values from -416.325 to 636.424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78" marR="4478" marT="44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78" marR="4478" marT="44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Interval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78" marR="4478" marT="4478" marB="0" anchor="b"/>
                </a:tc>
                <a:extLst>
                  <a:ext uri="{0D108BD9-81ED-4DB2-BD59-A6C34878D82A}">
                    <a16:rowId xmlns:a16="http://schemas.microsoft.com/office/drawing/2014/main" val="414166289"/>
                  </a:ext>
                </a:extLst>
              </a:tr>
              <a:tr h="260280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Wheel_hub_temperature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78" marR="4478" marT="44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°C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78" marR="4478" marT="44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Hub temperature where the fans of the wind turbine are attached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78" marR="4478" marT="44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float values from -89.889 to 119.932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78" marR="4478" marT="44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78" marR="4478" marT="44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Interval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78" marR="4478" marT="4478" marB="0" anchor="b"/>
                </a:tc>
                <a:extLst>
                  <a:ext uri="{0D108BD9-81ED-4DB2-BD59-A6C34878D82A}">
                    <a16:rowId xmlns:a16="http://schemas.microsoft.com/office/drawing/2014/main" val="4019021145"/>
                  </a:ext>
                </a:extLst>
              </a:tr>
              <a:tr h="260280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Gear_box_inlet_temperature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78" marR="4478" marT="44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°C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78" marR="4478" marT="44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Temperature inside gearbox which increases efficiency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78" marR="4478" marT="44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float values from 10.0 to 119.965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78" marR="4478" marT="44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78" marR="4478" marT="44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Interval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78" marR="4478" marT="4478" marB="0" anchor="b"/>
                </a:tc>
                <a:extLst>
                  <a:ext uri="{0D108BD9-81ED-4DB2-BD59-A6C34878D82A}">
                    <a16:rowId xmlns:a16="http://schemas.microsoft.com/office/drawing/2014/main" val="413347125"/>
                  </a:ext>
                </a:extLst>
              </a:tr>
              <a:tr h="260280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Failure_status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78" marR="4478" marT="44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categorical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78" marR="4478" marT="44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Status used to assess the operational health of the turbine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78" marR="4478" marT="44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Failure or No Failure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78" marR="4478" marT="44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78" marR="4478" marT="44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Nominal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78" marR="4478" marT="4478" marB="0" anchor="b"/>
                </a:tc>
                <a:extLst>
                  <a:ext uri="{0D108BD9-81ED-4DB2-BD59-A6C34878D82A}">
                    <a16:rowId xmlns:a16="http://schemas.microsoft.com/office/drawing/2014/main" val="175629217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5"/>
          <p:cNvSpPr txBox="1">
            <a:spLocks noGrp="1"/>
          </p:cNvSpPr>
          <p:nvPr>
            <p:ph type="title"/>
          </p:nvPr>
        </p:nvSpPr>
        <p:spPr>
          <a:xfrm>
            <a:off x="248194" y="147682"/>
            <a:ext cx="92472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Georgia"/>
              <a:buNone/>
            </a:pPr>
            <a:r>
              <a:rPr lang="en-US" sz="3200" b="1" dirty="0">
                <a:latin typeface="Times New Roman"/>
                <a:ea typeface="Times New Roman"/>
                <a:cs typeface="Times New Roman"/>
                <a:sym typeface="Times New Roman"/>
              </a:rPr>
              <a:t>Exploratory Data Analysis [EDA]</a:t>
            </a:r>
            <a:endParaRPr sz="32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4" name="Google Shape;264;p25"/>
          <p:cNvSpPr txBox="1">
            <a:spLocks noGrp="1"/>
          </p:cNvSpPr>
          <p:nvPr>
            <p:ph type="sldNum" idx="12"/>
          </p:nvPr>
        </p:nvSpPr>
        <p:spPr>
          <a:xfrm>
            <a:off x="11639552" y="6350000"/>
            <a:ext cx="390525" cy="28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267" name="Google Shape;267;p25"/>
          <p:cNvSpPr txBox="1"/>
          <p:nvPr/>
        </p:nvSpPr>
        <p:spPr>
          <a:xfrm>
            <a:off x="3238500" y="2076450"/>
            <a:ext cx="8991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p25"/>
          <p:cNvSpPr txBox="1"/>
          <p:nvPr/>
        </p:nvSpPr>
        <p:spPr>
          <a:xfrm>
            <a:off x="6267450" y="1428750"/>
            <a:ext cx="5962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Google Shape;269;p25"/>
          <p:cNvSpPr txBox="1"/>
          <p:nvPr/>
        </p:nvSpPr>
        <p:spPr>
          <a:xfrm>
            <a:off x="4686300" y="4057650"/>
            <a:ext cx="7543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Google Shape;270;p25"/>
          <p:cNvSpPr txBox="1"/>
          <p:nvPr/>
        </p:nvSpPr>
        <p:spPr>
          <a:xfrm>
            <a:off x="191575" y="4750800"/>
            <a:ext cx="11034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" name="Picture 2" descr="360DigiTMG Reviews - 52 Reviews of 360digitmg.com | Sitejabb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1545" y="5952931"/>
            <a:ext cx="2277039" cy="808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503853" y="1472007"/>
            <a:ext cx="10851502" cy="2041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Bef>
                <a:spcPts val="400"/>
              </a:spcBef>
              <a:buFont typeface="Arial" panose="020B0604020202020204" pitchFamily="34" charset="0"/>
              <a:buChar char="●"/>
            </a:pPr>
            <a:r>
              <a:rPr lang="en-US" sz="24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Univariate Analysis: Wind speed has a wide range of variations similar to temperature, according to that we have a very short range of variations for power</a:t>
            </a:r>
          </a:p>
          <a:p>
            <a:pPr marL="342900" lvl="0" indent="-342900">
              <a:spcBef>
                <a:spcPts val="400"/>
              </a:spcBef>
              <a:buFont typeface="Arial" panose="020B0604020202020204" pitchFamily="34" charset="0"/>
              <a:buChar char="●"/>
            </a:pPr>
            <a:r>
              <a:rPr lang="en-US" sz="2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Bivariate Analysis: Here we can find clustered correlation between different columns with a particular column</a:t>
            </a:r>
          </a:p>
          <a:p>
            <a:pPr marL="342900" lvl="0" indent="-342900">
              <a:spcBef>
                <a:spcPts val="400"/>
              </a:spcBef>
              <a:buFont typeface="Arial" panose="020B0604020202020204" pitchFamily="34" charset="0"/>
              <a:buChar char="●"/>
            </a:pP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0"/>
          <p:cNvSpPr txBox="1">
            <a:spLocks noGrp="1"/>
          </p:cNvSpPr>
          <p:nvPr>
            <p:ph type="title"/>
          </p:nvPr>
        </p:nvSpPr>
        <p:spPr>
          <a:xfrm>
            <a:off x="228600" y="149798"/>
            <a:ext cx="10515600" cy="535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Georgia"/>
              <a:buNone/>
            </a:pPr>
            <a:r>
              <a:rPr lang="en-US" sz="3200" b="1" dirty="0">
                <a:latin typeface="Times New Roman"/>
                <a:ea typeface="Times New Roman"/>
                <a:cs typeface="Times New Roman"/>
                <a:sym typeface="Times New Roman"/>
              </a:rPr>
              <a:t>Data Preprocessing</a:t>
            </a:r>
            <a:endParaRPr dirty="0"/>
          </a:p>
        </p:txBody>
      </p:sp>
      <p:sp>
        <p:nvSpPr>
          <p:cNvPr id="307" name="Google Shape;307;p30"/>
          <p:cNvSpPr txBox="1"/>
          <p:nvPr/>
        </p:nvSpPr>
        <p:spPr>
          <a:xfrm>
            <a:off x="876300" y="1428750"/>
            <a:ext cx="10972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Picture 2" descr="360DigiTMG Reviews - 52 Reviews of 360digitmg.com | Sitejabb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1545" y="5952931"/>
            <a:ext cx="2277039" cy="808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503853" y="1472007"/>
            <a:ext cx="10851502" cy="25135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Bef>
                <a:spcPts val="400"/>
              </a:spcBef>
              <a:buFont typeface="Arial" panose="020B0604020202020204" pitchFamily="34" charset="0"/>
              <a:buChar char="●"/>
            </a:pPr>
            <a:r>
              <a:rPr lang="en-US" sz="2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Removing Missing Values</a:t>
            </a:r>
          </a:p>
          <a:p>
            <a:pPr marL="342900" lvl="0" indent="-342900">
              <a:spcBef>
                <a:spcPts val="400"/>
              </a:spcBef>
              <a:buFont typeface="Arial" panose="020B0604020202020204" pitchFamily="34" charset="0"/>
              <a:buChar char="●"/>
            </a:pPr>
            <a:r>
              <a:rPr lang="en-US" sz="2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 duplicate values found</a:t>
            </a:r>
          </a:p>
          <a:p>
            <a:pPr marL="342900" lvl="0" indent="-342900">
              <a:spcBef>
                <a:spcPts val="400"/>
              </a:spcBef>
              <a:buFont typeface="Arial" panose="020B0604020202020204" pitchFamily="34" charset="0"/>
              <a:buChar char="●"/>
            </a:pPr>
            <a:r>
              <a:rPr lang="en-US" sz="2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Removed outliers using IQR approach</a:t>
            </a:r>
          </a:p>
          <a:p>
            <a:pPr marL="342900" lvl="0" indent="-342900">
              <a:spcBef>
                <a:spcPts val="400"/>
              </a:spcBef>
              <a:buFont typeface="Arial" panose="020B0604020202020204" pitchFamily="34" charset="0"/>
              <a:buChar char="●"/>
            </a:pPr>
            <a:r>
              <a:rPr lang="en-US" sz="2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Mostly every type of temperature has strong or moderate correlation with temperature sensitive features like wind speed etc.</a:t>
            </a:r>
            <a:endParaRPr lang="en-US" sz="2400" dirty="0" smtClean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>
              <a:spcBef>
                <a:spcPts val="400"/>
              </a:spcBef>
              <a:buFont typeface="Arial" panose="020B0604020202020204" pitchFamily="34" charset="0"/>
              <a:buChar char="●"/>
            </a:pP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2"/>
          <p:cNvSpPr txBox="1">
            <a:spLocks noGrp="1"/>
          </p:cNvSpPr>
          <p:nvPr>
            <p:ph type="title"/>
          </p:nvPr>
        </p:nvSpPr>
        <p:spPr>
          <a:xfrm>
            <a:off x="228600" y="177790"/>
            <a:ext cx="10515600" cy="535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Georgia"/>
              <a:buNone/>
            </a:pPr>
            <a:r>
              <a:rPr lang="en-US" sz="3200" b="1" dirty="0">
                <a:latin typeface="Times New Roman"/>
                <a:ea typeface="Times New Roman"/>
                <a:cs typeface="Times New Roman"/>
                <a:sym typeface="Times New Roman"/>
              </a:rPr>
              <a:t>Data Visualization </a:t>
            </a:r>
            <a:endParaRPr dirty="0"/>
          </a:p>
        </p:txBody>
      </p:sp>
      <p:sp>
        <p:nvSpPr>
          <p:cNvPr id="325" name="Google Shape;325;p32"/>
          <p:cNvSpPr txBox="1"/>
          <p:nvPr/>
        </p:nvSpPr>
        <p:spPr>
          <a:xfrm>
            <a:off x="666750" y="1352550"/>
            <a:ext cx="10972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6" name="Google Shape;326;p32"/>
          <p:cNvSpPr txBox="1"/>
          <p:nvPr/>
        </p:nvSpPr>
        <p:spPr>
          <a:xfrm>
            <a:off x="287350" y="1245175"/>
            <a:ext cx="11034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" name="Picture 2" descr="360DigiTMG Reviews - 52 Reviews of 360digitmg.com | Sitejabb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1545" y="5952931"/>
            <a:ext cx="2277039" cy="808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64" y="1007729"/>
            <a:ext cx="8806858" cy="498220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511</Words>
  <Application>Microsoft Office PowerPoint</Application>
  <PresentationFormat>Widescreen</PresentationFormat>
  <Paragraphs>143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Calibri</vt:lpstr>
      <vt:lpstr>Noto Sans Symbols</vt:lpstr>
      <vt:lpstr>Times New Roman</vt:lpstr>
      <vt:lpstr>Georgia</vt:lpstr>
      <vt:lpstr>Courier New</vt:lpstr>
      <vt:lpstr>Arial</vt:lpstr>
      <vt:lpstr>Office Theme</vt:lpstr>
      <vt:lpstr>Wind Turbine Failure Project</vt:lpstr>
      <vt:lpstr>Project Leadership</vt:lpstr>
      <vt:lpstr>Contents</vt:lpstr>
      <vt:lpstr>Business Problem</vt:lpstr>
      <vt:lpstr>Project Overview and Scope</vt:lpstr>
      <vt:lpstr>Data Dictionary </vt:lpstr>
      <vt:lpstr>Exploratory Data Analysis [EDA]</vt:lpstr>
      <vt:lpstr>Data Preprocessing</vt:lpstr>
      <vt:lpstr>Data Visualization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VIKAS BARTHWAL</dc:creator>
  <cp:lastModifiedBy>ADMIN</cp:lastModifiedBy>
  <cp:revision>16</cp:revision>
  <dcterms:created xsi:type="dcterms:W3CDTF">2022-02-16T01:47:29Z</dcterms:created>
  <dcterms:modified xsi:type="dcterms:W3CDTF">2025-01-30T17:45:46Z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49deba9595b64033890e84905b5c3bc0</vt:lpwstr>
  </property>
</Properties>
</file>