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0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EE34-C1D8-4FCE-858D-2C930F32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3EDEE-4129-4CD6-9FEA-1F7135AE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C1DB-3B3A-4CC2-B38B-ECD4C281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AD7D-637A-4462-9F76-F17A6CBA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DB1E-988D-44B5-A951-F107B22F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9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DED5-832E-4A53-910A-5CE460D2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218C4-BBCC-499E-9CAF-713DF6FDF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CF818-BF87-42A2-AD38-C598C94C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CFE38-4F21-429E-967E-21FD53C7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5EB3-FC89-45CA-94CA-D631C12B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1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029D5-AB18-45CC-B70A-1A5BC82CA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988AF-E285-4B56-BB95-A6AADD3DD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875B-A09C-42EC-8C12-3FF65B68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5F6CE-38A0-490F-95B6-73ED7C3B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2EBD-13D6-42F5-8A20-DC749C3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5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847A-B0BF-4A6F-BBBD-A9A63F18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AEF4-76F8-40C2-B92F-1CBE5E14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A11F-5B68-424F-9FE2-37B1E09A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65FD3-0791-452E-854B-619ABCB1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6DE3-C1AB-4F3A-8C5B-B9D553C8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3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576B-C280-4546-A009-EACF043B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5EB55-7C92-4BB9-8956-ABF70B41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2147-38CC-4AA3-AE4D-AF50D8D5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98FB-72DA-4003-863C-F9AB05AF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D5ECE-ABFA-40DA-8E2F-F171B30E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46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1647-2A9D-4882-A1C1-9A607C64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C67E-CEAA-4FED-AC35-C8825DC6E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36C4D-EB36-4F23-A367-CF44BFCE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C877-96B8-4909-92F8-364CDD8C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4E007-3C98-4AE3-BA22-2878B45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39A95-DC41-4926-AF97-91B4CE1C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6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D836-1F97-40CD-85B5-41A0FD78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B43-CC61-4AFE-B549-E8414BC14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A7CDE-2829-470C-875B-4BEC79DDB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E09C3-1206-4126-BDB4-DDC28AD5A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2F164-104A-448B-B498-94875975E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50DCA-CB41-40D0-A80A-F4407A7A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128BA-CD4E-473C-95CA-F65796B1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925A7-56A6-41C4-879A-F464E5F8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4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D3EE-D0A6-446E-A353-B54B28F4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289DB-1D47-4CC7-A116-2E17F224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D0DA8-8D61-4AE5-A2E6-3006EF10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3DB6E-5006-4D15-8968-80C09DE2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47F7-52AA-4C79-9AE3-131145F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DD170-31F2-4D00-9CE7-099873F3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36D61-15C2-4BDF-8726-5AFA81DD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102D-A004-43B1-BB38-EBC88BEB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6403-0E2A-442F-A728-F40BB09EF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94E9E-96FC-4FE4-9E69-F96EA5618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4159F-FD51-4203-8462-D1D1FC90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8B3BD-E7ED-4304-BF55-763A913E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C61BC-F0A9-4460-AAC7-52F2DEBB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6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D321-E9DD-4813-B7CE-BE6B1A02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EFA92-2CFE-4D34-8554-0DAE1285E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71EBA-DDEE-4E27-A236-CDDB1372A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4F09E-6156-4ABD-8823-152D0CDD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6666-7F29-4824-AE71-12DB9CE8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B554C-9ACA-42B6-8A2D-B3FD788A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C0036-4669-4DD0-953A-02DA31C0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2825-78F5-468E-BDFA-BE5B162D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AC23-7B49-4C33-B93A-D53F56C1F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65A7-8B84-4EE3-A9FB-BCCA399553A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9978-4039-41F1-9BB1-5710D1BEB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7227-653E-485F-A869-E0BB6BDC1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41EE-A34D-4173-8032-4BB13CFC0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2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B0F3-982F-4FA5-BA8E-357A1FBA9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SQL Commands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D7D70-0773-449F-B230-84E6815F0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Dr. Sanjay Moulik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38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155F65-95CE-44E0-992E-7299656D09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2085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>
                  <a:extLst>
                    <a:ext uri="{9D8B030D-6E8A-4147-A177-3AD203B41FA5}">
                      <a16:colId xmlns:a16="http://schemas.microsoft.com/office/drawing/2014/main" val="1075189282"/>
                    </a:ext>
                  </a:extLst>
                </a:gridCol>
                <a:gridCol w="1084305">
                  <a:extLst>
                    <a:ext uri="{9D8B030D-6E8A-4147-A177-3AD203B41FA5}">
                      <a16:colId xmlns:a16="http://schemas.microsoft.com/office/drawing/2014/main" val="1535280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0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Sanjay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8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Radhika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163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80550-3A6B-4729-8803-1AA17D751A2D}"/>
              </a:ext>
            </a:extLst>
          </p:cNvPr>
          <p:cNvSpPr txBox="1"/>
          <p:nvPr/>
        </p:nvSpPr>
        <p:spPr>
          <a:xfrm>
            <a:off x="1038584" y="3342640"/>
            <a:ext cx="188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 Table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DDB67-73BE-407B-B448-B411F9DFA9B2}"/>
              </a:ext>
            </a:extLst>
          </p:cNvPr>
          <p:cNvSpPr txBox="1"/>
          <p:nvPr/>
        </p:nvSpPr>
        <p:spPr>
          <a:xfrm>
            <a:off x="6220184" y="3342640"/>
            <a:ext cx="188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Table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D2D21-8D80-484A-9410-AC70C822DF70}"/>
              </a:ext>
            </a:extLst>
          </p:cNvPr>
          <p:cNvSpPr txBox="1"/>
          <p:nvPr/>
        </p:nvSpPr>
        <p:spPr>
          <a:xfrm>
            <a:off x="1505944" y="4886960"/>
            <a:ext cx="88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Employee.EmpID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from Employee, Department; 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FF272F-EB1C-4FF6-84F7-ED7EE75B9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06828"/>
              </p:ext>
            </p:extLst>
          </p:nvPr>
        </p:nvGraphicFramePr>
        <p:xfrm>
          <a:off x="5577564" y="1601708"/>
          <a:ext cx="31699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817294688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403192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2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2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261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2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1ACF-66EB-4BD9-AE56-EF2886BC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8C5B-8098-435B-8937-DCE0B876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a.c1, b.c2 from tb_name1 AS a, tb_name2 AS b a.cx = b.cx;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A914-94FE-4104-B5A2-A7CC1B23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Counting rows in the output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9FDA-2B68-4F04-AA4B-CCD46881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COUNT(*) AS NROWS from </a:t>
            </a:r>
            <a:r>
              <a:rPr lang="en-US" dirty="0" err="1"/>
              <a:t>tb_name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COUNT(</a:t>
            </a:r>
            <a:r>
              <a:rPr lang="en-US" dirty="0" err="1"/>
              <a:t>EmpName</a:t>
            </a:r>
            <a:r>
              <a:rPr lang="en-US" dirty="0"/>
              <a:t>) from EMPLOYEE;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85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C326-56E4-4CE8-A1C9-70040537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Updating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6A39-C4D9-4511-9A3F-81D08997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tb_name</a:t>
            </a:r>
            <a:r>
              <a:rPr lang="en-US" dirty="0"/>
              <a:t> SET</a:t>
            </a:r>
          </a:p>
          <a:p>
            <a:pPr marL="914400" lvl="2" indent="0">
              <a:buNone/>
            </a:pPr>
            <a:r>
              <a:rPr lang="en-US" dirty="0"/>
              <a:t>c1 = v1,</a:t>
            </a:r>
          </a:p>
          <a:p>
            <a:pPr marL="914400" lvl="2" indent="0">
              <a:buNone/>
            </a:pPr>
            <a:r>
              <a:rPr lang="en-US" dirty="0"/>
              <a:t>c2 = v2</a:t>
            </a:r>
          </a:p>
          <a:p>
            <a:pPr marL="914400" lvl="2" indent="0">
              <a:buNone/>
            </a:pPr>
            <a:r>
              <a:rPr lang="en-US" sz="2800" dirty="0"/>
              <a:t>where conditions;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Note: Multiple conditions using AND, OR, NOT, IS NULL, IS NOT NULL are also possible.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90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81E-02AA-4C87-9581-A7B396A8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9BFC-FF98-4C04-898E-090C7D81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</a:t>
            </a:r>
            <a:r>
              <a:rPr lang="en-US" dirty="0" err="1"/>
              <a:t>tb_name</a:t>
            </a:r>
            <a:r>
              <a:rPr lang="en-US" dirty="0"/>
              <a:t> where conditions;</a:t>
            </a:r>
          </a:p>
          <a:p>
            <a:endParaRPr lang="en-US" dirty="0"/>
          </a:p>
          <a:p>
            <a:r>
              <a:rPr lang="en-US" dirty="0"/>
              <a:t>DROP TABLE </a:t>
            </a:r>
            <a:r>
              <a:rPr lang="en-US" dirty="0" err="1"/>
              <a:t>tb_name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17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BD60-DAB8-44CE-B258-907102EC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Modifying definition of a table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E603-43FA-4AA5-A471-DAF2EC4C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ALTER TABLE </a:t>
            </a:r>
            <a:r>
              <a:rPr lang="en-US" dirty="0" err="1"/>
              <a:t>tb_name</a:t>
            </a:r>
            <a:r>
              <a:rPr lang="en-US" dirty="0"/>
              <a:t> ADD </a:t>
            </a:r>
            <a:r>
              <a:rPr lang="en-US" dirty="0" err="1"/>
              <a:t>col_name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;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Add new column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ALTER TABLE </a:t>
            </a:r>
            <a:r>
              <a:rPr lang="en-US" dirty="0" err="1"/>
              <a:t>tb_name</a:t>
            </a:r>
            <a:r>
              <a:rPr lang="en-US" dirty="0"/>
              <a:t> DROP </a:t>
            </a:r>
            <a:r>
              <a:rPr lang="en-US" dirty="0" err="1"/>
              <a:t>col_name</a:t>
            </a:r>
            <a:r>
              <a:rPr lang="en-US" dirty="0"/>
              <a:t>;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>
                <a:sym typeface="Wingdings" panose="05000000000000000000" pitchFamily="2" charset="2"/>
              </a:rPr>
              <a:t>Remove a column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ALTER TABLE </a:t>
            </a:r>
            <a:r>
              <a:rPr lang="en-US" dirty="0" err="1"/>
              <a:t>tb_name</a:t>
            </a:r>
            <a:r>
              <a:rPr lang="en-US" dirty="0"/>
              <a:t> CHANGE col1 col2 VARCHAR(20);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change data type of a column</a:t>
            </a:r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68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9EB4-45E0-4AA9-AFCE-CEA1B5C2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Renaming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9B5E-667D-4D0B-B495-718F540E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RENAME TABLE table_name1 TO table_name2;</a:t>
            </a:r>
          </a:p>
        </p:txBody>
      </p:sp>
    </p:spTree>
    <p:extLst>
      <p:ext uri="{BB962C8B-B14F-4D97-AF65-F5344CB8AC3E}">
        <p14:creationId xmlns:p14="http://schemas.microsoft.com/office/powerpoint/2010/main" val="79900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18FB-BB4E-43E9-BCD5-D762FB4B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A186-3B0A-4D97-8584-B6848404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values to similar values using wildcard –</a:t>
            </a:r>
          </a:p>
          <a:p>
            <a:r>
              <a:rPr lang="en-US" dirty="0"/>
              <a:t>%    :    0,1 or multiple characters</a:t>
            </a:r>
          </a:p>
          <a:p>
            <a:r>
              <a:rPr lang="en-US" dirty="0"/>
              <a:t>-      :    Only 1 character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: where </a:t>
            </a:r>
            <a:r>
              <a:rPr lang="en-US" dirty="0" err="1"/>
              <a:t>ename</a:t>
            </a:r>
            <a:r>
              <a:rPr lang="en-US" dirty="0"/>
              <a:t> LIKE ‘San%’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02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4C78-A02E-4E34-A780-B9CAE8E5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dirty="0"/>
              <a:t>			</a:t>
            </a:r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IN"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316F-9429-4BBA-BC63-FA76CCE0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129B-97FB-49F2-B4B7-46DEE92C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CHARACTER(n) or CHAR(n)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INT or INTEGER</a:t>
            </a:r>
          </a:p>
          <a:p>
            <a:r>
              <a:rPr lang="en-US" dirty="0"/>
              <a:t>DECIMAL(</a:t>
            </a:r>
            <a:r>
              <a:rPr lang="en-US" dirty="0" err="1"/>
              <a:t>p,s</a:t>
            </a:r>
            <a:r>
              <a:rPr lang="en-US" dirty="0"/>
              <a:t>)</a:t>
            </a:r>
          </a:p>
          <a:p>
            <a:r>
              <a:rPr lang="en-US" dirty="0"/>
              <a:t>FLOAT(p)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VARCHAR(n)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79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6C8C-C790-4E0A-B482-3E210D67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related commands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870A-EBAA-48AC-B97C-8B89FB76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SHOW DATABASES;</a:t>
            </a:r>
          </a:p>
          <a:p>
            <a:r>
              <a:rPr lang="en-US" dirty="0"/>
              <a:t>CREATE DATABASE </a:t>
            </a:r>
            <a:r>
              <a:rPr lang="en-US" dirty="0" err="1"/>
              <a:t>db_name</a:t>
            </a:r>
            <a:r>
              <a:rPr lang="en-US" dirty="0"/>
              <a:t>;</a:t>
            </a:r>
          </a:p>
          <a:p>
            <a:r>
              <a:rPr lang="en-US" dirty="0"/>
              <a:t>USE </a:t>
            </a:r>
            <a:r>
              <a:rPr lang="en-US" dirty="0" err="1"/>
              <a:t>db_name</a:t>
            </a:r>
            <a:r>
              <a:rPr lang="en-US" dirty="0"/>
              <a:t>;</a:t>
            </a:r>
          </a:p>
          <a:p>
            <a:r>
              <a:rPr lang="en-US" dirty="0"/>
              <a:t>DROP DATABASE </a:t>
            </a:r>
            <a:r>
              <a:rPr lang="en-US" dirty="0" err="1"/>
              <a:t>db_name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27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E71A-80C8-4FE6-ACC5-AF114BA7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TABLE related commands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0B0E-76D6-473E-913A-997EFE48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tables;</a:t>
            </a:r>
          </a:p>
          <a:p>
            <a:r>
              <a:rPr lang="en-US" dirty="0"/>
              <a:t>CREATE TABLE </a:t>
            </a:r>
            <a:r>
              <a:rPr lang="en-US" dirty="0" err="1"/>
              <a:t>tb_name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2000" dirty="0"/>
              <a:t>column1 datatype1,</a:t>
            </a:r>
          </a:p>
          <a:p>
            <a:pPr marL="0" indent="0">
              <a:buNone/>
            </a:pPr>
            <a:r>
              <a:rPr lang="en-US" sz="2000" dirty="0"/>
              <a:t>				column2 datatype2,</a:t>
            </a:r>
          </a:p>
          <a:p>
            <a:pPr marL="0" indent="0">
              <a:buNone/>
            </a:pPr>
            <a:r>
              <a:rPr lang="en-IN" sz="2000" dirty="0"/>
              <a:t>				…</a:t>
            </a:r>
          </a:p>
          <a:p>
            <a:pPr marL="0" indent="0">
              <a:buNone/>
            </a:pPr>
            <a:r>
              <a:rPr lang="en-IN" sz="2000" dirty="0"/>
              <a:t>				</a:t>
            </a:r>
            <a:r>
              <a:rPr lang="en-IN" sz="2000" dirty="0" err="1"/>
              <a:t>column</a:t>
            </a:r>
            <a:r>
              <a:rPr lang="en-IN" sz="2000" i="1" dirty="0" err="1"/>
              <a:t>n</a:t>
            </a:r>
            <a:r>
              <a:rPr lang="en-IN" sz="2000" dirty="0"/>
              <a:t> </a:t>
            </a:r>
            <a:r>
              <a:rPr lang="en-IN" sz="2000" dirty="0" err="1"/>
              <a:t>datatype</a:t>
            </a:r>
            <a:r>
              <a:rPr lang="en-IN" sz="2000" i="1" dirty="0" err="1"/>
              <a:t>n</a:t>
            </a:r>
            <a:r>
              <a:rPr lang="en-IN" sz="2000" i="1" dirty="0"/>
              <a:t>,</a:t>
            </a:r>
          </a:p>
          <a:p>
            <a:pPr marL="0" indent="0">
              <a:buNone/>
            </a:pPr>
            <a:r>
              <a:rPr lang="en-IN" sz="2000" dirty="0"/>
              <a:t>				PRIMARY KEY (one or more columns)</a:t>
            </a:r>
          </a:p>
          <a:p>
            <a:pPr marL="0" indent="0">
              <a:buNone/>
            </a:pPr>
            <a:r>
              <a:rPr lang="en-IN" dirty="0"/>
              <a:t>				);</a:t>
            </a:r>
          </a:p>
          <a:p>
            <a:r>
              <a:rPr lang="en-US" dirty="0"/>
              <a:t>DESC </a:t>
            </a:r>
            <a:r>
              <a:rPr lang="en-US" dirty="0" err="1"/>
              <a:t>tb_name</a:t>
            </a:r>
            <a:r>
              <a:rPr lang="en-US" dirty="0"/>
              <a:t>;        </a:t>
            </a:r>
            <a:r>
              <a:rPr lang="en-US" dirty="0">
                <a:sym typeface="Wingdings" panose="05000000000000000000" pitchFamily="2" charset="2"/>
              </a:rPr>
              <a:t> describes the table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42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0B0E-76D6-473E-913A-997EFE48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64"/>
            <a:ext cx="10515600" cy="622109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tb_name</a:t>
            </a:r>
            <a:r>
              <a:rPr lang="en-US" dirty="0"/>
              <a:t> VALUES (v1,v2,…</a:t>
            </a:r>
            <a:r>
              <a:rPr lang="en-US" dirty="0" err="1"/>
              <a:t>vn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tb_name</a:t>
            </a:r>
            <a:r>
              <a:rPr lang="en-US" dirty="0"/>
              <a:t>(c1,c2,…,cn1) VALUES (v1,v2,…vn1);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Note: string in single quotes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tb_name</a:t>
            </a:r>
            <a:r>
              <a:rPr lang="en-US" dirty="0"/>
              <a:t>(c1,c2,…,cn1) VALUES</a:t>
            </a:r>
          </a:p>
          <a:p>
            <a:pPr marL="0" indent="0">
              <a:buNone/>
            </a:pPr>
            <a:r>
              <a:rPr lang="en-US" sz="2000" dirty="0"/>
              <a:t>							(v1,v2,…vn1),</a:t>
            </a:r>
          </a:p>
          <a:p>
            <a:pPr marL="0" indent="0">
              <a:buNone/>
            </a:pPr>
            <a:r>
              <a:rPr lang="en-US" sz="2000" dirty="0"/>
              <a:t>							(v1,v2,…vn1),</a:t>
            </a:r>
          </a:p>
          <a:p>
            <a:pPr marL="0" indent="0">
              <a:buNone/>
            </a:pPr>
            <a:r>
              <a:rPr lang="en-US" sz="2000" dirty="0"/>
              <a:t>							…</a:t>
            </a:r>
          </a:p>
          <a:p>
            <a:pPr marL="0" indent="0">
              <a:buNone/>
            </a:pPr>
            <a:r>
              <a:rPr lang="en-US" sz="2000" dirty="0"/>
              <a:t>							(v1,v2,…vn1)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44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0906-3F1E-4469-AE8D-283B4D19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Showing result of queries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BED7-671F-489D-B004-CFF3C62D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SELECT * from </a:t>
            </a:r>
            <a:r>
              <a:rPr lang="en-US" dirty="0" err="1">
                <a:sym typeface="Wingdings" panose="05000000000000000000" pitchFamily="2" charset="2"/>
              </a:rPr>
              <a:t>tb_name</a:t>
            </a:r>
            <a:r>
              <a:rPr lang="en-US" dirty="0">
                <a:sym typeface="Wingdings" panose="05000000000000000000" pitchFamily="2" charset="2"/>
              </a:rPr>
              <a:t>;  </a:t>
            </a:r>
            <a:r>
              <a:rPr lang="en-US" i="1" dirty="0">
                <a:sym typeface="Wingdings" panose="05000000000000000000" pitchFamily="2" charset="2"/>
              </a:rPr>
              <a:t>shows all rows and columns of a table</a:t>
            </a:r>
          </a:p>
          <a:p>
            <a:endParaRPr lang="en-IN" dirty="0"/>
          </a:p>
          <a:p>
            <a:r>
              <a:rPr lang="en-US" dirty="0"/>
              <a:t>SELECT c1, c2,…,</a:t>
            </a:r>
            <a:r>
              <a:rPr lang="en-US" dirty="0" err="1"/>
              <a:t>cn</a:t>
            </a:r>
            <a:r>
              <a:rPr lang="en-US" dirty="0"/>
              <a:t> from </a:t>
            </a:r>
            <a:r>
              <a:rPr lang="en-US" dirty="0" err="1"/>
              <a:t>tb_name</a:t>
            </a:r>
            <a:r>
              <a:rPr lang="en-US" dirty="0"/>
              <a:t>;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>
                <a:sym typeface="Wingdings" panose="05000000000000000000" pitchFamily="2" charset="2"/>
              </a:rPr>
              <a:t>shows all rows but with specific 						columns of a table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SELECT * from </a:t>
            </a:r>
            <a:r>
              <a:rPr lang="en-US" dirty="0" err="1">
                <a:sym typeface="Wingdings" panose="05000000000000000000" pitchFamily="2" charset="2"/>
              </a:rPr>
              <a:t>tb_name</a:t>
            </a:r>
            <a:r>
              <a:rPr lang="en-US" dirty="0">
                <a:sym typeface="Wingdings" panose="05000000000000000000" pitchFamily="2" charset="2"/>
              </a:rPr>
              <a:t> where condition;  </a:t>
            </a:r>
            <a:r>
              <a:rPr lang="en-US" i="1" dirty="0">
                <a:sym typeface="Wingdings" panose="05000000000000000000" pitchFamily="2" charset="2"/>
              </a:rPr>
              <a:t>shows specifically selected rows but with all columns;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SELECT </a:t>
            </a:r>
            <a:r>
              <a:rPr lang="en-US" dirty="0"/>
              <a:t>c1, c2,…,</a:t>
            </a:r>
            <a:r>
              <a:rPr lang="en-US" dirty="0" err="1"/>
              <a:t>cn</a:t>
            </a:r>
            <a:r>
              <a:rPr lang="en-US" dirty="0">
                <a:sym typeface="Wingdings" panose="05000000000000000000" pitchFamily="2" charset="2"/>
              </a:rPr>
              <a:t> from </a:t>
            </a:r>
            <a:r>
              <a:rPr lang="en-US" dirty="0" err="1">
                <a:sym typeface="Wingdings" panose="05000000000000000000" pitchFamily="2" charset="2"/>
              </a:rPr>
              <a:t>tb_name</a:t>
            </a:r>
            <a:r>
              <a:rPr lang="en-US" dirty="0">
                <a:sym typeface="Wingdings" panose="05000000000000000000" pitchFamily="2" charset="2"/>
              </a:rPr>
              <a:t> where condition;  </a:t>
            </a:r>
            <a:r>
              <a:rPr lang="en-US" i="1" dirty="0">
                <a:sym typeface="Wingdings" panose="05000000000000000000" pitchFamily="2" charset="2"/>
              </a:rPr>
              <a:t>shows specifically selected rows and columns;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471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155F65-95CE-44E0-992E-7299656D0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232420"/>
              </p:ext>
            </p:extLst>
          </p:nvPr>
        </p:nvGraphicFramePr>
        <p:xfrm>
          <a:off x="838200" y="1825625"/>
          <a:ext cx="2085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>
                  <a:extLst>
                    <a:ext uri="{9D8B030D-6E8A-4147-A177-3AD203B41FA5}">
                      <a16:colId xmlns:a16="http://schemas.microsoft.com/office/drawing/2014/main" val="1075189282"/>
                    </a:ext>
                  </a:extLst>
                </a:gridCol>
                <a:gridCol w="1084305">
                  <a:extLst>
                    <a:ext uri="{9D8B030D-6E8A-4147-A177-3AD203B41FA5}">
                      <a16:colId xmlns:a16="http://schemas.microsoft.com/office/drawing/2014/main" val="1535280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0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Sanjay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8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Radhika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163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80550-3A6B-4729-8803-1AA17D751A2D}"/>
              </a:ext>
            </a:extLst>
          </p:cNvPr>
          <p:cNvSpPr txBox="1"/>
          <p:nvPr/>
        </p:nvSpPr>
        <p:spPr>
          <a:xfrm>
            <a:off x="1038584" y="3342640"/>
            <a:ext cx="188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Table</a:t>
            </a:r>
            <a:endParaRPr lang="en-IN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D4D4A7-1985-4554-9A63-79AC9EF01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23873"/>
              </p:ext>
            </p:extLst>
          </p:nvPr>
        </p:nvGraphicFramePr>
        <p:xfrm>
          <a:off x="5053467" y="1825625"/>
          <a:ext cx="38365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405">
                  <a:extLst>
                    <a:ext uri="{9D8B030D-6E8A-4147-A177-3AD203B41FA5}">
                      <a16:colId xmlns:a16="http://schemas.microsoft.com/office/drawing/2014/main" val="1075189282"/>
                    </a:ext>
                  </a:extLst>
                </a:gridCol>
                <a:gridCol w="1995128">
                  <a:extLst>
                    <a:ext uri="{9D8B030D-6E8A-4147-A177-3AD203B41FA5}">
                      <a16:colId xmlns:a16="http://schemas.microsoft.com/office/drawing/2014/main" val="1535280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0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8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163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8DDB67-73BE-407B-B448-B411F9DFA9B2}"/>
              </a:ext>
            </a:extLst>
          </p:cNvPr>
          <p:cNvSpPr txBox="1"/>
          <p:nvPr/>
        </p:nvSpPr>
        <p:spPr>
          <a:xfrm>
            <a:off x="6220184" y="3342640"/>
            <a:ext cx="188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Table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D2D21-8D80-484A-9410-AC70C822DF70}"/>
              </a:ext>
            </a:extLst>
          </p:cNvPr>
          <p:cNvSpPr txBox="1"/>
          <p:nvPr/>
        </p:nvSpPr>
        <p:spPr>
          <a:xfrm>
            <a:off x="1505944" y="4886960"/>
            <a:ext cx="88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EmpID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DeptName</a:t>
            </a:r>
            <a:r>
              <a:rPr lang="en-US" dirty="0"/>
              <a:t> from Employee, Department;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will it work?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11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6A62-91A0-4EF4-9000-224E126A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ALIAS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6A3E-54C5-4007-9F4C-6967BF05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 a.c1, b.c2 from tb_name1 AS a, tb_name2 AS b where conditions;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52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0C5B-6504-4C41-B98D-A79E6D03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2072-E2B9-4EF2-B87C-D53A73B84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DISTINCT c1, c2,…, </a:t>
            </a:r>
            <a:r>
              <a:rPr lang="en-US" dirty="0" err="1"/>
              <a:t>cn</a:t>
            </a:r>
            <a:r>
              <a:rPr lang="en-US" dirty="0"/>
              <a:t> from </a:t>
            </a:r>
            <a:r>
              <a:rPr lang="en-US" dirty="0" err="1"/>
              <a:t>tb_name</a:t>
            </a:r>
            <a:r>
              <a:rPr lang="en-US" dirty="0"/>
              <a:t>; </a:t>
            </a:r>
            <a:r>
              <a:rPr lang="en-US" i="1" dirty="0">
                <a:sym typeface="Wingdings" panose="05000000000000000000" pitchFamily="2" charset="2"/>
              </a:rPr>
              <a:t> removes repeating rows from the output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71170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626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Basic SQL Commands</vt:lpstr>
      <vt:lpstr>Data types</vt:lpstr>
      <vt:lpstr>DATABASE related commands</vt:lpstr>
      <vt:lpstr>Basic TABLE related commands</vt:lpstr>
      <vt:lpstr>PowerPoint Presentation</vt:lpstr>
      <vt:lpstr>Showing result of queries</vt:lpstr>
      <vt:lpstr>PowerPoint Presentation</vt:lpstr>
      <vt:lpstr>ALIAS</vt:lpstr>
      <vt:lpstr>PowerPoint Presentation</vt:lpstr>
      <vt:lpstr>PowerPoint Presentation</vt:lpstr>
      <vt:lpstr>JOIN</vt:lpstr>
      <vt:lpstr>Counting rows in the output</vt:lpstr>
      <vt:lpstr>Updating data</vt:lpstr>
      <vt:lpstr>Deletion</vt:lpstr>
      <vt:lpstr>Modifying definition of a table</vt:lpstr>
      <vt:lpstr>Renaming</vt:lpstr>
      <vt:lpstr>Miscellaneous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Commands</dc:title>
  <dc:creator>Sanjay Moulik</dc:creator>
  <cp:lastModifiedBy>Sanjay Moulik</cp:lastModifiedBy>
  <cp:revision>55</cp:revision>
  <dcterms:created xsi:type="dcterms:W3CDTF">2021-01-12T06:14:55Z</dcterms:created>
  <dcterms:modified xsi:type="dcterms:W3CDTF">2021-01-12T09:41:20Z</dcterms:modified>
</cp:coreProperties>
</file>