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4" r:id="rId6"/>
    <p:sldId id="271" r:id="rId7"/>
    <p:sldId id="291" r:id="rId8"/>
    <p:sldId id="292" r:id="rId9"/>
    <p:sldId id="293" r:id="rId10"/>
    <p:sldId id="294" r:id="rId11"/>
    <p:sldId id="285" r:id="rId12"/>
    <p:sldId id="279" r:id="rId13"/>
    <p:sldId id="283" r:id="rId14"/>
    <p:sldId id="281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</p14:sldIdLst>
        </p14:section>
        <p14:section name="Design, Morph, Annotate, Work Together, Tell Me" id="{B9B51309-D148-4332-87C2-07BE32FBCA3B}">
          <p14:sldIdLst>
            <p14:sldId id="271"/>
            <p14:sldId id="291"/>
            <p14:sldId id="292"/>
            <p14:sldId id="293"/>
            <p14:sldId id="294"/>
            <p14:sldId id="285"/>
            <p14:sldId id="279"/>
            <p14:sldId id="283"/>
            <p14:sldId id="281"/>
            <p14:sldId id="286"/>
            <p14:sldId id="287"/>
            <p14:sldId id="288"/>
            <p14:sldId id="289"/>
            <p14:sldId id="29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hantanu Agarwal" initials="SA" lastIdx="2" clrIdx="2">
    <p:extLst>
      <p:ext uri="{19B8F6BF-5375-455C-9EA6-DF929625EA0E}">
        <p15:presenceInfo xmlns:p15="http://schemas.microsoft.com/office/powerpoint/2012/main" userId="ec2fd5443d72e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1-13T18:37:03.38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1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9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887B-8341-4033-AE16-D4FF84D2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F327B-85AF-40EC-9C4B-865E5FE7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243F2-5455-4A21-9D84-E1924382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3B63-6FC0-4243-A930-B24E769E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6EE6-D5ED-4654-9ACB-653485CD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99F0-5C7A-4ECB-B7B6-868DFC9C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49CE7-44E3-4570-8CB7-5E6CD7BE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67A1-D29E-43E1-83CD-7A1094E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1806-4C68-42CC-A8A8-670AE24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7125-05F0-482D-B69B-4C57C3C6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81EE4-BA54-421D-994C-E12AEDB9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592E-FD9E-4259-B091-88682AE3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D8FD-9247-45E0-B70D-5BF07C7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768-4939-447D-A18C-71FBCCB1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6BAE-B7BC-4EA3-B56B-7DC4798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3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2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C5D6-1550-430B-B12F-3982FAB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180-1353-4E3A-A3D9-25AD00C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BE10-2B0D-42C9-ADAB-FBE1A44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4AA0-85B7-454C-A45A-7380166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CEF8-0C8D-46B0-8809-F51D369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6559-3B09-4134-85A2-8495D885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1C8D-8D43-44AC-A0E8-7F2BD6AF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CC81-ACAB-4F58-800F-B448825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0073-D692-4704-8396-9553BAC7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5231-DCD8-480F-A56A-0DD3EA3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BF57-C046-408F-B819-6DFFA235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319D-2B33-4828-BE00-10996773A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2A13-8367-44D8-8370-681C1BA1A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7956-BA8F-4575-81C8-74475F3A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03D6-276F-48D9-A5AD-ECD17FD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8C26-D34D-458B-87B1-7245A79E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49B7-62F2-46DD-9CB7-9E865DE9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FE01-44F8-4118-9255-A7026852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9368-6E6E-4000-B483-499392D7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D904-FC15-4EA0-AE3A-482348DF8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84A65-AC93-4D1D-ADAD-E62E171F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0CA9B-12DF-4FDB-AB51-55444B70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F8152-D47B-4B5F-BB64-D4515ED2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72204-8B04-4E98-9076-70D5451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4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9418-A639-415A-94CB-B3A7926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4E64E-3624-4682-B3A6-38F669C6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1C4C-DD8F-4851-894D-84962002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0CD51-72D9-45F4-A943-C3A79BB6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704AF-6DBB-41B8-BE2E-1187AEC3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82AD-1DA2-4E80-A81F-1E94581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76B2-2FA3-4F86-81A3-3E2B190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8AA9-5CEE-45E7-9D8E-2BA24AF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611E-DBEA-4402-8009-6657E4B0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FF233-2690-4715-90D9-4421AA85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B50B-1962-4C31-B890-1C3F2B9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D7116-A6AD-4297-94AD-9F2B46B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AA0-2A08-498F-B4E7-DE25DE78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9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A23-B7D3-4303-A937-DC5AA4EB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9AC28-EB85-4727-B195-7E189B2E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DE15A-FD7D-4EB9-9ECA-47737E76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28310-7193-4AAA-BCC1-3F530503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0F09-712E-466E-8A4A-5DF35919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71EA5-2BDD-4BF3-95CA-B6B493A8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7628D-FA54-48CE-8B6E-CCF8D0A3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6FB5-58BD-4ABD-BBAA-9D820550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E603-EC5C-47DD-AFBE-A14AE438D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00F-1ADA-4439-BA30-0C35AD6F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2012-AEC1-423B-8998-323B3C6D6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93758-BB4F-4F52-8549-0E3F656EBCCF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86E18-B5FF-4F5A-83EC-BA8189AE8F5D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fuzzy-c-means/" TargetMode="External"/><Relationship Id="rId3" Type="http://schemas.openxmlformats.org/officeDocument/2006/relationships/hyperlink" Target="https://scikit-learn.org/stable/modules/generated/sklearn.linear_model.SGDClassifier.html" TargetMode="External"/><Relationship Id="rId7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-extra.readthedocs.io/en/stable/generated/sklearn_extra.cluster.KMedoids.html" TargetMode="External"/><Relationship Id="rId5" Type="http://schemas.openxmlformats.org/officeDocument/2006/relationships/hyperlink" Target="https://scikit-learn.org/stable/modules/generated/sklearn.neural_network.MLPClassifier.html" TargetMode="External"/><Relationship Id="rId4" Type="http://schemas.openxmlformats.org/officeDocument/2006/relationships/hyperlink" Target="https://scikit-learn.org/stable/modules/generated/sklearn.linear_model.Perceptr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12" y="989901"/>
            <a:ext cx="10628852" cy="2592197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</a:t>
            </a:r>
            <a:r>
              <a:rPr lang="en-US" dirty="0">
                <a:solidFill>
                  <a:schemeClr val="bg1"/>
                </a:solidFill>
              </a:rPr>
              <a:t> :Clustering-Classification Approach For      	    Human Activity Detection Using      	 	    Smartphone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64448" y="3504920"/>
            <a:ext cx="3790425" cy="1298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+mj-lt"/>
              </a:rPr>
              <a:t>Shantanu Agrawal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+mj-lt"/>
              </a:rPr>
              <a:t>1901182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34350-BB7E-4A7B-BBBD-78071B740982}"/>
              </a:ext>
            </a:extLst>
          </p:cNvPr>
          <p:cNvSpPr txBox="1">
            <a:spLocks/>
          </p:cNvSpPr>
          <p:nvPr/>
        </p:nvSpPr>
        <p:spPr>
          <a:xfrm>
            <a:off x="2466364" y="5571420"/>
            <a:ext cx="6719582" cy="44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Course: CS360 - Machine Learning Lab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27839"/>
            <a:ext cx="8329178" cy="6602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Stochastic Gradient Descent (ONE Vs ALL)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C91B4-817D-4B83-8314-3A52A607BACC}"/>
              </a:ext>
            </a:extLst>
          </p:cNvPr>
          <p:cNvSpPr txBox="1"/>
          <p:nvPr/>
        </p:nvSpPr>
        <p:spPr>
          <a:xfrm>
            <a:off x="950138" y="1349248"/>
            <a:ext cx="47593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As shown in Fig 2.1 we plot Accuracy vs epoch graph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Around 800 epoch accuracy is similar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After 1000 iterations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Train Accuracy  Score : </a:t>
            </a:r>
            <a:r>
              <a:rPr lang="en-US" sz="13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98.59%</a:t>
            </a:r>
            <a:endParaRPr lang="en-US" sz="1300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Test Accuracy Score :  </a:t>
            </a:r>
            <a:r>
              <a:rPr lang="en-US" sz="13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96.13%</a:t>
            </a:r>
            <a:endParaRPr lang="en-US" sz="1300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Mean Squared Error :  </a:t>
            </a:r>
            <a:r>
              <a:rPr lang="en-US" sz="13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0.04784526637258229</a:t>
            </a:r>
            <a:r>
              <a:rPr lang="en-US" sz="13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Log Loss Error </a:t>
            </a:r>
            <a:r>
              <a:rPr lang="en-US" sz="1300" b="1" dirty="0">
                <a:solidFill>
                  <a:srgbClr val="FF0000"/>
                </a:solidFill>
              </a:rPr>
              <a:t>:  </a:t>
            </a:r>
            <a:r>
              <a:rPr lang="en-US" sz="13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0.2194638846322902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300" b="1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300" b="1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746F8-1ED0-41AC-8D49-1718E73F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09" y="1344343"/>
            <a:ext cx="3574547" cy="1916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1C2F2-F583-4A59-9957-7F04E105A683}"/>
              </a:ext>
            </a:extLst>
          </p:cNvPr>
          <p:cNvSpPr txBox="1"/>
          <p:nvPr/>
        </p:nvSpPr>
        <p:spPr>
          <a:xfrm flipH="1">
            <a:off x="9785336" y="1996796"/>
            <a:ext cx="499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: 2.1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EC388-843B-40F9-8E1F-537F4E0EC953}"/>
              </a:ext>
            </a:extLst>
          </p:cNvPr>
          <p:cNvSpPr txBox="1"/>
          <p:nvPr/>
        </p:nvSpPr>
        <p:spPr>
          <a:xfrm>
            <a:off x="6335034" y="5349714"/>
            <a:ext cx="267888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MSE vs Epoch (fig : 2.2)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B74E9-DF3E-47D9-8287-35469A95B930}"/>
              </a:ext>
            </a:extLst>
          </p:cNvPr>
          <p:cNvSpPr txBox="1"/>
          <p:nvPr/>
        </p:nvSpPr>
        <p:spPr>
          <a:xfrm>
            <a:off x="9449525" y="5315698"/>
            <a:ext cx="226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Loss vs Epoch (fig : 2.3)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37876-F9FD-4DF9-8FF5-B866447B3E74}"/>
              </a:ext>
            </a:extLst>
          </p:cNvPr>
          <p:cNvSpPr txBox="1"/>
          <p:nvPr/>
        </p:nvSpPr>
        <p:spPr>
          <a:xfrm>
            <a:off x="950137" y="3030529"/>
            <a:ext cx="47593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K-Fold Cross-validation is a statistical method used to estimate the skill of machine learning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dirty="0"/>
              <a:t>After K-Fold Validation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300" dirty="0"/>
              <a:t>Accuracy Score : </a:t>
            </a:r>
            <a:r>
              <a:rPr lang="en-US" sz="13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94.63%</a:t>
            </a:r>
            <a:endParaRPr lang="en-US" sz="1300" b="1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BE269C-C51F-4FC5-9E84-32AD5B9D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46" y="3481364"/>
            <a:ext cx="2975394" cy="1749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F49D11-F390-4A4D-B2D4-F134406D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08" y="3500275"/>
            <a:ext cx="2948784" cy="1811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E82392-710A-4F71-A1FA-89A888B595AC}"/>
              </a:ext>
            </a:extLst>
          </p:cNvPr>
          <p:cNvSpPr txBox="1"/>
          <p:nvPr/>
        </p:nvSpPr>
        <p:spPr>
          <a:xfrm>
            <a:off x="6047922" y="4190807"/>
            <a:ext cx="574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Fig:</a:t>
            </a:r>
          </a:p>
          <a:p>
            <a:r>
              <a:rPr lang="en-US" sz="1100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6973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 Perceptron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562CD-1F04-467A-8D9A-682039B5DB72}"/>
              </a:ext>
            </a:extLst>
          </p:cNvPr>
          <p:cNvSpPr txBox="1"/>
          <p:nvPr/>
        </p:nvSpPr>
        <p:spPr>
          <a:xfrm>
            <a:off x="645452" y="2488506"/>
            <a:ext cx="5173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As shown in fig 3.1 by on varying epoch accuracy score </a:t>
            </a:r>
          </a:p>
          <a:p>
            <a:r>
              <a:rPr lang="en-US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After  30 epochs iteration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Train Accuracy Score :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95.06%</a:t>
            </a:r>
            <a:endParaRPr lang="en-US" sz="1200" b="1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Test Accuracy Score  :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90.73%</a:t>
            </a:r>
            <a:endParaRPr lang="en-US" sz="1200" b="1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Courier New" panose="02070309020205020404" pitchFamily="49" charset="0"/>
              </a:rPr>
              <a:t>Mean Squared Error :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0.10960298608754666</a:t>
            </a:r>
            <a:endParaRPr lang="en-US" sz="1200" b="1" dirty="0">
              <a:solidFill>
                <a:srgbClr val="FF0000"/>
              </a:solidFill>
            </a:endParaRPr>
          </a:p>
          <a:p>
            <a:pPr lvl="1"/>
            <a:endParaRPr lang="en-US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1C99-E1D1-4740-B827-21B89E57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5" y="2273063"/>
            <a:ext cx="3753443" cy="19082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F5AF0B-3BE0-404F-95F1-21DE4A259A97}"/>
              </a:ext>
            </a:extLst>
          </p:cNvPr>
          <p:cNvSpPr txBox="1"/>
          <p:nvPr/>
        </p:nvSpPr>
        <p:spPr>
          <a:xfrm>
            <a:off x="645452" y="4707728"/>
            <a:ext cx="3453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 MSE vs Epoch (fig : 3.2) </a:t>
            </a:r>
          </a:p>
          <a:p>
            <a:r>
              <a:rPr lang="en-US" sz="1400" dirty="0"/>
              <a:t>        After 20 epoch  MSE is almost </a:t>
            </a:r>
          </a:p>
          <a:p>
            <a:r>
              <a:rPr lang="en-US" sz="1400" dirty="0"/>
              <a:t>        constant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B94E87-18A9-4E69-816F-FF8F6645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5" y="4474588"/>
            <a:ext cx="3600483" cy="21398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F85782-7E8D-4BEB-9C71-12B32044D3E9}"/>
              </a:ext>
            </a:extLst>
          </p:cNvPr>
          <p:cNvSpPr txBox="1"/>
          <p:nvPr/>
        </p:nvSpPr>
        <p:spPr>
          <a:xfrm>
            <a:off x="645452" y="1411608"/>
            <a:ext cx="846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does not require a learning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updates its model only on mistakes.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C1C55-D40C-4A09-B7A5-5A410F6BD843}"/>
              </a:ext>
            </a:extLst>
          </p:cNvPr>
          <p:cNvSpPr txBox="1"/>
          <p:nvPr/>
        </p:nvSpPr>
        <p:spPr>
          <a:xfrm>
            <a:off x="8987934" y="1873273"/>
            <a:ext cx="869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Fig: 3.1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F8DA6-016D-4351-A4C6-63F0759F16FE}"/>
              </a:ext>
            </a:extLst>
          </p:cNvPr>
          <p:cNvSpPr txBox="1"/>
          <p:nvPr/>
        </p:nvSpPr>
        <p:spPr>
          <a:xfrm>
            <a:off x="7662473" y="6483624"/>
            <a:ext cx="869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Fig: 3.2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Single Layer Perceptron (SLP)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85782-7E8D-4BEB-9C71-12B32044D3E9}"/>
              </a:ext>
            </a:extLst>
          </p:cNvPr>
          <p:cNvSpPr txBox="1"/>
          <p:nvPr/>
        </p:nvSpPr>
        <p:spPr>
          <a:xfrm>
            <a:off x="645452" y="1411608"/>
            <a:ext cx="8464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It is a feed-forward neural 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It has a single layer of </a:t>
            </a:r>
            <a:r>
              <a:rPr lang="en-US" sz="1600" dirty="0" err="1"/>
              <a:t>perceptrons</a:t>
            </a:r>
            <a:r>
              <a:rPr lang="en-US" sz="1600" dirty="0"/>
              <a:t> or artificial neurons.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It updates its model only on mistakes.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2C9F9-66BC-4B51-B2C6-7F1D1440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68" y="2765521"/>
            <a:ext cx="6328247" cy="3580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DAC8E-242A-4416-8929-6152772BCB7A}"/>
              </a:ext>
            </a:extLst>
          </p:cNvPr>
          <p:cNvSpPr txBox="1"/>
          <p:nvPr/>
        </p:nvSpPr>
        <p:spPr>
          <a:xfrm>
            <a:off x="4867139" y="2273231"/>
            <a:ext cx="18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08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Single Layer Perceptron (SLP)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562CD-1F04-467A-8D9A-682039B5DB72}"/>
              </a:ext>
            </a:extLst>
          </p:cNvPr>
          <p:cNvSpPr txBox="1"/>
          <p:nvPr/>
        </p:nvSpPr>
        <p:spPr>
          <a:xfrm>
            <a:off x="645452" y="1565858"/>
            <a:ext cx="545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Slower compared to other models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Sigmoid activation function is used 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Model converges with high accuracy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Higher accuracy  achieved 95.35%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1A33E-7382-406E-8BCC-898CB87D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51" y="1557469"/>
            <a:ext cx="4322975" cy="43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Multi Layer Perceptron (MLP)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562CD-1F04-467A-8D9A-682039B5DB72}"/>
              </a:ext>
            </a:extLst>
          </p:cNvPr>
          <p:cNvSpPr txBox="1"/>
          <p:nvPr/>
        </p:nvSpPr>
        <p:spPr>
          <a:xfrm>
            <a:off x="521207" y="1873273"/>
            <a:ext cx="5173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It has one input layer, one output layer, and multiple hidden layers (feed-forward architecture).</a:t>
            </a:r>
          </a:p>
          <a:p>
            <a:r>
              <a:rPr lang="en-US" dirty="0"/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No of hidden neuron taken is 562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Slow to train for increased number of layers and nodes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Slow to predict in case of large number of layers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Not suitable for real time accurate computations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Highest accuracy achieved 88.89%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C910-349C-4494-9409-139D14C6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03" y="1754289"/>
            <a:ext cx="3446788" cy="36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562CD-1F04-467A-8D9A-682039B5DB72}"/>
              </a:ext>
            </a:extLst>
          </p:cNvPr>
          <p:cNvSpPr txBox="1"/>
          <p:nvPr/>
        </p:nvSpPr>
        <p:spPr>
          <a:xfrm>
            <a:off x="645452" y="1534399"/>
            <a:ext cx="51737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Fast compared to other models.</a:t>
            </a:r>
          </a:p>
          <a:p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Algorithms Used – K-Means, K-Medoids, Fuzzy Clustering, SOM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Model converges with very low accuracy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Highest Accuracy achieved in K-Means – 32.37%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Highest Accuracy achieved in K-Medoid – 20.0543%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Highest Accuracy achieved in Fuzzy – 24.8728%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Highest Accuracy achieved in SOM – 9.3482%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Poor accuracy even with the reduced features.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33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Refernces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562CD-1F04-467A-8D9A-682039B5DB72}"/>
              </a:ext>
            </a:extLst>
          </p:cNvPr>
          <p:cNvSpPr txBox="1"/>
          <p:nvPr/>
        </p:nvSpPr>
        <p:spPr>
          <a:xfrm>
            <a:off x="645451" y="1534399"/>
            <a:ext cx="107384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https://scikit-learn.org/stable/modules/generated/sklearn.linear_model.LogisticRegression.html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3"/>
              </a:rPr>
              <a:t>https://scikit-learn.org/stable/modules/generated/sklearn.linear_model.SGDClassifier.html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4"/>
              </a:rPr>
              <a:t>https://scikit-learn.org/stable/modules/generated/sklearn.linear_model.Perceptron.html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5"/>
              </a:rPr>
              <a:t>https://scikit-learn.org/stable/modules/generated/sklearn.neural_network.MLPClassifier.html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6"/>
              </a:rPr>
              <a:t>https://scikit-learn-extra.readthedocs.io/en/stable/generated/sklearn_extra.cluster.KMedoids.html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7"/>
              </a:rPr>
              <a:t>https://scikit-learn.org/stable/modules/generated/sklearn.cluster.KMeans.html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hlinkClick r:id="rId8"/>
              </a:rPr>
              <a:t>https://pypi.org/project/fuzzy-c-means/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43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663" y="1879135"/>
            <a:ext cx="7965346" cy="324444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Problem Definition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Definition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59029" cy="141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873B0-E52B-40F3-A01C-788B10CEFC5F}"/>
              </a:ext>
            </a:extLst>
          </p:cNvPr>
          <p:cNvSpPr txBox="1"/>
          <p:nvPr/>
        </p:nvSpPr>
        <p:spPr>
          <a:xfrm>
            <a:off x="618946" y="1524708"/>
            <a:ext cx="1078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objective of this project is to recognize 6 activity of a human (Sitting, Standing, Laying, Walking, Walking Downstairs, Walking Upstairs ) by using gyroscope and accelerometer sensor data using smart 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B3146-5CB8-4E3D-B2D6-CDEC0C3F3843}"/>
              </a:ext>
            </a:extLst>
          </p:cNvPr>
          <p:cNvSpPr txBox="1"/>
          <p:nvPr/>
        </p:nvSpPr>
        <p:spPr>
          <a:xfrm>
            <a:off x="889232" y="2951946"/>
            <a:ext cx="5687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Topics/Models 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D314-C3AD-491A-B76C-351CDD60278D}"/>
              </a:ext>
            </a:extLst>
          </p:cNvPr>
          <p:cNvSpPr txBox="1"/>
          <p:nvPr/>
        </p:nvSpPr>
        <p:spPr>
          <a:xfrm>
            <a:off x="956343" y="3823761"/>
            <a:ext cx="22482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52E2C-F720-4614-A086-62CA312DD8E6}"/>
              </a:ext>
            </a:extLst>
          </p:cNvPr>
          <p:cNvSpPr txBox="1"/>
          <p:nvPr/>
        </p:nvSpPr>
        <p:spPr>
          <a:xfrm>
            <a:off x="7179298" y="3823761"/>
            <a:ext cx="248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Clustering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EB3D6-95AA-4A4F-9828-CA309AAE445F}"/>
              </a:ext>
            </a:extLst>
          </p:cNvPr>
          <p:cNvSpPr txBox="1"/>
          <p:nvPr/>
        </p:nvSpPr>
        <p:spPr>
          <a:xfrm>
            <a:off x="956344" y="4343643"/>
            <a:ext cx="254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Logistic Regression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Perceptron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F2C1FD-4FE3-4392-AE39-3959C91879CB}"/>
              </a:ext>
            </a:extLst>
          </p:cNvPr>
          <p:cNvSpPr txBox="1"/>
          <p:nvPr/>
        </p:nvSpPr>
        <p:spPr>
          <a:xfrm>
            <a:off x="956505" y="4997846"/>
            <a:ext cx="300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Single Layer Perceptron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888A3-3AC7-4282-AD6C-AE3BDD5CC026}"/>
              </a:ext>
            </a:extLst>
          </p:cNvPr>
          <p:cNvSpPr txBox="1"/>
          <p:nvPr/>
        </p:nvSpPr>
        <p:spPr>
          <a:xfrm>
            <a:off x="956343" y="5377219"/>
            <a:ext cx="323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Multi Layer Perceptron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084D7-43DE-4B37-9812-572F70D501C0}"/>
              </a:ext>
            </a:extLst>
          </p:cNvPr>
          <p:cNvSpPr txBox="1"/>
          <p:nvPr/>
        </p:nvSpPr>
        <p:spPr>
          <a:xfrm>
            <a:off x="7239694" y="4327900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K-Means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37B7F-979F-42AE-BFFA-2FA3FA8D2642}"/>
              </a:ext>
            </a:extLst>
          </p:cNvPr>
          <p:cNvSpPr txBox="1"/>
          <p:nvPr/>
        </p:nvSpPr>
        <p:spPr>
          <a:xfrm>
            <a:off x="7239696" y="5098050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Fuzzy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C4F8FF-E063-4430-9ABA-D60AE5ADCB41}"/>
              </a:ext>
            </a:extLst>
          </p:cNvPr>
          <p:cNvSpPr txBox="1"/>
          <p:nvPr/>
        </p:nvSpPr>
        <p:spPr>
          <a:xfrm>
            <a:off x="7239695" y="4712975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K-Medoid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663" y="1879135"/>
            <a:ext cx="7965346" cy="324444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Literature Survey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Literature Survey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59029" cy="141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873B0-E52B-40F3-A01C-788B10CEFC5F}"/>
              </a:ext>
            </a:extLst>
          </p:cNvPr>
          <p:cNvSpPr txBox="1"/>
          <p:nvPr/>
        </p:nvSpPr>
        <p:spPr>
          <a:xfrm>
            <a:off x="618946" y="1524708"/>
            <a:ext cx="10781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Paper : </a:t>
            </a:r>
            <a:r>
              <a:rPr lang="en-US" i="0" u="none" strike="noStrike" baseline="0" dirty="0">
                <a:latin typeface="Times New Roman" panose="02020603050405020304" pitchFamily="18" charset="0"/>
              </a:rPr>
              <a:t>Human Activity Recognition on Smartphones for </a:t>
            </a:r>
            <a:r>
              <a:rPr lang="en-IN" i="0" u="none" strike="noStrike" baseline="0" dirty="0">
                <a:latin typeface="Times New Roman" panose="02020603050405020304" pitchFamily="18" charset="0"/>
              </a:rPr>
              <a:t>Mobile Context Awareness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</a:rPr>
              <a:t>                     By </a:t>
            </a:r>
            <a:r>
              <a:rPr lang="it-IT" i="0" u="none" strike="noStrike" baseline="0" dirty="0">
                <a:latin typeface="Times New Roman" panose="02020603050405020304" pitchFamily="18" charset="0"/>
              </a:rPr>
              <a:t>Davide Anguita, Alessandro Ghio, Luca Oneto,</a:t>
            </a:r>
            <a:r>
              <a:rPr lang="en-IN" i="0" u="none" strike="noStrike" baseline="0" dirty="0">
                <a:latin typeface="Times New Roman" panose="02020603050405020304" pitchFamily="18" charset="0"/>
              </a:rPr>
              <a:t> Xavier Parra, Jorge L. Reyes-Ortiz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B3146-5CB8-4E3D-B2D6-CDEC0C3F3843}"/>
              </a:ext>
            </a:extLst>
          </p:cNvPr>
          <p:cNvSpPr txBox="1"/>
          <p:nvPr/>
        </p:nvSpPr>
        <p:spPr>
          <a:xfrm>
            <a:off x="1304450" y="2775612"/>
            <a:ext cx="98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52E2C-F720-4614-A086-62CA312DD8E6}"/>
              </a:ext>
            </a:extLst>
          </p:cNvPr>
          <p:cNvSpPr txBox="1"/>
          <p:nvPr/>
        </p:nvSpPr>
        <p:spPr>
          <a:xfrm>
            <a:off x="852002" y="3759222"/>
            <a:ext cx="109513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Support Vector Machine(SVM) Algorithm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Uses One-VS-All Approach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Reason of using smartphone for collecting data is the high number of growth in the user in last decade and the needed sensors like gyroscope, accelerometer hardware are already 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In this paper, researchers are improving SVM to be used on resource limited devices by extending SVM to Hardware-Friendly SVM (HF-SVM) then to Multiclass HF-SVM (MC-HF-SVM).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Use of MC-HF-SVM can be smartwatch since it has very small resources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D368EE-7577-4244-BD03-53622FAA7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94" y="2408005"/>
            <a:ext cx="5833458" cy="10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Literature Survey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59029" cy="141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873B0-E52B-40F3-A01C-788B10CEFC5F}"/>
              </a:ext>
            </a:extLst>
          </p:cNvPr>
          <p:cNvSpPr txBox="1"/>
          <p:nvPr/>
        </p:nvSpPr>
        <p:spPr>
          <a:xfrm>
            <a:off x="618946" y="1524708"/>
            <a:ext cx="10781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Paper : </a:t>
            </a:r>
            <a:r>
              <a:rPr lang="en-US" sz="1800" i="0" u="none" strike="noStrike" baseline="0" dirty="0"/>
              <a:t>A Public Domain Dataset for Real-Life Human Activity Recognition Using Smartphone Sensors By 	       </a:t>
            </a:r>
            <a:r>
              <a:rPr lang="en-IN" sz="1800" i="0" u="none" strike="noStrike" baseline="0" dirty="0"/>
              <a:t>Daniel, Daniel, Enrique and Miguel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52E2C-F720-4614-A086-62CA312DD8E6}"/>
              </a:ext>
            </a:extLst>
          </p:cNvPr>
          <p:cNvSpPr txBox="1"/>
          <p:nvPr/>
        </p:nvSpPr>
        <p:spPr>
          <a:xfrm>
            <a:off x="618946" y="2763358"/>
            <a:ext cx="111237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main idea is to make activity recognition use more real world data than the model data provided under UCI Human Activities Recognition (HAR)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Support Vector Machine(SVM) Algorithm used due to fixed-point arithmetic data points.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Uses One-VS-All Approach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Since the real world data is more unorganized, the first step is to organize it and make it easier to work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More sensors are used to collect data, like GPS, Magnetometer and more types of activities recognition is aimed </a:t>
            </a:r>
            <a:r>
              <a:rPr lang="en-IN" sz="1600" dirty="0" err="1"/>
              <a:t>forUse</a:t>
            </a:r>
            <a:r>
              <a:rPr lang="en-IN" sz="1600" dirty="0"/>
              <a:t> of MC-HF-SVM can be smartwatch since it has very small resources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Accuracy is slightly lower than previous works due to more real world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4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Literature Survey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59029" cy="141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873B0-E52B-40F3-A01C-788B10CEFC5F}"/>
              </a:ext>
            </a:extLst>
          </p:cNvPr>
          <p:cNvSpPr txBox="1"/>
          <p:nvPr/>
        </p:nvSpPr>
        <p:spPr>
          <a:xfrm>
            <a:off x="618946" y="1524708"/>
            <a:ext cx="10781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Paper : </a:t>
            </a:r>
            <a:r>
              <a:rPr lang="en-US" dirty="0"/>
              <a:t>A Smartphone-Based Adaptive Recognition and Real-Time Monitoring System for Human Activities     	      By Wen, Hang and Andrea 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52E2C-F720-4614-A086-62CA312DD8E6}"/>
              </a:ext>
            </a:extLst>
          </p:cNvPr>
          <p:cNvSpPr txBox="1"/>
          <p:nvPr/>
        </p:nvSpPr>
        <p:spPr>
          <a:xfrm>
            <a:off x="618946" y="3132690"/>
            <a:ext cx="111237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i="0" u="none" strike="noStrike" baseline="0" dirty="0"/>
              <a:t>Main idea is</a:t>
            </a:r>
            <a:r>
              <a:rPr lang="en-IN" sz="1600" dirty="0"/>
              <a:t> introduction of real-time human activity monitoring system and a adaptive learning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Unsupervised learning algorithm as we want to classify new unrecognized activity and add a label to it for future classification. This new label will be added to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Researchers are aiming for online learning algorithm which will be efficient in the terms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Hierarchical clustering has been used to learning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92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663" y="1879135"/>
            <a:ext cx="7965346" cy="324444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 Analysis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: Logistic Regression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554391" cy="152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679B0-F677-4887-994E-CCCDD6DA5B98}"/>
              </a:ext>
            </a:extLst>
          </p:cNvPr>
          <p:cNvSpPr txBox="1"/>
          <p:nvPr/>
        </p:nvSpPr>
        <p:spPr>
          <a:xfrm>
            <a:off x="922289" y="1640279"/>
            <a:ext cx="517371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As shown in fig 1.1 by on varying epoch accuracy score </a:t>
            </a:r>
          </a:p>
          <a:p>
            <a:r>
              <a:rPr lang="en-US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Around 600 epochs convergence occur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dirty="0"/>
              <a:t>After 1000 epochs iteration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Train Accuracy Score : 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99.25%</a:t>
            </a:r>
            <a:endParaRPr lang="en-US" sz="1200" b="1" dirty="0">
              <a:solidFill>
                <a:srgbClr val="FF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Test Accuracy Score  :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96.13%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Log Loss Error : 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0.119389576982268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Courier New" panose="02070309020205020404" pitchFamily="49" charset="0"/>
              </a:rPr>
              <a:t>Mean Squared Error :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0.05293518832711232</a:t>
            </a:r>
            <a:endParaRPr lang="en-US" sz="1200" b="1" dirty="0">
              <a:solidFill>
                <a:srgbClr val="FF0000"/>
              </a:solidFill>
            </a:endParaRP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CE448-607A-492F-8286-A6824D1E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80" y="1455491"/>
            <a:ext cx="4147298" cy="246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8674A-072F-4427-BC7F-93DAE7D55253}"/>
              </a:ext>
            </a:extLst>
          </p:cNvPr>
          <p:cNvSpPr txBox="1"/>
          <p:nvPr/>
        </p:nvSpPr>
        <p:spPr>
          <a:xfrm>
            <a:off x="10217791" y="2038525"/>
            <a:ext cx="406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Fig: </a:t>
            </a:r>
          </a:p>
          <a:p>
            <a:r>
              <a:rPr lang="en-US" sz="1100" dirty="0"/>
              <a:t>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6E190-A62B-4D6E-B414-128E24D6B001}"/>
              </a:ext>
            </a:extLst>
          </p:cNvPr>
          <p:cNvSpPr txBox="1"/>
          <p:nvPr/>
        </p:nvSpPr>
        <p:spPr>
          <a:xfrm>
            <a:off x="7550093" y="3942154"/>
            <a:ext cx="2667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Epoch vs Mean Squared error (Fig : 1.2)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6E5D19-1A4D-4CB2-AFA9-6C1AC641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180" y="4243359"/>
            <a:ext cx="4313526" cy="25681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850E53-25CE-415C-AE64-1DFF057E7870}"/>
              </a:ext>
            </a:extLst>
          </p:cNvPr>
          <p:cNvSpPr txBox="1"/>
          <p:nvPr/>
        </p:nvSpPr>
        <p:spPr>
          <a:xfrm>
            <a:off x="6696260" y="5096556"/>
            <a:ext cx="427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: 1.2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54166-B46D-4018-9D8D-F810C6AA1BA5}"/>
              </a:ext>
            </a:extLst>
          </p:cNvPr>
          <p:cNvSpPr txBox="1"/>
          <p:nvPr/>
        </p:nvSpPr>
        <p:spPr>
          <a:xfrm flipH="1">
            <a:off x="968008" y="4848837"/>
            <a:ext cx="496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is performing  well since it is achieving </a:t>
            </a:r>
          </a:p>
          <a:p>
            <a:r>
              <a:rPr lang="en-US" dirty="0"/>
              <a:t>      96.13%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60F72-26B1-4277-9312-821DA90055C1}"/>
              </a:ext>
            </a:extLst>
          </p:cNvPr>
          <p:cNvSpPr txBox="1"/>
          <p:nvPr/>
        </p:nvSpPr>
        <p:spPr>
          <a:xfrm>
            <a:off x="968008" y="3840977"/>
            <a:ext cx="401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Faster compare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1046</Words>
  <Application>Microsoft Office PowerPoint</Application>
  <PresentationFormat>Widescreen</PresentationFormat>
  <Paragraphs>164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Amiri</vt:lpstr>
      <vt:lpstr>-apple-system</vt:lpstr>
      <vt:lpstr>Arial</vt:lpstr>
      <vt:lpstr>Calibri</vt:lpstr>
      <vt:lpstr>Calibri Light</vt:lpstr>
      <vt:lpstr>Courier New</vt:lpstr>
      <vt:lpstr>Segoe UI</vt:lpstr>
      <vt:lpstr>Segoe UI Light</vt:lpstr>
      <vt:lpstr>Times New Roman</vt:lpstr>
      <vt:lpstr>Wingdings</vt:lpstr>
      <vt:lpstr>Office Theme</vt:lpstr>
      <vt:lpstr>Topic :Clustering-Classification Approach For           Human Activity Detection Using             Smartphone Dataset</vt:lpstr>
      <vt:lpstr>Problem Definition</vt:lpstr>
      <vt:lpstr>Problem Definition </vt:lpstr>
      <vt:lpstr>Literature Survey</vt:lpstr>
      <vt:lpstr>Literature Survey </vt:lpstr>
      <vt:lpstr>Literature Survey </vt:lpstr>
      <vt:lpstr>Literature Survey </vt:lpstr>
      <vt:lpstr>Result Analysis</vt:lpstr>
      <vt:lpstr>Classification : Logistic Regression</vt:lpstr>
      <vt:lpstr>Classification : Stochastic Gradient Descent (ONE Vs ALL) </vt:lpstr>
      <vt:lpstr>Classification :  Perceptron </vt:lpstr>
      <vt:lpstr>Classification : Single Layer Perceptron (SLP)</vt:lpstr>
      <vt:lpstr>Classification : Single Layer Perceptron (SLP)</vt:lpstr>
      <vt:lpstr>Classification : Multi Layer Perceptron (MLP)</vt:lpstr>
      <vt:lpstr>Clustering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:Clustering-Classification Approach For Human Activity Detection Using Smartphone Dataset</dc:title>
  <dc:creator>Shantanu Agarwal</dc:creator>
  <cp:keywords/>
  <cp:lastModifiedBy>Shantanu Agarwal</cp:lastModifiedBy>
  <cp:revision>20</cp:revision>
  <dcterms:created xsi:type="dcterms:W3CDTF">2021-11-13T12:42:29Z</dcterms:created>
  <dcterms:modified xsi:type="dcterms:W3CDTF">2021-11-22T03:38:23Z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