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6" r:id="rId3"/>
    <p:sldId id="258" r:id="rId4"/>
    <p:sldId id="257" r:id="rId5"/>
    <p:sldId id="275" r:id="rId6"/>
    <p:sldId id="277" r:id="rId7"/>
    <p:sldId id="268" r:id="rId8"/>
    <p:sldId id="280" r:id="rId9"/>
    <p:sldId id="271" r:id="rId10"/>
    <p:sldId id="272" r:id="rId11"/>
    <p:sldId id="273" r:id="rId12"/>
    <p:sldId id="274" r:id="rId13"/>
    <p:sldId id="270" r:id="rId14"/>
    <p:sldId id="285" r:id="rId15"/>
    <p:sldId id="266" r:id="rId16"/>
    <p:sldId id="267" r:id="rId17"/>
    <p:sldId id="262" r:id="rId18"/>
    <p:sldId id="263" r:id="rId19"/>
    <p:sldId id="286" r:id="rId20"/>
    <p:sldId id="287" r:id="rId21"/>
    <p:sldId id="288" r:id="rId22"/>
    <p:sldId id="289" r:id="rId23"/>
    <p:sldId id="290" r:id="rId24"/>
    <p:sldId id="291" r:id="rId25"/>
    <p:sldId id="294" r:id="rId26"/>
    <p:sldId id="293" r:id="rId27"/>
    <p:sldId id="283"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initials="S" lastIdx="1" clrIdx="0">
    <p:extLst>
      <p:ext uri="{19B8F6BF-5375-455C-9EA6-DF929625EA0E}">
        <p15:presenceInfo xmlns:p15="http://schemas.microsoft.com/office/powerpoint/2012/main" userId="Shub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0-06T20:32:06.19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30447B9-D723-439A-9429-0E514974B31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28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2D20B-4CAC-4D42-899A-E8FCCA56115C}" type="datetimeFigureOut">
              <a:rPr lang="en-IN" smtClean="0"/>
              <a:t>27-11-2013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447B9-D723-439A-9429-0E514974B316}" type="slidenum">
              <a:rPr lang="en-IN" smtClean="0"/>
              <a:t>‹#›</a:t>
            </a:fld>
            <a:endParaRPr lang="en-IN"/>
          </a:p>
        </p:txBody>
      </p:sp>
    </p:spTree>
    <p:extLst>
      <p:ext uri="{BB962C8B-B14F-4D97-AF65-F5344CB8AC3E}">
        <p14:creationId xmlns:p14="http://schemas.microsoft.com/office/powerpoint/2010/main" val="182506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003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214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spTree>
    <p:extLst>
      <p:ext uri="{BB962C8B-B14F-4D97-AF65-F5344CB8AC3E}">
        <p14:creationId xmlns:p14="http://schemas.microsoft.com/office/powerpoint/2010/main" val="370941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87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593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0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spTree>
    <p:extLst>
      <p:ext uri="{BB962C8B-B14F-4D97-AF65-F5344CB8AC3E}">
        <p14:creationId xmlns:p14="http://schemas.microsoft.com/office/powerpoint/2010/main" val="237735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92D20B-4CAC-4D42-899A-E8FCCA56115C}" type="datetimeFigureOut">
              <a:rPr lang="en-IN" smtClean="0"/>
              <a:t>27-11-2013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447B9-D723-439A-9429-0E514974B31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12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92D20B-4CAC-4D42-899A-E8FCCA56115C}" type="datetimeFigureOut">
              <a:rPr lang="en-IN" smtClean="0"/>
              <a:t>27-11-2013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447B9-D723-439A-9429-0E514974B316}" type="slidenum">
              <a:rPr lang="en-IN" smtClean="0"/>
              <a:t>‹#›</a:t>
            </a:fld>
            <a:endParaRPr lang="en-IN"/>
          </a:p>
        </p:txBody>
      </p:sp>
    </p:spTree>
    <p:extLst>
      <p:ext uri="{BB962C8B-B14F-4D97-AF65-F5344CB8AC3E}">
        <p14:creationId xmlns:p14="http://schemas.microsoft.com/office/powerpoint/2010/main" val="367649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92D20B-4CAC-4D42-899A-E8FCCA56115C}" type="datetimeFigureOut">
              <a:rPr lang="en-IN" smtClean="0"/>
              <a:t>27-11-2013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0447B9-D723-439A-9429-0E514974B31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73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92D20B-4CAC-4D42-899A-E8FCCA56115C}" type="datetimeFigureOut">
              <a:rPr lang="en-IN" smtClean="0"/>
              <a:t>27-11-2013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0447B9-D723-439A-9429-0E514974B31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537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2D20B-4CAC-4D42-899A-E8FCCA56115C}" type="datetimeFigureOut">
              <a:rPr lang="en-IN" smtClean="0"/>
              <a:t>27-11-2013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0447B9-D723-439A-9429-0E514974B316}" type="slidenum">
              <a:rPr lang="en-IN" smtClean="0"/>
              <a:t>‹#›</a:t>
            </a:fld>
            <a:endParaRPr lang="en-IN"/>
          </a:p>
        </p:txBody>
      </p:sp>
    </p:spTree>
    <p:extLst>
      <p:ext uri="{BB962C8B-B14F-4D97-AF65-F5344CB8AC3E}">
        <p14:creationId xmlns:p14="http://schemas.microsoft.com/office/powerpoint/2010/main" val="109146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2D20B-4CAC-4D42-899A-E8FCCA56115C}" type="datetimeFigureOut">
              <a:rPr lang="en-IN" smtClean="0"/>
              <a:t>27-11-2013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447B9-D723-439A-9429-0E514974B31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12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2D20B-4CAC-4D42-899A-E8FCCA56115C}" type="datetimeFigureOut">
              <a:rPr lang="en-IN" smtClean="0"/>
              <a:t>27-11-2013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447B9-D723-439A-9429-0E514974B316}" type="slidenum">
              <a:rPr lang="en-IN" smtClean="0"/>
              <a:t>‹#›</a:t>
            </a:fld>
            <a:endParaRPr lang="en-IN"/>
          </a:p>
        </p:txBody>
      </p:sp>
    </p:spTree>
    <p:extLst>
      <p:ext uri="{BB962C8B-B14F-4D97-AF65-F5344CB8AC3E}">
        <p14:creationId xmlns:p14="http://schemas.microsoft.com/office/powerpoint/2010/main" val="109034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92D20B-4CAC-4D42-899A-E8FCCA56115C}" type="datetimeFigureOut">
              <a:rPr lang="en-IN" smtClean="0"/>
              <a:t>27-11-2013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447B9-D723-439A-9429-0E514974B316}" type="slidenum">
              <a:rPr lang="en-IN" smtClean="0"/>
              <a:t>‹#›</a:t>
            </a:fld>
            <a:endParaRPr lang="en-IN"/>
          </a:p>
        </p:txBody>
      </p:sp>
    </p:spTree>
    <p:extLst>
      <p:ext uri="{BB962C8B-B14F-4D97-AF65-F5344CB8AC3E}">
        <p14:creationId xmlns:p14="http://schemas.microsoft.com/office/powerpoint/2010/main" val="4773303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173" y="1969370"/>
            <a:ext cx="8825658" cy="1219987"/>
          </a:xfrm>
        </p:spPr>
        <p:txBody>
          <a:bodyPr/>
          <a:lstStyle/>
          <a:p>
            <a:r>
              <a:rPr lang="en-IN" dirty="0" smtClean="0"/>
              <a:t>FACE LIVENESS DETECTION</a:t>
            </a:r>
            <a:endParaRPr lang="en-IN" dirty="0"/>
          </a:p>
        </p:txBody>
      </p:sp>
      <p:sp>
        <p:nvSpPr>
          <p:cNvPr id="3" name="Subtitle 2"/>
          <p:cNvSpPr>
            <a:spLocks noGrp="1"/>
          </p:cNvSpPr>
          <p:nvPr>
            <p:ph type="subTitle" idx="1"/>
          </p:nvPr>
        </p:nvSpPr>
        <p:spPr>
          <a:xfrm>
            <a:off x="1816173" y="3189357"/>
            <a:ext cx="8825658" cy="861420"/>
          </a:xfrm>
        </p:spPr>
        <p:txBody>
          <a:bodyPr/>
          <a:lstStyle/>
          <a:p>
            <a:r>
              <a:rPr lang="en-IN" dirty="0" smtClean="0"/>
              <a:t>Under The guidance of Prof</a:t>
            </a:r>
            <a:r>
              <a:rPr lang="en-IN" dirty="0"/>
              <a:t> </a:t>
            </a:r>
            <a:r>
              <a:rPr lang="en-IN" dirty="0" err="1" smtClean="0"/>
              <a:t>G.C.Nandi</a:t>
            </a:r>
            <a:endParaRPr lang="en-IN" dirty="0"/>
          </a:p>
        </p:txBody>
      </p:sp>
      <p:sp>
        <p:nvSpPr>
          <p:cNvPr id="4" name="TextBox 3"/>
          <p:cNvSpPr txBox="1"/>
          <p:nvPr/>
        </p:nvSpPr>
        <p:spPr>
          <a:xfrm>
            <a:off x="6898577" y="4050777"/>
            <a:ext cx="7306203" cy="120032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Group Members :</a:t>
            </a:r>
          </a:p>
          <a:p>
            <a:r>
              <a:rPr lang="en-IN" dirty="0" err="1" smtClean="0">
                <a:latin typeface="Times New Roman" panose="02020603050405020304" pitchFamily="18" charset="0"/>
                <a:cs typeface="Times New Roman" panose="02020603050405020304" pitchFamily="18" charset="0"/>
              </a:rPr>
              <a:t>Shivam</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Aggrawal</a:t>
            </a:r>
            <a:r>
              <a:rPr lang="en-IN" dirty="0" smtClean="0">
                <a:latin typeface="Times New Roman" panose="02020603050405020304" pitchFamily="18" charset="0"/>
                <a:cs typeface="Times New Roman" panose="02020603050405020304" pitchFamily="18" charset="0"/>
              </a:rPr>
              <a:t> (IIT2011158)</a:t>
            </a:r>
          </a:p>
          <a:p>
            <a:r>
              <a:rPr lang="en-IN" dirty="0" err="1" smtClean="0">
                <a:latin typeface="Times New Roman" panose="02020603050405020304" pitchFamily="18" charset="0"/>
                <a:cs typeface="Times New Roman" panose="02020603050405020304" pitchFamily="18" charset="0"/>
              </a:rPr>
              <a:t>Shubham</a:t>
            </a:r>
            <a:r>
              <a:rPr lang="en-IN" dirty="0" smtClean="0">
                <a:latin typeface="Times New Roman" panose="02020603050405020304" pitchFamily="18" charset="0"/>
                <a:cs typeface="Times New Roman" panose="02020603050405020304" pitchFamily="18" charset="0"/>
              </a:rPr>
              <a:t> Agarwal(IIT2011165)</a:t>
            </a:r>
          </a:p>
          <a:p>
            <a:r>
              <a:rPr lang="en-IN" dirty="0" err="1" smtClean="0">
                <a:latin typeface="Times New Roman" panose="02020603050405020304" pitchFamily="18" charset="0"/>
                <a:cs typeface="Times New Roman" panose="02020603050405020304" pitchFamily="18" charset="0"/>
              </a:rPr>
              <a:t>Shantanu</a:t>
            </a:r>
            <a:r>
              <a:rPr lang="en-IN" dirty="0" smtClean="0">
                <a:latin typeface="Times New Roman" panose="02020603050405020304" pitchFamily="18" charset="0"/>
                <a:cs typeface="Times New Roman" panose="02020603050405020304" pitchFamily="18" charset="0"/>
              </a:rPr>
              <a:t> Agrawal(IIT2011172)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136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1"/>
          </p:nvPr>
        </p:nvSpPr>
        <p:spPr/>
        <p:txBody>
          <a:bodyPr>
            <a:normAutofit lnSpcReduction="10000"/>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Recognize the face.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Detect the position of the eyeballs.</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Throw the randomly generated challenge prepared as shown in the figures.</a:t>
            </a:r>
          </a:p>
          <a:p>
            <a:pPr>
              <a:buFont typeface="Wingdings" panose="05000000000000000000" pitchFamily="2" charset="2"/>
              <a:buChar char="Ø"/>
            </a:pP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879" y="2603500"/>
            <a:ext cx="4477375" cy="3315163"/>
          </a:xfrm>
          <a:prstGeom prst="rect">
            <a:avLst/>
          </a:prstGeom>
        </p:spPr>
      </p:pic>
      <p:sp>
        <p:nvSpPr>
          <p:cNvPr id="3" name="TextBox 2"/>
          <p:cNvSpPr txBox="1"/>
          <p:nvPr/>
        </p:nvSpPr>
        <p:spPr>
          <a:xfrm>
            <a:off x="6986879" y="5918663"/>
            <a:ext cx="4477375" cy="369332"/>
          </a:xfrm>
          <a:prstGeom prst="rect">
            <a:avLst/>
          </a:prstGeom>
          <a:noFill/>
        </p:spPr>
        <p:txBody>
          <a:bodyPr wrap="square" rtlCol="0">
            <a:spAutoFit/>
          </a:bodyPr>
          <a:lstStyle/>
          <a:p>
            <a:pPr algn="ctr"/>
            <a:r>
              <a:rPr lang="en-US" dirty="0" smtClean="0"/>
              <a:t>Figure : 1</a:t>
            </a:r>
            <a:r>
              <a:rPr lang="en-US" baseline="30000" dirty="0" smtClean="0"/>
              <a:t>st</a:t>
            </a:r>
            <a:r>
              <a:rPr lang="en-US" dirty="0" smtClean="0"/>
              <a:t> random pattern generated</a:t>
            </a:r>
            <a:endParaRPr lang="en-US" dirty="0"/>
          </a:p>
        </p:txBody>
      </p:sp>
    </p:spTree>
    <p:extLst>
      <p:ext uri="{BB962C8B-B14F-4D97-AF65-F5344CB8AC3E}">
        <p14:creationId xmlns:p14="http://schemas.microsoft.com/office/powerpoint/2010/main" val="145842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Record the response of the user for that challenge by detecting the coordinates of the new eyeball position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Get the relative difference in previous and new positions of eyeball.</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the response is as expected, authentication is successful.</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649" y="2560320"/>
            <a:ext cx="4478560" cy="3316040"/>
          </a:xfrm>
          <a:prstGeom prst="rect">
            <a:avLst/>
          </a:prstGeom>
        </p:spPr>
      </p:pic>
      <p:sp>
        <p:nvSpPr>
          <p:cNvPr id="6" name="TextBox 5"/>
          <p:cNvSpPr txBox="1"/>
          <p:nvPr/>
        </p:nvSpPr>
        <p:spPr>
          <a:xfrm>
            <a:off x="6986879" y="5918663"/>
            <a:ext cx="4477375" cy="369332"/>
          </a:xfrm>
          <a:prstGeom prst="rect">
            <a:avLst/>
          </a:prstGeom>
          <a:noFill/>
        </p:spPr>
        <p:txBody>
          <a:bodyPr wrap="square" rtlCol="0">
            <a:spAutoFit/>
          </a:bodyPr>
          <a:lstStyle/>
          <a:p>
            <a:pPr algn="ctr"/>
            <a:r>
              <a:rPr lang="en-US" dirty="0" smtClean="0"/>
              <a:t>Figure : 2</a:t>
            </a:r>
            <a:r>
              <a:rPr lang="en-US" baseline="30000" dirty="0" smtClean="0"/>
              <a:t>nd</a:t>
            </a:r>
            <a:r>
              <a:rPr lang="en-US" dirty="0" smtClean="0"/>
              <a:t>  random pattern generated</a:t>
            </a:r>
            <a:endParaRPr lang="en-US" dirty="0"/>
          </a:p>
        </p:txBody>
      </p:sp>
    </p:spTree>
    <p:extLst>
      <p:ext uri="{BB962C8B-B14F-4D97-AF65-F5344CB8AC3E}">
        <p14:creationId xmlns:p14="http://schemas.microsoft.com/office/powerpoint/2010/main" val="8048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70206" y="2586396"/>
            <a:ext cx="4470316" cy="3309937"/>
          </a:xfrm>
        </p:spPr>
      </p:pic>
      <p:sp>
        <p:nvSpPr>
          <p:cNvPr id="6" name="Content Placeholder 5"/>
          <p:cNvSpPr>
            <a:spLocks noGrp="1"/>
          </p:cNvSpPr>
          <p:nvPr>
            <p:ph sz="half" idx="2"/>
          </p:nvPr>
        </p:nvSpPr>
        <p:spPr>
          <a:xfrm>
            <a:off x="1295402" y="2533214"/>
            <a:ext cx="4825159" cy="341630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Otherwise, it is </a:t>
            </a:r>
            <a:r>
              <a:rPr lang="en-US" dirty="0" smtClean="0">
                <a:latin typeface="Times New Roman" panose="02020603050405020304" pitchFamily="18" charset="0"/>
                <a:cs typeface="Times New Roman" panose="02020603050405020304" pitchFamily="18" charset="0"/>
              </a:rPr>
              <a:t>identified </a:t>
            </a:r>
            <a:r>
              <a:rPr lang="en-US" dirty="0">
                <a:latin typeface="Times New Roman" panose="02020603050405020304" pitchFamily="18" charset="0"/>
                <a:cs typeface="Times New Roman" panose="02020603050405020304" pitchFamily="18" charset="0"/>
              </a:rPr>
              <a:t>that user is not </a:t>
            </a:r>
            <a:r>
              <a:rPr lang="en-US" dirty="0" smtClean="0">
                <a:latin typeface="Times New Roman" panose="02020603050405020304" pitchFamily="18" charset="0"/>
                <a:cs typeface="Times New Roman" panose="02020603050405020304" pitchFamily="18" charset="0"/>
              </a:rPr>
              <a:t>live.</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Hence, cannot </a:t>
            </a:r>
            <a:r>
              <a:rPr lang="en-US" dirty="0">
                <a:latin typeface="Times New Roman" panose="02020603050405020304" pitchFamily="18" charset="0"/>
                <a:cs typeface="Times New Roman" panose="02020603050405020304" pitchFamily="18" charset="0"/>
              </a:rPr>
              <a:t>be authenticated.</a:t>
            </a:r>
          </a:p>
          <a:p>
            <a:endParaRPr lang="en-US" dirty="0"/>
          </a:p>
        </p:txBody>
      </p:sp>
      <p:sp>
        <p:nvSpPr>
          <p:cNvPr id="7" name="TextBox 6"/>
          <p:cNvSpPr txBox="1"/>
          <p:nvPr/>
        </p:nvSpPr>
        <p:spPr>
          <a:xfrm>
            <a:off x="6986879" y="5918663"/>
            <a:ext cx="4477375" cy="369332"/>
          </a:xfrm>
          <a:prstGeom prst="rect">
            <a:avLst/>
          </a:prstGeom>
          <a:noFill/>
        </p:spPr>
        <p:txBody>
          <a:bodyPr wrap="square" rtlCol="0">
            <a:spAutoFit/>
          </a:bodyPr>
          <a:lstStyle/>
          <a:p>
            <a:pPr algn="ctr"/>
            <a:r>
              <a:rPr lang="en-US" dirty="0" smtClean="0"/>
              <a:t>Figure : 3</a:t>
            </a:r>
            <a:r>
              <a:rPr lang="en-US" baseline="30000" dirty="0" smtClean="0"/>
              <a:t>rd</a:t>
            </a:r>
            <a:r>
              <a:rPr lang="en-US" dirty="0" smtClean="0"/>
              <a:t>  random pattern generated</a:t>
            </a:r>
            <a:endParaRPr lang="en-US" dirty="0"/>
          </a:p>
        </p:txBody>
      </p:sp>
    </p:spTree>
    <p:extLst>
      <p:ext uri="{BB962C8B-B14F-4D97-AF65-F5344CB8AC3E}">
        <p14:creationId xmlns:p14="http://schemas.microsoft.com/office/powerpoint/2010/main" val="2462765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168" y="477407"/>
            <a:ext cx="9601196" cy="980272"/>
          </a:xfrm>
        </p:spPr>
        <p:txBody>
          <a:bodyPr/>
          <a:lstStyle/>
          <a:p>
            <a:pPr algn="ctr"/>
            <a:r>
              <a:rPr lang="en-US" dirty="0" smtClean="0">
                <a:latin typeface="Times New Roman" panose="02020603050405020304" pitchFamily="18" charset="0"/>
                <a:cs typeface="Times New Roman" panose="02020603050405020304" pitchFamily="18" charset="0"/>
              </a:rPr>
              <a:t>Proposed Solution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018" y="1768808"/>
            <a:ext cx="1232934" cy="6562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711" y="1776870"/>
            <a:ext cx="1232934" cy="6363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822" y="3475438"/>
            <a:ext cx="1262130" cy="68958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9473" y="5185832"/>
            <a:ext cx="1232934" cy="65273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6710" y="5193084"/>
            <a:ext cx="1169089" cy="694148"/>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6711" y="3478131"/>
            <a:ext cx="1169089" cy="694148"/>
          </a:xfrm>
          <a:prstGeom prst="rect">
            <a:avLst/>
          </a:prstGeom>
        </p:spPr>
      </p:pic>
      <p:cxnSp>
        <p:nvCxnSpPr>
          <p:cNvPr id="10" name="Straight Connector 9"/>
          <p:cNvCxnSpPr/>
          <p:nvPr/>
        </p:nvCxnSpPr>
        <p:spPr>
          <a:xfrm flipH="1">
            <a:off x="5396248" y="1561423"/>
            <a:ext cx="2328" cy="45045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099166" y="1542316"/>
            <a:ext cx="868" cy="452363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692462" y="1542317"/>
            <a:ext cx="13983" cy="45236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954592" y="1542315"/>
            <a:ext cx="24714" cy="452363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362163" y="1561423"/>
            <a:ext cx="25603" cy="450452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671256" y="1542314"/>
            <a:ext cx="1429" cy="45236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25803" y="2756079"/>
            <a:ext cx="153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671256" y="2756079"/>
            <a:ext cx="154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396248" y="2756079"/>
            <a:ext cx="154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52942" y="2756079"/>
            <a:ext cx="153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42745" y="4851042"/>
            <a:ext cx="153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17753" y="4851042"/>
            <a:ext cx="153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387766" y="4861774"/>
            <a:ext cx="154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099166" y="4851042"/>
            <a:ext cx="154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825803" y="2756079"/>
            <a:ext cx="1365160" cy="56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542313" y="4865125"/>
            <a:ext cx="1365160" cy="56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136971" y="2756079"/>
            <a:ext cx="1413748" cy="670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850895" y="4851042"/>
            <a:ext cx="1413748" cy="670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43907" y="3134924"/>
            <a:ext cx="983411" cy="461665"/>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Difference is</a:t>
            </a:r>
          </a:p>
          <a:p>
            <a:r>
              <a:rPr lang="en-US" sz="1200" dirty="0" smtClean="0">
                <a:latin typeface="Times New Roman" panose="02020603050405020304" pitchFamily="18" charset="0"/>
                <a:cs typeface="Times New Roman" panose="02020603050405020304" pitchFamily="18" charset="0"/>
              </a:rPr>
              <a:t>10px-11px</a:t>
            </a:r>
            <a:endParaRPr lang="en-US" sz="12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7907473" y="5185832"/>
            <a:ext cx="983411" cy="461665"/>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Difference is</a:t>
            </a:r>
          </a:p>
          <a:p>
            <a:r>
              <a:rPr lang="en-US" sz="1200" dirty="0" smtClean="0">
                <a:latin typeface="Times New Roman" panose="02020603050405020304" pitchFamily="18" charset="0"/>
                <a:cs typeface="Times New Roman" panose="02020603050405020304" pitchFamily="18" charset="0"/>
              </a:rPr>
              <a:t>9px-10px</a:t>
            </a:r>
            <a:endParaRPr lang="en-US" sz="12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3210418" y="3064683"/>
            <a:ext cx="983411" cy="461665"/>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Difference is</a:t>
            </a:r>
          </a:p>
          <a:p>
            <a:r>
              <a:rPr lang="en-US" sz="1200" dirty="0" smtClean="0">
                <a:latin typeface="Times New Roman" panose="02020603050405020304" pitchFamily="18" charset="0"/>
                <a:cs typeface="Times New Roman" panose="02020603050405020304" pitchFamily="18" charset="0"/>
              </a:rPr>
              <a:t>9px-10px</a:t>
            </a:r>
            <a:endParaRPr lang="en-US" sz="12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2950448" y="5185831"/>
            <a:ext cx="983411" cy="461665"/>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Difference is</a:t>
            </a:r>
          </a:p>
          <a:p>
            <a:r>
              <a:rPr lang="en-US" sz="1200" dirty="0" smtClean="0">
                <a:latin typeface="Times New Roman" panose="02020603050405020304" pitchFamily="18" charset="0"/>
                <a:cs typeface="Times New Roman" panose="02020603050405020304" pitchFamily="18" charset="0"/>
              </a:rPr>
              <a:t>8px-9px</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409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523" y="2450323"/>
            <a:ext cx="9601196" cy="1303867"/>
          </a:xfrm>
        </p:spPr>
        <p:txBody>
          <a:bodyPr/>
          <a:lstStyle/>
          <a:p>
            <a:r>
              <a:rPr lang="en-IN" dirty="0">
                <a:latin typeface="Times New Roman" panose="02020603050405020304" pitchFamily="18" charset="0"/>
                <a:cs typeface="Times New Roman" panose="02020603050405020304" pitchFamily="18" charset="0"/>
              </a:rPr>
              <a:t>FACE LIVENSS DETECTION</a:t>
            </a:r>
            <a:endParaRPr lang="en-US" dirty="0"/>
          </a:p>
        </p:txBody>
      </p:sp>
    </p:spTree>
    <p:extLst>
      <p:ext uri="{BB962C8B-B14F-4D97-AF65-F5344CB8AC3E}">
        <p14:creationId xmlns:p14="http://schemas.microsoft.com/office/powerpoint/2010/main" val="301307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FACE AND EYE DETECTION</a:t>
            </a:r>
            <a:endParaRPr lang="en-IN"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p:txBody>
          <a:bodyPr>
            <a:normAutofit fontScale="92500" lnSpcReduction="20000"/>
          </a:bodyPr>
          <a:lstStyle/>
          <a:p>
            <a:r>
              <a:rPr lang="en-IN" dirty="0" smtClean="0">
                <a:latin typeface="Times New Roman" panose="02020603050405020304" pitchFamily="18" charset="0"/>
                <a:cs typeface="Times New Roman" panose="02020603050405020304" pitchFamily="18" charset="0"/>
              </a:rPr>
              <a:t>Detecting </a:t>
            </a:r>
            <a:r>
              <a:rPr lang="en-IN" dirty="0">
                <a:latin typeface="Times New Roman" panose="02020603050405020304" pitchFamily="18" charset="0"/>
                <a:cs typeface="Times New Roman" panose="02020603050405020304" pitchFamily="18" charset="0"/>
              </a:rPr>
              <a:t>faces and </a:t>
            </a:r>
            <a:r>
              <a:rPr lang="en-IN" dirty="0" smtClean="0">
                <a:latin typeface="Times New Roman" panose="02020603050405020304" pitchFamily="18" charset="0"/>
                <a:cs typeface="Times New Roman" panose="02020603050405020304" pitchFamily="18" charset="0"/>
              </a:rPr>
              <a:t>eyes  using </a:t>
            </a:r>
            <a:r>
              <a:rPr lang="en-IN" dirty="0" err="1" smtClean="0">
                <a:latin typeface="Times New Roman" panose="02020603050405020304" pitchFamily="18" charset="0"/>
                <a:cs typeface="Times New Roman" panose="02020603050405020304" pitchFamily="18" charset="0"/>
              </a:rPr>
              <a:t>Haar</a:t>
            </a:r>
            <a:r>
              <a:rPr lang="en-IN" dirty="0" smtClean="0">
                <a:latin typeface="Times New Roman" panose="02020603050405020304" pitchFamily="18" charset="0"/>
                <a:cs typeface="Times New Roman" panose="02020603050405020304" pitchFamily="18" charset="0"/>
              </a:rPr>
              <a:t> Cascade Classifier for faces and eyes</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Applying Hough transformation for detecting cornea so as to track the eye movements</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Extracting eyes from faces by cropping out the probable region for eyes in the face, when accuracy is not found in case when we have used </a:t>
            </a:r>
            <a:r>
              <a:rPr lang="en-IN" dirty="0" err="1" smtClean="0">
                <a:latin typeface="Times New Roman" panose="02020603050405020304" pitchFamily="18" charset="0"/>
                <a:cs typeface="Times New Roman" panose="02020603050405020304" pitchFamily="18" charset="0"/>
              </a:rPr>
              <a:t>Haar</a:t>
            </a:r>
            <a:r>
              <a:rPr lang="en-IN" dirty="0" smtClean="0">
                <a:latin typeface="Times New Roman" panose="02020603050405020304" pitchFamily="18" charset="0"/>
                <a:cs typeface="Times New Roman" panose="02020603050405020304" pitchFamily="18" charset="0"/>
              </a:rPr>
              <a:t> classifier for eyes.</a:t>
            </a:r>
          </a:p>
          <a:p>
            <a:pPr marL="0" indent="0">
              <a:buNone/>
            </a:pPr>
            <a:r>
              <a:rPr lang="en-IN" dirty="0" smtClean="0"/>
              <a:t> </a:t>
            </a:r>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1572009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FACE AND EYE DETECTION</a:t>
            </a:r>
          </a:p>
        </p:txBody>
      </p:sp>
      <p:sp>
        <p:nvSpPr>
          <p:cNvPr id="4"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irst detect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face </a:t>
            </a:r>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classifier of face from the video so obtained by the web </a:t>
            </a:r>
            <a:r>
              <a:rPr lang="en-US" dirty="0" smtClean="0">
                <a:latin typeface="Times New Roman" panose="02020603050405020304" pitchFamily="18" charset="0"/>
                <a:cs typeface="Times New Roman" panose="02020603050405020304" pitchFamily="18" charset="0"/>
              </a:rPr>
              <a:t>camera</a:t>
            </a:r>
          </a:p>
          <a:p>
            <a:r>
              <a:rPr lang="en-US" dirty="0" smtClean="0">
                <a:latin typeface="Times New Roman" panose="02020603050405020304" pitchFamily="18" charset="0"/>
                <a:cs typeface="Times New Roman" panose="02020603050405020304" pitchFamily="18" charset="0"/>
              </a:rPr>
              <a:t> Then crop the probable </a:t>
            </a:r>
            <a:r>
              <a:rPr lang="en-US" dirty="0">
                <a:latin typeface="Times New Roman" panose="02020603050405020304" pitchFamily="18" charset="0"/>
                <a:cs typeface="Times New Roman" panose="02020603050405020304" pitchFamily="18" charset="0"/>
              </a:rPr>
              <a:t>eye region of the face using estimated </a:t>
            </a:r>
            <a:r>
              <a:rPr lang="en-US" dirty="0" smtClean="0">
                <a:latin typeface="Times New Roman" panose="02020603050405020304" pitchFamily="18" charset="0"/>
                <a:cs typeface="Times New Roman" panose="02020603050405020304" pitchFamily="18" charset="0"/>
              </a:rPr>
              <a:t>proportion</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hen detect </a:t>
            </a:r>
            <a:r>
              <a:rPr lang="en-US" dirty="0">
                <a:latin typeface="Times New Roman" panose="02020603050405020304" pitchFamily="18" charset="0"/>
                <a:cs typeface="Times New Roman" panose="02020603050405020304" pitchFamily="18" charset="0"/>
              </a:rPr>
              <a:t>the left and the right eye of the detected face.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Then use </a:t>
            </a:r>
            <a:r>
              <a:rPr lang="en-US" dirty="0">
                <a:latin typeface="Times New Roman" panose="02020603050405020304" pitchFamily="18" charset="0"/>
                <a:cs typeface="Times New Roman" panose="02020603050405020304" pitchFamily="18" charset="0"/>
              </a:rPr>
              <a:t>Hough transformation for detection the cornea of both the eyes </a:t>
            </a:r>
            <a:r>
              <a:rPr lang="en-US" dirty="0" smtClean="0">
                <a:latin typeface="Times New Roman" panose="02020603050405020304" pitchFamily="18" charset="0"/>
                <a:cs typeface="Times New Roman" panose="02020603050405020304" pitchFamily="18" charset="0"/>
              </a:rPr>
              <a:t>separately</a:t>
            </a:r>
          </a:p>
          <a:p>
            <a:r>
              <a:rPr lang="en-US" dirty="0" smtClean="0">
                <a:latin typeface="Times New Roman" panose="02020603050405020304" pitchFamily="18" charset="0"/>
                <a:cs typeface="Times New Roman" panose="02020603050405020304" pitchFamily="18" charset="0"/>
              </a:rPr>
              <a:t>Draw </a:t>
            </a:r>
            <a:r>
              <a:rPr lang="en-US" dirty="0">
                <a:latin typeface="Times New Roman" panose="02020603050405020304" pitchFamily="18" charset="0"/>
                <a:cs typeface="Times New Roman" panose="02020603050405020304" pitchFamily="18" charset="0"/>
              </a:rPr>
              <a:t>a circle around the cornea from the </a:t>
            </a:r>
            <a:r>
              <a:rPr lang="en-US" dirty="0" smtClean="0">
                <a:latin typeface="Times New Roman" panose="02020603050405020304" pitchFamily="18" charset="0"/>
                <a:cs typeface="Times New Roman" panose="02020603050405020304" pitchFamily="18" charset="0"/>
              </a:rPr>
              <a:t>center </a:t>
            </a:r>
            <a:r>
              <a:rPr lang="en-US" dirty="0">
                <a:latin typeface="Times New Roman" panose="02020603050405020304" pitchFamily="18" charset="0"/>
                <a:cs typeface="Times New Roman" panose="02020603050405020304" pitchFamily="18" charset="0"/>
              </a:rPr>
              <a:t>coordinates and the radius so obtained from the </a:t>
            </a:r>
            <a:r>
              <a:rPr lang="en-US" dirty="0" smtClean="0">
                <a:latin typeface="Times New Roman" panose="02020603050405020304" pitchFamily="18" charset="0"/>
                <a:cs typeface="Times New Roman" panose="02020603050405020304" pitchFamily="18" charset="0"/>
              </a:rPr>
              <a:t>transformation.</a:t>
            </a:r>
          </a:p>
          <a:p>
            <a:r>
              <a:rPr lang="en-US" dirty="0" smtClean="0">
                <a:latin typeface="Times New Roman" panose="02020603050405020304" pitchFamily="18" charset="0"/>
                <a:cs typeface="Times New Roman" panose="02020603050405020304" pitchFamily="18" charset="0"/>
              </a:rPr>
              <a:t>Track the movement of eye and synchronize it with the challenges thrown to the system.</a:t>
            </a:r>
          </a:p>
          <a:p>
            <a:endParaRPr lang="en-US" dirty="0" smtClean="0">
              <a:latin typeface="Times New Roman" panose="02020603050405020304" pitchFamily="18" charset="0"/>
              <a:cs typeface="Times New Roman" panose="02020603050405020304" pitchFamily="18" charset="0"/>
            </a:endParaRPr>
          </a:p>
          <a:p>
            <a:endParaRPr lang="en-IN" dirty="0"/>
          </a:p>
          <a:p>
            <a:endParaRPr lang="en-IN" dirty="0"/>
          </a:p>
        </p:txBody>
      </p:sp>
      <p:sp>
        <p:nvSpPr>
          <p:cNvPr id="3" name="TextBox 2"/>
          <p:cNvSpPr txBox="1"/>
          <p:nvPr/>
        </p:nvSpPr>
        <p:spPr>
          <a:xfrm>
            <a:off x="1295401" y="2052134"/>
            <a:ext cx="1936377" cy="369332"/>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Steps Involved :</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377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5154" y="474420"/>
            <a:ext cx="11179111" cy="5784711"/>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869" y="4265176"/>
            <a:ext cx="814847" cy="43371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5313" y="4265175"/>
            <a:ext cx="840314" cy="433711"/>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5899" y="583837"/>
            <a:ext cx="1135843" cy="855388"/>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8716" y="1548642"/>
            <a:ext cx="1113026" cy="844246"/>
          </a:xfrm>
          <a:prstGeom prst="rect">
            <a:avLst/>
          </a:prstGeom>
        </p:spPr>
      </p:pic>
      <p:pic>
        <p:nvPicPr>
          <p:cNvPr id="20" name="Picture 19"/>
          <p:cNvPicPr>
            <a:picLocks noChangeAspect="1"/>
          </p:cNvPicPr>
          <p:nvPr/>
        </p:nvPicPr>
        <p:blipFill>
          <a:blip r:embed="rId7"/>
          <a:stretch>
            <a:fillRect/>
          </a:stretch>
        </p:blipFill>
        <p:spPr>
          <a:xfrm>
            <a:off x="8978374" y="2392888"/>
            <a:ext cx="1171429" cy="542857"/>
          </a:xfrm>
          <a:prstGeom prst="rect">
            <a:avLst/>
          </a:prstGeom>
        </p:spPr>
      </p:pic>
      <p:pic>
        <p:nvPicPr>
          <p:cNvPr id="21" name="Picture 20"/>
          <p:cNvPicPr>
            <a:picLocks noChangeAspect="1"/>
          </p:cNvPicPr>
          <p:nvPr/>
        </p:nvPicPr>
        <p:blipFill>
          <a:blip r:embed="rId8"/>
          <a:stretch>
            <a:fillRect/>
          </a:stretch>
        </p:blipFill>
        <p:spPr>
          <a:xfrm>
            <a:off x="1098933" y="3366775"/>
            <a:ext cx="814847" cy="433711"/>
          </a:xfrm>
          <a:prstGeom prst="rect">
            <a:avLst/>
          </a:prstGeom>
        </p:spPr>
      </p:pic>
      <p:pic>
        <p:nvPicPr>
          <p:cNvPr id="22" name="Picture 21"/>
          <p:cNvPicPr>
            <a:picLocks noChangeAspect="1"/>
          </p:cNvPicPr>
          <p:nvPr/>
        </p:nvPicPr>
        <p:blipFill>
          <a:blip r:embed="rId9"/>
          <a:stretch>
            <a:fillRect/>
          </a:stretch>
        </p:blipFill>
        <p:spPr>
          <a:xfrm>
            <a:off x="10305313" y="3323778"/>
            <a:ext cx="840314" cy="392813"/>
          </a:xfrm>
          <a:prstGeom prst="rect">
            <a:avLst/>
          </a:prstGeom>
        </p:spPr>
      </p:pic>
    </p:spTree>
    <p:extLst>
      <p:ext uri="{BB962C8B-B14F-4D97-AF65-F5344CB8AC3E}">
        <p14:creationId xmlns:p14="http://schemas.microsoft.com/office/powerpoint/2010/main" val="161386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63191"/>
            <a:ext cx="9601196" cy="1303867"/>
          </a:xfrm>
        </p:spPr>
        <p:txBody>
          <a:bodyPr/>
          <a:lstStyle/>
          <a:p>
            <a:pPr algn="ctr"/>
            <a:r>
              <a:rPr lang="en-US" dirty="0" smtClean="0">
                <a:latin typeface="Times New Roman" panose="02020603050405020304" pitchFamily="18" charset="0"/>
                <a:cs typeface="Times New Roman" panose="02020603050405020304" pitchFamily="18" charset="0"/>
              </a:rPr>
              <a:t>SNAPSHOTS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72017" y="5874102"/>
            <a:ext cx="7247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Figure : Showing the face recognition along with the cornea detected </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88096" y="2443229"/>
            <a:ext cx="3382506" cy="2785593"/>
          </a:xfrm>
          <a:prstGeom prst="rect">
            <a:avLst/>
          </a:prstGeom>
        </p:spPr>
      </p:pic>
      <p:pic>
        <p:nvPicPr>
          <p:cNvPr id="4" name="Picture 3"/>
          <p:cNvPicPr>
            <a:picLocks noChangeAspect="1"/>
          </p:cNvPicPr>
          <p:nvPr/>
        </p:nvPicPr>
        <p:blipFill>
          <a:blip r:embed="rId3"/>
          <a:stretch>
            <a:fillRect/>
          </a:stretch>
        </p:blipFill>
        <p:spPr>
          <a:xfrm>
            <a:off x="8068547" y="2890972"/>
            <a:ext cx="1438275" cy="638175"/>
          </a:xfrm>
          <a:prstGeom prst="rect">
            <a:avLst/>
          </a:prstGeom>
        </p:spPr>
      </p:pic>
      <p:pic>
        <p:nvPicPr>
          <p:cNvPr id="7" name="Picture 6"/>
          <p:cNvPicPr>
            <a:picLocks noChangeAspect="1"/>
          </p:cNvPicPr>
          <p:nvPr/>
        </p:nvPicPr>
        <p:blipFill>
          <a:blip r:embed="rId4"/>
          <a:stretch>
            <a:fillRect/>
          </a:stretch>
        </p:blipFill>
        <p:spPr>
          <a:xfrm>
            <a:off x="8068547" y="4330879"/>
            <a:ext cx="1438275" cy="669882"/>
          </a:xfrm>
          <a:prstGeom prst="rect">
            <a:avLst/>
          </a:prstGeom>
        </p:spPr>
      </p:pic>
    </p:spTree>
    <p:extLst>
      <p:ext uri="{BB962C8B-B14F-4D97-AF65-F5344CB8AC3E}">
        <p14:creationId xmlns:p14="http://schemas.microsoft.com/office/powerpoint/2010/main" val="1973779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MOVEMENT SYNCHRONIZATION</a:t>
            </a:r>
            <a:endParaRPr lang="en-US" dirty="0"/>
          </a:p>
        </p:txBody>
      </p:sp>
      <p:sp>
        <p:nvSpPr>
          <p:cNvPr id="3" name="Content Placeholder 2"/>
          <p:cNvSpPr>
            <a:spLocks noGrp="1"/>
          </p:cNvSpPr>
          <p:nvPr>
            <p:ph idx="1"/>
          </p:nvPr>
        </p:nvSpPr>
        <p:spPr>
          <a:xfrm>
            <a:off x="1295402" y="2285999"/>
            <a:ext cx="9601196" cy="3318936"/>
          </a:xfrm>
        </p:spPr>
        <p:txBody>
          <a:bodyPr>
            <a:normAutofit/>
          </a:bodyPr>
          <a:lstStyle/>
          <a:p>
            <a:pPr>
              <a:buFont typeface="Wingdings" panose="05000000000000000000" pitchFamily="2" charset="2"/>
              <a:buChar char="Ø"/>
            </a:pPr>
            <a:endParaRPr lang="en-IN" dirty="0"/>
          </a:p>
          <a:p>
            <a:pPr>
              <a:buFont typeface="Wingdings" panose="05000000000000000000" pitchFamily="2" charset="2"/>
              <a:buChar char="Ø"/>
            </a:pPr>
            <a:r>
              <a:rPr lang="en-GB" dirty="0"/>
              <a:t>1) The person see to its top left </a:t>
            </a:r>
            <a:r>
              <a:rPr lang="en-GB" dirty="0" smtClean="0"/>
              <a:t>most </a:t>
            </a:r>
            <a:r>
              <a:rPr lang="en-GB" dirty="0"/>
              <a:t>point on screen and presses a key(space bar) to indicate the program about the left extreme value at that distance. </a:t>
            </a:r>
            <a:endParaRPr lang="en-GB" dirty="0" smtClean="0"/>
          </a:p>
          <a:p>
            <a:pPr>
              <a:buFont typeface="Wingdings" panose="05000000000000000000" pitchFamily="2" charset="2"/>
              <a:buChar char="Ø"/>
            </a:pPr>
            <a:endParaRPr lang="en-GB" dirty="0"/>
          </a:p>
          <a:p>
            <a:pPr>
              <a:buFont typeface="Wingdings" panose="05000000000000000000" pitchFamily="2" charset="2"/>
              <a:buChar char="Ø"/>
            </a:pPr>
            <a:r>
              <a:rPr lang="en-GB" dirty="0"/>
              <a:t>2) The person then see to its bottom right </a:t>
            </a:r>
            <a:r>
              <a:rPr lang="en-GB" dirty="0" smtClean="0"/>
              <a:t>most </a:t>
            </a:r>
            <a:r>
              <a:rPr lang="en-GB" dirty="0"/>
              <a:t>point on screen and presses a key to indicate the program about the right extreme value at that distance.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6629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019" y="2635043"/>
            <a:ext cx="8761413" cy="706964"/>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How face authentication works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212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MOVEMENT SYNCHRONIZATION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3) After that two point would be generated randomly on the screen – one of green </a:t>
            </a:r>
            <a:r>
              <a:rPr lang="en-GB" dirty="0" smtClean="0"/>
              <a:t>colour </a:t>
            </a:r>
            <a:r>
              <a:rPr lang="en-GB" dirty="0"/>
              <a:t>and another of red </a:t>
            </a:r>
            <a:r>
              <a:rPr lang="en-GB" dirty="0" smtClean="0"/>
              <a:t>colour. </a:t>
            </a:r>
            <a:r>
              <a:rPr lang="en-GB" dirty="0"/>
              <a:t>Person has to look from the green point generated on the screen to the red one. If system could verify the motion, he has passed this step test. Otherwise either person have to try again or he could not be authenticated. </a:t>
            </a:r>
            <a:endParaRPr lang="en-GB" dirty="0" smtClean="0"/>
          </a:p>
          <a:p>
            <a:pPr>
              <a:buFont typeface="Wingdings" panose="05000000000000000000" pitchFamily="2" charset="2"/>
              <a:buChar char="Ø"/>
            </a:pPr>
            <a:endParaRPr lang="en-GB" dirty="0"/>
          </a:p>
          <a:p>
            <a:pPr>
              <a:buFont typeface="Wingdings" panose="05000000000000000000" pitchFamily="2" charset="2"/>
              <a:buChar char="Ø"/>
            </a:pPr>
            <a:r>
              <a:rPr lang="en-GB" dirty="0"/>
              <a:t>4) The step four is repeated random number of time </a:t>
            </a:r>
          </a:p>
          <a:p>
            <a:endParaRPr lang="en-IN" dirty="0"/>
          </a:p>
        </p:txBody>
      </p:sp>
    </p:spTree>
    <p:extLst>
      <p:ext uri="{BB962C8B-B14F-4D97-AF65-F5344CB8AC3E}">
        <p14:creationId xmlns:p14="http://schemas.microsoft.com/office/powerpoint/2010/main" val="123021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2687" y="526091"/>
            <a:ext cx="8692827" cy="4496846"/>
          </a:xfrm>
          <a:prstGeom prst="rect">
            <a:avLst/>
          </a:prstGeom>
        </p:spPr>
      </p:pic>
      <p:sp>
        <p:nvSpPr>
          <p:cNvPr id="5" name="TextBox 4"/>
          <p:cNvSpPr txBox="1"/>
          <p:nvPr/>
        </p:nvSpPr>
        <p:spPr>
          <a:xfrm>
            <a:off x="1991638" y="5574082"/>
            <a:ext cx="6914367" cy="369332"/>
          </a:xfrm>
          <a:prstGeom prst="rect">
            <a:avLst/>
          </a:prstGeom>
          <a:noFill/>
        </p:spPr>
        <p:txBody>
          <a:bodyPr wrap="square" rtlCol="0">
            <a:spAutoFit/>
          </a:bodyPr>
          <a:lstStyle/>
          <a:p>
            <a:pPr algn="ctr"/>
            <a:r>
              <a:rPr lang="en-IN" dirty="0" smtClean="0"/>
              <a:t>Figure : The person see from green do to the red dot</a:t>
            </a:r>
            <a:endParaRPr lang="en-IN" dirty="0"/>
          </a:p>
        </p:txBody>
      </p:sp>
    </p:spTree>
    <p:extLst>
      <p:ext uri="{BB962C8B-B14F-4D97-AF65-F5344CB8AC3E}">
        <p14:creationId xmlns:p14="http://schemas.microsoft.com/office/powerpoint/2010/main" val="25620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7672" y="519286"/>
            <a:ext cx="8703384" cy="4489200"/>
          </a:xfrm>
          <a:prstGeom prst="rect">
            <a:avLst/>
          </a:prstGeom>
        </p:spPr>
      </p:pic>
      <p:sp>
        <p:nvSpPr>
          <p:cNvPr id="5" name="TextBox 4"/>
          <p:cNvSpPr txBox="1"/>
          <p:nvPr/>
        </p:nvSpPr>
        <p:spPr>
          <a:xfrm>
            <a:off x="2441804" y="5574082"/>
            <a:ext cx="6914367" cy="923330"/>
          </a:xfrm>
          <a:prstGeom prst="rect">
            <a:avLst/>
          </a:prstGeom>
          <a:noFill/>
        </p:spPr>
        <p:txBody>
          <a:bodyPr wrap="square" rtlCol="0">
            <a:spAutoFit/>
          </a:bodyPr>
          <a:lstStyle/>
          <a:p>
            <a:pPr algn="ctr"/>
            <a:r>
              <a:rPr lang="en-IN" dirty="0" smtClean="0"/>
              <a:t>Figure : As the person see the red point it becomes green and a new random red point is generated on the screen</a:t>
            </a:r>
          </a:p>
          <a:p>
            <a:pPr algn="ctr"/>
            <a:endParaRPr lang="en-IN" dirty="0"/>
          </a:p>
        </p:txBody>
      </p:sp>
    </p:spTree>
    <p:extLst>
      <p:ext uri="{BB962C8B-B14F-4D97-AF65-F5344CB8AC3E}">
        <p14:creationId xmlns:p14="http://schemas.microsoft.com/office/powerpoint/2010/main" val="1013028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TIMEOUT MECHANISM</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a:t>A timeout mechanism is then used to further prevent the system from verification form videos. </a:t>
            </a: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We </a:t>
            </a:r>
            <a:r>
              <a:rPr lang="en-GB" dirty="0"/>
              <a:t>have taken time 2s, in this very time person must see from the green point to the red point. </a:t>
            </a:r>
            <a:endParaRPr lang="en-GB" dirty="0" smtClean="0"/>
          </a:p>
          <a:p>
            <a:endParaRPr lang="en-GB" dirty="0" smtClean="0"/>
          </a:p>
        </p:txBody>
      </p:sp>
    </p:spTree>
    <p:extLst>
      <p:ext uri="{BB962C8B-B14F-4D97-AF65-F5344CB8AC3E}">
        <p14:creationId xmlns:p14="http://schemas.microsoft.com/office/powerpoint/2010/main" val="22460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TIMEOUT MECHANISM</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dirty="0"/>
              <a:t>If he/she is not able to complete the task in this 2 second interval then the person is not live, otherwise he is said to be live person. </a:t>
            </a: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The </a:t>
            </a:r>
            <a:r>
              <a:rPr lang="en-GB" dirty="0"/>
              <a:t>process of generation of point is repeated and if the person passes all these live test correctly then he can access the system. </a:t>
            </a:r>
            <a:endParaRPr lang="en-GB" dirty="0" smtClean="0"/>
          </a:p>
          <a:p>
            <a:pPr>
              <a:buFont typeface="Wingdings" panose="05000000000000000000" pitchFamily="2" charset="2"/>
              <a:buChar char="Ø"/>
            </a:pPr>
            <a:endParaRPr lang="en-GB" dirty="0" smtClean="0"/>
          </a:p>
          <a:p>
            <a:pPr>
              <a:buFont typeface="Wingdings" panose="05000000000000000000" pitchFamily="2" charset="2"/>
              <a:buChar char="Ø"/>
            </a:pPr>
            <a:r>
              <a:rPr lang="en-GB" dirty="0" smtClean="0"/>
              <a:t>Otherwise </a:t>
            </a:r>
            <a:r>
              <a:rPr lang="en-GB" dirty="0"/>
              <a:t>he cannot access the system. </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94869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t>
            </a:r>
            <a:endParaRPr lang="en-IN" dirty="0"/>
          </a:p>
        </p:txBody>
      </p:sp>
      <p:sp>
        <p:nvSpPr>
          <p:cNvPr id="3" name="Content Placeholder 2"/>
          <p:cNvSpPr>
            <a:spLocks noGrp="1"/>
          </p:cNvSpPr>
          <p:nvPr>
            <p:ph idx="1"/>
          </p:nvPr>
        </p:nvSpPr>
        <p:spPr/>
        <p:txBody>
          <a:bodyPr/>
          <a:lstStyle/>
          <a:p>
            <a:r>
              <a:rPr lang="en-IN" dirty="0"/>
              <a:t>We have successfully verified liveness of the face using web camera using challenge response mechanism. These challenges are user friendly can be taken as a simple eye game. </a:t>
            </a:r>
          </a:p>
          <a:p>
            <a:endParaRPr lang="en-IN" dirty="0"/>
          </a:p>
          <a:p>
            <a:r>
              <a:rPr lang="en-IN" dirty="0"/>
              <a:t>We have not used any extra high-tech equipment for  detecting the eyes (Web camera of simple laptop) and detected the liveness using eye movements with response to the point </a:t>
            </a:r>
            <a:r>
              <a:rPr lang="en-IN" dirty="0" err="1"/>
              <a:t>genrated</a:t>
            </a:r>
            <a:r>
              <a:rPr lang="en-IN" dirty="0"/>
              <a:t>  on the screen. </a:t>
            </a:r>
          </a:p>
          <a:p>
            <a:endParaRPr lang="en-IN" dirty="0"/>
          </a:p>
        </p:txBody>
      </p:sp>
    </p:spTree>
    <p:extLst>
      <p:ext uri="{BB962C8B-B14F-4D97-AF65-F5344CB8AC3E}">
        <p14:creationId xmlns:p14="http://schemas.microsoft.com/office/powerpoint/2010/main" val="2952570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pPr>
              <a:lnSpc>
                <a:spcPct val="150000"/>
              </a:lnSpc>
            </a:pPr>
            <a:r>
              <a:rPr lang="en-IN" dirty="0" smtClean="0"/>
              <a:t>The position of the head should be kept constant.</a:t>
            </a:r>
          </a:p>
          <a:p>
            <a:pPr>
              <a:lnSpc>
                <a:spcPct val="150000"/>
              </a:lnSpc>
            </a:pPr>
            <a:r>
              <a:rPr lang="en-IN" dirty="0" smtClean="0"/>
              <a:t>The person should be seated between an optimum range (not far </a:t>
            </a:r>
            <a:r>
              <a:rPr lang="en-IN" smtClean="0"/>
              <a:t>from 40 </a:t>
            </a:r>
            <a:r>
              <a:rPr lang="en-IN" dirty="0" smtClean="0"/>
              <a:t>cm) for best results.</a:t>
            </a:r>
          </a:p>
          <a:p>
            <a:pPr>
              <a:lnSpc>
                <a:spcPct val="150000"/>
              </a:lnSpc>
            </a:pPr>
            <a:r>
              <a:rPr lang="en-IN" dirty="0" smtClean="0"/>
              <a:t>The person should be able to track the point in 2s .</a:t>
            </a:r>
          </a:p>
          <a:p>
            <a:pPr>
              <a:lnSpc>
                <a:spcPct val="150000"/>
              </a:lnSpc>
            </a:pPr>
            <a:r>
              <a:rPr lang="en-IN" dirty="0" smtClean="0"/>
              <a:t>The person should be in proper illumination conditions. </a:t>
            </a:r>
            <a:endParaRPr lang="en-IN" dirty="0"/>
          </a:p>
        </p:txBody>
      </p:sp>
    </p:spTree>
    <p:extLst>
      <p:ext uri="{BB962C8B-B14F-4D97-AF65-F5344CB8AC3E}">
        <p14:creationId xmlns:p14="http://schemas.microsoft.com/office/powerpoint/2010/main" val="1536864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[1] </a:t>
            </a:r>
            <a:r>
              <a:rPr lang="it-IT" dirty="0" smtClean="0">
                <a:solidFill>
                  <a:schemeClr val="tx1"/>
                </a:solidFill>
                <a:latin typeface="Times New Roman" panose="02020603050405020304" pitchFamily="18" charset="0"/>
                <a:cs typeface="Times New Roman" panose="02020603050405020304" pitchFamily="18" charset="0"/>
              </a:rPr>
              <a:t>A</a:t>
            </a:r>
            <a:r>
              <a:rPr lang="it-IT" dirty="0">
                <a:solidFill>
                  <a:schemeClr val="tx1"/>
                </a:solidFill>
                <a:latin typeface="Times New Roman" panose="02020603050405020304" pitchFamily="18" charset="0"/>
                <a:cs typeface="Times New Roman" panose="02020603050405020304" pitchFamily="18" charset="0"/>
              </a:rPr>
              <a:t>. F. Abate, M. Nappi, D. Riccio, and G. Sabatino. 2d </a:t>
            </a:r>
            <a:r>
              <a:rPr lang="it-IT" dirty="0" smtClean="0">
                <a:solidFill>
                  <a:schemeClr val="tx1"/>
                </a:solidFill>
                <a:latin typeface="Times New Roman" panose="02020603050405020304" pitchFamily="18" charset="0"/>
                <a:cs typeface="Times New Roman" panose="02020603050405020304" pitchFamily="18" charset="0"/>
              </a:rPr>
              <a:t>and </a:t>
            </a:r>
            <a:r>
              <a:rPr lang="en-IN" dirty="0" smtClean="0">
                <a:solidFill>
                  <a:schemeClr val="tx1"/>
                </a:solidFill>
                <a:latin typeface="Times New Roman" panose="02020603050405020304" pitchFamily="18" charset="0"/>
                <a:cs typeface="Times New Roman" panose="02020603050405020304" pitchFamily="18" charset="0"/>
              </a:rPr>
              <a:t>3d </a:t>
            </a:r>
            <a:r>
              <a:rPr lang="en-IN" dirty="0">
                <a:solidFill>
                  <a:schemeClr val="tx1"/>
                </a:solidFill>
                <a:latin typeface="Times New Roman" panose="02020603050405020304" pitchFamily="18" charset="0"/>
                <a:cs typeface="Times New Roman" panose="02020603050405020304" pitchFamily="18" charset="0"/>
              </a:rPr>
              <a:t>face recognition: A survey. Pattern </a:t>
            </a:r>
            <a:r>
              <a:rPr lang="en-IN" dirty="0" smtClean="0">
                <a:solidFill>
                  <a:schemeClr val="tx1"/>
                </a:solidFill>
                <a:latin typeface="Times New Roman" panose="02020603050405020304" pitchFamily="18" charset="0"/>
                <a:cs typeface="Times New Roman" panose="02020603050405020304" pitchFamily="18" charset="0"/>
              </a:rPr>
              <a:t>Recognition Letters, 28(14</a:t>
            </a:r>
            <a:r>
              <a:rPr lang="en-IN" dirty="0">
                <a:solidFill>
                  <a:schemeClr val="tx1"/>
                </a:solidFill>
                <a:latin typeface="Times New Roman" panose="02020603050405020304" pitchFamily="18" charset="0"/>
                <a:cs typeface="Times New Roman" panose="02020603050405020304" pitchFamily="18" charset="0"/>
              </a:rPr>
              <a:t>):1885–1906, 2007</a:t>
            </a:r>
            <a:r>
              <a:rPr lang="en-I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[2] </a:t>
            </a:r>
            <a:r>
              <a:rPr lang="en-IN" dirty="0">
                <a:solidFill>
                  <a:schemeClr val="tx1"/>
                </a:solidFill>
                <a:latin typeface="Times New Roman" panose="02020603050405020304" pitchFamily="18" charset="0"/>
                <a:cs typeface="Times New Roman" panose="02020603050405020304" pitchFamily="18" charset="0"/>
              </a:rPr>
              <a:t>Z. Zhu, Q. Ji. “Real-time eye detection and tracking </a:t>
            </a:r>
            <a:r>
              <a:rPr lang="en-IN" dirty="0" smtClean="0">
                <a:solidFill>
                  <a:schemeClr val="tx1"/>
                </a:solidFill>
                <a:latin typeface="Times New Roman" panose="02020603050405020304" pitchFamily="18" charset="0"/>
                <a:cs typeface="Times New Roman" panose="02020603050405020304" pitchFamily="18" charset="0"/>
              </a:rPr>
              <a:t>under various </a:t>
            </a:r>
            <a:r>
              <a:rPr lang="en-IN" dirty="0">
                <a:solidFill>
                  <a:schemeClr val="tx1"/>
                </a:solidFill>
                <a:latin typeface="Times New Roman" panose="02020603050405020304" pitchFamily="18" charset="0"/>
                <a:cs typeface="Times New Roman" panose="02020603050405020304" pitchFamily="18" charset="0"/>
              </a:rPr>
              <a:t>light </a:t>
            </a:r>
            <a:r>
              <a:rPr lang="en-IN" dirty="0" smtClean="0">
                <a:solidFill>
                  <a:schemeClr val="tx1"/>
                </a:solidFill>
                <a:latin typeface="Times New Roman" panose="02020603050405020304" pitchFamily="18" charset="0"/>
                <a:cs typeface="Times New Roman" panose="02020603050405020304" pitchFamily="18" charset="0"/>
              </a:rPr>
              <a:t>conditions.” </a:t>
            </a:r>
            <a:r>
              <a:rPr lang="en-IN" i="1" dirty="0" smtClean="0">
                <a:solidFill>
                  <a:schemeClr val="tx1"/>
                </a:solidFill>
                <a:latin typeface="Times New Roman" panose="02020603050405020304" pitchFamily="18" charset="0"/>
                <a:cs typeface="Times New Roman" panose="02020603050405020304" pitchFamily="18" charset="0"/>
              </a:rPr>
              <a:t>ACM papers</a:t>
            </a:r>
            <a:r>
              <a:rPr lang="en-IN" dirty="0" smtClean="0">
                <a:solidFill>
                  <a:schemeClr val="tx1"/>
                </a:solidFill>
                <a:latin typeface="Times New Roman" panose="02020603050405020304" pitchFamily="18" charset="0"/>
                <a:cs typeface="Times New Roman" panose="02020603050405020304" pitchFamily="18" charset="0"/>
              </a:rPr>
              <a:t>.2001</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[3] </a:t>
            </a:r>
            <a:r>
              <a:rPr lang="en-IN" dirty="0">
                <a:solidFill>
                  <a:schemeClr val="tx1"/>
                </a:solidFill>
                <a:latin typeface="Times New Roman" panose="02020603050405020304" pitchFamily="18" charset="0"/>
                <a:cs typeface="Times New Roman" panose="02020603050405020304" pitchFamily="18" charset="0"/>
              </a:rPr>
              <a:t>A. Haro, M. F. “Detecting and tracking eyes by using </a:t>
            </a:r>
            <a:r>
              <a:rPr lang="en-IN" dirty="0" smtClean="0">
                <a:solidFill>
                  <a:schemeClr val="tx1"/>
                </a:solidFill>
                <a:latin typeface="Times New Roman" panose="02020603050405020304" pitchFamily="18" charset="0"/>
                <a:cs typeface="Times New Roman" panose="02020603050405020304" pitchFamily="18" charset="0"/>
              </a:rPr>
              <a:t>their physiological </a:t>
            </a:r>
            <a:r>
              <a:rPr lang="en-IN" dirty="0">
                <a:solidFill>
                  <a:schemeClr val="tx1"/>
                </a:solidFill>
                <a:latin typeface="Times New Roman" panose="02020603050405020304" pitchFamily="18" charset="0"/>
                <a:cs typeface="Times New Roman" panose="02020603050405020304" pitchFamily="18" charset="0"/>
              </a:rPr>
              <a:t>properties, dynamics, and appearance.” </a:t>
            </a:r>
            <a:r>
              <a:rPr lang="en-IN" i="1" dirty="0">
                <a:solidFill>
                  <a:schemeClr val="tx1"/>
                </a:solidFill>
                <a:latin typeface="Times New Roman" panose="02020603050405020304" pitchFamily="18" charset="0"/>
                <a:cs typeface="Times New Roman" panose="02020603050405020304" pitchFamily="18" charset="0"/>
              </a:rPr>
              <a:t>Proc. </a:t>
            </a:r>
            <a:r>
              <a:rPr lang="en-IN" i="1" dirty="0" smtClean="0">
                <a:solidFill>
                  <a:schemeClr val="tx1"/>
                </a:solidFill>
                <a:latin typeface="Times New Roman" panose="02020603050405020304" pitchFamily="18" charset="0"/>
                <a:cs typeface="Times New Roman" panose="02020603050405020304" pitchFamily="18" charset="0"/>
              </a:rPr>
              <a:t>Of IEEE </a:t>
            </a:r>
            <a:r>
              <a:rPr lang="en-IN" i="1" dirty="0">
                <a:solidFill>
                  <a:schemeClr val="tx1"/>
                </a:solidFill>
                <a:latin typeface="Times New Roman" panose="02020603050405020304" pitchFamily="18" charset="0"/>
                <a:cs typeface="Times New Roman" panose="02020603050405020304" pitchFamily="18" charset="0"/>
              </a:rPr>
              <a:t>Conf. on CVPR</a:t>
            </a:r>
            <a:r>
              <a:rPr lang="en-IN" dirty="0">
                <a:solidFill>
                  <a:schemeClr val="tx1"/>
                </a:solidFill>
                <a:latin typeface="Times New Roman" panose="02020603050405020304" pitchFamily="18" charset="0"/>
                <a:cs typeface="Times New Roman" panose="02020603050405020304" pitchFamily="18" charset="0"/>
              </a:rPr>
              <a:t>, 2000</a:t>
            </a:r>
            <a:r>
              <a:rPr lang="en-IN"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[4] </a:t>
            </a:r>
            <a:r>
              <a:rPr lang="en-IN" dirty="0">
                <a:solidFill>
                  <a:schemeClr val="tx1"/>
                </a:solidFill>
                <a:latin typeface="Times New Roman" panose="02020603050405020304" pitchFamily="18" charset="0"/>
                <a:cs typeface="Times New Roman" panose="02020603050405020304" pitchFamily="18" charset="0"/>
              </a:rPr>
              <a:t>T.Kawaguchi, D.Hikada, and M.Rizon, “Detection of </a:t>
            </a:r>
            <a:r>
              <a:rPr lang="en-IN" dirty="0" smtClean="0">
                <a:solidFill>
                  <a:schemeClr val="tx1"/>
                </a:solidFill>
                <a:latin typeface="Times New Roman" panose="02020603050405020304" pitchFamily="18" charset="0"/>
                <a:cs typeface="Times New Roman" panose="02020603050405020304" pitchFamily="18" charset="0"/>
              </a:rPr>
              <a:t>the eyes </a:t>
            </a:r>
            <a:r>
              <a:rPr lang="en-IN" dirty="0">
                <a:solidFill>
                  <a:schemeClr val="tx1"/>
                </a:solidFill>
                <a:latin typeface="Times New Roman" panose="02020603050405020304" pitchFamily="18" charset="0"/>
                <a:cs typeface="Times New Roman" panose="02020603050405020304" pitchFamily="18" charset="0"/>
              </a:rPr>
              <a:t>from human faces by </a:t>
            </a:r>
            <a:r>
              <a:rPr lang="en-IN" dirty="0" smtClean="0">
                <a:solidFill>
                  <a:schemeClr val="tx1"/>
                </a:solidFill>
                <a:latin typeface="Times New Roman" panose="02020603050405020304" pitchFamily="18" charset="0"/>
                <a:cs typeface="Times New Roman" panose="02020603050405020304" pitchFamily="18" charset="0"/>
              </a:rPr>
              <a:t>Hough </a:t>
            </a:r>
            <a:r>
              <a:rPr lang="en-IN" dirty="0">
                <a:solidFill>
                  <a:schemeClr val="tx1"/>
                </a:solidFill>
                <a:latin typeface="Times New Roman" panose="02020603050405020304" pitchFamily="18" charset="0"/>
                <a:cs typeface="Times New Roman" panose="02020603050405020304" pitchFamily="18" charset="0"/>
              </a:rPr>
              <a:t>transform and </a:t>
            </a:r>
            <a:r>
              <a:rPr lang="en-IN" dirty="0" smtClean="0">
                <a:solidFill>
                  <a:schemeClr val="tx1"/>
                </a:solidFill>
                <a:latin typeface="Times New Roman" panose="02020603050405020304" pitchFamily="18" charset="0"/>
                <a:cs typeface="Times New Roman" panose="02020603050405020304" pitchFamily="18" charset="0"/>
              </a:rPr>
              <a:t>separability filter</a:t>
            </a:r>
            <a:r>
              <a:rPr lang="en-IN" dirty="0">
                <a:solidFill>
                  <a:schemeClr val="tx1"/>
                </a:solidFill>
                <a:latin typeface="Times New Roman" panose="02020603050405020304" pitchFamily="18" charset="0"/>
                <a:cs typeface="Times New Roman" panose="02020603050405020304" pitchFamily="18" charset="0"/>
              </a:rPr>
              <a:t>,” </a:t>
            </a:r>
            <a:r>
              <a:rPr lang="en-IN" i="1" dirty="0">
                <a:solidFill>
                  <a:schemeClr val="tx1"/>
                </a:solidFill>
                <a:latin typeface="Times New Roman" panose="02020603050405020304" pitchFamily="18" charset="0"/>
                <a:cs typeface="Times New Roman" panose="02020603050405020304" pitchFamily="18" charset="0"/>
              </a:rPr>
              <a:t>Proc. of ICIP</a:t>
            </a:r>
            <a:r>
              <a:rPr lang="en-IN" dirty="0">
                <a:solidFill>
                  <a:schemeClr val="tx1"/>
                </a:solidFill>
                <a:latin typeface="Times New Roman" panose="02020603050405020304" pitchFamily="18" charset="0"/>
                <a:cs typeface="Times New Roman" panose="02020603050405020304" pitchFamily="18" charset="0"/>
              </a:rPr>
              <a:t>, pp.49-52, 2000</a:t>
            </a:r>
            <a:r>
              <a:rPr lang="en-IN"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[5] </a:t>
            </a:r>
            <a:r>
              <a:rPr lang="en-IN" dirty="0">
                <a:solidFill>
                  <a:schemeClr val="tx1"/>
                </a:solidFill>
                <a:latin typeface="Times New Roman" panose="02020603050405020304" pitchFamily="18" charset="0"/>
                <a:cs typeface="Times New Roman" panose="02020603050405020304" pitchFamily="18" charset="0"/>
              </a:rPr>
              <a:t>D.Reisfeld, H.Wolfson, Y.Yeshurun, “Context </a:t>
            </a:r>
            <a:r>
              <a:rPr lang="en-IN" dirty="0" smtClean="0">
                <a:solidFill>
                  <a:schemeClr val="tx1"/>
                </a:solidFill>
                <a:latin typeface="Times New Roman" panose="02020603050405020304" pitchFamily="18" charset="0"/>
                <a:cs typeface="Times New Roman" panose="02020603050405020304" pitchFamily="18" charset="0"/>
              </a:rPr>
              <a:t>free attentional </a:t>
            </a:r>
            <a:r>
              <a:rPr lang="en-IN" dirty="0">
                <a:solidFill>
                  <a:schemeClr val="tx1"/>
                </a:solidFill>
                <a:latin typeface="Times New Roman" panose="02020603050405020304" pitchFamily="18" charset="0"/>
                <a:cs typeface="Times New Roman" panose="02020603050405020304" pitchFamily="18" charset="0"/>
              </a:rPr>
              <a:t>operators: the generalized symmetry transform</a:t>
            </a:r>
            <a:r>
              <a:rPr lang="en-IN" dirty="0" smtClean="0">
                <a:solidFill>
                  <a:schemeClr val="tx1"/>
                </a:solidFill>
                <a:latin typeface="Times New Roman" panose="02020603050405020304" pitchFamily="18" charset="0"/>
                <a:cs typeface="Times New Roman" panose="02020603050405020304" pitchFamily="18" charset="0"/>
              </a:rPr>
              <a:t>”, </a:t>
            </a:r>
            <a:r>
              <a:rPr lang="en-IN" i="1" dirty="0" smtClean="0">
                <a:solidFill>
                  <a:schemeClr val="tx1"/>
                </a:solidFill>
                <a:latin typeface="Times New Roman" panose="02020603050405020304" pitchFamily="18" charset="0"/>
                <a:cs typeface="Times New Roman" panose="02020603050405020304" pitchFamily="18" charset="0"/>
              </a:rPr>
              <a:t>Int.Journal </a:t>
            </a:r>
            <a:r>
              <a:rPr lang="en-IN" i="1" dirty="0">
                <a:solidFill>
                  <a:schemeClr val="tx1"/>
                </a:solidFill>
                <a:latin typeface="Times New Roman" panose="02020603050405020304" pitchFamily="18" charset="0"/>
                <a:cs typeface="Times New Roman" panose="02020603050405020304" pitchFamily="18" charset="0"/>
              </a:rPr>
              <a:t>of Computer Vision</a:t>
            </a:r>
            <a:r>
              <a:rPr lang="en-IN" dirty="0">
                <a:solidFill>
                  <a:schemeClr val="tx1"/>
                </a:solidFill>
                <a:latin typeface="Times New Roman" panose="02020603050405020304" pitchFamily="18" charset="0"/>
                <a:cs typeface="Times New Roman" panose="02020603050405020304" pitchFamily="18" charset="0"/>
              </a:rPr>
              <a:t>, 1995</a:t>
            </a:r>
            <a:r>
              <a:rPr lang="en-IN"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[6] </a:t>
            </a:r>
            <a:r>
              <a:rPr lang="en-IN" dirty="0">
                <a:solidFill>
                  <a:schemeClr val="tx1"/>
                </a:solidFill>
                <a:latin typeface="Times New Roman" panose="02020603050405020304" pitchFamily="18" charset="0"/>
                <a:cs typeface="Times New Roman" panose="02020603050405020304" pitchFamily="18" charset="0"/>
              </a:rPr>
              <a:t>S.Baskan, M. M. B., V.Atalay, “Projection based method </a:t>
            </a:r>
            <a:r>
              <a:rPr lang="en-IN" dirty="0" smtClean="0">
                <a:solidFill>
                  <a:schemeClr val="tx1"/>
                </a:solidFill>
                <a:latin typeface="Times New Roman" panose="02020603050405020304" pitchFamily="18" charset="0"/>
                <a:cs typeface="Times New Roman" panose="02020603050405020304" pitchFamily="18" charset="0"/>
              </a:rPr>
              <a:t>for segmentation </a:t>
            </a:r>
            <a:r>
              <a:rPr lang="en-IN" dirty="0">
                <a:solidFill>
                  <a:schemeClr val="tx1"/>
                </a:solidFill>
                <a:latin typeface="Times New Roman" panose="02020603050405020304" pitchFamily="18" charset="0"/>
                <a:cs typeface="Times New Roman" panose="02020603050405020304" pitchFamily="18" charset="0"/>
              </a:rPr>
              <a:t>of human face and its evaluation”. </a:t>
            </a:r>
            <a:r>
              <a:rPr lang="en-IN" i="1" dirty="0" smtClean="0">
                <a:solidFill>
                  <a:schemeClr val="tx1"/>
                </a:solidFill>
                <a:latin typeface="Times New Roman" panose="02020603050405020304" pitchFamily="18" charset="0"/>
                <a:cs typeface="Times New Roman" panose="02020603050405020304" pitchFamily="18" charset="0"/>
              </a:rPr>
              <a:t>Pattern Recognition </a:t>
            </a:r>
            <a:r>
              <a:rPr lang="en-IN" i="1" dirty="0">
                <a:solidFill>
                  <a:schemeClr val="tx1"/>
                </a:solidFill>
                <a:latin typeface="Times New Roman" panose="02020603050405020304" pitchFamily="18" charset="0"/>
                <a:cs typeface="Times New Roman" panose="02020603050405020304" pitchFamily="18" charset="0"/>
              </a:rPr>
              <a:t>Letters </a:t>
            </a:r>
            <a:r>
              <a:rPr lang="en-IN" dirty="0">
                <a:solidFill>
                  <a:schemeClr val="tx1"/>
                </a:solidFill>
                <a:latin typeface="Times New Roman" panose="02020603050405020304" pitchFamily="18" charset="0"/>
                <a:cs typeface="Times New Roman" panose="02020603050405020304" pitchFamily="18" charset="0"/>
              </a:rPr>
              <a:t>23, 1623-1629, 2002.</a:t>
            </a:r>
          </a:p>
        </p:txBody>
      </p:sp>
    </p:spTree>
    <p:extLst>
      <p:ext uri="{BB962C8B-B14F-4D97-AF65-F5344CB8AC3E}">
        <p14:creationId xmlns:p14="http://schemas.microsoft.com/office/powerpoint/2010/main" val="3173711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71" y="2437444"/>
            <a:ext cx="9601196" cy="1303867"/>
          </a:xfrm>
        </p:spPr>
        <p:txBody>
          <a:bodyPr/>
          <a:lstStyle/>
          <a:p>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294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64386"/>
            <a:ext cx="8761413" cy="706964"/>
          </a:xfrm>
        </p:spPr>
        <p:txBody>
          <a:bodyPr>
            <a:normAutofit fontScale="90000"/>
          </a:bodyPr>
          <a:lstStyle/>
          <a:p>
            <a:pPr algn="ctr"/>
            <a:r>
              <a:rPr lang="en-IN" dirty="0" smtClean="0"/>
              <a:t>PROBLEM DEFINITON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3" y="648885"/>
            <a:ext cx="10663707" cy="5409363"/>
          </a:xfrm>
          <a:prstGeom prst="rect">
            <a:avLst/>
          </a:prstGeom>
        </p:spPr>
      </p:pic>
    </p:spTree>
    <p:extLst>
      <p:ext uri="{BB962C8B-B14F-4D97-AF65-F5344CB8AC3E}">
        <p14:creationId xmlns:p14="http://schemas.microsoft.com/office/powerpoint/2010/main" val="235308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PROBLEM DEFINITON</a:t>
            </a:r>
            <a:endParaRPr lang="en-IN" dirty="0"/>
          </a:p>
        </p:txBody>
      </p:sp>
      <p:sp>
        <p:nvSpPr>
          <p:cNvPr id="3" name="Content Placeholder 2"/>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Face authentication </a:t>
            </a:r>
            <a:r>
              <a:rPr lang="en-US" dirty="0">
                <a:latin typeface="Times New Roman" panose="02020603050405020304" pitchFamily="18" charset="0"/>
                <a:cs typeface="Times New Roman" panose="02020603050405020304" pitchFamily="18" charset="0"/>
              </a:rPr>
              <a:t>available nowadays can easily be spoofed using commonly available technologies like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Photographs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Digital image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Videos </a:t>
            </a:r>
          </a:p>
          <a:p>
            <a:r>
              <a:rPr lang="en-US" dirty="0">
                <a:latin typeface="Times New Roman" panose="02020603050405020304" pitchFamily="18" charset="0"/>
                <a:cs typeface="Times New Roman" panose="02020603050405020304" pitchFamily="18" charset="0"/>
              </a:rPr>
              <a:t>In the social media era, users’ faces are often available online. Highly contrasted photographs of user’s faces such as pictures on Facebook, Twitter, and LinkedIn etc. can be taken even without the knowledge of the user.</a:t>
            </a:r>
          </a:p>
          <a:p>
            <a:endParaRPr lang="en-IN" dirty="0"/>
          </a:p>
        </p:txBody>
      </p:sp>
    </p:spTree>
    <p:extLst>
      <p:ext uri="{BB962C8B-B14F-4D97-AF65-F5344CB8AC3E}">
        <p14:creationId xmlns:p14="http://schemas.microsoft.com/office/powerpoint/2010/main" val="3400705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PROBLEM DEFINITON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Faces should be considered public knowledge, which means face authentication </a:t>
            </a:r>
            <a:r>
              <a:rPr lang="en-US" dirty="0" smtClean="0">
                <a:latin typeface="Times New Roman" panose="02020603050405020304" pitchFamily="18" charset="0"/>
                <a:cs typeface="Times New Roman" panose="02020603050405020304" pitchFamily="18" charset="0"/>
              </a:rPr>
              <a:t> lacks </a:t>
            </a:r>
            <a:r>
              <a:rPr lang="en-US" dirty="0">
                <a:latin typeface="Times New Roman" panose="02020603050405020304" pitchFamily="18" charset="0"/>
                <a:cs typeface="Times New Roman" panose="02020603050405020304" pitchFamily="18" charset="0"/>
              </a:rPr>
              <a:t>a secrecy component. Secrecy is the strength behind passwords and PINs; to be secure, it may be something that face authentication must incorporate.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defend against these vulnerabilities we propose a face authentication system that includes user friendly challenges.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1088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98" y="2673679"/>
            <a:ext cx="8761413" cy="706964"/>
          </a:xfrm>
        </p:spPr>
        <p:txBody>
          <a:bodyPr>
            <a:normAutofit fontScale="90000"/>
          </a:bodyPr>
          <a:lstStyle/>
          <a:p>
            <a:pPr algn="ctr"/>
            <a:r>
              <a:rPr lang="en-IN" dirty="0" smtClean="0">
                <a:latin typeface="Times New Roman" panose="02020603050405020304" pitchFamily="18" charset="0"/>
                <a:cs typeface="Times New Roman" panose="02020603050405020304" pitchFamily="18" charset="0"/>
              </a:rPr>
              <a:t>Face authentication spoofed using photograph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699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2" y="631319"/>
            <a:ext cx="10637950" cy="5591853"/>
          </a:xfrm>
          <a:prstGeom prst="rect">
            <a:avLst/>
          </a:prstGeom>
        </p:spPr>
      </p:pic>
    </p:spTree>
    <p:extLst>
      <p:ext uri="{BB962C8B-B14F-4D97-AF65-F5344CB8AC3E}">
        <p14:creationId xmlns:p14="http://schemas.microsoft.com/office/powerpoint/2010/main" val="3782765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Photos taken in conditions similar to users’ </a:t>
            </a:r>
            <a:r>
              <a:rPr lang="en-IN" dirty="0" smtClean="0">
                <a:latin typeface="Times New Roman" panose="02020603050405020304" pitchFamily="18" charset="0"/>
                <a:cs typeface="Times New Roman" panose="02020603050405020304" pitchFamily="18" charset="0"/>
              </a:rPr>
              <a:t>enrolment </a:t>
            </a:r>
            <a:r>
              <a:rPr lang="en-IN" dirty="0">
                <a:latin typeface="Times New Roman" panose="02020603050405020304" pitchFamily="18" charset="0"/>
                <a:cs typeface="Times New Roman" panose="02020603050405020304" pitchFamily="18" charset="0"/>
              </a:rPr>
              <a:t>conditions most likely result in successful </a:t>
            </a:r>
            <a:r>
              <a:rPr lang="en-IN" dirty="0" smtClean="0">
                <a:latin typeface="Times New Roman" panose="02020603050405020304" pitchFamily="18" charset="0"/>
                <a:cs typeface="Times New Roman" panose="02020603050405020304" pitchFamily="18" charset="0"/>
              </a:rPr>
              <a:t>logins[1], but not always. Such Face Authentication Systems can </a:t>
            </a:r>
            <a:r>
              <a:rPr lang="en-IN" smtClean="0">
                <a:latin typeface="Times New Roman" panose="02020603050405020304" pitchFamily="18" charset="0"/>
                <a:cs typeface="Times New Roman" panose="02020603050405020304" pitchFamily="18" charset="0"/>
              </a:rPr>
              <a:t>be </a:t>
            </a:r>
            <a:r>
              <a:rPr lang="en-IN" smtClean="0">
                <a:latin typeface="Times New Roman" panose="02020603050405020304" pitchFamily="18" charset="0"/>
                <a:cs typeface="Times New Roman" panose="02020603050405020304" pitchFamily="18" charset="0"/>
              </a:rPr>
              <a:t>breached </a:t>
            </a:r>
            <a:r>
              <a:rPr lang="en-IN" dirty="0" smtClean="0">
                <a:latin typeface="Times New Roman" panose="02020603050405020304" pitchFamily="18" charset="0"/>
                <a:cs typeface="Times New Roman" panose="02020603050405020304" pitchFamily="18" charset="0"/>
              </a:rPr>
              <a:t>easily using widely available photographs of the users’.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Some companies provide such systems like Dell, HP, Lenovo and Toshiba. According to a survey, HP systems were easily spoofed using still images while others have some resistance to it.</a:t>
            </a:r>
          </a:p>
          <a:p>
            <a:endParaRPr lang="en-IN" dirty="0"/>
          </a:p>
          <a:p>
            <a:endParaRPr lang="en-US" dirty="0"/>
          </a:p>
        </p:txBody>
      </p:sp>
    </p:spTree>
    <p:extLst>
      <p:ext uri="{BB962C8B-B14F-4D97-AF65-F5344CB8AC3E}">
        <p14:creationId xmlns:p14="http://schemas.microsoft.com/office/powerpoint/2010/main" val="1915635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7832" y="2597072"/>
            <a:ext cx="8825659" cy="3416300"/>
          </a:xfrm>
        </p:spPr>
        <p:txBody>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Mechanism in which one </a:t>
            </a:r>
            <a:r>
              <a:rPr lang="en-IN" dirty="0">
                <a:latin typeface="Times New Roman" panose="02020603050405020304" pitchFamily="18" charset="0"/>
                <a:cs typeface="Times New Roman" panose="02020603050405020304" pitchFamily="18" charset="0"/>
              </a:rPr>
              <a:t>party presents a question ("challenge") and another party must provide a valid answer ("response") to be authenticated</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users are </a:t>
            </a:r>
            <a:r>
              <a:rPr lang="en-IN" dirty="0">
                <a:latin typeface="Times New Roman" panose="02020603050405020304" pitchFamily="18" charset="0"/>
                <a:cs typeface="Times New Roman" panose="02020603050405020304" pitchFamily="18" charset="0"/>
              </a:rPr>
              <a:t>required to look into a certain direction, which is randomly chosen by the system</a:t>
            </a:r>
            <a:r>
              <a:rPr lang="en-I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By estimating </a:t>
            </a:r>
            <a:r>
              <a:rPr lang="en-IN" dirty="0" smtClean="0">
                <a:latin typeface="Times New Roman" panose="02020603050405020304" pitchFamily="18" charset="0"/>
                <a:cs typeface="Times New Roman" panose="02020603050405020304" pitchFamily="18" charset="0"/>
              </a:rPr>
              <a:t>the eye movements, </a:t>
            </a:r>
            <a:r>
              <a:rPr lang="en-IN" dirty="0">
                <a:latin typeface="Times New Roman" panose="02020603050405020304" pitchFamily="18" charset="0"/>
                <a:cs typeface="Times New Roman" panose="02020603050405020304" pitchFamily="18" charset="0"/>
              </a:rPr>
              <a:t>the system verifies the user's response to the direction challenge. The </a:t>
            </a:r>
            <a:r>
              <a:rPr lang="en-IN" dirty="0" smtClean="0">
                <a:latin typeface="Times New Roman" panose="02020603050405020304" pitchFamily="18" charset="0"/>
                <a:cs typeface="Times New Roman" panose="02020603050405020304" pitchFamily="18" charset="0"/>
              </a:rPr>
              <a:t>movement </a:t>
            </a:r>
            <a:r>
              <a:rPr lang="en-IN" dirty="0">
                <a:latin typeface="Times New Roman" panose="02020603050405020304" pitchFamily="18" charset="0"/>
                <a:cs typeface="Times New Roman" panose="02020603050405020304" pitchFamily="18" charset="0"/>
              </a:rPr>
              <a:t>estimation is based on detection and subsequent tracking of </a:t>
            </a:r>
            <a:r>
              <a:rPr lang="en-IN" dirty="0" smtClean="0">
                <a:latin typeface="Times New Roman" panose="02020603050405020304" pitchFamily="18" charset="0"/>
                <a:cs typeface="Times New Roman" panose="02020603050405020304" pitchFamily="18" charset="0"/>
              </a:rPr>
              <a:t>suitable </a:t>
            </a:r>
            <a:r>
              <a:rPr lang="en-IN" dirty="0">
                <a:latin typeface="Times New Roman" panose="02020603050405020304" pitchFamily="18" charset="0"/>
                <a:cs typeface="Times New Roman" panose="02020603050405020304" pitchFamily="18" charset="0"/>
              </a:rPr>
              <a:t>features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95402" y="2041426"/>
            <a:ext cx="3939989" cy="400110"/>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Challenge Response Mechanism</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884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585</TotalTime>
  <Words>1216</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Garamond</vt:lpstr>
      <vt:lpstr>Times New Roman</vt:lpstr>
      <vt:lpstr>Wingdings</vt:lpstr>
      <vt:lpstr>Organic</vt:lpstr>
      <vt:lpstr>FACE LIVENESS DETECTION</vt:lpstr>
      <vt:lpstr>How face authentication works ?</vt:lpstr>
      <vt:lpstr>PROBLEM DEFINITON</vt:lpstr>
      <vt:lpstr>PROBLEM DEFINITON</vt:lpstr>
      <vt:lpstr>PROBLEM DEFINITON</vt:lpstr>
      <vt:lpstr>Face authentication spoofed using photograph</vt:lpstr>
      <vt:lpstr>PowerPoint Presentation</vt:lpstr>
      <vt:lpstr>LITERATURE SURVEY</vt:lpstr>
      <vt:lpstr>PROPOSED SOLUTION</vt:lpstr>
      <vt:lpstr>PROPOSED SOLUTION</vt:lpstr>
      <vt:lpstr>PROPOSED SOLUTION</vt:lpstr>
      <vt:lpstr>PROPOSED SOLUTION</vt:lpstr>
      <vt:lpstr>Proposed Solution</vt:lpstr>
      <vt:lpstr>FACE LIVENSS DETECTION</vt:lpstr>
      <vt:lpstr>FACE AND EYE DETECTION</vt:lpstr>
      <vt:lpstr>FACE AND EYE DETECTION</vt:lpstr>
      <vt:lpstr>PowerPoint Presentation</vt:lpstr>
      <vt:lpstr>SNAPSHOTS</vt:lpstr>
      <vt:lpstr>MOVEMENT SYNCHRONIZATION</vt:lpstr>
      <vt:lpstr>MOVEMENT SYNCHRONIZATION</vt:lpstr>
      <vt:lpstr>PowerPoint Presentation</vt:lpstr>
      <vt:lpstr>PowerPoint Presentation</vt:lpstr>
      <vt:lpstr>TIMEOUT MECHANISM</vt:lpstr>
      <vt:lpstr>TIMEOUT MECHANISM</vt:lpstr>
      <vt:lpstr>RESULTS </vt:lpstr>
      <vt:lpstr>LIMITATIONS</vt:lpstr>
      <vt:lpstr>REFRENCES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LIVENESS DETECTION</dc:title>
  <dc:creator>bro</dc:creator>
  <cp:lastModifiedBy>Shubham</cp:lastModifiedBy>
  <cp:revision>51</cp:revision>
  <dcterms:created xsi:type="dcterms:W3CDTF">2013-10-06T17:39:55Z</dcterms:created>
  <dcterms:modified xsi:type="dcterms:W3CDTF">2013-11-27T04:56:38Z</dcterms:modified>
</cp:coreProperties>
</file>