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25" d="100"/>
          <a:sy n="25" d="100"/>
        </p:scale>
        <p:origin x="1651" y="-696"/>
      </p:cViewPr>
      <p:guideLst>
        <p:guide orient="horz" pos="10368"/>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278320"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2"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32918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329184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9" name="Instructions"/>
          <p:cNvSpPr/>
          <p:nvPr userDrawn="1"/>
        </p:nvSpPr>
        <p:spPr>
          <a:xfrm>
            <a:off x="-102870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36” wide. It can be used to print any poster with a 1:1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3604200" y="0"/>
            <a:ext cx="9601200" cy="329184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4320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18262"/>
            <a:ext cx="2962656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1645920" y="7680963"/>
            <a:ext cx="2962656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30510483"/>
            <a:ext cx="768096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5/19/2020</a:t>
            </a:fld>
            <a:endParaRPr lang="en-US" dirty="0"/>
          </a:p>
        </p:txBody>
      </p:sp>
      <p:sp>
        <p:nvSpPr>
          <p:cNvPr id="5" name="Footer Placeholder 4"/>
          <p:cNvSpPr>
            <a:spLocks noGrp="1"/>
          </p:cNvSpPr>
          <p:nvPr>
            <p:ph type="ftr" sz="quarter" idx="3"/>
          </p:nvPr>
        </p:nvSpPr>
        <p:spPr>
          <a:xfrm>
            <a:off x="11247120" y="30510483"/>
            <a:ext cx="1042416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30510483"/>
            <a:ext cx="768096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ata.bls.gov/timeseries/LNS14000000" TargetMode="External"/><Relationship Id="rId13" Type="http://schemas.openxmlformats.org/officeDocument/2006/relationships/hyperlink" Target="https://www.cdc.gov/nchs/nvss/vsrr/COVID19/index.htm" TargetMode="External"/><Relationship Id="rId18" Type="http://schemas.openxmlformats.org/officeDocument/2006/relationships/hyperlink" Target="https://simple.wikipedia.org/wiki/List_of_U.S._states_by_population" TargetMode="External"/><Relationship Id="rId3" Type="http://schemas.openxmlformats.org/officeDocument/2006/relationships/image" Target="../media/image4.png"/><Relationship Id="rId21" Type="http://schemas.openxmlformats.org/officeDocument/2006/relationships/hyperlink" Target="https://github.com/topojson/us-atlas" TargetMode="External"/><Relationship Id="rId7" Type="http://schemas.openxmlformats.org/officeDocument/2006/relationships/hyperlink" Target="https://www.genigraphics.com/templates" TargetMode="External"/><Relationship Id="rId12" Type="http://schemas.openxmlformats.org/officeDocument/2006/relationships/hyperlink" Target="https://data.world/covid-19-data-resource-hub/covid-19-case-counts" TargetMode="External"/><Relationship Id="rId17" Type="http://schemas.openxmlformats.org/officeDocument/2006/relationships/hyperlink" Target="https://en.wikipedia.org/wiki/List_of_states_and_union_territories_of_India_by_population" TargetMode="External"/><Relationship Id="rId2" Type="http://schemas.openxmlformats.org/officeDocument/2006/relationships/image" Target="../media/image3.png"/><Relationship Id="rId16" Type="http://schemas.openxmlformats.org/officeDocument/2006/relationships/hyperlink" Target="https://www.covid19india.org/" TargetMode="External"/><Relationship Id="rId20" Type="http://schemas.openxmlformats.org/officeDocument/2006/relationships/hyperlink" Target="http://bl.ocks.org/michellechandra/0b2ce4923dc9b5809922" TargetMode="Externa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hyperlink" Target="https://htmlcolorcodes.com/color-chart/" TargetMode="External"/><Relationship Id="rId5" Type="http://schemas.openxmlformats.org/officeDocument/2006/relationships/image" Target="../media/image6.png"/><Relationship Id="rId15" Type="http://schemas.openxmlformats.org/officeDocument/2006/relationships/image" Target="../media/image8.png"/><Relationship Id="rId10" Type="http://schemas.openxmlformats.org/officeDocument/2006/relationships/hyperlink" Target="https://www.theguardian.com/environment/interactive/2013/may/14/alaska-villages-frontline-global-warming" TargetMode="External"/><Relationship Id="rId19" Type="http://schemas.openxmlformats.org/officeDocument/2006/relationships/hyperlink" Target="http://embed.plnkr.co/i2eLwxweLJhuUgTuOS4x/" TargetMode="External"/><Relationship Id="rId4" Type="http://schemas.openxmlformats.org/officeDocument/2006/relationships/image" Target="../media/image5.png"/><Relationship Id="rId9" Type="http://schemas.openxmlformats.org/officeDocument/2006/relationships/hyperlink" Target="https://coronavirus.1point3acres.com/en" TargetMode="External"/><Relationship Id="rId14" Type="http://schemas.openxmlformats.org/officeDocument/2006/relationships/hyperlink" Target="https://www.who.int/emergencies/diseases/novel-coronavirus-2019/situation-reports" TargetMode="External"/><Relationship Id="rId22" Type="http://schemas.openxmlformats.org/officeDocument/2006/relationships/hyperlink" Target="https://www.appliedgeographic.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94"/>
          <p:cNvSpPr txBox="1">
            <a:spLocks noChangeArrowheads="1"/>
          </p:cNvSpPr>
          <p:nvPr/>
        </p:nvSpPr>
        <p:spPr bwMode="auto">
          <a:xfrm>
            <a:off x="11540620" y="21867604"/>
            <a:ext cx="9692640" cy="5878486"/>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mn-lt"/>
              </a:rPr>
              <a:t>While visualizing the COVID-19 cases in USA and India using </a:t>
            </a:r>
            <a:r>
              <a:rPr lang="en-US" sz="2800" dirty="0" err="1">
                <a:latin typeface="+mn-lt"/>
              </a:rPr>
              <a:t>chloropleths</a:t>
            </a:r>
            <a:r>
              <a:rPr lang="en-US" sz="2800" dirty="0">
                <a:latin typeface="+mn-lt"/>
              </a:rPr>
              <a:t>, it was interesting to see how the count per million value conveyed more information than the absolute counts. This is a better measure of how a state  was affected by COVID-19 because it takes into account the population of the state.</a:t>
            </a:r>
          </a:p>
          <a:p>
            <a:pPr eaLnBrk="1" hangingPunct="1"/>
            <a:endParaRPr lang="en-US" sz="2800" dirty="0">
              <a:latin typeface="+mn-lt"/>
              <a:cs typeface="Arial" panose="020B0604020202020204" pitchFamily="34" charset="0"/>
            </a:endParaRPr>
          </a:p>
          <a:p>
            <a:pPr eaLnBrk="1" hangingPunct="1"/>
            <a:r>
              <a:rPr lang="en-US" sz="2800" dirty="0">
                <a:latin typeface="+mn-lt"/>
                <a:cs typeface="Arial" panose="020B0604020202020204" pitchFamily="34" charset="0"/>
              </a:rPr>
              <a:t>For example a state having 150 cases can seem to be better off than one recording 1000 cases. However if the population of the latter state is 500,000 and the population of the former is 300, visualizing the actual counts can lead to a bias.</a:t>
            </a:r>
          </a:p>
          <a:p>
            <a:pPr eaLnBrk="1" hangingPunct="1"/>
            <a:endParaRPr lang="en-US" sz="2800" dirty="0">
              <a:latin typeface="+mn-lt"/>
              <a:cs typeface="Arial" panose="020B0604020202020204" pitchFamily="34" charset="0"/>
            </a:endParaRPr>
          </a:p>
          <a:p>
            <a:pPr eaLnBrk="1" hangingPunct="1"/>
            <a:r>
              <a:rPr lang="en-US" sz="2800" dirty="0">
                <a:latin typeface="+mn-lt"/>
                <a:cs typeface="Arial" panose="020B0604020202020204" pitchFamily="34" charset="0"/>
              </a:rPr>
              <a:t>The bubble plot allows use to visualize </a:t>
            </a:r>
            <a:r>
              <a:rPr lang="en-US" sz="2800" dirty="0" err="1">
                <a:latin typeface="+mn-lt"/>
                <a:cs typeface="Arial" panose="020B0604020202020204" pitchFamily="34" charset="0"/>
              </a:rPr>
              <a:t>centres</a:t>
            </a:r>
            <a:r>
              <a:rPr lang="en-US" sz="2800" dirty="0">
                <a:latin typeface="+mn-lt"/>
                <a:cs typeface="Arial" panose="020B0604020202020204" pitchFamily="34" charset="0"/>
              </a:rPr>
              <a:t> of infections effectively.</a:t>
            </a:r>
          </a:p>
        </p:txBody>
      </p:sp>
      <p:sp>
        <p:nvSpPr>
          <p:cNvPr id="45" name="Rectangle 44"/>
          <p:cNvSpPr/>
          <p:nvPr/>
        </p:nvSpPr>
        <p:spPr>
          <a:xfrm>
            <a:off x="11540620" y="21036029"/>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Insights</a:t>
            </a:r>
          </a:p>
        </p:txBody>
      </p:sp>
      <p:pic>
        <p:nvPicPr>
          <p:cNvPr id="47" name="Picture 46" descr="A close up of text on a black background&#10;&#10;Description automatically generated">
            <a:extLst>
              <a:ext uri="{FF2B5EF4-FFF2-40B4-BE49-F238E27FC236}">
                <a16:creationId xmlns:a16="http://schemas.microsoft.com/office/drawing/2014/main" id="{E7B7B39E-F379-C640-9DCE-24C2DF992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5220" y="12443159"/>
            <a:ext cx="9702800" cy="6781800"/>
          </a:xfrm>
          <a:prstGeom prst="rect">
            <a:avLst/>
          </a:prstGeom>
        </p:spPr>
      </p:pic>
      <p:pic>
        <p:nvPicPr>
          <p:cNvPr id="28" name="Picture 27" descr="A screenshot of a computer screen&#10;&#10;Description automatically generated">
            <a:extLst>
              <a:ext uri="{FF2B5EF4-FFF2-40B4-BE49-F238E27FC236}">
                <a16:creationId xmlns:a16="http://schemas.microsoft.com/office/drawing/2014/main" id="{FAC4FB50-50FA-2349-8754-DC42141D75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69637" y="17639432"/>
            <a:ext cx="7448383" cy="3078299"/>
          </a:xfrm>
          <a:prstGeom prst="rect">
            <a:avLst/>
          </a:prstGeom>
        </p:spPr>
      </p:pic>
      <p:pic>
        <p:nvPicPr>
          <p:cNvPr id="41" name="Picture 40" descr="A screenshot of a cell phone&#10;&#10;Description automatically generated">
            <a:extLst>
              <a:ext uri="{FF2B5EF4-FFF2-40B4-BE49-F238E27FC236}">
                <a16:creationId xmlns:a16="http://schemas.microsoft.com/office/drawing/2014/main" id="{980C553F-CEA8-BB49-9F4D-D08D7F8E3D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4304" y="19001492"/>
            <a:ext cx="5270709" cy="2940341"/>
          </a:xfrm>
          <a:prstGeom prst="rect">
            <a:avLst/>
          </a:prstGeom>
        </p:spPr>
      </p:pic>
      <p:pic>
        <p:nvPicPr>
          <p:cNvPr id="20" name="Picture 19" descr="A close up of a map&#10;&#10;Description automatically generated">
            <a:extLst>
              <a:ext uri="{FF2B5EF4-FFF2-40B4-BE49-F238E27FC236}">
                <a16:creationId xmlns:a16="http://schemas.microsoft.com/office/drawing/2014/main" id="{BEE4128F-DAA4-FA40-A854-CAE5AC23E6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79007" y="17155274"/>
            <a:ext cx="4977031" cy="3414850"/>
          </a:xfrm>
          <a:prstGeom prst="rect">
            <a:avLst/>
          </a:prstGeom>
        </p:spPr>
      </p:pic>
      <p:pic>
        <p:nvPicPr>
          <p:cNvPr id="43" name="Picture 42" descr="A screenshot of a video game&#10;&#10;Description automatically generated">
            <a:extLst>
              <a:ext uri="{FF2B5EF4-FFF2-40B4-BE49-F238E27FC236}">
                <a16:creationId xmlns:a16="http://schemas.microsoft.com/office/drawing/2014/main" id="{7EE57972-C6DF-E84A-BC38-6125B3FF42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6430" y="16885740"/>
            <a:ext cx="5277808" cy="2548237"/>
          </a:xfrm>
          <a:prstGeom prst="rect">
            <a:avLst/>
          </a:prstGeom>
        </p:spPr>
      </p:pic>
      <p:sp>
        <p:nvSpPr>
          <p:cNvPr id="33" name="Rectangle 32"/>
          <p:cNvSpPr/>
          <p:nvPr/>
        </p:nvSpPr>
        <p:spPr>
          <a:xfrm>
            <a:off x="1229062" y="8496758"/>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Project Overview and Implementation</a:t>
            </a:r>
          </a:p>
        </p:txBody>
      </p:sp>
      <p:sp>
        <p:nvSpPr>
          <p:cNvPr id="11" name="Text Box 190"/>
          <p:cNvSpPr txBox="1">
            <a:spLocks noChangeArrowheads="1"/>
          </p:cNvSpPr>
          <p:nvPr/>
        </p:nvSpPr>
        <p:spPr bwMode="auto">
          <a:xfrm>
            <a:off x="1229062" y="9478761"/>
            <a:ext cx="9692640" cy="717114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mj-lt"/>
                <a:cs typeface="Arial" panose="020B0604020202020204" pitchFamily="34" charset="0"/>
              </a:rPr>
              <a:t>The main goal of the project was to create a dashboard for visualizing COVID-19 cases in USA, how the disease spread and how it effected on the country’s unemployment rates. </a:t>
            </a:r>
          </a:p>
          <a:p>
            <a:pPr eaLnBrk="1" hangingPunct="1"/>
            <a:endParaRPr lang="en-US" sz="2800" dirty="0">
              <a:latin typeface="+mj-lt"/>
              <a:cs typeface="Arial" panose="020B0604020202020204" pitchFamily="34" charset="0"/>
            </a:endParaRPr>
          </a:p>
          <a:p>
            <a:pPr eaLnBrk="1" hangingPunct="1"/>
            <a:r>
              <a:rPr lang="en-US" sz="2800" dirty="0">
                <a:latin typeface="+mj-lt"/>
                <a:cs typeface="Arial" panose="020B0604020202020204" pitchFamily="34" charset="0"/>
              </a:rPr>
              <a:t>We created two modes for our dashboard - one for the unemployment data and one for the COVID-19 case data to show the spread in different states and counties. </a:t>
            </a:r>
          </a:p>
          <a:p>
            <a:pPr eaLnBrk="1" hangingPunct="1"/>
            <a:endParaRPr lang="en-US" sz="2800" dirty="0">
              <a:latin typeface="+mj-lt"/>
              <a:cs typeface="Arial" panose="020B0604020202020204" pitchFamily="34" charset="0"/>
            </a:endParaRPr>
          </a:p>
          <a:p>
            <a:pPr eaLnBrk="1" hangingPunct="1"/>
            <a:r>
              <a:rPr lang="en-US" sz="2800" dirty="0">
                <a:latin typeface="+mj-lt"/>
                <a:cs typeface="Arial" panose="020B0604020202020204" pitchFamily="34" charset="0"/>
              </a:rPr>
              <a:t>Our backend used flask while our frontend work is done using d3. We used </a:t>
            </a:r>
            <a:r>
              <a:rPr lang="en-US" sz="2800" dirty="0" err="1">
                <a:latin typeface="+mj-lt"/>
                <a:cs typeface="Arial" panose="020B0604020202020204" pitchFamily="34" charset="0"/>
              </a:rPr>
              <a:t>chloropleths</a:t>
            </a:r>
            <a:r>
              <a:rPr lang="en-US" sz="2800" dirty="0">
                <a:latin typeface="+mj-lt"/>
                <a:cs typeface="Arial" panose="020B0604020202020204" pitchFamily="34" charset="0"/>
              </a:rPr>
              <a:t> and bubble plots on </a:t>
            </a:r>
            <a:r>
              <a:rPr lang="en-US" sz="2800" dirty="0" err="1">
                <a:latin typeface="+mj-lt"/>
                <a:cs typeface="Arial" panose="020B0604020202020204" pitchFamily="34" charset="0"/>
              </a:rPr>
              <a:t>topojson</a:t>
            </a:r>
            <a:r>
              <a:rPr lang="en-US" sz="2800" dirty="0">
                <a:latin typeface="+mj-lt"/>
                <a:cs typeface="Arial" panose="020B0604020202020204" pitchFamily="34" charset="0"/>
              </a:rPr>
              <a:t> maps to show the spread of the virus and its deadly trail. </a:t>
            </a:r>
          </a:p>
          <a:p>
            <a:pPr eaLnBrk="1" hangingPunct="1"/>
            <a:endParaRPr lang="en-US" sz="2800" dirty="0">
              <a:latin typeface="+mj-lt"/>
              <a:cs typeface="Arial" panose="020B0604020202020204" pitchFamily="34" charset="0"/>
            </a:endParaRPr>
          </a:p>
          <a:p>
            <a:pPr eaLnBrk="1" hangingPunct="1"/>
            <a:r>
              <a:rPr lang="en-US" sz="2800" dirty="0">
                <a:latin typeface="+mj-lt"/>
                <a:cs typeface="Arial" panose="020B0604020202020204" pitchFamily="34" charset="0"/>
              </a:rPr>
              <a:t>Since the data we obtained was timestamped we were able to animate the data to show a live visualization of how the spread occurred over the country and how unemployment rate increased as a result. The figures show how our dashboard looks.</a:t>
            </a:r>
          </a:p>
        </p:txBody>
      </p:sp>
      <p:sp>
        <p:nvSpPr>
          <p:cNvPr id="4" name="Text Box 122"/>
          <p:cNvSpPr txBox="1">
            <a:spLocks noChangeArrowheads="1"/>
          </p:cNvSpPr>
          <p:nvPr/>
        </p:nvSpPr>
        <p:spPr bwMode="auto">
          <a:xfrm>
            <a:off x="5486400" y="39588"/>
            <a:ext cx="21945600" cy="272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b="1" dirty="0">
                <a:solidFill>
                  <a:schemeClr val="accent3">
                    <a:lumMod val="20000"/>
                    <a:lumOff val="80000"/>
                  </a:schemeClr>
                </a:solidFill>
                <a:latin typeface="+mn-lt"/>
              </a:rPr>
              <a:t>Visualizing the spread of COVID-19 and </a:t>
            </a:r>
          </a:p>
          <a:p>
            <a:pPr algn="ctr" eaLnBrk="1" hangingPunct="1"/>
            <a:r>
              <a:rPr lang="en-US" sz="6600" b="1" dirty="0">
                <a:solidFill>
                  <a:schemeClr val="accent3">
                    <a:lumMod val="20000"/>
                    <a:lumOff val="80000"/>
                  </a:schemeClr>
                </a:solidFill>
                <a:latin typeface="+mn-lt"/>
              </a:rPr>
              <a:t>its effects in USA and India</a:t>
            </a:r>
          </a:p>
        </p:txBody>
      </p:sp>
      <p:sp>
        <p:nvSpPr>
          <p:cNvPr id="5" name="Text Box 123"/>
          <p:cNvSpPr txBox="1">
            <a:spLocks noChangeArrowheads="1"/>
          </p:cNvSpPr>
          <p:nvPr/>
        </p:nvSpPr>
        <p:spPr bwMode="auto">
          <a:xfrm>
            <a:off x="5486400" y="240030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err="1">
                <a:solidFill>
                  <a:schemeClr val="accent3">
                    <a:lumMod val="20000"/>
                    <a:lumOff val="80000"/>
                  </a:schemeClr>
                </a:solidFill>
                <a:latin typeface="+mn-lt"/>
              </a:rPr>
              <a:t>Shanuj</a:t>
            </a:r>
            <a:r>
              <a:rPr lang="en-US" sz="4000" dirty="0">
                <a:solidFill>
                  <a:schemeClr val="accent3">
                    <a:lumMod val="20000"/>
                    <a:lumOff val="80000"/>
                  </a:schemeClr>
                </a:solidFill>
                <a:latin typeface="+mn-lt"/>
              </a:rPr>
              <a:t> Shekhar (SBU ID: 112670784), Priyanka Nath (SBU ID: 112715634)</a:t>
            </a:r>
          </a:p>
        </p:txBody>
      </p:sp>
      <p:sp>
        <p:nvSpPr>
          <p:cNvPr id="26" name="TextBox 25"/>
          <p:cNvSpPr txBox="1"/>
          <p:nvPr/>
        </p:nvSpPr>
        <p:spPr>
          <a:xfrm>
            <a:off x="757505" y="29769243"/>
            <a:ext cx="14630400" cy="2431387"/>
          </a:xfrm>
          <a:prstGeom prst="rect">
            <a:avLst/>
          </a:prstGeom>
          <a:noFill/>
        </p:spPr>
        <p:txBody>
          <a:bodyPr wrap="square" lIns="68568" tIns="68568" rIns="68568" bIns="68568" numCol="1" spcCol="342842" rtlCol="0">
            <a:noAutofit/>
          </a:bodyPr>
          <a:lstStyle/>
          <a:p>
            <a:pPr marL="457200" indent="-457200">
              <a:buAutoNum type="arabicPeriod"/>
            </a:pPr>
            <a:r>
              <a:rPr lang="en-US" sz="2000" dirty="0">
                <a:latin typeface="+mj-lt"/>
                <a:hlinkClick r:id="rId7">
                  <a:extLst>
                    <a:ext uri="{A12FA001-AC4F-418D-AE19-62706E023703}">
                      <ahyp:hlinkClr xmlns:ahyp="http://schemas.microsoft.com/office/drawing/2018/hyperlinkcolor" val="tx"/>
                    </a:ext>
                  </a:extLst>
                </a:hlinkClick>
              </a:rPr>
              <a:t>https://www.genigraphics.com/templates</a:t>
            </a:r>
            <a:endParaRPr lang="en-US" sz="2000" dirty="0">
              <a:latin typeface="+mj-lt"/>
            </a:endParaRPr>
          </a:p>
          <a:p>
            <a:pPr marL="457200" indent="-457200">
              <a:buAutoNum type="arabicPeriod"/>
            </a:pPr>
            <a:r>
              <a:rPr lang="en-US" sz="2000" dirty="0">
                <a:latin typeface="+mj-lt"/>
                <a:hlinkClick r:id="rId8">
                  <a:extLst>
                    <a:ext uri="{A12FA001-AC4F-418D-AE19-62706E023703}">
                      <ahyp:hlinkClr xmlns:ahyp="http://schemas.microsoft.com/office/drawing/2018/hyperlinkcolor" val="tx"/>
                    </a:ext>
                  </a:extLst>
                </a:hlinkClick>
              </a:rPr>
              <a:t>https://data.bls.gov/timeseries/LNS14000000</a:t>
            </a:r>
            <a:endParaRPr lang="en-US" sz="2000" dirty="0">
              <a:latin typeface="+mj-lt"/>
            </a:endParaRPr>
          </a:p>
          <a:p>
            <a:pPr marL="457200" indent="-457200">
              <a:buAutoNum type="arabicPeriod"/>
            </a:pPr>
            <a:r>
              <a:rPr lang="en-US" sz="2000" dirty="0">
                <a:latin typeface="+mj-lt"/>
                <a:hlinkClick r:id="rId9">
                  <a:extLst>
                    <a:ext uri="{A12FA001-AC4F-418D-AE19-62706E023703}">
                      <ahyp:hlinkClr xmlns:ahyp="http://schemas.microsoft.com/office/drawing/2018/hyperlinkcolor" val="tx"/>
                    </a:ext>
                  </a:extLst>
                </a:hlinkClick>
              </a:rPr>
              <a:t>https://coronavirus.1point3acres.com/en</a:t>
            </a:r>
            <a:endParaRPr lang="en-US" sz="2000" dirty="0">
              <a:latin typeface="+mj-lt"/>
            </a:endParaRPr>
          </a:p>
          <a:p>
            <a:pPr marL="457200" indent="-457200">
              <a:buAutoNum type="arabicPeriod"/>
            </a:pPr>
            <a:r>
              <a:rPr lang="en-US" sz="2000" dirty="0">
                <a:latin typeface="+mj-lt"/>
                <a:hlinkClick r:id="rId10">
                  <a:extLst>
                    <a:ext uri="{A12FA001-AC4F-418D-AE19-62706E023703}">
                      <ahyp:hlinkClr xmlns:ahyp="http://schemas.microsoft.com/office/drawing/2018/hyperlinkcolor" val="tx"/>
                    </a:ext>
                  </a:extLst>
                </a:hlinkClick>
              </a:rPr>
              <a:t>https://www.theguardian.com/environment/interactive/2013/may/14/alaska-villages-frontline-global-warming</a:t>
            </a:r>
            <a:endParaRPr lang="en-US" sz="2000" dirty="0">
              <a:latin typeface="+mj-lt"/>
            </a:endParaRPr>
          </a:p>
          <a:p>
            <a:pPr marL="457200" indent="-457200">
              <a:buAutoNum type="arabicPeriod"/>
            </a:pPr>
            <a:r>
              <a:rPr lang="en-US" sz="2000" dirty="0">
                <a:latin typeface="+mj-lt"/>
                <a:hlinkClick r:id="rId11">
                  <a:extLst>
                    <a:ext uri="{A12FA001-AC4F-418D-AE19-62706E023703}">
                      <ahyp:hlinkClr xmlns:ahyp="http://schemas.microsoft.com/office/drawing/2018/hyperlinkcolor" val="tx"/>
                    </a:ext>
                  </a:extLst>
                </a:hlinkClick>
              </a:rPr>
              <a:t>https://htmlcolorcodes.com/color-chart/</a:t>
            </a:r>
            <a:endParaRPr lang="en-US" sz="2000" dirty="0">
              <a:latin typeface="+mj-lt"/>
            </a:endParaRPr>
          </a:p>
          <a:p>
            <a:pPr marL="457200" indent="-457200">
              <a:buAutoNum type="arabicPeriod"/>
            </a:pPr>
            <a:r>
              <a:rPr lang="en-US" sz="2000" dirty="0">
                <a:latin typeface="+mj-lt"/>
                <a:hlinkClick r:id="rId12">
                  <a:extLst>
                    <a:ext uri="{A12FA001-AC4F-418D-AE19-62706E023703}">
                      <ahyp:hlinkClr xmlns:ahyp="http://schemas.microsoft.com/office/drawing/2018/hyperlinkcolor" val="tx"/>
                    </a:ext>
                  </a:extLst>
                </a:hlinkClick>
              </a:rPr>
              <a:t>https://data.world/covid-19-data-resource-hub/covid-19-case-counts</a:t>
            </a:r>
            <a:endParaRPr lang="en-US" sz="2000" dirty="0">
              <a:latin typeface="+mj-lt"/>
            </a:endParaRPr>
          </a:p>
          <a:p>
            <a:pPr marL="457200" indent="-457200">
              <a:buAutoNum type="arabicPeriod"/>
            </a:pPr>
            <a:r>
              <a:rPr lang="en-US" sz="2000" dirty="0">
                <a:latin typeface="+mj-lt"/>
                <a:hlinkClick r:id="rId13">
                  <a:extLst>
                    <a:ext uri="{A12FA001-AC4F-418D-AE19-62706E023703}">
                      <ahyp:hlinkClr xmlns:ahyp="http://schemas.microsoft.com/office/drawing/2018/hyperlinkcolor" val="tx"/>
                    </a:ext>
                  </a:extLst>
                </a:hlinkClick>
              </a:rPr>
              <a:t>https://www.cdc.gov/nchs/nvss/vsrr/COVID19/index.htm</a:t>
            </a:r>
            <a:endParaRPr lang="en-US" sz="2000" dirty="0">
              <a:latin typeface="+mj-lt"/>
            </a:endParaRPr>
          </a:p>
          <a:p>
            <a:pPr marL="457200" indent="-457200">
              <a:buAutoNum type="arabicPeriod"/>
            </a:pPr>
            <a:r>
              <a:rPr lang="en-US" sz="2000" dirty="0">
                <a:latin typeface="+mj-lt"/>
                <a:hlinkClick r:id="rId14">
                  <a:extLst>
                    <a:ext uri="{A12FA001-AC4F-418D-AE19-62706E023703}">
                      <ahyp:hlinkClr xmlns:ahyp="http://schemas.microsoft.com/office/drawing/2018/hyperlinkcolor" val="tx"/>
                    </a:ext>
                  </a:extLst>
                </a:hlinkClick>
              </a:rPr>
              <a:t>https://www.who.int/emergencies/diseases/novel-coronavirus-2019/situation-reports</a:t>
            </a:r>
            <a:endParaRPr lang="en-US" sz="2000" dirty="0">
              <a:latin typeface="+mj-lt"/>
            </a:endParaRPr>
          </a:p>
          <a:p>
            <a:br>
              <a:rPr lang="en-US" sz="2400" dirty="0"/>
            </a:br>
            <a:endParaRPr lang="en-US" sz="2400" dirty="0"/>
          </a:p>
        </p:txBody>
      </p:sp>
      <p:sp>
        <p:nvSpPr>
          <p:cNvPr id="27" name="TextBox 26"/>
          <p:cNvSpPr txBox="1"/>
          <p:nvPr/>
        </p:nvSpPr>
        <p:spPr>
          <a:xfrm>
            <a:off x="757505" y="28956000"/>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280160" y="5760563"/>
            <a:ext cx="9692640" cy="2431388"/>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COVID-19 has changed life as we know it. This deadly virus is an active crisis that is affecting people all over the globe leaving a large number of people unemployed. We are focusing on USA and India and aim to create a useful visualization about the spread and affects of COVID-19 in these countries.</a:t>
            </a:r>
          </a:p>
        </p:txBody>
      </p:sp>
      <p:sp>
        <p:nvSpPr>
          <p:cNvPr id="32" name="Rectangle 31"/>
          <p:cNvSpPr/>
          <p:nvPr/>
        </p:nvSpPr>
        <p:spPr>
          <a:xfrm>
            <a:off x="128016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64422" y="23667839"/>
            <a:ext cx="9692640" cy="372405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t>We can zoom into a county-level view from a state level view and see how the state as a whole stands. We have supporting visualizations in the form of a pie chart and a bar chart on the right side. The bar chart shows how where the state stands with the top 5 most affected states while the pie chart shows how much the selected state accounts for the the country’s infected count/ deaths. (Fig.1)</a:t>
            </a:r>
          </a:p>
          <a:p>
            <a:pPr eaLnBrk="1" hangingPunct="1"/>
            <a:endParaRPr lang="en-US" sz="2800" dirty="0"/>
          </a:p>
        </p:txBody>
      </p:sp>
      <p:sp>
        <p:nvSpPr>
          <p:cNvPr id="34" name="Rectangle 33"/>
          <p:cNvSpPr/>
          <p:nvPr/>
        </p:nvSpPr>
        <p:spPr>
          <a:xfrm>
            <a:off x="1186045" y="2279468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Features</a:t>
            </a:r>
          </a:p>
        </p:txBody>
      </p:sp>
      <p:sp>
        <p:nvSpPr>
          <p:cNvPr id="12" name="Text Box 191"/>
          <p:cNvSpPr txBox="1">
            <a:spLocks noChangeArrowheads="1"/>
          </p:cNvSpPr>
          <p:nvPr/>
        </p:nvSpPr>
        <p:spPr bwMode="auto">
          <a:xfrm>
            <a:off x="21976080" y="13295618"/>
            <a:ext cx="9692640" cy="9756471"/>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We collected various different datasets and combined them so that our dashboard could give a a more compact and complete visualization of how fast COVID-19 infected the different states and counties of USA and the states of India.</a:t>
            </a:r>
          </a:p>
          <a:p>
            <a:pPr eaLnBrk="1" hangingPunct="1"/>
            <a:endParaRPr lang="en-US" sz="2800" dirty="0">
              <a:latin typeface="Calibri" pitchFamily="34" charset="0"/>
            </a:endParaRPr>
          </a:p>
          <a:p>
            <a:pPr eaLnBrk="1" hangingPunct="1"/>
            <a:r>
              <a:rPr lang="en-US" sz="2800" dirty="0">
                <a:latin typeface="Calibri" pitchFamily="34" charset="0"/>
              </a:rPr>
              <a:t>Collecting data that could be combined was a tedious task and it proved to be difficult for India since not much data was available. We were able to collect a good amount of data for the US , however if would have been really useful if we could  get our hands on interstates flight paths during the pandemic period for a better analysis of the spread. Moreover since the COVID-19 pandemic is still an active crisis the data is changing everyday which was challenging when it came to keeping our database up to date and synchronized.</a:t>
            </a:r>
          </a:p>
          <a:p>
            <a:pPr eaLnBrk="1" hangingPunct="1"/>
            <a:endParaRPr lang="en-US" sz="2800" dirty="0">
              <a:latin typeface="Calibri" pitchFamily="34" charset="0"/>
            </a:endParaRPr>
          </a:p>
          <a:p>
            <a:pPr eaLnBrk="1" hangingPunct="1"/>
            <a:r>
              <a:rPr lang="en-US" sz="2800" dirty="0">
                <a:latin typeface="Calibri" pitchFamily="34" charset="0"/>
              </a:rPr>
              <a:t>The dashboards use a lot of data which are processed on the backend. Even then, we have to send a somewhat large amount of data to the front end for visualization which leads to noticeable latency in graph creation. This was especially true for the bubble plot because for every time unit we had to refresh our map with new bubbles of different radius. Hence the animation may seem to lag during play mode.</a:t>
            </a:r>
          </a:p>
        </p:txBody>
      </p:sp>
      <p:sp>
        <p:nvSpPr>
          <p:cNvPr id="35" name="Rectangle 34"/>
          <p:cNvSpPr/>
          <p:nvPr/>
        </p:nvSpPr>
        <p:spPr>
          <a:xfrm>
            <a:off x="21916818" y="12378534"/>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Challenges</a:t>
            </a:r>
          </a:p>
        </p:txBody>
      </p:sp>
      <p:sp>
        <p:nvSpPr>
          <p:cNvPr id="14" name="Text Box 193"/>
          <p:cNvSpPr txBox="1">
            <a:spLocks noChangeArrowheads="1"/>
          </p:cNvSpPr>
          <p:nvPr/>
        </p:nvSpPr>
        <p:spPr bwMode="auto">
          <a:xfrm>
            <a:off x="21916818" y="24275592"/>
            <a:ext cx="9692640" cy="329316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We created a dashboard which visualizes the spread of COVID-19 cases in USA and India and how it affected the unemployment rates in USA.</a:t>
            </a:r>
          </a:p>
          <a:p>
            <a:pPr eaLnBrk="1" hangingPunct="1"/>
            <a:endParaRPr lang="en-US" sz="2800" dirty="0">
              <a:latin typeface="Calibri" pitchFamily="34" charset="0"/>
            </a:endParaRPr>
          </a:p>
          <a:p>
            <a:pPr eaLnBrk="1" hangingPunct="1"/>
            <a:r>
              <a:rPr lang="en-US" sz="2800" dirty="0">
                <a:latin typeface="Calibri" pitchFamily="34" charset="0"/>
              </a:rPr>
              <a:t>The dashboard also gives us an idea of where any state in the US stands in terms of infections and deaths due </a:t>
            </a:r>
            <a:r>
              <a:rPr lang="en-US" sz="2800">
                <a:latin typeface="Calibri" pitchFamily="34" charset="0"/>
              </a:rPr>
              <a:t>to COVID-19</a:t>
            </a:r>
            <a:r>
              <a:rPr lang="en-US" sz="2800" dirty="0">
                <a:latin typeface="Calibri" pitchFamily="34" charset="0"/>
              </a:rPr>
              <a:t>. </a:t>
            </a:r>
          </a:p>
          <a:p>
            <a:pPr eaLnBrk="1" hangingPunct="1"/>
            <a:endParaRPr lang="en-US" sz="2800" dirty="0">
              <a:latin typeface="Calibri" pitchFamily="34" charset="0"/>
            </a:endParaRPr>
          </a:p>
        </p:txBody>
      </p:sp>
      <p:sp>
        <p:nvSpPr>
          <p:cNvPr id="36" name="Rectangle 35"/>
          <p:cNvSpPr/>
          <p:nvPr/>
        </p:nvSpPr>
        <p:spPr>
          <a:xfrm>
            <a:off x="21945600" y="23345497"/>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a:t>
            </a:r>
          </a:p>
        </p:txBody>
      </p:sp>
      <p:sp>
        <p:nvSpPr>
          <p:cNvPr id="51" name="Text Box 180"/>
          <p:cNvSpPr txBox="1">
            <a:spLocks noChangeArrowheads="1"/>
          </p:cNvSpPr>
          <p:nvPr/>
        </p:nvSpPr>
        <p:spPr bwMode="auto">
          <a:xfrm>
            <a:off x="1338045" y="22181834"/>
            <a:ext cx="9598525"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State level visualization </a:t>
            </a:r>
          </a:p>
        </p:txBody>
      </p:sp>
      <p:sp>
        <p:nvSpPr>
          <p:cNvPr id="37" name="Text Box 180"/>
          <p:cNvSpPr txBox="1">
            <a:spLocks noChangeArrowheads="1"/>
          </p:cNvSpPr>
          <p:nvPr/>
        </p:nvSpPr>
        <p:spPr bwMode="auto">
          <a:xfrm>
            <a:off x="23218380" y="11708681"/>
            <a:ext cx="7208039"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Fig.3 Visualization of spread of COVID-19 in US counties</a:t>
            </a:r>
            <a:endParaRPr lang="en-US" sz="2400" dirty="0">
              <a:latin typeface="Calibri" pitchFamily="34" charset="0"/>
            </a:endParaRPr>
          </a:p>
        </p:txBody>
      </p:sp>
      <p:sp>
        <p:nvSpPr>
          <p:cNvPr id="39" name="Rectangle 38">
            <a:extLst>
              <a:ext uri="{FF2B5EF4-FFF2-40B4-BE49-F238E27FC236}">
                <a16:creationId xmlns:a16="http://schemas.microsoft.com/office/drawing/2014/main" id="{76924ABA-A8C6-2242-8EF6-3DE29A5B000A}"/>
              </a:ext>
            </a:extLst>
          </p:cNvPr>
          <p:cNvSpPr/>
          <p:nvPr/>
        </p:nvSpPr>
        <p:spPr>
          <a:xfrm>
            <a:off x="11605261" y="4720936"/>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Features</a:t>
            </a:r>
          </a:p>
        </p:txBody>
      </p:sp>
      <p:sp>
        <p:nvSpPr>
          <p:cNvPr id="40" name="Text Box 192">
            <a:extLst>
              <a:ext uri="{FF2B5EF4-FFF2-40B4-BE49-F238E27FC236}">
                <a16:creationId xmlns:a16="http://schemas.microsoft.com/office/drawing/2014/main" id="{B6EA5363-63CC-DF47-B4C1-DD9D19FE5DD1}"/>
              </a:ext>
            </a:extLst>
          </p:cNvPr>
          <p:cNvSpPr txBox="1">
            <a:spLocks noChangeArrowheads="1"/>
          </p:cNvSpPr>
          <p:nvPr/>
        </p:nvSpPr>
        <p:spPr bwMode="auto">
          <a:xfrm>
            <a:off x="11540620" y="5688956"/>
            <a:ext cx="9692640" cy="5878486"/>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t>We also used bubble plot to visualize the rate of change number of  infections in the states and counties. We can understand how highly infected a place is based on the size of the bubble and on hovering over it we can get the exact data of the place. This lets us analyze “centers” of infections and how  the virus spread. If we could get flight data to match the time line it could be even more insightful.</a:t>
            </a:r>
          </a:p>
          <a:p>
            <a:pPr eaLnBrk="1" hangingPunct="1"/>
            <a:endParaRPr lang="en-US" sz="2800" dirty="0"/>
          </a:p>
          <a:p>
            <a:pPr eaLnBrk="1" hangingPunct="1"/>
            <a:r>
              <a:rPr lang="en-US" sz="2800" dirty="0"/>
              <a:t>We created an animated visualization which lets us see how the spread changes with time. We also have the functionality of pausing when we like and then resuming again from that point. This lets the user explore the data at that point in time.</a:t>
            </a:r>
          </a:p>
        </p:txBody>
      </p:sp>
      <p:pic>
        <p:nvPicPr>
          <p:cNvPr id="18" name="Picture 17" descr="A close up of a map&#10;&#10;Description automatically generated">
            <a:extLst>
              <a:ext uri="{FF2B5EF4-FFF2-40B4-BE49-F238E27FC236}">
                <a16:creationId xmlns:a16="http://schemas.microsoft.com/office/drawing/2014/main" id="{E502CB7E-9555-E74A-ABDF-5FB7F412490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852178" y="4815965"/>
            <a:ext cx="9734539" cy="6740260"/>
          </a:xfrm>
          <a:prstGeom prst="rect">
            <a:avLst/>
          </a:prstGeom>
        </p:spPr>
      </p:pic>
      <p:sp>
        <p:nvSpPr>
          <p:cNvPr id="54" name="Text Box 180">
            <a:extLst>
              <a:ext uri="{FF2B5EF4-FFF2-40B4-BE49-F238E27FC236}">
                <a16:creationId xmlns:a16="http://schemas.microsoft.com/office/drawing/2014/main" id="{A8717E8B-7BC9-2B4C-B3B0-86D75FE6D859}"/>
              </a:ext>
            </a:extLst>
          </p:cNvPr>
          <p:cNvSpPr txBox="1">
            <a:spLocks noChangeArrowheads="1"/>
          </p:cNvSpPr>
          <p:nvPr/>
        </p:nvSpPr>
        <p:spPr bwMode="auto">
          <a:xfrm>
            <a:off x="12361620" y="11764841"/>
            <a:ext cx="5919353"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Fig.2 </a:t>
            </a:r>
            <a:r>
              <a:rPr lang="en-US" sz="2400" dirty="0">
                <a:latin typeface="Calibri" pitchFamily="34" charset="0"/>
              </a:rPr>
              <a:t>More Visualizations form our dashboard</a:t>
            </a:r>
          </a:p>
        </p:txBody>
      </p:sp>
      <p:sp>
        <p:nvSpPr>
          <p:cNvPr id="48" name="TextBox 47">
            <a:extLst>
              <a:ext uri="{FF2B5EF4-FFF2-40B4-BE49-F238E27FC236}">
                <a16:creationId xmlns:a16="http://schemas.microsoft.com/office/drawing/2014/main" id="{D5AF84A1-C496-6142-B034-960FC091CB15}"/>
              </a:ext>
            </a:extLst>
          </p:cNvPr>
          <p:cNvSpPr txBox="1"/>
          <p:nvPr/>
        </p:nvSpPr>
        <p:spPr>
          <a:xfrm>
            <a:off x="17708880" y="29702346"/>
            <a:ext cx="8534400" cy="3847207"/>
          </a:xfrm>
          <a:prstGeom prst="rect">
            <a:avLst/>
          </a:prstGeom>
          <a:noFill/>
        </p:spPr>
        <p:txBody>
          <a:bodyPr wrap="square" rtlCol="0">
            <a:spAutoFit/>
          </a:bodyPr>
          <a:lstStyle/>
          <a:p>
            <a:pPr marL="457200" lvl="0" indent="-457200">
              <a:buFontTx/>
              <a:buAutoNum type="arabicPeriod"/>
            </a:pPr>
            <a:r>
              <a:rPr lang="en-US" sz="2000" dirty="0">
                <a:solidFill>
                  <a:srgbClr val="000000"/>
                </a:solidFill>
                <a:hlinkClick r:id="rId16">
                  <a:extLst>
                    <a:ext uri="{A12FA001-AC4F-418D-AE19-62706E023703}">
                      <ahyp:hlinkClr xmlns:ahyp="http://schemas.microsoft.com/office/drawing/2018/hyperlinkcolor" val="tx"/>
                    </a:ext>
                  </a:extLst>
                </a:hlinkClick>
              </a:rPr>
              <a:t>https://www.covid19india.org/</a:t>
            </a:r>
            <a:endParaRPr lang="en-US" sz="2000" dirty="0">
              <a:solidFill>
                <a:srgbClr val="000000"/>
              </a:solidFill>
            </a:endParaRPr>
          </a:p>
          <a:p>
            <a:pPr marL="457200" lvl="0" indent="-457200">
              <a:buFontTx/>
              <a:buAutoNum type="arabicPeriod"/>
            </a:pPr>
            <a:r>
              <a:rPr lang="en-US" sz="2000" dirty="0">
                <a:solidFill>
                  <a:srgbClr val="000000"/>
                </a:solidFill>
                <a:hlinkClick r:id="rId17">
                  <a:extLst>
                    <a:ext uri="{A12FA001-AC4F-418D-AE19-62706E023703}">
                      <ahyp:hlinkClr xmlns:ahyp="http://schemas.microsoft.com/office/drawing/2018/hyperlinkcolor" val="tx"/>
                    </a:ext>
                  </a:extLst>
                </a:hlinkClick>
              </a:rPr>
              <a:t>https://en.wikipedia.org/wiki/List_of_states_and_union_territories_of_India_by_population</a:t>
            </a:r>
            <a:endParaRPr lang="en-US" sz="2000" dirty="0">
              <a:solidFill>
                <a:srgbClr val="000000"/>
              </a:solidFill>
            </a:endParaRPr>
          </a:p>
          <a:p>
            <a:pPr marL="457200" lvl="0" indent="-457200">
              <a:buFontTx/>
              <a:buAutoNum type="arabicPeriod"/>
            </a:pPr>
            <a:r>
              <a:rPr lang="en-US" sz="2000" dirty="0">
                <a:solidFill>
                  <a:srgbClr val="000000"/>
                </a:solidFill>
                <a:hlinkClick r:id="rId18">
                  <a:extLst>
                    <a:ext uri="{A12FA001-AC4F-418D-AE19-62706E023703}">
                      <ahyp:hlinkClr xmlns:ahyp="http://schemas.microsoft.com/office/drawing/2018/hyperlinkcolor" val="tx"/>
                    </a:ext>
                  </a:extLst>
                </a:hlinkClick>
              </a:rPr>
              <a:t>https://simple.wikipedia.org/wiki/List_of_U.S._states_by_population</a:t>
            </a:r>
            <a:endParaRPr lang="en-US" sz="2000" dirty="0">
              <a:solidFill>
                <a:srgbClr val="000000"/>
              </a:solidFill>
            </a:endParaRPr>
          </a:p>
          <a:p>
            <a:pPr marL="457200" lvl="0" indent="-457200">
              <a:buFontTx/>
              <a:buAutoNum type="arabicPeriod"/>
            </a:pPr>
            <a:r>
              <a:rPr lang="en-US" sz="2000" dirty="0">
                <a:solidFill>
                  <a:srgbClr val="000000"/>
                </a:solidFill>
                <a:hlinkClick r:id="rId19">
                  <a:extLst>
                    <a:ext uri="{A12FA001-AC4F-418D-AE19-62706E023703}">
                      <ahyp:hlinkClr xmlns:ahyp="http://schemas.microsoft.com/office/drawing/2018/hyperlinkcolor" val="tx"/>
                    </a:ext>
                  </a:extLst>
                </a:hlinkClick>
              </a:rPr>
              <a:t>http://embed.plnkr.co/i2eLwxweLJhuUgTuOS4x/</a:t>
            </a:r>
            <a:endParaRPr lang="en-US" sz="2000" dirty="0">
              <a:solidFill>
                <a:srgbClr val="000000"/>
              </a:solidFill>
            </a:endParaRPr>
          </a:p>
          <a:p>
            <a:pPr marL="457200" lvl="0" indent="-457200">
              <a:buFontTx/>
              <a:buAutoNum type="arabicPeriod"/>
            </a:pPr>
            <a:r>
              <a:rPr lang="en-US" sz="2000" dirty="0">
                <a:solidFill>
                  <a:srgbClr val="000000"/>
                </a:solidFill>
                <a:hlinkClick r:id="rId20">
                  <a:extLst>
                    <a:ext uri="{A12FA001-AC4F-418D-AE19-62706E023703}">
                      <ahyp:hlinkClr xmlns:ahyp="http://schemas.microsoft.com/office/drawing/2018/hyperlinkcolor" val="tx"/>
                    </a:ext>
                  </a:extLst>
                </a:hlinkClick>
              </a:rPr>
              <a:t>http://bl.ocks.org/michellechandra/0b2ce4923dc9b5809922</a:t>
            </a:r>
            <a:endParaRPr lang="en-US" sz="2000" dirty="0">
              <a:solidFill>
                <a:srgbClr val="000000"/>
              </a:solidFill>
            </a:endParaRPr>
          </a:p>
          <a:p>
            <a:pPr marL="457200" lvl="0" indent="-457200">
              <a:buFontTx/>
              <a:buAutoNum type="arabicPeriod"/>
            </a:pPr>
            <a:r>
              <a:rPr lang="en-US" sz="2000" dirty="0">
                <a:solidFill>
                  <a:srgbClr val="000000"/>
                </a:solidFill>
                <a:hlinkClick r:id="rId21">
                  <a:extLst>
                    <a:ext uri="{A12FA001-AC4F-418D-AE19-62706E023703}">
                      <ahyp:hlinkClr xmlns:ahyp="http://schemas.microsoft.com/office/drawing/2018/hyperlinkcolor" val="tx"/>
                    </a:ext>
                  </a:extLst>
                </a:hlinkClick>
              </a:rPr>
              <a:t>https://github.com/topojson/us-atlas</a:t>
            </a:r>
            <a:endParaRPr lang="en-US" sz="2000" dirty="0">
              <a:solidFill>
                <a:srgbClr val="000000"/>
              </a:solidFill>
            </a:endParaRPr>
          </a:p>
          <a:p>
            <a:pPr marL="457200" lvl="0" indent="-457200">
              <a:buFontTx/>
              <a:buAutoNum type="arabicPeriod"/>
            </a:pPr>
            <a:r>
              <a:rPr lang="en-US" sz="2000" u="sng" dirty="0">
                <a:solidFill>
                  <a:srgbClr val="000000"/>
                </a:solidFill>
                <a:hlinkClick r:id="rId8">
                  <a:extLst>
                    <a:ext uri="{A12FA001-AC4F-418D-AE19-62706E023703}">
                      <ahyp:hlinkClr xmlns:ahyp="http://schemas.microsoft.com/office/drawing/2018/hyperlinkcolor" val="tx"/>
                    </a:ext>
                  </a:extLst>
                </a:hlinkClick>
              </a:rPr>
              <a:t>https://data.bls.gov/timeseries/LNS14000000</a:t>
            </a:r>
            <a:endParaRPr lang="en-US" sz="2000" u="sng" dirty="0">
              <a:solidFill>
                <a:srgbClr val="000000"/>
              </a:solidFill>
            </a:endParaRPr>
          </a:p>
          <a:p>
            <a:pPr marL="457200" lvl="0" indent="-457200">
              <a:buFontTx/>
              <a:buAutoNum type="arabicPeriod"/>
            </a:pPr>
            <a:r>
              <a:rPr lang="en-US" sz="2000" dirty="0">
                <a:solidFill>
                  <a:srgbClr val="000000"/>
                </a:solidFill>
                <a:hlinkClick r:id="rId22">
                  <a:extLst>
                    <a:ext uri="{A12FA001-AC4F-418D-AE19-62706E023703}">
                      <ahyp:hlinkClr xmlns:ahyp="http://schemas.microsoft.com/office/drawing/2018/hyperlinkcolor" val="tx"/>
                    </a:ext>
                  </a:extLst>
                </a:hlinkClick>
              </a:rPr>
              <a:t>https://www.appliedgeographic.com/</a:t>
            </a:r>
            <a:endParaRPr lang="en-US" sz="2000" dirty="0">
              <a:solidFill>
                <a:srgbClr val="000000"/>
              </a:solidFill>
            </a:endParaRPr>
          </a:p>
          <a:p>
            <a:endParaRPr lang="en-US" dirty="0"/>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7">
      <a:dk1>
        <a:srgbClr val="000000"/>
      </a:dk1>
      <a:lt1>
        <a:srgbClr val="FFFFFF"/>
      </a:lt1>
      <a:dk2>
        <a:srgbClr val="3A7D65"/>
      </a:dk2>
      <a:lt2>
        <a:srgbClr val="EEECE1"/>
      </a:lt2>
      <a:accent1>
        <a:srgbClr val="DB3A0B"/>
      </a:accent1>
      <a:accent2>
        <a:srgbClr val="C02600"/>
      </a:accent2>
      <a:accent3>
        <a:srgbClr val="BB682F"/>
      </a:accent3>
      <a:accent4>
        <a:srgbClr val="8064A2"/>
      </a:accent4>
      <a:accent5>
        <a:srgbClr val="4BACC6"/>
      </a:accent5>
      <a:accent6>
        <a:srgbClr val="F79646"/>
      </a:accent6>
      <a:hlink>
        <a:srgbClr val="609B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3017</TotalTime>
  <Words>1066</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36x36</dc:title>
  <dc:creator>Jay Larson</dc:creator>
  <dc:description>Quality poster printing
www.genigraphics.com
1-800-790-4001</dc:description>
  <cp:lastModifiedBy>neela</cp:lastModifiedBy>
  <cp:revision>98</cp:revision>
  <cp:lastPrinted>2013-02-12T02:21:55Z</cp:lastPrinted>
  <dcterms:created xsi:type="dcterms:W3CDTF">2013-02-10T21:14:48Z</dcterms:created>
  <dcterms:modified xsi:type="dcterms:W3CDTF">2020-05-19T22:43:39Z</dcterms:modified>
</cp:coreProperties>
</file>