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1" r:id="rId19"/>
    <p:sldId id="272" r:id="rId20"/>
    <p:sldId id="27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670581"/>
            <a:ext cx="9144000" cy="247603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dirty="0"/>
              <a:t>A</a:t>
            </a:r>
            <a:br>
              <a:rPr lang="en-US" sz="3600" dirty="0"/>
            </a:br>
            <a:r>
              <a:rPr lang="en-US" sz="3600" dirty="0"/>
              <a:t>PROJECT PRESENTATION</a:t>
            </a:r>
            <a:br>
              <a:rPr lang="en-US" sz="3600" dirty="0"/>
            </a:br>
            <a:r>
              <a:rPr lang="en-US" sz="3600" dirty="0"/>
              <a:t>ON </a:t>
            </a:r>
            <a:br>
              <a:rPr lang="en-US" sz="3600" dirty="0"/>
            </a:br>
            <a:r>
              <a:rPr lang="en-US" sz="3600" dirty="0"/>
              <a:t>SOCIAL MEDIA FAKE </a:t>
            </a:r>
            <a:r>
              <a:rPr lang="en-US" sz="3600"/>
              <a:t>NEWS DETECTION </a:t>
            </a:r>
            <a:r>
              <a:rPr lang="en-US" sz="3600" dirty="0"/>
              <a:t>USING MACHINE LEARNING</a:t>
            </a:r>
            <a:endParaRPr dirty="0"/>
          </a:p>
        </p:txBody>
      </p:sp>
      <p:sp>
        <p:nvSpPr>
          <p:cNvPr id="89" name="Google Shape;89;p13"/>
          <p:cNvSpPr txBox="1">
            <a:spLocks noGrp="1"/>
          </p:cNvSpPr>
          <p:nvPr>
            <p:ph type="subTitle" idx="1"/>
          </p:nvPr>
        </p:nvSpPr>
        <p:spPr>
          <a:xfrm>
            <a:off x="1524000" y="3343835"/>
            <a:ext cx="9144000" cy="3316941"/>
          </a:xfrm>
          <a:prstGeom prst="rect">
            <a:avLst/>
          </a:prstGeom>
          <a:noFill/>
          <a:ln>
            <a:noFill/>
          </a:ln>
        </p:spPr>
        <p:txBody>
          <a:bodyPr spcFirstLastPara="1" wrap="square" lIns="91425" tIns="45700" rIns="91425" bIns="45700" anchor="t" anchorCtr="0">
            <a:normAutofit fontScale="92500" lnSpcReduction="20000"/>
          </a:bodyPr>
          <a:lstStyle/>
          <a:p>
            <a:pPr marL="457200" lvl="1" indent="0" algn="ctr" rtl="0">
              <a:lnSpc>
                <a:spcPct val="100000"/>
              </a:lnSpc>
              <a:spcBef>
                <a:spcPts val="0"/>
              </a:spcBef>
              <a:spcAft>
                <a:spcPts val="0"/>
              </a:spcAft>
              <a:buClr>
                <a:srgbClr val="000000"/>
              </a:buClr>
              <a:buSzPct val="100000"/>
              <a:buNone/>
            </a:pPr>
            <a:r>
              <a:rPr lang="en-US" sz="2400" b="1" i="0" u="sng" strike="noStrike" cap="none" dirty="0">
                <a:solidFill>
                  <a:srgbClr val="000000"/>
                </a:solidFill>
                <a:latin typeface="Arial"/>
                <a:ea typeface="Arial"/>
                <a:cs typeface="Arial"/>
                <a:sym typeface="Arial"/>
              </a:rPr>
              <a:t>Presented By</a:t>
            </a:r>
            <a:endParaRPr sz="2400" b="1" i="0" u="sng" strike="noStrike" cap="none" dirty="0">
              <a:solidFill>
                <a:srgbClr val="000000"/>
              </a:solidFill>
              <a:latin typeface="Arial"/>
              <a:ea typeface="Arial"/>
              <a:cs typeface="Arial"/>
              <a:sym typeface="Arial"/>
            </a:endParaRPr>
          </a:p>
          <a:p>
            <a:pPr marL="457200" lvl="1" indent="0" algn="ctr" rtl="0">
              <a:lnSpc>
                <a:spcPct val="100000"/>
              </a:lnSpc>
              <a:spcBef>
                <a:spcPts val="0"/>
              </a:spcBef>
              <a:spcAft>
                <a:spcPts val="0"/>
              </a:spcAft>
              <a:buClr>
                <a:srgbClr val="000000"/>
              </a:buClr>
              <a:buSzPct val="100000"/>
              <a:buNone/>
            </a:pPr>
            <a:endParaRPr sz="2400" b="1" u="sng" dirty="0">
              <a:solidFill>
                <a:srgbClr val="000000"/>
              </a:solidFill>
              <a:latin typeface="Arial"/>
              <a:ea typeface="Arial"/>
              <a:cs typeface="Arial"/>
              <a:sym typeface="Arial"/>
            </a:endParaRPr>
          </a:p>
          <a:p>
            <a:pPr marL="457200" lvl="1" indent="0" algn="ctr" rtl="0">
              <a:lnSpc>
                <a:spcPct val="100000"/>
              </a:lnSpc>
              <a:spcBef>
                <a:spcPts val="0"/>
              </a:spcBef>
              <a:spcAft>
                <a:spcPts val="0"/>
              </a:spcAft>
              <a:buClr>
                <a:srgbClr val="000000"/>
              </a:buClr>
              <a:buSzPct val="100000"/>
              <a:buNone/>
            </a:pPr>
            <a:r>
              <a:rPr lang="en-US" sz="2400" dirty="0">
                <a:solidFill>
                  <a:srgbClr val="000000"/>
                </a:solidFill>
                <a:latin typeface="Arial"/>
                <a:ea typeface="Arial"/>
                <a:cs typeface="Arial"/>
                <a:sym typeface="Arial"/>
              </a:rPr>
              <a:t>Vandita Singh Gautam (1900970100125)</a:t>
            </a:r>
            <a:endParaRPr sz="2400" dirty="0">
              <a:solidFill>
                <a:srgbClr val="000000"/>
              </a:solidFill>
              <a:latin typeface="Arial"/>
              <a:ea typeface="Arial"/>
              <a:cs typeface="Arial"/>
              <a:sym typeface="Arial"/>
            </a:endParaRPr>
          </a:p>
          <a:p>
            <a:pPr marL="457200" lvl="1" indent="0" algn="ctr" rtl="0">
              <a:lnSpc>
                <a:spcPct val="100000"/>
              </a:lnSpc>
              <a:spcBef>
                <a:spcPts val="0"/>
              </a:spcBef>
              <a:spcAft>
                <a:spcPts val="0"/>
              </a:spcAft>
              <a:buClr>
                <a:srgbClr val="000000"/>
              </a:buClr>
              <a:buSzPct val="100000"/>
              <a:buNone/>
            </a:pPr>
            <a:r>
              <a:rPr lang="en-US" sz="2400" dirty="0" err="1">
                <a:solidFill>
                  <a:srgbClr val="000000"/>
                </a:solidFill>
                <a:latin typeface="Arial"/>
                <a:ea typeface="Arial"/>
                <a:cs typeface="Arial"/>
                <a:sym typeface="Arial"/>
              </a:rPr>
              <a:t>Shanu</a:t>
            </a:r>
            <a:r>
              <a:rPr lang="en-US" sz="2400" dirty="0">
                <a:solidFill>
                  <a:srgbClr val="000000"/>
                </a:solidFill>
                <a:latin typeface="Arial"/>
                <a:ea typeface="Arial"/>
                <a:cs typeface="Arial"/>
                <a:sym typeface="Arial"/>
              </a:rPr>
              <a:t> </a:t>
            </a:r>
            <a:r>
              <a:rPr lang="en-US" sz="2400" dirty="0" err="1">
                <a:solidFill>
                  <a:srgbClr val="000000"/>
                </a:solidFill>
                <a:latin typeface="Arial"/>
                <a:ea typeface="Arial"/>
                <a:cs typeface="Arial"/>
                <a:sym typeface="Arial"/>
              </a:rPr>
              <a:t>Katiyar</a:t>
            </a:r>
            <a:r>
              <a:rPr lang="en-US" sz="2400" dirty="0">
                <a:solidFill>
                  <a:srgbClr val="000000"/>
                </a:solidFill>
                <a:latin typeface="Arial"/>
                <a:ea typeface="Arial"/>
                <a:cs typeface="Arial"/>
                <a:sym typeface="Arial"/>
              </a:rPr>
              <a:t> (1900970100108)</a:t>
            </a:r>
            <a:endParaRPr sz="2400" dirty="0">
              <a:solidFill>
                <a:srgbClr val="000000"/>
              </a:solidFill>
              <a:latin typeface="Arial"/>
              <a:ea typeface="Arial"/>
              <a:cs typeface="Arial"/>
              <a:sym typeface="Arial"/>
            </a:endParaRPr>
          </a:p>
          <a:p>
            <a:pPr marL="457200" lvl="1" indent="0" algn="ctr" rtl="0">
              <a:lnSpc>
                <a:spcPct val="100000"/>
              </a:lnSpc>
              <a:spcBef>
                <a:spcPts val="0"/>
              </a:spcBef>
              <a:spcAft>
                <a:spcPts val="0"/>
              </a:spcAft>
              <a:buClr>
                <a:srgbClr val="000000"/>
              </a:buClr>
              <a:buSzPct val="100000"/>
              <a:buNone/>
            </a:pPr>
            <a:endParaRPr sz="2400" dirty="0">
              <a:solidFill>
                <a:srgbClr val="000000"/>
              </a:solidFill>
              <a:latin typeface="Arial"/>
              <a:ea typeface="Arial"/>
              <a:cs typeface="Arial"/>
              <a:sym typeface="Arial"/>
            </a:endParaRPr>
          </a:p>
          <a:p>
            <a:pPr marL="457200" lvl="1" indent="0" algn="ctr" rtl="0">
              <a:lnSpc>
                <a:spcPct val="100000"/>
              </a:lnSpc>
              <a:spcBef>
                <a:spcPts val="0"/>
              </a:spcBef>
              <a:spcAft>
                <a:spcPts val="0"/>
              </a:spcAft>
              <a:buClr>
                <a:srgbClr val="000000"/>
              </a:buClr>
              <a:buSzPct val="100000"/>
              <a:buNone/>
            </a:pPr>
            <a:r>
              <a:rPr lang="en-US" b="1" u="sng" dirty="0">
                <a:solidFill>
                  <a:srgbClr val="000000"/>
                </a:solidFill>
                <a:latin typeface="Times New Roman"/>
                <a:ea typeface="Times New Roman"/>
                <a:cs typeface="Times New Roman"/>
                <a:sym typeface="Times New Roman"/>
              </a:rPr>
              <a:t>Guided By</a:t>
            </a:r>
            <a:r>
              <a:rPr lang="en-US" b="1" u="none" strike="noStrike" dirty="0">
                <a:solidFill>
                  <a:srgbClr val="000000"/>
                </a:solidFill>
                <a:latin typeface="Times New Roman"/>
                <a:ea typeface="Times New Roman"/>
                <a:cs typeface="Times New Roman"/>
                <a:sym typeface="Times New Roman"/>
              </a:rPr>
              <a:t> </a:t>
            </a:r>
            <a:endParaRPr dirty="0"/>
          </a:p>
          <a:p>
            <a:pPr marL="628650" lvl="0" indent="-6350" algn="ctr" rtl="0">
              <a:lnSpc>
                <a:spcPct val="107000"/>
              </a:lnSpc>
              <a:spcBef>
                <a:spcPts val="0"/>
              </a:spcBef>
              <a:spcAft>
                <a:spcPts val="0"/>
              </a:spcAft>
              <a:buClr>
                <a:srgbClr val="000000"/>
              </a:buClr>
              <a:buSzPct val="100000"/>
              <a:buNone/>
            </a:pPr>
            <a:r>
              <a:rPr lang="en-US" dirty="0">
                <a:solidFill>
                  <a:srgbClr val="000000"/>
                </a:solidFill>
                <a:latin typeface="Times New Roman"/>
                <a:ea typeface="Times New Roman"/>
                <a:cs typeface="Times New Roman"/>
                <a:sym typeface="Times New Roman"/>
              </a:rPr>
              <a:t>Dr. Kavita Sharma</a:t>
            </a:r>
            <a:endParaRPr dirty="0"/>
          </a:p>
          <a:p>
            <a:pPr marL="628650" lvl="0" indent="-6350" algn="ctr" rtl="0">
              <a:lnSpc>
                <a:spcPct val="107000"/>
              </a:lnSpc>
              <a:spcBef>
                <a:spcPts val="220"/>
              </a:spcBef>
              <a:spcAft>
                <a:spcPts val="0"/>
              </a:spcAft>
              <a:buClr>
                <a:schemeClr val="dk1"/>
              </a:buClr>
              <a:buSzPct val="100000"/>
              <a:buNone/>
            </a:pPr>
            <a:endParaRPr sz="1800" b="1" dirty="0">
              <a:solidFill>
                <a:srgbClr val="000000"/>
              </a:solidFill>
              <a:latin typeface="Times New Roman"/>
              <a:ea typeface="Times New Roman"/>
              <a:cs typeface="Times New Roman"/>
              <a:sym typeface="Times New Roman"/>
            </a:endParaRPr>
          </a:p>
          <a:p>
            <a:pPr marL="628650" lvl="0" indent="-6350" algn="ctr" rtl="0">
              <a:lnSpc>
                <a:spcPct val="107000"/>
              </a:lnSpc>
              <a:spcBef>
                <a:spcPts val="220"/>
              </a:spcBef>
              <a:spcAft>
                <a:spcPts val="0"/>
              </a:spcAft>
              <a:buClr>
                <a:schemeClr val="dk1"/>
              </a:buClr>
              <a:buSzPct val="100000"/>
              <a:buNone/>
            </a:pPr>
            <a:endParaRPr sz="1800" b="1" dirty="0">
              <a:solidFill>
                <a:srgbClr val="000000"/>
              </a:solidFill>
              <a:latin typeface="Times New Roman"/>
              <a:ea typeface="Times New Roman"/>
              <a:cs typeface="Times New Roman"/>
              <a:sym typeface="Times New Roman"/>
            </a:endParaRPr>
          </a:p>
          <a:p>
            <a:pPr marL="628650" lvl="0" indent="-6350" algn="ctr" rtl="0">
              <a:lnSpc>
                <a:spcPct val="107000"/>
              </a:lnSpc>
              <a:spcBef>
                <a:spcPts val="220"/>
              </a:spcBef>
              <a:spcAft>
                <a:spcPts val="0"/>
              </a:spcAft>
              <a:buClr>
                <a:schemeClr val="dk1"/>
              </a:buClr>
              <a:buSzPct val="100000"/>
              <a:buNone/>
            </a:pPr>
            <a:endParaRPr sz="1800" b="1" dirty="0">
              <a:solidFill>
                <a:srgbClr val="000000"/>
              </a:solidFill>
              <a:latin typeface="Times New Roman"/>
              <a:ea typeface="Times New Roman"/>
              <a:cs typeface="Times New Roman"/>
              <a:sym typeface="Times New Roman"/>
            </a:endParaRPr>
          </a:p>
          <a:p>
            <a:pPr marL="628650" lvl="0" indent="-6350" algn="ctr" rtl="0">
              <a:lnSpc>
                <a:spcPct val="107000"/>
              </a:lnSpc>
              <a:spcBef>
                <a:spcPts val="220"/>
              </a:spcBef>
              <a:spcAft>
                <a:spcPts val="0"/>
              </a:spcAft>
              <a:buClr>
                <a:srgbClr val="000000"/>
              </a:buClr>
              <a:buSzPct val="100000"/>
              <a:buNone/>
            </a:pPr>
            <a:r>
              <a:rPr lang="en-US" sz="1800" b="1" dirty="0">
                <a:solidFill>
                  <a:srgbClr val="000000"/>
                </a:solidFill>
                <a:latin typeface="Times New Roman"/>
                <a:ea typeface="Times New Roman"/>
                <a:cs typeface="Times New Roman"/>
                <a:sym typeface="Times New Roman"/>
              </a:rPr>
              <a:t>Department of Computer Science &amp; Engineering  </a:t>
            </a:r>
            <a:endParaRPr sz="1800" dirty="0">
              <a:solidFill>
                <a:srgbClr val="000000"/>
              </a:solidFill>
              <a:latin typeface="Calibri"/>
              <a:ea typeface="Calibri"/>
              <a:cs typeface="Calibri"/>
              <a:sym typeface="Calibri"/>
            </a:endParaRPr>
          </a:p>
          <a:p>
            <a:pPr marL="699770" marR="0" lvl="0" indent="0" algn="ctr" rtl="0">
              <a:lnSpc>
                <a:spcPct val="107000"/>
              </a:lnSpc>
              <a:spcBef>
                <a:spcPts val="220"/>
              </a:spcBef>
              <a:spcAft>
                <a:spcPts val="0"/>
              </a:spcAft>
              <a:buClr>
                <a:srgbClr val="000000"/>
              </a:buClr>
              <a:buSzPct val="100000"/>
              <a:buNone/>
            </a:pPr>
            <a:r>
              <a:rPr lang="en-US" sz="1800" b="1" dirty="0" err="1">
                <a:solidFill>
                  <a:srgbClr val="000000"/>
                </a:solidFill>
                <a:latin typeface="Times New Roman"/>
                <a:ea typeface="Times New Roman"/>
                <a:cs typeface="Times New Roman"/>
                <a:sym typeface="Times New Roman"/>
              </a:rPr>
              <a:t>Galgotias</a:t>
            </a:r>
            <a:r>
              <a:rPr lang="en-US" sz="1800" b="1" dirty="0">
                <a:solidFill>
                  <a:srgbClr val="000000"/>
                </a:solidFill>
                <a:latin typeface="Times New Roman"/>
                <a:ea typeface="Times New Roman"/>
                <a:cs typeface="Times New Roman"/>
                <a:sym typeface="Times New Roman"/>
              </a:rPr>
              <a:t> College of Engineering &amp; Technology , Greater Noida</a:t>
            </a:r>
            <a:endParaRPr sz="1800" dirty="0">
              <a:solidFill>
                <a:srgbClr val="000000"/>
              </a:solidFill>
              <a:latin typeface="Calibri"/>
              <a:ea typeface="Calibri"/>
              <a:cs typeface="Calibri"/>
              <a:sym typeface="Calibri"/>
            </a:endParaRPr>
          </a:p>
          <a:p>
            <a:pPr marL="0" lvl="0" indent="0" algn="ctr" rtl="0">
              <a:lnSpc>
                <a:spcPct val="90000"/>
              </a:lnSpc>
              <a:spcBef>
                <a:spcPts val="1000"/>
              </a:spcBef>
              <a:spcAft>
                <a:spcPts val="0"/>
              </a:spcAft>
              <a:buClr>
                <a:schemeClr val="dk1"/>
              </a:buClr>
              <a:buSzPct val="100000"/>
              <a:buNone/>
            </a:pPr>
            <a:endParaRPr dirty="0"/>
          </a:p>
        </p:txBody>
      </p:sp>
      <p:pic>
        <p:nvPicPr>
          <p:cNvPr id="90" name="Google Shape;90;p13"/>
          <p:cNvPicPr preferRelativeResize="0"/>
          <p:nvPr/>
        </p:nvPicPr>
        <p:blipFill rotWithShape="1">
          <a:blip r:embed="rId3">
            <a:alphaModFix/>
          </a:blip>
          <a:srcRect/>
          <a:stretch/>
        </p:blipFill>
        <p:spPr>
          <a:xfrm>
            <a:off x="5999552" y="5370212"/>
            <a:ext cx="574040" cy="5727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38200" y="365125"/>
            <a:ext cx="10515600" cy="132227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Times New Roman"/>
              <a:buNone/>
            </a:pPr>
            <a:r>
              <a:rPr lang="en-US" sz="3900" u="sng">
                <a:latin typeface="Times New Roman"/>
                <a:ea typeface="Times New Roman"/>
                <a:cs typeface="Times New Roman"/>
                <a:sym typeface="Times New Roman"/>
              </a:rPr>
              <a:t>Proposed Work</a:t>
            </a:r>
            <a:br>
              <a:rPr lang="en-US" sz="3900" u="sng">
                <a:latin typeface="Times New Roman"/>
                <a:ea typeface="Times New Roman"/>
                <a:cs typeface="Times New Roman"/>
                <a:sym typeface="Times New Roman"/>
              </a:rPr>
            </a:br>
            <a:endParaRPr sz="3900" u="sng">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600"/>
              <a:buFont typeface="Times New Roman"/>
              <a:buNone/>
            </a:pPr>
            <a:r>
              <a:rPr lang="en-US" sz="3900">
                <a:latin typeface="Times New Roman"/>
                <a:ea typeface="Times New Roman"/>
                <a:cs typeface="Times New Roman"/>
                <a:sym typeface="Times New Roman"/>
              </a:rPr>
              <a:t>1. Dataset</a:t>
            </a:r>
            <a:endParaRPr sz="4260"/>
          </a:p>
        </p:txBody>
      </p:sp>
      <p:sp>
        <p:nvSpPr>
          <p:cNvPr id="145" name="Google Shape;145;p22"/>
          <p:cNvSpPr txBox="1">
            <a:spLocks noGrp="1"/>
          </p:cNvSpPr>
          <p:nvPr>
            <p:ph type="body" idx="1"/>
          </p:nvPr>
        </p:nvSpPr>
        <p:spPr>
          <a:xfrm>
            <a:off x="737650" y="2147400"/>
            <a:ext cx="10515600" cy="4351200"/>
          </a:xfrm>
          <a:prstGeom prst="rect">
            <a:avLst/>
          </a:prstGeom>
          <a:noFill/>
          <a:ln>
            <a:noFill/>
          </a:ln>
        </p:spPr>
        <p:txBody>
          <a:bodyPr spcFirstLastPara="1" wrap="square" lIns="91425" tIns="45700" rIns="91425" bIns="45700" anchor="t" anchorCtr="0">
            <a:normAutofit fontScale="32500" lnSpcReduction="20000"/>
          </a:bodyPr>
          <a:lstStyle/>
          <a:p>
            <a:pPr marL="228600" lvl="0" indent="-201381" algn="just" rtl="0">
              <a:lnSpc>
                <a:spcPct val="100000"/>
              </a:lnSpc>
              <a:spcBef>
                <a:spcPts val="0"/>
              </a:spcBef>
              <a:spcAft>
                <a:spcPts val="0"/>
              </a:spcAft>
              <a:buClr>
                <a:schemeClr val="dk1"/>
              </a:buClr>
              <a:buSzPct val="100000"/>
              <a:buFont typeface="Times New Roman"/>
              <a:buChar char="•"/>
            </a:pPr>
            <a:r>
              <a:rPr lang="en-US" sz="11085" dirty="0">
                <a:latin typeface="Times New Roman"/>
                <a:ea typeface="Times New Roman"/>
                <a:cs typeface="Times New Roman"/>
                <a:sym typeface="Times New Roman"/>
              </a:rPr>
              <a:t>The data source used for this project is Kaggle Fake news dataset which contains a single file with csv format for fake and true news articles.</a:t>
            </a:r>
            <a:endParaRPr sz="11085" dirty="0">
              <a:latin typeface="Times New Roman"/>
              <a:ea typeface="Times New Roman"/>
              <a:cs typeface="Times New Roman"/>
              <a:sym typeface="Times New Roman"/>
            </a:endParaRPr>
          </a:p>
          <a:p>
            <a:pPr marL="228600" lvl="0" indent="-201381" algn="just" rtl="0">
              <a:lnSpc>
                <a:spcPct val="90000"/>
              </a:lnSpc>
              <a:spcBef>
                <a:spcPts val="1000"/>
              </a:spcBef>
              <a:spcAft>
                <a:spcPts val="0"/>
              </a:spcAft>
              <a:buClr>
                <a:schemeClr val="dk1"/>
              </a:buClr>
              <a:buSzPct val="100000"/>
              <a:buFont typeface="Times New Roman"/>
              <a:buChar char="•"/>
            </a:pPr>
            <a:r>
              <a:rPr lang="en-US" sz="11085" dirty="0">
                <a:latin typeface="Times New Roman"/>
                <a:ea typeface="Times New Roman"/>
                <a:cs typeface="Times New Roman"/>
                <a:sym typeface="Times New Roman"/>
              </a:rPr>
              <a:t>Kaggle is a subsidiary of Google </a:t>
            </a:r>
          </a:p>
          <a:p>
            <a:pPr marL="228600" lvl="0" indent="-201381" algn="just" rtl="0">
              <a:lnSpc>
                <a:spcPct val="90000"/>
              </a:lnSpc>
              <a:spcBef>
                <a:spcPts val="1000"/>
              </a:spcBef>
              <a:spcAft>
                <a:spcPts val="0"/>
              </a:spcAft>
              <a:buClr>
                <a:schemeClr val="dk1"/>
              </a:buClr>
              <a:buSzPct val="100000"/>
              <a:buFont typeface="Times New Roman"/>
              <a:buChar char="•"/>
            </a:pPr>
            <a:r>
              <a:rPr lang="en-US" sz="11085" dirty="0">
                <a:latin typeface="Times New Roman"/>
                <a:ea typeface="Times New Roman"/>
                <a:cs typeface="Times New Roman"/>
                <a:sym typeface="Times New Roman"/>
              </a:rPr>
              <a:t>Contains 4 columns like id, title, author, text and label.</a:t>
            </a:r>
          </a:p>
          <a:p>
            <a:pPr marL="228600" lvl="0" indent="-201381" algn="just" rtl="0">
              <a:lnSpc>
                <a:spcPct val="90000"/>
              </a:lnSpc>
              <a:spcBef>
                <a:spcPts val="1000"/>
              </a:spcBef>
              <a:spcAft>
                <a:spcPts val="0"/>
              </a:spcAft>
              <a:buClr>
                <a:schemeClr val="dk1"/>
              </a:buClr>
              <a:buSzPct val="100000"/>
              <a:buFont typeface="Times New Roman"/>
              <a:buChar char="•"/>
            </a:pPr>
            <a:r>
              <a:rPr lang="en-US" sz="11085" dirty="0">
                <a:latin typeface="Times New Roman"/>
                <a:ea typeface="Times New Roman"/>
                <a:cs typeface="Times New Roman"/>
                <a:sym typeface="Times New Roman"/>
              </a:rPr>
              <a:t>Our dataset contains 20400 news articles out of which 80% is training and 20% </a:t>
            </a:r>
            <a:r>
              <a:rPr lang="en-US" sz="11085">
                <a:latin typeface="Times New Roman"/>
                <a:ea typeface="Times New Roman"/>
                <a:cs typeface="Times New Roman"/>
                <a:sym typeface="Times New Roman"/>
              </a:rPr>
              <a:t>is testing data.</a:t>
            </a:r>
            <a:endParaRPr sz="3200" dirty="0"/>
          </a:p>
          <a:p>
            <a:pPr marL="228600" lvl="0" indent="-25400" algn="l" rtl="0">
              <a:lnSpc>
                <a:spcPct val="90000"/>
              </a:lnSpc>
              <a:spcBef>
                <a:spcPts val="1000"/>
              </a:spcBef>
              <a:spcAft>
                <a:spcPts val="0"/>
              </a:spcAft>
              <a:buClr>
                <a:schemeClr val="dk1"/>
              </a:buClr>
              <a:buSzPct val="100000"/>
              <a:buNone/>
            </a:pPr>
            <a:endParaRPr sz="3200" dirty="0"/>
          </a:p>
          <a:p>
            <a:pPr marL="228600" lvl="0" indent="-25400" algn="l" rtl="0">
              <a:lnSpc>
                <a:spcPct val="90000"/>
              </a:lnSpc>
              <a:spcBef>
                <a:spcPts val="1000"/>
              </a:spcBef>
              <a:spcAft>
                <a:spcPts val="0"/>
              </a:spcAft>
              <a:buClr>
                <a:schemeClr val="dk1"/>
              </a:buClr>
              <a:buSzPct val="100000"/>
              <a:buNone/>
            </a:pPr>
            <a:endParaRPr sz="3200" dirty="0"/>
          </a:p>
          <a:p>
            <a:pPr marL="0" lvl="0" indent="0" algn="l" rtl="0">
              <a:lnSpc>
                <a:spcPct val="90000"/>
              </a:lnSpc>
              <a:spcBef>
                <a:spcPts val="1000"/>
              </a:spcBef>
              <a:spcAft>
                <a:spcPts val="0"/>
              </a:spcAft>
              <a:buClr>
                <a:schemeClr val="dk1"/>
              </a:buClr>
              <a:buSzPct val="100000"/>
              <a:buNone/>
            </a:pPr>
            <a:endParaRPr dirty="0"/>
          </a:p>
          <a:p>
            <a:pPr marL="228600" lvl="0" indent="-50800" algn="l" rtl="0">
              <a:lnSpc>
                <a:spcPct val="90000"/>
              </a:lnSpc>
              <a:spcBef>
                <a:spcPts val="1000"/>
              </a:spcBef>
              <a:spcAft>
                <a:spcPts val="0"/>
              </a:spcAft>
              <a:buClr>
                <a:schemeClr val="dk1"/>
              </a:buClr>
              <a:buSzPct val="100000"/>
              <a:buNone/>
            </a:pPr>
            <a:endParaRPr dirty="0"/>
          </a:p>
          <a:p>
            <a:pPr marL="228600" lvl="0" indent="-50800" algn="l" rtl="0">
              <a:lnSpc>
                <a:spcPct val="90000"/>
              </a:lnSpc>
              <a:spcBef>
                <a:spcPts val="1000"/>
              </a:spcBef>
              <a:spcAft>
                <a:spcPts val="0"/>
              </a:spcAft>
              <a:buClr>
                <a:schemeClr val="dk1"/>
              </a:buClr>
              <a:buSzPct val="100000"/>
              <a:buNone/>
            </a:pPr>
            <a:endParaRPr dirty="0"/>
          </a:p>
          <a:p>
            <a:pPr marL="228600" lvl="0" indent="-50800" algn="l" rtl="0">
              <a:lnSpc>
                <a:spcPct val="90000"/>
              </a:lnSpc>
              <a:spcBef>
                <a:spcPts val="1000"/>
              </a:spcBef>
              <a:spcAft>
                <a:spcPts val="0"/>
              </a:spcAft>
              <a:buClr>
                <a:schemeClr val="dk1"/>
              </a:buClr>
              <a:buSzPct val="100000"/>
              <a:buNone/>
            </a:pPr>
            <a:endParaRPr dirty="0"/>
          </a:p>
          <a:p>
            <a:pPr marL="228600" lvl="0" indent="-5080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838200" y="365125"/>
            <a:ext cx="10515600" cy="898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900">
                <a:latin typeface="Times New Roman"/>
                <a:ea typeface="Times New Roman"/>
                <a:cs typeface="Times New Roman"/>
                <a:sym typeface="Times New Roman"/>
              </a:rPr>
              <a:t>2. Pre-Processing</a:t>
            </a:r>
            <a:endParaRPr sz="5100"/>
          </a:p>
        </p:txBody>
      </p:sp>
      <p:sp>
        <p:nvSpPr>
          <p:cNvPr id="151" name="Google Shape;151;p23"/>
          <p:cNvSpPr txBox="1">
            <a:spLocks noGrp="1"/>
          </p:cNvSpPr>
          <p:nvPr>
            <p:ph type="body" idx="1"/>
          </p:nvPr>
        </p:nvSpPr>
        <p:spPr>
          <a:xfrm>
            <a:off x="838200" y="1263192"/>
            <a:ext cx="10515600" cy="5229683"/>
          </a:xfrm>
          <a:prstGeom prst="rect">
            <a:avLst/>
          </a:prstGeom>
          <a:noFill/>
          <a:ln>
            <a:noFill/>
          </a:ln>
        </p:spPr>
        <p:txBody>
          <a:bodyPr spcFirstLastPara="1" wrap="square" lIns="91425" tIns="45700" rIns="91425" bIns="45700" anchor="t" anchorCtr="0">
            <a:normAutofit lnSpcReduction="10000"/>
          </a:bodyPr>
          <a:lstStyle/>
          <a:p>
            <a:pPr marL="228600" lvl="0" indent="-241300" algn="just" rtl="0">
              <a:lnSpc>
                <a:spcPct val="90000"/>
              </a:lnSpc>
              <a:spcBef>
                <a:spcPts val="0"/>
              </a:spcBef>
              <a:spcAft>
                <a:spcPts val="0"/>
              </a:spcAft>
              <a:buClr>
                <a:srgbClr val="000000"/>
              </a:buClr>
              <a:buSzPts val="2800"/>
              <a:buFont typeface="Times New Roman"/>
              <a:buChar char="•"/>
            </a:pPr>
            <a:r>
              <a:rPr lang="en-US" i="0" u="none" strike="noStrike">
                <a:solidFill>
                  <a:srgbClr val="000000"/>
                </a:solidFill>
                <a:latin typeface="Times New Roman"/>
                <a:ea typeface="Times New Roman"/>
                <a:cs typeface="Times New Roman"/>
                <a:sym typeface="Times New Roman"/>
              </a:rPr>
              <a:t>Remove punctuation: Punctuation can provide grammatical context to a sentence which aids in understanding of content. </a:t>
            </a:r>
            <a:endParaRPr sz="3000">
              <a:latin typeface="Times New Roman"/>
              <a:ea typeface="Times New Roman"/>
              <a:cs typeface="Times New Roman"/>
              <a:sym typeface="Times New Roman"/>
            </a:endParaRPr>
          </a:p>
          <a:p>
            <a:pPr marL="228600" lvl="0" indent="-241300" algn="just" rtl="0">
              <a:lnSpc>
                <a:spcPct val="90000"/>
              </a:lnSpc>
              <a:spcBef>
                <a:spcPts val="1100"/>
              </a:spcBef>
              <a:spcAft>
                <a:spcPts val="0"/>
              </a:spcAft>
              <a:buClr>
                <a:srgbClr val="000000"/>
              </a:buClr>
              <a:buSzPts val="2800"/>
              <a:buFont typeface="Times New Roman"/>
              <a:buChar char="•"/>
            </a:pPr>
            <a:r>
              <a:rPr lang="en-US" i="0" u="none" strike="noStrike">
                <a:solidFill>
                  <a:srgbClr val="000000"/>
                </a:solidFill>
                <a:latin typeface="Times New Roman"/>
                <a:ea typeface="Times New Roman"/>
                <a:cs typeface="Times New Roman"/>
                <a:sym typeface="Times New Roman"/>
              </a:rPr>
              <a:t>Tokenization: Tokenizing separates text into units such as sentences or words. It gives structure to previously unstructured text.</a:t>
            </a:r>
            <a:endParaRPr>
              <a:latin typeface="Times New Roman"/>
              <a:ea typeface="Times New Roman"/>
              <a:cs typeface="Times New Roman"/>
              <a:sym typeface="Times New Roman"/>
            </a:endParaRPr>
          </a:p>
          <a:p>
            <a:pPr marL="228600" lvl="0" indent="-241300" algn="just" rtl="0">
              <a:lnSpc>
                <a:spcPct val="90000"/>
              </a:lnSpc>
              <a:spcBef>
                <a:spcPts val="1100"/>
              </a:spcBef>
              <a:spcAft>
                <a:spcPts val="0"/>
              </a:spcAft>
              <a:buClr>
                <a:srgbClr val="000000"/>
              </a:buClr>
              <a:buSzPts val="2800"/>
              <a:buFont typeface="Times New Roman"/>
              <a:buChar char="•"/>
            </a:pPr>
            <a:r>
              <a:rPr lang="en-US" i="0" u="none" strike="noStrike">
                <a:solidFill>
                  <a:srgbClr val="000000"/>
                </a:solidFill>
                <a:latin typeface="Times New Roman"/>
                <a:ea typeface="Times New Roman"/>
                <a:cs typeface="Times New Roman"/>
                <a:sym typeface="Times New Roman"/>
              </a:rPr>
              <a:t>Remove Stop words: Stop words are common words that will likely appear in any text. They don’t tell us much about our data so we remove them. Stop words can be or, and, such etc.</a:t>
            </a:r>
            <a:endParaRPr>
              <a:latin typeface="Times New Roman"/>
              <a:ea typeface="Times New Roman"/>
              <a:cs typeface="Times New Roman"/>
              <a:sym typeface="Times New Roman"/>
            </a:endParaRPr>
          </a:p>
          <a:p>
            <a:pPr marL="228600" lvl="0" indent="-241300" algn="just" rtl="0">
              <a:lnSpc>
                <a:spcPct val="90000"/>
              </a:lnSpc>
              <a:spcBef>
                <a:spcPts val="1100"/>
              </a:spcBef>
              <a:spcAft>
                <a:spcPts val="0"/>
              </a:spcAft>
              <a:buClr>
                <a:srgbClr val="000000"/>
              </a:buClr>
              <a:buSzPts val="2800"/>
              <a:buFont typeface="Times New Roman"/>
              <a:buChar char="•"/>
            </a:pPr>
            <a:r>
              <a:rPr lang="en-US" i="0" u="none" strike="noStrike">
                <a:solidFill>
                  <a:srgbClr val="000000"/>
                </a:solidFill>
                <a:latin typeface="Times New Roman"/>
                <a:ea typeface="Times New Roman"/>
                <a:cs typeface="Times New Roman"/>
                <a:sym typeface="Times New Roman"/>
              </a:rPr>
              <a:t>Stemming: Stemming helps reduce a word to its stem form. It often makes sense to treat related words in the same way. It removes suffices, like “ing”, “ly”, “s” etc. by a simple rule-based approach.</a:t>
            </a:r>
            <a:endParaRPr>
              <a:latin typeface="Times New Roman"/>
              <a:ea typeface="Times New Roman"/>
              <a:cs typeface="Times New Roman"/>
              <a:sym typeface="Times New Roman"/>
            </a:endParaRPr>
          </a:p>
          <a:p>
            <a:pPr marL="0" lvl="0" indent="0" algn="l" rtl="0">
              <a:lnSpc>
                <a:spcPct val="90000"/>
              </a:lnSpc>
              <a:spcBef>
                <a:spcPts val="2000"/>
              </a:spcBef>
              <a:spcAft>
                <a:spcPts val="0"/>
              </a:spcAft>
              <a:buClr>
                <a:schemeClr val="dk1"/>
              </a:buClr>
              <a:buSzPts val="2800"/>
              <a:buNone/>
            </a:pP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900">
                <a:latin typeface="Times New Roman"/>
                <a:ea typeface="Times New Roman"/>
                <a:cs typeface="Times New Roman"/>
                <a:sym typeface="Times New Roman"/>
              </a:rPr>
              <a:t>3.</a:t>
            </a:r>
            <a:r>
              <a:rPr lang="en-US" sz="3200">
                <a:latin typeface="Times New Roman"/>
                <a:ea typeface="Times New Roman"/>
                <a:cs typeface="Times New Roman"/>
                <a:sym typeface="Times New Roman"/>
              </a:rPr>
              <a:t> </a:t>
            </a:r>
            <a:r>
              <a:rPr lang="en-US" sz="3900">
                <a:latin typeface="Times New Roman"/>
                <a:ea typeface="Times New Roman"/>
                <a:cs typeface="Times New Roman"/>
                <a:sym typeface="Times New Roman"/>
              </a:rPr>
              <a:t>Feature Extraction</a:t>
            </a:r>
            <a:endParaRPr sz="5100"/>
          </a:p>
        </p:txBody>
      </p:sp>
      <p:sp>
        <p:nvSpPr>
          <p:cNvPr id="157" name="Google Shape;15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00000"/>
              </a:buClr>
              <a:buSzPts val="2800"/>
              <a:buNone/>
            </a:pPr>
            <a:r>
              <a:rPr lang="en-US">
                <a:solidFill>
                  <a:srgbClr val="000000"/>
                </a:solidFill>
                <a:latin typeface="Times New Roman"/>
                <a:ea typeface="Times New Roman"/>
                <a:cs typeface="Times New Roman"/>
                <a:sym typeface="Times New Roman"/>
              </a:rPr>
              <a:t>Vectorizing: </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Times New Roman"/>
              <a:buChar char="•"/>
            </a:pPr>
            <a:r>
              <a:rPr lang="en-US" sz="2800" i="0" u="none" strike="noStrike">
                <a:solidFill>
                  <a:srgbClr val="000000"/>
                </a:solidFill>
                <a:latin typeface="Times New Roman"/>
                <a:ea typeface="Times New Roman"/>
                <a:cs typeface="Times New Roman"/>
                <a:sym typeface="Times New Roman"/>
              </a:rPr>
              <a:t>Vectorizing is the process of encoding text as integers i.e., numeric form to create feature vectors so that these text coded integers can be inputted to machine learning algorithms. </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Times New Roman"/>
              <a:buChar char="•"/>
            </a:pPr>
            <a:r>
              <a:rPr lang="en-US" sz="2800" i="0" u="none" strike="noStrike">
                <a:solidFill>
                  <a:srgbClr val="000000"/>
                </a:solidFill>
                <a:latin typeface="Times New Roman"/>
                <a:ea typeface="Times New Roman"/>
                <a:cs typeface="Times New Roman"/>
                <a:sym typeface="Times New Roman"/>
              </a:rPr>
              <a:t>ML algorithms take an input as integers not texts so if news is needed to be inputted into the classifier it must be in numeric form or vectorized form this would help the computer to understand the text.</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3900" u="sng">
                <a:latin typeface="Times New Roman"/>
                <a:ea typeface="Times New Roman"/>
                <a:cs typeface="Times New Roman"/>
                <a:sym typeface="Times New Roman"/>
              </a:rPr>
              <a:t>Performance Metrics</a:t>
            </a:r>
            <a:endParaRPr sz="4300"/>
          </a:p>
        </p:txBody>
      </p:sp>
      <p:sp>
        <p:nvSpPr>
          <p:cNvPr id="163" name="Google Shape;163;p25"/>
          <p:cNvSpPr txBox="1">
            <a:spLocks noGrp="1"/>
          </p:cNvSpPr>
          <p:nvPr>
            <p:ph type="body" idx="1"/>
          </p:nvPr>
        </p:nvSpPr>
        <p:spPr>
          <a:xfrm>
            <a:off x="838200" y="1762812"/>
            <a:ext cx="10515600" cy="4414151"/>
          </a:xfrm>
          <a:prstGeom prst="rect">
            <a:avLst/>
          </a:prstGeom>
          <a:noFill/>
          <a:ln>
            <a:noFill/>
          </a:ln>
        </p:spPr>
        <p:txBody>
          <a:bodyPr spcFirstLastPara="1" wrap="square" lIns="91425" tIns="45700" rIns="91425" bIns="45700" anchor="t" anchorCtr="0">
            <a:noAutofit/>
          </a:bodyPr>
          <a:lstStyle/>
          <a:p>
            <a:pPr marL="228600" lvl="0" indent="-241300" algn="just" rtl="0">
              <a:lnSpc>
                <a:spcPct val="90000"/>
              </a:lnSpc>
              <a:spcBef>
                <a:spcPts val="0"/>
              </a:spcBef>
              <a:spcAft>
                <a:spcPts val="0"/>
              </a:spcAft>
              <a:buClr>
                <a:schemeClr val="dk1"/>
              </a:buClr>
              <a:buSzPts val="2790"/>
              <a:buChar char="•"/>
            </a:pPr>
            <a:r>
              <a:rPr lang="en-US" sz="2790">
                <a:latin typeface="Times New Roman"/>
                <a:ea typeface="Times New Roman"/>
                <a:cs typeface="Times New Roman"/>
                <a:sym typeface="Times New Roman"/>
              </a:rPr>
              <a:t>Key performance metrics that are used to evaluate te performance of the trained model are:</a:t>
            </a:r>
            <a:endParaRPr sz="2790"/>
          </a:p>
          <a:p>
            <a:pPr marL="228600" lvl="0" indent="-241300" algn="just" rtl="0">
              <a:lnSpc>
                <a:spcPct val="90000"/>
              </a:lnSpc>
              <a:spcBef>
                <a:spcPts val="1000"/>
              </a:spcBef>
              <a:spcAft>
                <a:spcPts val="0"/>
              </a:spcAft>
              <a:buClr>
                <a:schemeClr val="dk1"/>
              </a:buClr>
              <a:buSzPts val="2790"/>
              <a:buChar char="•"/>
            </a:pPr>
            <a:r>
              <a:rPr lang="en-US" sz="2790">
                <a:latin typeface="Times New Roman"/>
                <a:ea typeface="Times New Roman"/>
                <a:cs typeface="Times New Roman"/>
                <a:sym typeface="Times New Roman"/>
              </a:rPr>
              <a:t>Accuracy: </a:t>
            </a:r>
            <a:endParaRPr sz="2790"/>
          </a:p>
          <a:p>
            <a:pPr marL="0" lvl="0" indent="0" algn="just" rtl="0">
              <a:lnSpc>
                <a:spcPct val="90000"/>
              </a:lnSpc>
              <a:spcBef>
                <a:spcPts val="1000"/>
              </a:spcBef>
              <a:spcAft>
                <a:spcPts val="0"/>
              </a:spcAft>
              <a:buClr>
                <a:schemeClr val="dk1"/>
              </a:buClr>
              <a:buSzPts val="2590"/>
              <a:buNone/>
            </a:pPr>
            <a:r>
              <a:rPr lang="en-US" sz="2790">
                <a:latin typeface="Times New Roman"/>
                <a:ea typeface="Times New Roman"/>
                <a:cs typeface="Times New Roman"/>
                <a:sym typeface="Times New Roman"/>
              </a:rPr>
              <a:t>                  Accuracy=(|TP| + |TN|) / (|TP| + |TN| + |FN| + |FP|)</a:t>
            </a:r>
            <a:endParaRPr sz="2790"/>
          </a:p>
          <a:p>
            <a:pPr marL="228600" lvl="0" indent="-241300" algn="just" rtl="0">
              <a:lnSpc>
                <a:spcPct val="90000"/>
              </a:lnSpc>
              <a:spcBef>
                <a:spcPts val="1000"/>
              </a:spcBef>
              <a:spcAft>
                <a:spcPts val="0"/>
              </a:spcAft>
              <a:buClr>
                <a:schemeClr val="dk1"/>
              </a:buClr>
              <a:buSzPts val="2790"/>
              <a:buChar char="•"/>
            </a:pPr>
            <a:r>
              <a:rPr lang="en-US" sz="2790">
                <a:latin typeface="Times New Roman"/>
                <a:ea typeface="Times New Roman"/>
                <a:cs typeface="Times New Roman"/>
                <a:sym typeface="Times New Roman"/>
              </a:rPr>
              <a:t>TP = True Positive, TN=True Negative, FP=False Positive, FN=False Negative</a:t>
            </a:r>
            <a:endParaRPr sz="2790"/>
          </a:p>
          <a:p>
            <a:pPr marL="228600" lvl="0" indent="-241300" algn="just" rtl="0">
              <a:lnSpc>
                <a:spcPct val="90000"/>
              </a:lnSpc>
              <a:spcBef>
                <a:spcPts val="1000"/>
              </a:spcBef>
              <a:spcAft>
                <a:spcPts val="0"/>
              </a:spcAft>
              <a:buClr>
                <a:schemeClr val="dk1"/>
              </a:buClr>
              <a:buSzPts val="2790"/>
              <a:buChar char="•"/>
            </a:pPr>
            <a:r>
              <a:rPr lang="en-US" sz="2790">
                <a:latin typeface="Times New Roman"/>
                <a:ea typeface="Times New Roman"/>
                <a:cs typeface="Times New Roman"/>
                <a:sym typeface="Times New Roman"/>
              </a:rPr>
              <a:t>Accuracy is used to measure the efficiency of the classifier. It calculates how many predictions have been correct out of all predictions.</a:t>
            </a:r>
            <a:endParaRPr sz="2790"/>
          </a:p>
          <a:p>
            <a:pPr marL="228600" lvl="0" indent="-241300" algn="just" rtl="0">
              <a:lnSpc>
                <a:spcPct val="90000"/>
              </a:lnSpc>
              <a:spcBef>
                <a:spcPts val="1000"/>
              </a:spcBef>
              <a:spcAft>
                <a:spcPts val="0"/>
              </a:spcAft>
              <a:buClr>
                <a:schemeClr val="dk1"/>
              </a:buClr>
              <a:buSzPts val="2790"/>
              <a:buChar char="•"/>
            </a:pPr>
            <a:r>
              <a:rPr lang="en-US" sz="2790">
                <a:latin typeface="Times New Roman"/>
                <a:ea typeface="Times New Roman"/>
                <a:cs typeface="Times New Roman"/>
                <a:sym typeface="Times New Roman"/>
              </a:rPr>
              <a:t>Accuracy is one of most important performance factors for certain type of a dataset.</a:t>
            </a:r>
            <a:endParaRPr sz="2790"/>
          </a:p>
          <a:p>
            <a:pPr marL="228600" lvl="0" indent="-64135" algn="l" rtl="0">
              <a:lnSpc>
                <a:spcPct val="90000"/>
              </a:lnSpc>
              <a:spcBef>
                <a:spcPts val="1000"/>
              </a:spcBef>
              <a:spcAft>
                <a:spcPts val="0"/>
              </a:spcAft>
              <a:buClr>
                <a:schemeClr val="dk1"/>
              </a:buClr>
              <a:buSzPts val="2590"/>
              <a:buNone/>
            </a:pPr>
            <a:endParaRPr sz="259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900" u="sng">
                <a:latin typeface="Times New Roman"/>
                <a:ea typeface="Times New Roman"/>
                <a:cs typeface="Times New Roman"/>
                <a:sym typeface="Times New Roman"/>
              </a:rPr>
              <a:t>Performance Metrics (contd.)</a:t>
            </a:r>
            <a:endParaRPr sz="3900"/>
          </a:p>
        </p:txBody>
      </p:sp>
      <p:sp>
        <p:nvSpPr>
          <p:cNvPr id="170" name="Google Shape;17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41617" algn="just" rtl="0">
              <a:lnSpc>
                <a:spcPct val="80000"/>
              </a:lnSpc>
              <a:spcBef>
                <a:spcPts val="0"/>
              </a:spcBef>
              <a:spcAft>
                <a:spcPts val="0"/>
              </a:spcAft>
              <a:buClr>
                <a:srgbClr val="1A1818"/>
              </a:buClr>
              <a:buSzPts val="2805"/>
              <a:buFont typeface="Times New Roman"/>
              <a:buChar char="•"/>
            </a:pPr>
            <a:r>
              <a:rPr lang="en-US" sz="2805">
                <a:solidFill>
                  <a:srgbClr val="1A1818"/>
                </a:solidFill>
                <a:latin typeface="Times New Roman"/>
                <a:ea typeface="Times New Roman"/>
                <a:cs typeface="Times New Roman"/>
                <a:sym typeface="Times New Roman"/>
              </a:rPr>
              <a:t>Precision </a:t>
            </a:r>
            <a:r>
              <a:rPr lang="en-US" sz="2805">
                <a:latin typeface="Times New Roman"/>
                <a:ea typeface="Times New Roman"/>
                <a:cs typeface="Times New Roman"/>
                <a:sym typeface="Times New Roman"/>
              </a:rPr>
              <a:t>= |TP| / (|TP| + |FP|).</a:t>
            </a:r>
            <a:endParaRPr sz="2990">
              <a:latin typeface="Times New Roman"/>
              <a:ea typeface="Times New Roman"/>
              <a:cs typeface="Times New Roman"/>
              <a:sym typeface="Times New Roman"/>
            </a:endParaRPr>
          </a:p>
          <a:p>
            <a:pPr marL="228600" lvl="0" indent="-241617" algn="just" rtl="0">
              <a:lnSpc>
                <a:spcPct val="80000"/>
              </a:lnSpc>
              <a:spcBef>
                <a:spcPts val="1000"/>
              </a:spcBef>
              <a:spcAft>
                <a:spcPts val="0"/>
              </a:spcAft>
              <a:buClr>
                <a:schemeClr val="dk1"/>
              </a:buClr>
              <a:buSzPts val="2805"/>
              <a:buFont typeface="Times New Roman"/>
              <a:buChar char="•"/>
            </a:pPr>
            <a:r>
              <a:rPr lang="en-US" sz="2805">
                <a:latin typeface="Times New Roman"/>
                <a:ea typeface="Times New Roman"/>
                <a:cs typeface="Times New Roman"/>
                <a:sym typeface="Times New Roman"/>
              </a:rPr>
              <a:t>TP = True Positive, TN=True Negative, FP=False Positive, FN=False Negative</a:t>
            </a:r>
            <a:endParaRPr sz="2990">
              <a:latin typeface="Times New Roman"/>
              <a:ea typeface="Times New Roman"/>
              <a:cs typeface="Times New Roman"/>
              <a:sym typeface="Times New Roman"/>
            </a:endParaRPr>
          </a:p>
          <a:p>
            <a:pPr marL="228600" lvl="0" indent="-241617" algn="just" rtl="0">
              <a:lnSpc>
                <a:spcPct val="80000"/>
              </a:lnSpc>
              <a:spcBef>
                <a:spcPts val="1000"/>
              </a:spcBef>
              <a:spcAft>
                <a:spcPts val="0"/>
              </a:spcAft>
              <a:buClr>
                <a:schemeClr val="dk1"/>
              </a:buClr>
              <a:buSzPts val="2805"/>
              <a:buFont typeface="Times New Roman"/>
              <a:buChar char="•"/>
            </a:pPr>
            <a:r>
              <a:rPr lang="en-US" sz="2805">
                <a:latin typeface="Times New Roman"/>
                <a:ea typeface="Times New Roman"/>
                <a:cs typeface="Times New Roman"/>
                <a:sym typeface="Times New Roman"/>
              </a:rPr>
              <a:t>Precision focuses more on the prediction part as base.</a:t>
            </a:r>
            <a:endParaRPr sz="2990">
              <a:latin typeface="Times New Roman"/>
              <a:ea typeface="Times New Roman"/>
              <a:cs typeface="Times New Roman"/>
              <a:sym typeface="Times New Roman"/>
            </a:endParaRPr>
          </a:p>
          <a:p>
            <a:pPr marL="228600" lvl="0" indent="-241617" algn="just" rtl="0">
              <a:lnSpc>
                <a:spcPct val="80000"/>
              </a:lnSpc>
              <a:spcBef>
                <a:spcPts val="1000"/>
              </a:spcBef>
              <a:spcAft>
                <a:spcPts val="0"/>
              </a:spcAft>
              <a:buClr>
                <a:schemeClr val="dk1"/>
              </a:buClr>
              <a:buSzPts val="2805"/>
              <a:buFont typeface="Times New Roman"/>
              <a:buChar char="•"/>
            </a:pPr>
            <a:r>
              <a:rPr lang="en-US" sz="2805">
                <a:latin typeface="Times New Roman"/>
                <a:ea typeface="Times New Roman"/>
                <a:cs typeface="Times New Roman"/>
                <a:sym typeface="Times New Roman"/>
              </a:rPr>
              <a:t>Precision calculates out of all positive classified predictions , how many are true positives or correctly identified as positives.</a:t>
            </a:r>
            <a:endParaRPr sz="2990">
              <a:latin typeface="Times New Roman"/>
              <a:ea typeface="Times New Roman"/>
              <a:cs typeface="Times New Roman"/>
              <a:sym typeface="Times New Roman"/>
            </a:endParaRPr>
          </a:p>
          <a:p>
            <a:pPr marL="228600" lvl="0" indent="-241617" algn="just" rtl="0">
              <a:lnSpc>
                <a:spcPct val="80000"/>
              </a:lnSpc>
              <a:spcBef>
                <a:spcPts val="1000"/>
              </a:spcBef>
              <a:spcAft>
                <a:spcPts val="0"/>
              </a:spcAft>
              <a:buClr>
                <a:schemeClr val="dk1"/>
              </a:buClr>
              <a:buSzPts val="2805"/>
              <a:buFont typeface="Times New Roman"/>
              <a:buChar char="•"/>
            </a:pPr>
            <a:r>
              <a:rPr lang="en-US" sz="2805">
                <a:latin typeface="Times New Roman"/>
                <a:ea typeface="Times New Roman"/>
                <a:cs typeface="Times New Roman"/>
                <a:sym typeface="Times New Roman"/>
              </a:rPr>
              <a:t>Recall = |TP| / (|TP| + |FN|)</a:t>
            </a:r>
            <a:endParaRPr sz="2805">
              <a:latin typeface="Times New Roman"/>
              <a:ea typeface="Times New Roman"/>
              <a:cs typeface="Times New Roman"/>
              <a:sym typeface="Times New Roman"/>
            </a:endParaRPr>
          </a:p>
          <a:p>
            <a:pPr marL="228600" lvl="0" indent="-241617" algn="just" rtl="0">
              <a:lnSpc>
                <a:spcPct val="80000"/>
              </a:lnSpc>
              <a:spcBef>
                <a:spcPts val="1000"/>
              </a:spcBef>
              <a:spcAft>
                <a:spcPts val="0"/>
              </a:spcAft>
              <a:buClr>
                <a:schemeClr val="dk1"/>
              </a:buClr>
              <a:buSzPts val="2805"/>
              <a:buFont typeface="Times New Roman"/>
              <a:buChar char="•"/>
            </a:pPr>
            <a:r>
              <a:rPr lang="en-US" sz="2805">
                <a:latin typeface="Times New Roman"/>
                <a:ea typeface="Times New Roman"/>
                <a:cs typeface="Times New Roman"/>
                <a:sym typeface="Times New Roman"/>
              </a:rPr>
              <a:t>Recall calculates out of all positives really present in data, how many we got right.</a:t>
            </a:r>
            <a:endParaRPr sz="2805">
              <a:latin typeface="Times New Roman"/>
              <a:ea typeface="Times New Roman"/>
              <a:cs typeface="Times New Roman"/>
              <a:sym typeface="Times New Roman"/>
            </a:endParaRPr>
          </a:p>
          <a:p>
            <a:pPr marL="228600" lvl="0" indent="-50800" algn="l" rtl="0">
              <a:lnSpc>
                <a:spcPct val="80000"/>
              </a:lnSpc>
              <a:spcBef>
                <a:spcPts val="1000"/>
              </a:spcBef>
              <a:spcAft>
                <a:spcPts val="0"/>
              </a:spcAft>
              <a:buClr>
                <a:schemeClr val="dk1"/>
              </a:buClr>
              <a:buSzPts val="2590"/>
              <a:buNone/>
            </a:pPr>
            <a:endParaRPr sz="2990">
              <a:latin typeface="Times New Roman"/>
              <a:ea typeface="Times New Roman"/>
              <a:cs typeface="Times New Roman"/>
              <a:sym typeface="Times New Roman"/>
            </a:endParaRPr>
          </a:p>
          <a:p>
            <a:pPr marL="228600" lvl="0" indent="-50800" algn="l" rtl="0">
              <a:lnSpc>
                <a:spcPct val="80000"/>
              </a:lnSpc>
              <a:spcBef>
                <a:spcPts val="1000"/>
              </a:spcBef>
              <a:spcAft>
                <a:spcPts val="0"/>
              </a:spcAft>
              <a:buClr>
                <a:schemeClr val="dk1"/>
              </a:buClr>
              <a:buSzPts val="2590"/>
              <a:buNone/>
            </a:pPr>
            <a:endParaRPr sz="2990">
              <a:latin typeface="Calibri"/>
              <a:ea typeface="Calibri"/>
              <a:cs typeface="Calibri"/>
              <a:sym typeface="Calibri"/>
            </a:endParaRPr>
          </a:p>
          <a:p>
            <a:pPr marL="228600" lvl="0" indent="-50800" algn="l" rtl="0">
              <a:lnSpc>
                <a:spcPct val="80000"/>
              </a:lnSpc>
              <a:spcBef>
                <a:spcPts val="1000"/>
              </a:spcBef>
              <a:spcAft>
                <a:spcPts val="0"/>
              </a:spcAft>
              <a:buClr>
                <a:schemeClr val="dk1"/>
              </a:buClr>
              <a:buSzPts val="2590"/>
              <a:buNone/>
            </a:pPr>
            <a:endParaRPr sz="259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900" u="sng">
                <a:latin typeface="Times New Roman"/>
                <a:ea typeface="Times New Roman"/>
                <a:cs typeface="Times New Roman"/>
                <a:sym typeface="Times New Roman"/>
              </a:rPr>
              <a:t>Performance Metrics (contd.)</a:t>
            </a:r>
            <a:endParaRPr sz="3900"/>
          </a:p>
        </p:txBody>
      </p:sp>
      <p:sp>
        <p:nvSpPr>
          <p:cNvPr id="176" name="Google Shape;176;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F1 score:</a:t>
            </a: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r>
              <a:rPr lang="en-US" sz="2800">
                <a:latin typeface="Times New Roman"/>
                <a:ea typeface="Times New Roman"/>
                <a:cs typeface="Times New Roman"/>
                <a:sym typeface="Times New Roman"/>
              </a:rPr>
              <a:t>                 F1 = </a:t>
            </a:r>
            <a:r>
              <a:rPr lang="en-US" sz="2800" i="0">
                <a:solidFill>
                  <a:srgbClr val="1A1818"/>
                </a:solidFill>
                <a:latin typeface="Times New Roman"/>
                <a:ea typeface="Times New Roman"/>
                <a:cs typeface="Times New Roman"/>
                <a:sym typeface="Times New Roman"/>
              </a:rPr>
              <a:t>2 x [(Precision x Recall) / (Precision + Recall)].</a:t>
            </a: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endParaRPr sz="2800">
              <a:solidFill>
                <a:srgbClr val="1A1818"/>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1A1818"/>
              </a:buClr>
              <a:buSzPts val="2800"/>
              <a:buFont typeface="Times New Roman"/>
              <a:buChar char="•"/>
            </a:pPr>
            <a:r>
              <a:rPr lang="en-US" sz="2800">
                <a:solidFill>
                  <a:srgbClr val="1A1818"/>
                </a:solidFill>
                <a:latin typeface="Times New Roman"/>
                <a:ea typeface="Times New Roman"/>
                <a:cs typeface="Times New Roman"/>
                <a:sym typeface="Times New Roman"/>
              </a:rPr>
              <a:t>F1 score represents the trade off between precision and recall.</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1A1818"/>
              </a:buClr>
              <a:buSzPts val="2800"/>
              <a:buChar char="•"/>
            </a:pPr>
            <a:r>
              <a:rPr lang="en-US" sz="2800">
                <a:solidFill>
                  <a:srgbClr val="1A1818"/>
                </a:solidFill>
                <a:latin typeface="Times New Roman"/>
                <a:ea typeface="Times New Roman"/>
                <a:cs typeface="Times New Roman"/>
                <a:sym typeface="Times New Roman"/>
              </a:rPr>
              <a:t>It calculates the harmonic mean between precision and recall</a:t>
            </a:r>
            <a:r>
              <a:rPr lang="en-US" sz="2800">
                <a:solidFill>
                  <a:srgbClr val="1A1818"/>
                </a:solidFill>
                <a:latin typeface="Calibri"/>
                <a:ea typeface="Calibri"/>
                <a:cs typeface="Calibri"/>
                <a:sym typeface="Calibri"/>
              </a:rPr>
              <a: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7834-EBC6-035D-DF2D-F22C36ED1C04}"/>
              </a:ext>
            </a:extLst>
          </p:cNvPr>
          <p:cNvSpPr>
            <a:spLocks noGrp="1"/>
          </p:cNvSpPr>
          <p:nvPr>
            <p:ph type="title"/>
          </p:nvPr>
        </p:nvSpPr>
        <p:spPr/>
        <p:txBody>
          <a:bodyPr/>
          <a:lstStyle/>
          <a:p>
            <a:r>
              <a:rPr lang="en-US" dirty="0"/>
              <a:t>RESULT ANALYSIS</a:t>
            </a:r>
            <a:endParaRPr lang="en-IN" dirty="0"/>
          </a:p>
        </p:txBody>
      </p:sp>
      <p:sp>
        <p:nvSpPr>
          <p:cNvPr id="3" name="Text Placeholder 2">
            <a:extLst>
              <a:ext uri="{FF2B5EF4-FFF2-40B4-BE49-F238E27FC236}">
                <a16:creationId xmlns:a16="http://schemas.microsoft.com/office/drawing/2014/main" id="{9EFA1A39-FE4C-7E6A-3BA3-D780463C9CF3}"/>
              </a:ext>
            </a:extLst>
          </p:cNvPr>
          <p:cNvSpPr>
            <a:spLocks noGrp="1"/>
          </p:cNvSpPr>
          <p:nvPr>
            <p:ph type="body" idx="1"/>
          </p:nvPr>
        </p:nvSpPr>
        <p:spPr>
          <a:xfrm>
            <a:off x="838200" y="1825625"/>
            <a:ext cx="10515600" cy="3808259"/>
          </a:xfrm>
        </p:spPr>
        <p:txBody>
          <a:bodyPr/>
          <a:lstStyle/>
          <a:p>
            <a:r>
              <a:rPr lang="en-US" dirty="0"/>
              <a:t>COMPARING MODELS</a:t>
            </a:r>
            <a:endParaRPr lang="en-IN" dirty="0"/>
          </a:p>
        </p:txBody>
      </p:sp>
      <p:graphicFrame>
        <p:nvGraphicFramePr>
          <p:cNvPr id="4" name="Table 4">
            <a:extLst>
              <a:ext uri="{FF2B5EF4-FFF2-40B4-BE49-F238E27FC236}">
                <a16:creationId xmlns:a16="http://schemas.microsoft.com/office/drawing/2014/main" id="{F3AEBB4C-25D1-58AD-EC03-C576C2AB45C8}"/>
              </a:ext>
            </a:extLst>
          </p:cNvPr>
          <p:cNvGraphicFramePr>
            <a:graphicFrameLocks noGrp="1"/>
          </p:cNvGraphicFramePr>
          <p:nvPr>
            <p:extLst>
              <p:ext uri="{D42A27DB-BD31-4B8C-83A1-F6EECF244321}">
                <p14:modId xmlns:p14="http://schemas.microsoft.com/office/powerpoint/2010/main" val="3560572797"/>
              </p:ext>
            </p:extLst>
          </p:nvPr>
        </p:nvGraphicFramePr>
        <p:xfrm>
          <a:off x="1828800" y="3256389"/>
          <a:ext cx="8085395" cy="1964540"/>
        </p:xfrm>
        <a:graphic>
          <a:graphicData uri="http://schemas.openxmlformats.org/drawingml/2006/table">
            <a:tbl>
              <a:tblPr firstRow="1" bandRow="1">
                <a:tableStyleId>{5C22544A-7EE6-4342-B048-85BDC9FD1C3A}</a:tableStyleId>
              </a:tblPr>
              <a:tblGrid>
                <a:gridCol w="1617079">
                  <a:extLst>
                    <a:ext uri="{9D8B030D-6E8A-4147-A177-3AD203B41FA5}">
                      <a16:colId xmlns:a16="http://schemas.microsoft.com/office/drawing/2014/main" val="2381025088"/>
                    </a:ext>
                  </a:extLst>
                </a:gridCol>
                <a:gridCol w="1617079">
                  <a:extLst>
                    <a:ext uri="{9D8B030D-6E8A-4147-A177-3AD203B41FA5}">
                      <a16:colId xmlns:a16="http://schemas.microsoft.com/office/drawing/2014/main" val="4140808071"/>
                    </a:ext>
                  </a:extLst>
                </a:gridCol>
                <a:gridCol w="1617079">
                  <a:extLst>
                    <a:ext uri="{9D8B030D-6E8A-4147-A177-3AD203B41FA5}">
                      <a16:colId xmlns:a16="http://schemas.microsoft.com/office/drawing/2014/main" val="1205560182"/>
                    </a:ext>
                  </a:extLst>
                </a:gridCol>
                <a:gridCol w="1617079">
                  <a:extLst>
                    <a:ext uri="{9D8B030D-6E8A-4147-A177-3AD203B41FA5}">
                      <a16:colId xmlns:a16="http://schemas.microsoft.com/office/drawing/2014/main" val="1687212567"/>
                    </a:ext>
                  </a:extLst>
                </a:gridCol>
                <a:gridCol w="1617079">
                  <a:extLst>
                    <a:ext uri="{9D8B030D-6E8A-4147-A177-3AD203B41FA5}">
                      <a16:colId xmlns:a16="http://schemas.microsoft.com/office/drawing/2014/main" val="836993255"/>
                    </a:ext>
                  </a:extLst>
                </a:gridCol>
              </a:tblGrid>
              <a:tr h="982270">
                <a:tc>
                  <a:txBody>
                    <a:bodyPr/>
                    <a:lstStyle/>
                    <a:p>
                      <a:r>
                        <a:rPr lang="en-US" dirty="0"/>
                        <a:t>LOGISTIC REGRESSION</a:t>
                      </a:r>
                      <a:endParaRPr lang="en-IN" dirty="0"/>
                    </a:p>
                  </a:txBody>
                  <a:tcPr/>
                </a:tc>
                <a:tc>
                  <a:txBody>
                    <a:bodyPr/>
                    <a:lstStyle/>
                    <a:p>
                      <a:r>
                        <a:rPr lang="en-US" dirty="0"/>
                        <a:t>97.67</a:t>
                      </a:r>
                      <a:endParaRPr lang="en-IN" dirty="0"/>
                    </a:p>
                  </a:txBody>
                  <a:tcPr/>
                </a:tc>
                <a:tc>
                  <a:txBody>
                    <a:bodyPr/>
                    <a:lstStyle/>
                    <a:p>
                      <a:r>
                        <a:rPr lang="en-US" dirty="0"/>
                        <a:t>96.38</a:t>
                      </a:r>
                      <a:endParaRPr lang="en-IN" dirty="0"/>
                    </a:p>
                  </a:txBody>
                  <a:tcPr/>
                </a:tc>
                <a:tc>
                  <a:txBody>
                    <a:bodyPr/>
                    <a:lstStyle/>
                    <a:p>
                      <a:r>
                        <a:rPr lang="en-US" dirty="0"/>
                        <a:t>99.07</a:t>
                      </a:r>
                      <a:endParaRPr lang="en-IN" dirty="0"/>
                    </a:p>
                  </a:txBody>
                  <a:tcPr/>
                </a:tc>
                <a:tc>
                  <a:txBody>
                    <a:bodyPr/>
                    <a:lstStyle/>
                    <a:p>
                      <a:r>
                        <a:rPr lang="en-US" dirty="0"/>
                        <a:t>97.7</a:t>
                      </a:r>
                      <a:endParaRPr lang="en-IN" dirty="0"/>
                    </a:p>
                  </a:txBody>
                  <a:tcPr/>
                </a:tc>
                <a:extLst>
                  <a:ext uri="{0D108BD9-81ED-4DB2-BD59-A6C34878D82A}">
                    <a16:rowId xmlns:a16="http://schemas.microsoft.com/office/drawing/2014/main" val="1786354474"/>
                  </a:ext>
                </a:extLst>
              </a:tr>
              <a:tr h="982270">
                <a:tc>
                  <a:txBody>
                    <a:bodyPr/>
                    <a:lstStyle/>
                    <a:p>
                      <a:r>
                        <a:rPr lang="en-US" dirty="0"/>
                        <a:t>SVM</a:t>
                      </a:r>
                      <a:endParaRPr lang="en-IN" dirty="0"/>
                    </a:p>
                  </a:txBody>
                  <a:tcPr/>
                </a:tc>
                <a:tc>
                  <a:txBody>
                    <a:bodyPr/>
                    <a:lstStyle/>
                    <a:p>
                      <a:r>
                        <a:rPr lang="en-US" dirty="0"/>
                        <a:t>98.9</a:t>
                      </a:r>
                      <a:endParaRPr lang="en-IN" dirty="0"/>
                    </a:p>
                  </a:txBody>
                  <a:tcPr/>
                </a:tc>
                <a:tc>
                  <a:txBody>
                    <a:bodyPr/>
                    <a:lstStyle/>
                    <a:p>
                      <a:r>
                        <a:rPr lang="en-US" dirty="0"/>
                        <a:t>98.64</a:t>
                      </a:r>
                      <a:endParaRPr lang="en-IN" dirty="0"/>
                    </a:p>
                  </a:txBody>
                  <a:tcPr/>
                </a:tc>
                <a:tc>
                  <a:txBody>
                    <a:bodyPr/>
                    <a:lstStyle/>
                    <a:p>
                      <a:r>
                        <a:rPr lang="en-US" dirty="0"/>
                        <a:t>99.17</a:t>
                      </a:r>
                      <a:endParaRPr lang="en-IN" dirty="0"/>
                    </a:p>
                  </a:txBody>
                  <a:tcPr/>
                </a:tc>
                <a:tc>
                  <a:txBody>
                    <a:bodyPr/>
                    <a:lstStyle/>
                    <a:p>
                      <a:r>
                        <a:rPr lang="en-US" dirty="0"/>
                        <a:t>98.9</a:t>
                      </a:r>
                      <a:endParaRPr lang="en-IN" dirty="0"/>
                    </a:p>
                  </a:txBody>
                  <a:tcPr/>
                </a:tc>
                <a:extLst>
                  <a:ext uri="{0D108BD9-81ED-4DB2-BD59-A6C34878D82A}">
                    <a16:rowId xmlns:a16="http://schemas.microsoft.com/office/drawing/2014/main" val="3589493904"/>
                  </a:ext>
                </a:extLst>
              </a:tr>
            </a:tbl>
          </a:graphicData>
        </a:graphic>
      </p:graphicFrame>
      <p:sp>
        <p:nvSpPr>
          <p:cNvPr id="5" name="TextBox 4">
            <a:extLst>
              <a:ext uri="{FF2B5EF4-FFF2-40B4-BE49-F238E27FC236}">
                <a16:creationId xmlns:a16="http://schemas.microsoft.com/office/drawing/2014/main" id="{047C77C7-5E98-D736-FD4F-E82CD838A1AB}"/>
              </a:ext>
            </a:extLst>
          </p:cNvPr>
          <p:cNvSpPr txBox="1"/>
          <p:nvPr/>
        </p:nvSpPr>
        <p:spPr>
          <a:xfrm>
            <a:off x="1959898" y="2727255"/>
            <a:ext cx="7954297" cy="307777"/>
          </a:xfrm>
          <a:prstGeom prst="rect">
            <a:avLst/>
          </a:prstGeom>
          <a:noFill/>
        </p:spPr>
        <p:txBody>
          <a:bodyPr wrap="square" rtlCol="0">
            <a:spAutoFit/>
          </a:bodyPr>
          <a:lstStyle/>
          <a:p>
            <a:r>
              <a:rPr lang="en-US" dirty="0"/>
              <a:t>MODEL                     ACCURACY             PRECISION            RECALL                   F1 SCORE</a:t>
            </a:r>
            <a:endParaRPr lang="en-IN" dirty="0"/>
          </a:p>
        </p:txBody>
      </p:sp>
    </p:spTree>
    <p:extLst>
      <p:ext uri="{BB962C8B-B14F-4D97-AF65-F5344CB8AC3E}">
        <p14:creationId xmlns:p14="http://schemas.microsoft.com/office/powerpoint/2010/main" val="330025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CAFC3B-F479-5880-DC84-2DCE19FB9833}"/>
              </a:ext>
            </a:extLst>
          </p:cNvPr>
          <p:cNvPicPr>
            <a:picLocks noChangeAspect="1"/>
          </p:cNvPicPr>
          <p:nvPr/>
        </p:nvPicPr>
        <p:blipFill>
          <a:blip r:embed="rId2"/>
          <a:stretch>
            <a:fillRect/>
          </a:stretch>
        </p:blipFill>
        <p:spPr>
          <a:xfrm>
            <a:off x="567982" y="147484"/>
            <a:ext cx="7437765" cy="6257410"/>
          </a:xfrm>
          <a:prstGeom prst="rect">
            <a:avLst/>
          </a:prstGeom>
        </p:spPr>
      </p:pic>
      <p:sp>
        <p:nvSpPr>
          <p:cNvPr id="6" name="TextBox 5">
            <a:extLst>
              <a:ext uri="{FF2B5EF4-FFF2-40B4-BE49-F238E27FC236}">
                <a16:creationId xmlns:a16="http://schemas.microsoft.com/office/drawing/2014/main" id="{4FF0432F-C738-1F3D-4E81-116207304DCE}"/>
              </a:ext>
            </a:extLst>
          </p:cNvPr>
          <p:cNvSpPr txBox="1"/>
          <p:nvPr/>
        </p:nvSpPr>
        <p:spPr>
          <a:xfrm>
            <a:off x="8005747" y="1553497"/>
            <a:ext cx="3301350" cy="3785652"/>
          </a:xfrm>
          <a:prstGeom prst="rect">
            <a:avLst/>
          </a:prstGeom>
          <a:noFill/>
        </p:spPr>
        <p:txBody>
          <a:bodyPr wrap="square" rtlCol="0">
            <a:spAutoFit/>
          </a:bodyPr>
          <a:lstStyle/>
          <a:p>
            <a:r>
              <a:rPr lang="en-US" sz="2400" b="1" dirty="0"/>
              <a:t>RESULT:HENCE, WE OBSERVE SVM OFFERS BETTER PERFORMANCE THAN LOGISTIC REGRESSION</a:t>
            </a:r>
          </a:p>
          <a:p>
            <a:endParaRPr lang="en-US" sz="2400" b="1" dirty="0"/>
          </a:p>
          <a:p>
            <a:r>
              <a:rPr lang="en-IN" sz="2400" b="1" dirty="0"/>
              <a:t>AND SO, OUR MODEL IS BASED ON SVM</a:t>
            </a:r>
            <a:endParaRPr lang="en-US" sz="2400" b="1" dirty="0"/>
          </a:p>
        </p:txBody>
      </p:sp>
      <p:sp>
        <p:nvSpPr>
          <p:cNvPr id="2" name="TextBox 1">
            <a:extLst>
              <a:ext uri="{FF2B5EF4-FFF2-40B4-BE49-F238E27FC236}">
                <a16:creationId xmlns:a16="http://schemas.microsoft.com/office/drawing/2014/main" id="{22EAB878-0675-97EE-CAC3-FA34EC7094D9}"/>
              </a:ext>
            </a:extLst>
          </p:cNvPr>
          <p:cNvSpPr txBox="1"/>
          <p:nvPr/>
        </p:nvSpPr>
        <p:spPr>
          <a:xfrm>
            <a:off x="2458065" y="1622323"/>
            <a:ext cx="1514168" cy="314632"/>
          </a:xfrm>
          <a:prstGeom prst="rect">
            <a:avLst/>
          </a:prstGeom>
          <a:noFill/>
        </p:spPr>
        <p:txBody>
          <a:bodyPr wrap="square" rtlCol="0">
            <a:spAutoFit/>
          </a:bodyPr>
          <a:lstStyle/>
          <a:p>
            <a:r>
              <a:rPr lang="en-US" dirty="0"/>
              <a:t>97.67</a:t>
            </a:r>
            <a:endParaRPr lang="en-IN" dirty="0"/>
          </a:p>
        </p:txBody>
      </p:sp>
      <p:sp>
        <p:nvSpPr>
          <p:cNvPr id="4" name="TextBox 3">
            <a:extLst>
              <a:ext uri="{FF2B5EF4-FFF2-40B4-BE49-F238E27FC236}">
                <a16:creationId xmlns:a16="http://schemas.microsoft.com/office/drawing/2014/main" id="{C92F2164-22E7-CD0D-EE3F-24E95B836588}"/>
              </a:ext>
            </a:extLst>
          </p:cNvPr>
          <p:cNvSpPr txBox="1"/>
          <p:nvPr/>
        </p:nvSpPr>
        <p:spPr>
          <a:xfrm>
            <a:off x="5614219" y="1052052"/>
            <a:ext cx="1681317" cy="307777"/>
          </a:xfrm>
          <a:prstGeom prst="rect">
            <a:avLst/>
          </a:prstGeom>
          <a:noFill/>
        </p:spPr>
        <p:txBody>
          <a:bodyPr wrap="square" rtlCol="0">
            <a:spAutoFit/>
          </a:bodyPr>
          <a:lstStyle/>
          <a:p>
            <a:r>
              <a:rPr lang="en-US" dirty="0"/>
              <a:t>98.9</a:t>
            </a:r>
            <a:endParaRPr lang="en-IN" dirty="0"/>
          </a:p>
        </p:txBody>
      </p:sp>
    </p:spTree>
    <p:extLst>
      <p:ext uri="{BB962C8B-B14F-4D97-AF65-F5344CB8AC3E}">
        <p14:creationId xmlns:p14="http://schemas.microsoft.com/office/powerpoint/2010/main" val="2039745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3900" u="sng">
                <a:latin typeface="Times New Roman"/>
                <a:ea typeface="Times New Roman"/>
                <a:cs typeface="Times New Roman"/>
                <a:sym typeface="Times New Roman"/>
              </a:rPr>
              <a:t>Conclusion</a:t>
            </a:r>
            <a:endParaRPr sz="4300"/>
          </a:p>
        </p:txBody>
      </p:sp>
      <p:sp>
        <p:nvSpPr>
          <p:cNvPr id="182" name="Google Shape;182;p28"/>
          <p:cNvSpPr txBox="1">
            <a:spLocks noGrp="1"/>
          </p:cNvSpPr>
          <p:nvPr>
            <p:ph type="body" idx="1"/>
          </p:nvPr>
        </p:nvSpPr>
        <p:spPr>
          <a:xfrm>
            <a:off x="838200" y="1825625"/>
            <a:ext cx="10515600" cy="3611614"/>
          </a:xfrm>
          <a:prstGeom prst="rect">
            <a:avLst/>
          </a:prstGeom>
          <a:noFill/>
          <a:ln>
            <a:noFill/>
          </a:ln>
        </p:spPr>
        <p:txBody>
          <a:bodyPr spcFirstLastPara="1" wrap="square" lIns="91425" tIns="45700" rIns="91425" bIns="45700" anchor="t" anchorCtr="0">
            <a:normAutofit/>
          </a:bodyPr>
          <a:lstStyle/>
          <a:p>
            <a:pPr marL="228600" lvl="0" indent="-203200" algn="just" rtl="0">
              <a:lnSpc>
                <a:spcPct val="90000"/>
              </a:lnSpc>
              <a:spcBef>
                <a:spcPts val="0"/>
              </a:spcBef>
              <a:spcAft>
                <a:spcPts val="0"/>
              </a:spcAft>
              <a:buClr>
                <a:srgbClr val="000000"/>
              </a:buClr>
              <a:buSzPts val="2800"/>
              <a:buFont typeface="Times New Roman"/>
              <a:buChar char="•"/>
            </a:pPr>
            <a:r>
              <a:rPr lang="en-US" i="0" u="none" strike="noStrike" dirty="0">
                <a:solidFill>
                  <a:srgbClr val="000000"/>
                </a:solidFill>
                <a:latin typeface="Times New Roman"/>
                <a:ea typeface="Times New Roman"/>
                <a:cs typeface="Times New Roman"/>
                <a:sym typeface="Times New Roman"/>
              </a:rPr>
              <a:t>The implementation of the ML model  has brought us to the result that out of two implemented algorithms in accordance with TF-IDF vectorizer, our best performance algorithm is SVM. It outperformed the </a:t>
            </a:r>
            <a:r>
              <a:rPr lang="en-US" dirty="0">
                <a:solidFill>
                  <a:srgbClr val="000000"/>
                </a:solidFill>
                <a:latin typeface="Times New Roman"/>
                <a:ea typeface="Times New Roman"/>
                <a:cs typeface="Times New Roman"/>
                <a:sym typeface="Times New Roman"/>
              </a:rPr>
              <a:t>Logistic Regression </a:t>
            </a:r>
            <a:r>
              <a:rPr lang="en-US" i="0" u="none" strike="noStrike" dirty="0">
                <a:solidFill>
                  <a:srgbClr val="000000"/>
                </a:solidFill>
                <a:latin typeface="Times New Roman"/>
                <a:ea typeface="Times New Roman"/>
                <a:cs typeface="Times New Roman"/>
                <a:sym typeface="Times New Roman"/>
              </a:rPr>
              <a:t>algorithm on this Kaggle fake news dataset.</a:t>
            </a:r>
          </a:p>
          <a:p>
            <a:pPr marL="25400" lvl="0" indent="0" algn="just" rtl="0">
              <a:lnSpc>
                <a:spcPct val="90000"/>
              </a:lnSpc>
              <a:spcBef>
                <a:spcPts val="0"/>
              </a:spcBef>
              <a:spcAft>
                <a:spcPts val="0"/>
              </a:spcAft>
              <a:buClr>
                <a:srgbClr val="000000"/>
              </a:buClr>
              <a:buSzPts val="2800"/>
              <a:buNone/>
            </a:pPr>
            <a:endParaRPr lang="en-US" i="0" u="none" strike="noStrike" dirty="0">
              <a:solidFill>
                <a:srgbClr val="000000"/>
              </a:solidFill>
              <a:latin typeface="Times New Roman"/>
              <a:ea typeface="Times New Roman"/>
              <a:cs typeface="Times New Roman"/>
              <a:sym typeface="Times New Roman"/>
            </a:endParaRPr>
          </a:p>
          <a:p>
            <a:pPr marL="228600" lvl="0" indent="-203200" algn="just" rtl="0">
              <a:lnSpc>
                <a:spcPct val="90000"/>
              </a:lnSpc>
              <a:spcBef>
                <a:spcPts val="0"/>
              </a:spcBef>
              <a:spcAft>
                <a:spcPts val="0"/>
              </a:spcAft>
              <a:buClr>
                <a:srgbClr val="000000"/>
              </a:buClr>
              <a:buSzPts val="2800"/>
              <a:buFont typeface="Times New Roman"/>
              <a:buChar char="•"/>
            </a:pPr>
            <a:r>
              <a:rPr lang="en-US" dirty="0">
                <a:latin typeface="Times New Roman"/>
                <a:ea typeface="Times New Roman"/>
                <a:cs typeface="Times New Roman"/>
                <a:sym typeface="Times New Roman"/>
              </a:rPr>
              <a:t>We can validate this with Classification report and confusion matrix that we have generated for each model.</a:t>
            </a:r>
            <a:br>
              <a:rPr lang="en-US" dirty="0"/>
            </a:b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838200" y="365125"/>
            <a:ext cx="10515600" cy="11140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92307"/>
              <a:buFont typeface="Times New Roman"/>
              <a:buNone/>
            </a:pPr>
            <a:r>
              <a:rPr lang="en-US" sz="4333" u="sng" strike="noStrike">
                <a:solidFill>
                  <a:srgbClr val="000000"/>
                </a:solidFill>
                <a:latin typeface="Times New Roman"/>
                <a:ea typeface="Times New Roman"/>
                <a:cs typeface="Times New Roman"/>
                <a:sym typeface="Times New Roman"/>
              </a:rPr>
              <a:t>References</a:t>
            </a:r>
            <a:br>
              <a:rPr lang="en-US" u="none" strike="noStrike">
                <a:solidFill>
                  <a:srgbClr val="000000"/>
                </a:solidFill>
                <a:latin typeface="Arial"/>
                <a:ea typeface="Arial"/>
                <a:cs typeface="Arial"/>
                <a:sym typeface="Arial"/>
              </a:rPr>
            </a:br>
            <a:endParaRPr/>
          </a:p>
        </p:txBody>
      </p:sp>
      <p:sp>
        <p:nvSpPr>
          <p:cNvPr id="188" name="Google Shape;188;p29"/>
          <p:cNvSpPr txBox="1">
            <a:spLocks noGrp="1"/>
          </p:cNvSpPr>
          <p:nvPr>
            <p:ph type="body" idx="1"/>
          </p:nvPr>
        </p:nvSpPr>
        <p:spPr>
          <a:xfrm>
            <a:off x="838200" y="1479175"/>
            <a:ext cx="9485700" cy="4058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None/>
            </a:pPr>
            <a:r>
              <a:rPr lang="en-US" sz="2300" b="1">
                <a:solidFill>
                  <a:srgbClr val="000000"/>
                </a:solidFill>
                <a:latin typeface="Times New Roman"/>
                <a:ea typeface="Times New Roman"/>
                <a:cs typeface="Times New Roman"/>
                <a:sym typeface="Times New Roman"/>
              </a:rPr>
              <a:t>[1]</a:t>
            </a:r>
            <a:r>
              <a:rPr lang="en-US" sz="2300">
                <a:solidFill>
                  <a:srgbClr val="000000"/>
                </a:solidFill>
                <a:latin typeface="Times New Roman"/>
                <a:ea typeface="Times New Roman"/>
                <a:cs typeface="Times New Roman"/>
                <a:sym typeface="Times New Roman"/>
              </a:rPr>
              <a:t>Wang, W. Y.   "Liar, liar pants on fire": A new benchmark dataset for fake news detection.            Proceedings of the 55th Annual Meeting of the Association for Computational Linguistics, (2017) .</a:t>
            </a:r>
            <a:endParaRPr sz="2700">
              <a:latin typeface="Times New Roman"/>
              <a:ea typeface="Times New Roman"/>
              <a:cs typeface="Times New Roman"/>
              <a:sym typeface="Times New Roman"/>
            </a:endParaRPr>
          </a:p>
          <a:p>
            <a:pPr marL="0" marR="0" lvl="0" indent="0" algn="just" rtl="0">
              <a:lnSpc>
                <a:spcPct val="100000"/>
              </a:lnSpc>
              <a:spcBef>
                <a:spcPts val="70"/>
              </a:spcBef>
              <a:spcAft>
                <a:spcPts val="0"/>
              </a:spcAft>
              <a:buClr>
                <a:srgbClr val="000000"/>
              </a:buClr>
              <a:buSzPts val="2400"/>
              <a:buNone/>
            </a:pPr>
            <a:r>
              <a:rPr lang="en-US" sz="2300" b="1">
                <a:solidFill>
                  <a:srgbClr val="000000"/>
                </a:solidFill>
                <a:latin typeface="Times New Roman"/>
                <a:ea typeface="Times New Roman"/>
                <a:cs typeface="Times New Roman"/>
                <a:sym typeface="Times New Roman"/>
              </a:rPr>
              <a:t>[2]</a:t>
            </a:r>
            <a:r>
              <a:rPr lang="en-US" sz="2300">
                <a:solidFill>
                  <a:srgbClr val="000000"/>
                </a:solidFill>
                <a:latin typeface="Times New Roman"/>
                <a:ea typeface="Times New Roman"/>
                <a:cs typeface="Times New Roman"/>
                <a:sym typeface="Times New Roman"/>
              </a:rPr>
              <a:t> Zhou, X., Zafarani, R., Shu, K., &amp; Liu, H. (2019). Fake News: Fundamental theories, detection and challenges. In WSDM 2019 - Proceedings of the 12th ACM International Conference on Web Search and Data Mining  (WSDM 2019 - Proceedings of the 12th ACM International Conference Search and Data Mining). Association for Computing Machinery, Inc.</a:t>
            </a:r>
            <a:endParaRPr sz="2700">
              <a:latin typeface="Times New Roman"/>
              <a:ea typeface="Times New Roman"/>
              <a:cs typeface="Times New Roman"/>
              <a:sym typeface="Times New Roman"/>
            </a:endParaRPr>
          </a:p>
          <a:p>
            <a:pPr marL="0" marR="0" lvl="0" indent="0" algn="just" rtl="0">
              <a:lnSpc>
                <a:spcPct val="100000"/>
              </a:lnSpc>
              <a:spcBef>
                <a:spcPts val="70"/>
              </a:spcBef>
              <a:spcAft>
                <a:spcPts val="0"/>
              </a:spcAft>
              <a:buClr>
                <a:srgbClr val="000000"/>
              </a:buClr>
              <a:buSzPts val="2400"/>
              <a:buNone/>
            </a:pPr>
            <a:r>
              <a:rPr lang="en-US" sz="2300" b="1">
                <a:solidFill>
                  <a:srgbClr val="000000"/>
                </a:solidFill>
                <a:latin typeface="Times New Roman"/>
                <a:ea typeface="Times New Roman"/>
                <a:cs typeface="Times New Roman"/>
                <a:sym typeface="Times New Roman"/>
              </a:rPr>
              <a:t>[3]</a:t>
            </a:r>
            <a:r>
              <a:rPr lang="en-US" sz="2300">
                <a:solidFill>
                  <a:srgbClr val="000000"/>
                </a:solidFill>
                <a:latin typeface="Times New Roman"/>
                <a:ea typeface="Times New Roman"/>
                <a:cs typeface="Times New Roman"/>
                <a:sym typeface="Times New Roman"/>
              </a:rPr>
              <a:t> Donepudi, P. K. (2019). Automation and Machine Learning in Transforming the Financial Industry.  Asian Business Review</a:t>
            </a:r>
            <a:endParaRPr sz="2700">
              <a:latin typeface="Times New Roman"/>
              <a:ea typeface="Times New Roman"/>
              <a:cs typeface="Times New Roman"/>
              <a:sym typeface="Times New Roman"/>
            </a:endParaRPr>
          </a:p>
          <a:p>
            <a:pPr marL="0" marR="0" lvl="0" indent="0" algn="just" rtl="0">
              <a:lnSpc>
                <a:spcPct val="100000"/>
              </a:lnSpc>
              <a:spcBef>
                <a:spcPts val="70"/>
              </a:spcBef>
              <a:spcAft>
                <a:spcPts val="0"/>
              </a:spcAft>
              <a:buClr>
                <a:srgbClr val="000000"/>
              </a:buClr>
              <a:buSzPts val="2400"/>
              <a:buNone/>
            </a:pPr>
            <a:r>
              <a:rPr lang="en-US" sz="2300" b="1">
                <a:solidFill>
                  <a:srgbClr val="000000"/>
                </a:solidFill>
                <a:latin typeface="Times New Roman"/>
                <a:ea typeface="Times New Roman"/>
                <a:cs typeface="Times New Roman"/>
                <a:sym typeface="Times New Roman"/>
              </a:rPr>
              <a:t>[4]</a:t>
            </a:r>
            <a:r>
              <a:rPr lang="en-US" sz="2300">
                <a:solidFill>
                  <a:srgbClr val="000000"/>
                </a:solidFill>
                <a:latin typeface="Times New Roman"/>
                <a:ea typeface="Times New Roman"/>
                <a:cs typeface="Times New Roman"/>
                <a:sym typeface="Times New Roman"/>
              </a:rPr>
              <a:t> Granik, M., &amp; Mesyura, V. (2017). Fake news detection using naive Bayes classifier. 2017 IEEE First  Ukraine Conference on Electrical and Computer Engineering (UKRCON), Kiev.</a:t>
            </a:r>
            <a:endParaRPr sz="2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197224"/>
            <a:ext cx="10515600" cy="103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2325"/>
              <a:buFont typeface="Times New Roman"/>
              <a:buNone/>
            </a:pPr>
            <a:r>
              <a:rPr lang="en-US" sz="4300" u="sng">
                <a:solidFill>
                  <a:srgbClr val="000000"/>
                </a:solidFill>
                <a:latin typeface="Times New Roman"/>
                <a:ea typeface="Times New Roman"/>
                <a:cs typeface="Times New Roman"/>
                <a:sym typeface="Times New Roman"/>
              </a:rPr>
              <a:t>Outline</a:t>
            </a:r>
            <a:br>
              <a:rPr lang="en-US" sz="1800">
                <a:solidFill>
                  <a:srgbClr val="000000"/>
                </a:solidFill>
                <a:latin typeface="Calibri"/>
                <a:ea typeface="Calibri"/>
                <a:cs typeface="Calibri"/>
                <a:sym typeface="Calibri"/>
              </a:rPr>
            </a:br>
            <a:endParaRPr/>
          </a:p>
        </p:txBody>
      </p:sp>
      <p:sp>
        <p:nvSpPr>
          <p:cNvPr id="96" name="Google Shape;96;p14"/>
          <p:cNvSpPr txBox="1">
            <a:spLocks noGrp="1"/>
          </p:cNvSpPr>
          <p:nvPr>
            <p:ph type="body" idx="1"/>
          </p:nvPr>
        </p:nvSpPr>
        <p:spPr>
          <a:xfrm>
            <a:off x="838200" y="1147482"/>
            <a:ext cx="10515600" cy="5029481"/>
          </a:xfrm>
          <a:prstGeom prst="rect">
            <a:avLst/>
          </a:prstGeom>
          <a:noFill/>
          <a:ln>
            <a:noFill/>
          </a:ln>
        </p:spPr>
        <p:txBody>
          <a:bodyPr spcFirstLastPara="1" wrap="square" lIns="91425" tIns="45700" rIns="91425" bIns="45700" anchor="t" anchorCtr="0">
            <a:normAutofit lnSpcReduction="10000"/>
          </a:bodyPr>
          <a:lstStyle/>
          <a:p>
            <a:pPr marL="342900" marR="0" lvl="0" indent="-342900" algn="l" rtl="0">
              <a:lnSpc>
                <a:spcPct val="107000"/>
              </a:lnSpc>
              <a:spcBef>
                <a:spcPts val="0"/>
              </a:spcBef>
              <a:spcAft>
                <a:spcPts val="0"/>
              </a:spcAft>
              <a:buClr>
                <a:srgbClr val="000000"/>
              </a:buClr>
              <a:buSzPts val="2400"/>
              <a:buFont typeface="Times New Roman"/>
              <a:buChar char="•"/>
            </a:pPr>
            <a:r>
              <a:rPr lang="en-US" u="none" strike="noStrike" dirty="0">
                <a:solidFill>
                  <a:srgbClr val="000000"/>
                </a:solidFill>
                <a:latin typeface="Times New Roman"/>
                <a:ea typeface="Times New Roman"/>
                <a:cs typeface="Times New Roman"/>
                <a:sym typeface="Times New Roman"/>
              </a:rPr>
              <a:t>Introduction</a:t>
            </a:r>
            <a:endParaRPr u="none" strike="noStrike" dirty="0">
              <a:solidFill>
                <a:srgbClr val="000000"/>
              </a:solidFill>
              <a:latin typeface="Times New Roman"/>
              <a:ea typeface="Times New Roman"/>
              <a:cs typeface="Times New Roman"/>
              <a:sym typeface="Times New Roman"/>
            </a:endParaRPr>
          </a:p>
          <a:p>
            <a:pPr marL="342900" marR="0" lvl="0" indent="-342900" algn="l" rtl="0">
              <a:lnSpc>
                <a:spcPct val="107000"/>
              </a:lnSpc>
              <a:spcBef>
                <a:spcPts val="575"/>
              </a:spcBef>
              <a:spcAft>
                <a:spcPts val="0"/>
              </a:spcAft>
              <a:buClr>
                <a:srgbClr val="000000"/>
              </a:buClr>
              <a:buSzPts val="2400"/>
              <a:buFont typeface="Times New Roman"/>
              <a:buChar char="•"/>
            </a:pPr>
            <a:r>
              <a:rPr lang="en-US" u="none" strike="noStrike" dirty="0">
                <a:solidFill>
                  <a:srgbClr val="000000"/>
                </a:solidFill>
                <a:latin typeface="Times New Roman"/>
                <a:ea typeface="Times New Roman"/>
                <a:cs typeface="Times New Roman"/>
                <a:sym typeface="Times New Roman"/>
              </a:rPr>
              <a:t>Literature Survey</a:t>
            </a:r>
            <a:endParaRPr u="none" strike="noStrike" dirty="0">
              <a:solidFill>
                <a:srgbClr val="000000"/>
              </a:solidFill>
              <a:latin typeface="Times New Roman"/>
              <a:ea typeface="Times New Roman"/>
              <a:cs typeface="Times New Roman"/>
              <a:sym typeface="Times New Roman"/>
            </a:endParaRPr>
          </a:p>
          <a:p>
            <a:pPr marL="342900" marR="0" lvl="0" indent="-342900" algn="l" rtl="0">
              <a:lnSpc>
                <a:spcPct val="107000"/>
              </a:lnSpc>
              <a:spcBef>
                <a:spcPts val="575"/>
              </a:spcBef>
              <a:spcAft>
                <a:spcPts val="0"/>
              </a:spcAft>
              <a:buClr>
                <a:srgbClr val="000000"/>
              </a:buClr>
              <a:buSzPts val="2400"/>
              <a:buFont typeface="Times New Roman"/>
              <a:buChar char="•"/>
            </a:pPr>
            <a:r>
              <a:rPr lang="en-US" u="none" strike="noStrike" dirty="0">
                <a:solidFill>
                  <a:srgbClr val="000000"/>
                </a:solidFill>
                <a:latin typeface="Times New Roman"/>
                <a:ea typeface="Times New Roman"/>
                <a:cs typeface="Times New Roman"/>
                <a:sym typeface="Times New Roman"/>
              </a:rPr>
              <a:t>Objective</a:t>
            </a:r>
            <a:endParaRPr u="none" strike="noStrike" dirty="0">
              <a:solidFill>
                <a:srgbClr val="000000"/>
              </a:solidFill>
              <a:latin typeface="Times New Roman"/>
              <a:ea typeface="Times New Roman"/>
              <a:cs typeface="Times New Roman"/>
              <a:sym typeface="Times New Roman"/>
            </a:endParaRPr>
          </a:p>
          <a:p>
            <a:pPr marL="342900" marR="0" lvl="0" indent="-342900" algn="l" rtl="0">
              <a:lnSpc>
                <a:spcPct val="107000"/>
              </a:lnSpc>
              <a:spcBef>
                <a:spcPts val="575"/>
              </a:spcBef>
              <a:spcAft>
                <a:spcPts val="0"/>
              </a:spcAft>
              <a:buClr>
                <a:srgbClr val="000000"/>
              </a:buClr>
              <a:buSzPts val="2400"/>
              <a:buFont typeface="Times New Roman"/>
              <a:buChar char="•"/>
            </a:pPr>
            <a:r>
              <a:rPr lang="en-US" u="none" strike="noStrike" dirty="0">
                <a:solidFill>
                  <a:srgbClr val="000000"/>
                </a:solidFill>
                <a:latin typeface="Times New Roman"/>
                <a:ea typeface="Times New Roman"/>
                <a:cs typeface="Times New Roman"/>
                <a:sym typeface="Times New Roman"/>
              </a:rPr>
              <a:t>Problem Identification</a:t>
            </a:r>
            <a:endParaRPr u="none" strike="noStrike" dirty="0">
              <a:solidFill>
                <a:srgbClr val="000000"/>
              </a:solidFill>
              <a:latin typeface="Times New Roman"/>
              <a:ea typeface="Times New Roman"/>
              <a:cs typeface="Times New Roman"/>
              <a:sym typeface="Times New Roman"/>
            </a:endParaRPr>
          </a:p>
          <a:p>
            <a:pPr marL="342900" lvl="0" indent="-342900" algn="l" rtl="0">
              <a:lnSpc>
                <a:spcPct val="107000"/>
              </a:lnSpc>
              <a:spcBef>
                <a:spcPts val="575"/>
              </a:spcBef>
              <a:spcAft>
                <a:spcPts val="0"/>
              </a:spcAft>
              <a:buClr>
                <a:srgbClr val="000000"/>
              </a:buClr>
              <a:buSzPts val="2400"/>
              <a:buFont typeface="Times New Roman"/>
              <a:buChar char="•"/>
            </a:pPr>
            <a:r>
              <a:rPr lang="en-US" u="none" strike="noStrike" dirty="0">
                <a:solidFill>
                  <a:srgbClr val="000000"/>
                </a:solidFill>
                <a:latin typeface="Times New Roman"/>
                <a:ea typeface="Times New Roman"/>
                <a:cs typeface="Times New Roman"/>
                <a:sym typeface="Times New Roman"/>
              </a:rPr>
              <a:t>Workflow Diagram</a:t>
            </a:r>
            <a:endParaRPr dirty="0">
              <a:latin typeface="Times New Roman"/>
              <a:ea typeface="Times New Roman"/>
              <a:cs typeface="Times New Roman"/>
              <a:sym typeface="Times New Roman"/>
            </a:endParaRPr>
          </a:p>
          <a:p>
            <a:pPr marL="342900" lvl="0" indent="-342900" algn="l" rtl="0">
              <a:lnSpc>
                <a:spcPct val="107000"/>
              </a:lnSpc>
              <a:spcBef>
                <a:spcPts val="575"/>
              </a:spcBef>
              <a:spcAft>
                <a:spcPts val="0"/>
              </a:spcAft>
              <a:buClr>
                <a:srgbClr val="000000"/>
              </a:buClr>
              <a:buSzPts val="2400"/>
              <a:buFont typeface="Times New Roman"/>
              <a:buChar char="•"/>
            </a:pPr>
            <a:r>
              <a:rPr lang="en-US" dirty="0">
                <a:solidFill>
                  <a:srgbClr val="000000"/>
                </a:solidFill>
                <a:latin typeface="Times New Roman"/>
                <a:ea typeface="Times New Roman"/>
                <a:cs typeface="Times New Roman"/>
                <a:sym typeface="Times New Roman"/>
              </a:rPr>
              <a:t>Proposed Work </a:t>
            </a:r>
            <a:endParaRPr u="none" strike="noStrike" dirty="0">
              <a:solidFill>
                <a:srgbClr val="000000"/>
              </a:solidFill>
              <a:latin typeface="Times New Roman"/>
              <a:ea typeface="Times New Roman"/>
              <a:cs typeface="Times New Roman"/>
              <a:sym typeface="Times New Roman"/>
            </a:endParaRPr>
          </a:p>
          <a:p>
            <a:pPr marL="342900" lvl="0" indent="-342900" algn="l" rtl="0">
              <a:lnSpc>
                <a:spcPct val="107000"/>
              </a:lnSpc>
              <a:spcBef>
                <a:spcPts val="575"/>
              </a:spcBef>
              <a:spcAft>
                <a:spcPts val="0"/>
              </a:spcAft>
              <a:buClr>
                <a:srgbClr val="000000"/>
              </a:buClr>
              <a:buSzPts val="2400"/>
              <a:buFont typeface="Times New Roman"/>
              <a:buChar char="•"/>
            </a:pPr>
            <a:r>
              <a:rPr lang="en-US" u="none" strike="noStrike" dirty="0">
                <a:solidFill>
                  <a:srgbClr val="000000"/>
                </a:solidFill>
                <a:latin typeface="Times New Roman"/>
                <a:ea typeface="Times New Roman"/>
                <a:cs typeface="Times New Roman"/>
                <a:sym typeface="Times New Roman"/>
              </a:rPr>
              <a:t>Performance Metrics</a:t>
            </a:r>
          </a:p>
          <a:p>
            <a:pPr marL="342900" lvl="0" indent="-342900" algn="l" rtl="0">
              <a:lnSpc>
                <a:spcPct val="107000"/>
              </a:lnSpc>
              <a:spcBef>
                <a:spcPts val="575"/>
              </a:spcBef>
              <a:spcAft>
                <a:spcPts val="0"/>
              </a:spcAft>
              <a:buClr>
                <a:srgbClr val="000000"/>
              </a:buClr>
              <a:buSzPts val="2400"/>
              <a:buFont typeface="Times New Roman"/>
              <a:buChar char="•"/>
            </a:pPr>
            <a:r>
              <a:rPr lang="en-US" dirty="0">
                <a:solidFill>
                  <a:srgbClr val="000000"/>
                </a:solidFill>
                <a:latin typeface="Times New Roman"/>
                <a:ea typeface="Times New Roman"/>
                <a:cs typeface="Times New Roman"/>
                <a:sym typeface="Times New Roman"/>
              </a:rPr>
              <a:t>Result Analysis </a:t>
            </a:r>
          </a:p>
          <a:p>
            <a:pPr marL="342900" lvl="0" indent="-342900" algn="l" rtl="0">
              <a:lnSpc>
                <a:spcPct val="107000"/>
              </a:lnSpc>
              <a:spcBef>
                <a:spcPts val="575"/>
              </a:spcBef>
              <a:spcAft>
                <a:spcPts val="0"/>
              </a:spcAft>
              <a:buClr>
                <a:srgbClr val="000000"/>
              </a:buClr>
              <a:buSzPts val="2400"/>
              <a:buFont typeface="Times New Roman"/>
              <a:buChar char="•"/>
            </a:pPr>
            <a:r>
              <a:rPr lang="en-US" dirty="0">
                <a:solidFill>
                  <a:srgbClr val="000000"/>
                </a:solidFill>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a:p>
            <a:pPr marL="342900" lvl="0" indent="-342900" algn="l" rtl="0">
              <a:lnSpc>
                <a:spcPct val="107000"/>
              </a:lnSpc>
              <a:spcBef>
                <a:spcPts val="575"/>
              </a:spcBef>
              <a:spcAft>
                <a:spcPts val="0"/>
              </a:spcAft>
              <a:buClr>
                <a:srgbClr val="000000"/>
              </a:buClr>
              <a:buSzPts val="2400"/>
              <a:buFont typeface="Times New Roman"/>
              <a:buChar char="•"/>
            </a:pPr>
            <a:r>
              <a:rPr lang="en-US" u="none" strike="noStrike" dirty="0">
                <a:solidFill>
                  <a:srgbClr val="000000"/>
                </a:solidFill>
                <a:latin typeface="Times New Roman"/>
                <a:ea typeface="Times New Roman"/>
                <a:cs typeface="Times New Roman"/>
                <a:sym typeface="Times New Roman"/>
              </a:rPr>
              <a:t>References</a:t>
            </a:r>
            <a:endParaRPr u="none" strike="noStrike" dirty="0">
              <a:solidFill>
                <a:srgbClr val="000000"/>
              </a:solidFill>
              <a:latin typeface="Times New Roman"/>
              <a:ea typeface="Times New Roman"/>
              <a:cs typeface="Times New Roman"/>
              <a:sym typeface="Times New Roman"/>
            </a:endParaRPr>
          </a:p>
          <a:p>
            <a:pPr marL="342900" marR="0" lvl="0" indent="-190500" algn="l" rtl="0">
              <a:lnSpc>
                <a:spcPct val="107000"/>
              </a:lnSpc>
              <a:spcBef>
                <a:spcPts val="575"/>
              </a:spcBef>
              <a:spcAft>
                <a:spcPts val="0"/>
              </a:spcAft>
              <a:buClr>
                <a:srgbClr val="000000"/>
              </a:buClr>
              <a:buSzPts val="2400"/>
              <a:buFont typeface="Arial"/>
              <a:buNone/>
            </a:pPr>
            <a:endParaRPr sz="1800" u="none" strike="noStrike" dirty="0">
              <a:solidFill>
                <a:srgbClr val="000000"/>
              </a:solidFill>
              <a:latin typeface="Arial"/>
              <a:ea typeface="Arial"/>
              <a:cs typeface="Arial"/>
              <a:sym typeface="Arial"/>
            </a:endParaRPr>
          </a:p>
          <a:p>
            <a:pPr marL="0" lvl="0" indent="0" algn="l" rtl="0">
              <a:lnSpc>
                <a:spcPct val="90000"/>
              </a:lnSpc>
              <a:spcBef>
                <a:spcPts val="1575"/>
              </a:spcBef>
              <a:spcAft>
                <a:spcPts val="0"/>
              </a:spcAft>
              <a:buClr>
                <a:schemeClr val="dk1"/>
              </a:buClr>
              <a:buSzPts val="2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607153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THANK YOU</a:t>
            </a:r>
            <a:endParaRPr/>
          </a:p>
        </p:txBody>
      </p:sp>
      <p:sp>
        <p:nvSpPr>
          <p:cNvPr id="194" name="Google Shape;194;p30"/>
          <p:cNvSpPr txBox="1">
            <a:spLocks noGrp="1"/>
          </p:cNvSpPr>
          <p:nvPr>
            <p:ph type="body" idx="1"/>
          </p:nvPr>
        </p:nvSpPr>
        <p:spPr>
          <a:xfrm>
            <a:off x="1044388" y="905435"/>
            <a:ext cx="10515600" cy="49129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838200" y="365125"/>
            <a:ext cx="10515600" cy="123955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Times New Roman"/>
              <a:buNone/>
            </a:pPr>
            <a:r>
              <a:rPr lang="en-US" u="sng" strike="noStrike">
                <a:solidFill>
                  <a:srgbClr val="000000"/>
                </a:solidFill>
                <a:latin typeface="Times New Roman"/>
                <a:ea typeface="Times New Roman"/>
                <a:cs typeface="Times New Roman"/>
                <a:sym typeface="Times New Roman"/>
              </a:rPr>
              <a:t>Introduction</a:t>
            </a:r>
            <a:br>
              <a:rPr lang="en-US" u="none" strike="noStrike">
                <a:solidFill>
                  <a:srgbClr val="000000"/>
                </a:solidFill>
                <a:latin typeface="Arial"/>
                <a:ea typeface="Arial"/>
                <a:cs typeface="Arial"/>
                <a:sym typeface="Arial"/>
              </a:rPr>
            </a:br>
            <a:endParaRPr b="1"/>
          </a:p>
        </p:txBody>
      </p:sp>
      <p:sp>
        <p:nvSpPr>
          <p:cNvPr id="102" name="Google Shape;10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After Internet boom it became easy for people to read news online and consume it. </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But it can be very hard to differentiate between fake news and real news which can lead people to believe misinformation.</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This was the case in 2016 US presidential elections where wrong false claims as stories were posted on social media against the elected party .Thus sharing negative information.</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After that it became an important task to identify fake news using machine learning algorithms. Different researchers are working on detection of fake news.</a:t>
            </a: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Font typeface="Noto Sans Symbols"/>
              <a:buNone/>
            </a:pPr>
            <a:endParaRPr/>
          </a:p>
          <a:p>
            <a:pPr marL="228600" lvl="0" indent="-50800" algn="l" rtl="0">
              <a:lnSpc>
                <a:spcPct val="90000"/>
              </a:lnSpc>
              <a:spcBef>
                <a:spcPts val="1000"/>
              </a:spcBef>
              <a:spcAft>
                <a:spcPts val="0"/>
              </a:spcAft>
              <a:buClr>
                <a:schemeClr val="dk1"/>
              </a:buClr>
              <a:buSzPts val="2800"/>
              <a:buFont typeface="Noto Sans Symbols"/>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918883" y="4984376"/>
            <a:ext cx="10515600" cy="165121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Font typeface="Calibri"/>
              <a:buNone/>
            </a:pPr>
            <a:r>
              <a:rPr lang="en-US" sz="2400"/>
              <a:t>   </a:t>
            </a:r>
            <a:r>
              <a:rPr lang="en-US" sz="2400">
                <a:latin typeface="Times New Roman"/>
                <a:ea typeface="Times New Roman"/>
                <a:cs typeface="Times New Roman"/>
                <a:sym typeface="Times New Roman"/>
              </a:rPr>
              <a:t>This pie chart shows the various sources of news in US presidential election 2016.</a:t>
            </a:r>
            <a:endParaRPr>
              <a:latin typeface="Times New Roman"/>
              <a:ea typeface="Times New Roman"/>
              <a:cs typeface="Times New Roman"/>
              <a:sym typeface="Times New Roman"/>
            </a:endParaRPr>
          </a:p>
        </p:txBody>
      </p:sp>
      <p:pic>
        <p:nvPicPr>
          <p:cNvPr id="108" name="Google Shape;108;p16"/>
          <p:cNvPicPr preferRelativeResize="0"/>
          <p:nvPr/>
        </p:nvPicPr>
        <p:blipFill rotWithShape="1">
          <a:blip r:embed="rId3">
            <a:alphaModFix/>
          </a:blip>
          <a:srcRect/>
          <a:stretch/>
        </p:blipFill>
        <p:spPr>
          <a:xfrm>
            <a:off x="3529219" y="1043551"/>
            <a:ext cx="5133562" cy="43301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000"/>
              <a:buFont typeface="Times New Roman"/>
              <a:buNone/>
            </a:pPr>
            <a:r>
              <a:rPr lang="en-US" sz="4000" u="sng" strike="noStrike">
                <a:solidFill>
                  <a:srgbClr val="000000"/>
                </a:solidFill>
                <a:latin typeface="Times New Roman"/>
                <a:ea typeface="Times New Roman"/>
                <a:cs typeface="Times New Roman"/>
                <a:sym typeface="Times New Roman"/>
              </a:rPr>
              <a:t>Literature Survey</a:t>
            </a:r>
            <a:br>
              <a:rPr lang="en-US" u="none" strike="noStrike">
                <a:solidFill>
                  <a:srgbClr val="000000"/>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14" name="Google Shape;114;p17"/>
          <p:cNvSpPr txBox="1">
            <a:spLocks noGrp="1"/>
          </p:cNvSpPr>
          <p:nvPr>
            <p:ph type="body" idx="1"/>
          </p:nvPr>
        </p:nvSpPr>
        <p:spPr>
          <a:xfrm>
            <a:off x="838200" y="1825625"/>
            <a:ext cx="10515600" cy="4100046"/>
          </a:xfrm>
          <a:prstGeom prst="rect">
            <a:avLst/>
          </a:prstGeom>
          <a:noFill/>
          <a:ln>
            <a:noFill/>
          </a:ln>
        </p:spPr>
        <p:txBody>
          <a:bodyPr spcFirstLastPara="1" wrap="square" lIns="91425" tIns="45700" rIns="91425" bIns="45700" anchor="t" anchorCtr="0">
            <a:normAutofit fontScale="77500" lnSpcReduction="20000"/>
          </a:bodyPr>
          <a:lstStyle/>
          <a:p>
            <a:pPr marL="228600" lvl="0" indent="-227409" algn="just" rtl="0">
              <a:lnSpc>
                <a:spcPct val="90000"/>
              </a:lnSpc>
              <a:spcBef>
                <a:spcPts val="0"/>
              </a:spcBef>
              <a:spcAft>
                <a:spcPts val="0"/>
              </a:spcAft>
              <a:buClr>
                <a:schemeClr val="dk1"/>
              </a:buClr>
              <a:buSzPct val="100000"/>
              <a:buFont typeface="Times New Roman"/>
              <a:buChar char="•"/>
            </a:pPr>
            <a:r>
              <a:rPr lang="en-US" sz="4450">
                <a:latin typeface="Times New Roman"/>
                <a:ea typeface="Times New Roman"/>
                <a:cs typeface="Times New Roman"/>
                <a:sym typeface="Times New Roman"/>
              </a:rPr>
              <a:t>In 2017 Wang detected the fake news for the first time using machine learning algorithm[1]</a:t>
            </a:r>
            <a:endParaRPr sz="4450">
              <a:latin typeface="Times New Roman"/>
              <a:ea typeface="Times New Roman"/>
              <a:cs typeface="Times New Roman"/>
              <a:sym typeface="Times New Roman"/>
            </a:endParaRPr>
          </a:p>
          <a:p>
            <a:pPr marL="228600" lvl="0" indent="-227409" algn="just" rtl="0">
              <a:lnSpc>
                <a:spcPct val="90000"/>
              </a:lnSpc>
              <a:spcBef>
                <a:spcPts val="1000"/>
              </a:spcBef>
              <a:spcAft>
                <a:spcPts val="0"/>
              </a:spcAft>
              <a:buClr>
                <a:schemeClr val="dk1"/>
              </a:buClr>
              <a:buSzPct val="100000"/>
              <a:buFont typeface="Times New Roman"/>
              <a:buChar char="•"/>
            </a:pPr>
            <a:r>
              <a:rPr lang="en-US" sz="4450">
                <a:latin typeface="Times New Roman"/>
                <a:ea typeface="Times New Roman"/>
                <a:cs typeface="Times New Roman"/>
                <a:sym typeface="Times New Roman"/>
              </a:rPr>
              <a:t>In 2019 Zhou et al. researchers concluded that fake news on the internet is rapidly increasing with time. They said that there is need to detect fake news and machine learning algorithms can be used to achieve that[2].</a:t>
            </a:r>
            <a:endParaRPr sz="4450">
              <a:latin typeface="Times New Roman"/>
              <a:ea typeface="Times New Roman"/>
              <a:cs typeface="Times New Roman"/>
              <a:sym typeface="Times New Roman"/>
            </a:endParaRPr>
          </a:p>
          <a:p>
            <a:pPr marL="228600" lvl="0" indent="-227409" algn="just" rtl="0">
              <a:lnSpc>
                <a:spcPct val="90000"/>
              </a:lnSpc>
              <a:spcBef>
                <a:spcPts val="1000"/>
              </a:spcBef>
              <a:spcAft>
                <a:spcPts val="0"/>
              </a:spcAft>
              <a:buClr>
                <a:schemeClr val="dk1"/>
              </a:buClr>
              <a:buSzPct val="100000"/>
              <a:buFont typeface="Times New Roman"/>
              <a:buChar char="•"/>
            </a:pPr>
            <a:r>
              <a:rPr lang="en-US" sz="4450">
                <a:latin typeface="Times New Roman"/>
                <a:ea typeface="Times New Roman"/>
                <a:cs typeface="Times New Roman"/>
                <a:sym typeface="Times New Roman"/>
              </a:rPr>
              <a:t>In 2018 Del Vedova et al. concluded that machine learning algorithms can be used to check the contents of the news against some predefined words and then proceed to categorize it as fake or real [3].</a:t>
            </a:r>
            <a:endParaRPr sz="445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a:p>
          <a:p>
            <a:pPr marL="228600" lvl="0" indent="-50800" algn="l" rtl="0">
              <a:lnSpc>
                <a:spcPct val="90000"/>
              </a:lnSpc>
              <a:spcBef>
                <a:spcPts val="1000"/>
              </a:spcBef>
              <a:spcAft>
                <a:spcPts val="0"/>
              </a:spcAft>
              <a:buClr>
                <a:schemeClr val="dk1"/>
              </a:buClr>
              <a:buSzPct val="100000"/>
              <a:buNone/>
            </a:pPr>
            <a:endParaRPr/>
          </a:p>
          <a:p>
            <a:pPr marL="228600" lvl="0" indent="-5080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000"/>
              <a:buFont typeface="Times New Roman"/>
              <a:buNone/>
            </a:pPr>
            <a:r>
              <a:rPr lang="en-US" sz="3900" u="sng" strike="noStrike">
                <a:solidFill>
                  <a:srgbClr val="000000"/>
                </a:solidFill>
                <a:latin typeface="Times New Roman"/>
                <a:ea typeface="Times New Roman"/>
                <a:cs typeface="Times New Roman"/>
                <a:sym typeface="Times New Roman"/>
              </a:rPr>
              <a:t>Literature Survey (contd.)</a:t>
            </a:r>
            <a:endParaRPr sz="3900"/>
          </a:p>
        </p:txBody>
      </p:sp>
      <p:sp>
        <p:nvSpPr>
          <p:cNvPr id="120" name="Google Shape;12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In 2020 Kurasinski researched on various machine learning classifiers and concluded that the accuracy of the classifier should be trustworthy before classifying news as fake or real [4] and its training determines the accuracy .</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In 2017 Granik &amp; Mesyura detected fake news using Naive bayes machine learning classifier on dataset collected from Facebook posts and that helped them achieve a score of 74% which they said could further be improved [5].</a:t>
            </a: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38232"/>
            <a:ext cx="10515600" cy="101544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92307"/>
              <a:buFont typeface="Times New Roman"/>
              <a:buNone/>
            </a:pPr>
            <a:r>
              <a:rPr lang="en-US" sz="4333" u="sng" strike="noStrike">
                <a:solidFill>
                  <a:srgbClr val="000000"/>
                </a:solidFill>
                <a:latin typeface="Times New Roman"/>
                <a:ea typeface="Times New Roman"/>
                <a:cs typeface="Times New Roman"/>
                <a:sym typeface="Times New Roman"/>
              </a:rPr>
              <a:t>Objective</a:t>
            </a:r>
            <a:br>
              <a:rPr lang="en-US" u="none" strike="noStrike">
                <a:solidFill>
                  <a:srgbClr val="000000"/>
                </a:solidFill>
                <a:latin typeface="Arial"/>
                <a:ea typeface="Arial"/>
                <a:cs typeface="Arial"/>
                <a:sym typeface="Arial"/>
              </a:rPr>
            </a:br>
            <a:endParaRPr/>
          </a:p>
        </p:txBody>
      </p:sp>
      <p:sp>
        <p:nvSpPr>
          <p:cNvPr id="126" name="Google Shape;126;p19"/>
          <p:cNvSpPr txBox="1">
            <a:spLocks noGrp="1"/>
          </p:cNvSpPr>
          <p:nvPr>
            <p:ph type="body" idx="1"/>
          </p:nvPr>
        </p:nvSpPr>
        <p:spPr>
          <a:xfrm>
            <a:off x="569389" y="1600422"/>
            <a:ext cx="10784400" cy="5136900"/>
          </a:xfrm>
          <a:prstGeom prst="rect">
            <a:avLst/>
          </a:prstGeom>
          <a:noFill/>
          <a:ln>
            <a:noFill/>
          </a:ln>
        </p:spPr>
        <p:txBody>
          <a:bodyPr spcFirstLastPara="1" wrap="square" lIns="91425" tIns="45700" rIns="91425" bIns="45700" anchor="t" anchorCtr="0">
            <a:normAutofit/>
          </a:bodyPr>
          <a:lstStyle/>
          <a:p>
            <a:pPr marL="228600" lvl="0" indent="-177800" algn="just" rtl="0">
              <a:lnSpc>
                <a:spcPct val="100000"/>
              </a:lnSpc>
              <a:spcBef>
                <a:spcPts val="0"/>
              </a:spcBef>
              <a:spcAft>
                <a:spcPts val="0"/>
              </a:spcAft>
              <a:buClr>
                <a:srgbClr val="333333"/>
              </a:buClr>
              <a:buSzPts val="2800"/>
              <a:buFont typeface="Times New Roman"/>
              <a:buChar char="•"/>
            </a:pPr>
            <a:r>
              <a:rPr lang="en-US" dirty="0">
                <a:solidFill>
                  <a:srgbClr val="333333"/>
                </a:solidFill>
                <a:latin typeface="Times New Roman"/>
                <a:ea typeface="Times New Roman"/>
                <a:cs typeface="Times New Roman"/>
                <a:sym typeface="Times New Roman"/>
              </a:rPr>
              <a:t>In this project, we aim to develop a machine learning model that classifies the news stories as fake or real using concepts of Natural Language Processing. Supervised Model will be built using different machine learning algorithms such as SVM(Support Vector Mechanism), logistic Regression.</a:t>
            </a:r>
            <a:endParaRPr dirty="0">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38200" y="33823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000"/>
              <a:buFont typeface="Times New Roman"/>
              <a:buNone/>
            </a:pPr>
            <a:r>
              <a:rPr lang="en-US" sz="3900" u="sng" strike="noStrike">
                <a:solidFill>
                  <a:srgbClr val="000000"/>
                </a:solidFill>
                <a:latin typeface="Times New Roman"/>
                <a:ea typeface="Times New Roman"/>
                <a:cs typeface="Times New Roman"/>
                <a:sym typeface="Times New Roman"/>
              </a:rPr>
              <a:t>Problem Identification</a:t>
            </a:r>
            <a:br>
              <a:rPr lang="en-US" u="none" strike="noStrike">
                <a:solidFill>
                  <a:srgbClr val="000000"/>
                </a:solidFill>
                <a:latin typeface="Arial"/>
                <a:ea typeface="Arial"/>
                <a:cs typeface="Arial"/>
                <a:sym typeface="Arial"/>
              </a:rPr>
            </a:br>
            <a:endParaRPr/>
          </a:p>
        </p:txBody>
      </p:sp>
      <p:sp>
        <p:nvSpPr>
          <p:cNvPr id="133" name="Google Shape;13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228600" lvl="0" indent="-243962" algn="just" rtl="0">
              <a:lnSpc>
                <a:spcPct val="90000"/>
              </a:lnSpc>
              <a:spcBef>
                <a:spcPts val="0"/>
              </a:spcBef>
              <a:spcAft>
                <a:spcPts val="0"/>
              </a:spcAft>
              <a:buClr>
                <a:schemeClr val="dk1"/>
              </a:buClr>
              <a:buSzPct val="100000"/>
              <a:buChar char="•"/>
            </a:pPr>
            <a:r>
              <a:rPr lang="en-US" sz="11327"/>
              <a:t>A more detailed description of the task is  – Given a dataset containing the titles of news articles with their label as real and fake news collected from various sites sources and social media posts , build a ml model that can classify the news as real or fake in and check the accuracy of the model.</a:t>
            </a:r>
            <a:endParaRPr sz="11327"/>
          </a:p>
          <a:p>
            <a:pPr marL="228600" lvl="0" indent="-64135" algn="just" rtl="0">
              <a:lnSpc>
                <a:spcPct val="90000"/>
              </a:lnSpc>
              <a:spcBef>
                <a:spcPts val="1000"/>
              </a:spcBef>
              <a:spcAft>
                <a:spcPts val="0"/>
              </a:spcAft>
              <a:buClr>
                <a:schemeClr val="dk1"/>
              </a:buClr>
              <a:buSzPts val="700"/>
              <a:buNone/>
            </a:pPr>
            <a:endParaRPr sz="11327"/>
          </a:p>
          <a:p>
            <a:pPr marL="457200" lvl="1" indent="0" algn="just" rtl="0">
              <a:lnSpc>
                <a:spcPct val="90000"/>
              </a:lnSpc>
              <a:spcBef>
                <a:spcPts val="500"/>
              </a:spcBef>
              <a:spcAft>
                <a:spcPts val="0"/>
              </a:spcAft>
              <a:buClr>
                <a:schemeClr val="dk1"/>
              </a:buClr>
              <a:buSzPts val="600"/>
              <a:buNone/>
            </a:pPr>
            <a:r>
              <a:rPr lang="en-US" sz="11327"/>
              <a:t>Example :  Fake news – “If you eat aspirin daily you would stay healthy”.</a:t>
            </a:r>
            <a:endParaRPr sz="11327"/>
          </a:p>
          <a:p>
            <a:pPr marL="457200" lvl="1" indent="0" algn="just" rtl="0">
              <a:lnSpc>
                <a:spcPct val="90000"/>
              </a:lnSpc>
              <a:spcBef>
                <a:spcPts val="500"/>
              </a:spcBef>
              <a:spcAft>
                <a:spcPts val="0"/>
              </a:spcAft>
              <a:buClr>
                <a:schemeClr val="dk1"/>
              </a:buClr>
              <a:buSzPts val="600"/>
              <a:buNone/>
            </a:pPr>
            <a:r>
              <a:rPr lang="en-US" sz="11327"/>
              <a:t>                   Real news – “Exercising daily would keep you healthy”.</a:t>
            </a:r>
            <a:endParaRPr sz="11327"/>
          </a:p>
          <a:p>
            <a:pPr marL="457200" lvl="1" indent="0" algn="just" rtl="0">
              <a:lnSpc>
                <a:spcPct val="90000"/>
              </a:lnSpc>
              <a:spcBef>
                <a:spcPts val="500"/>
              </a:spcBef>
              <a:spcAft>
                <a:spcPts val="0"/>
              </a:spcAft>
              <a:buClr>
                <a:schemeClr val="dk1"/>
              </a:buClr>
              <a:buSzPts val="600"/>
              <a:buNone/>
            </a:pPr>
            <a:r>
              <a:rPr lang="en-US" sz="11327"/>
              <a:t>                    </a:t>
            </a:r>
            <a:endParaRPr sz="11327"/>
          </a:p>
          <a:p>
            <a:pPr marL="228600" lvl="0" indent="-242744" algn="just" rtl="0">
              <a:lnSpc>
                <a:spcPct val="90000"/>
              </a:lnSpc>
              <a:spcBef>
                <a:spcPts val="1000"/>
              </a:spcBef>
              <a:spcAft>
                <a:spcPts val="0"/>
              </a:spcAft>
              <a:buClr>
                <a:schemeClr val="dk1"/>
              </a:buClr>
              <a:buSzPct val="100000"/>
              <a:buChar char="•"/>
            </a:pPr>
            <a:r>
              <a:rPr lang="en-US" sz="11250"/>
              <a:t>Above fake news should not be believed at all, otherwise it could have drastic effects on health. So the task is to detect false claims or news before spreading out to the broad areas.    </a:t>
            </a:r>
            <a:endParaRPr sz="11250"/>
          </a:p>
          <a:p>
            <a:pPr marL="228600" lvl="0" indent="-64135" algn="just" rtl="0">
              <a:lnSpc>
                <a:spcPct val="90000"/>
              </a:lnSpc>
              <a:spcBef>
                <a:spcPts val="1000"/>
              </a:spcBef>
              <a:spcAft>
                <a:spcPts val="0"/>
              </a:spcAft>
              <a:buClr>
                <a:schemeClr val="dk1"/>
              </a:buClr>
              <a:buSzPct val="100000"/>
              <a:buNone/>
            </a:pPr>
            <a:endParaRPr/>
          </a:p>
          <a:p>
            <a:pPr marL="228600" lvl="0" indent="-64135" algn="just"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3900" u="sng">
                <a:latin typeface="Times New Roman"/>
                <a:ea typeface="Times New Roman"/>
                <a:cs typeface="Times New Roman"/>
                <a:sym typeface="Times New Roman"/>
              </a:rPr>
              <a:t>Workflow Diagram</a:t>
            </a:r>
            <a:endParaRPr sz="4300"/>
          </a:p>
        </p:txBody>
      </p:sp>
      <p:pic>
        <p:nvPicPr>
          <p:cNvPr id="139" name="Google Shape;139;p21"/>
          <p:cNvPicPr preferRelativeResize="0">
            <a:picLocks noGrp="1"/>
          </p:cNvPicPr>
          <p:nvPr>
            <p:ph type="body" idx="1"/>
          </p:nvPr>
        </p:nvPicPr>
        <p:blipFill rotWithShape="1">
          <a:blip r:embed="rId3">
            <a:alphaModFix/>
          </a:blip>
          <a:srcRect/>
          <a:stretch/>
        </p:blipFill>
        <p:spPr>
          <a:xfrm>
            <a:off x="1909482" y="1690688"/>
            <a:ext cx="8274424" cy="479543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1367</Words>
  <Application>Microsoft Office PowerPoint</Application>
  <PresentationFormat>Widescreen</PresentationFormat>
  <Paragraphs>125</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Noto Sans Symbols</vt:lpstr>
      <vt:lpstr>Times New Roman</vt:lpstr>
      <vt:lpstr>Office Theme</vt:lpstr>
      <vt:lpstr>A PROJECT PRESENTATION ON  SOCIAL MEDIA FAKE NEWS DETECTION USING MACHINE LEARNING</vt:lpstr>
      <vt:lpstr>Outline </vt:lpstr>
      <vt:lpstr>Introduction </vt:lpstr>
      <vt:lpstr>   This pie chart shows the various sources of news in US presidential election 2016.</vt:lpstr>
      <vt:lpstr>Literature Survey </vt:lpstr>
      <vt:lpstr>Literature Survey (contd.)</vt:lpstr>
      <vt:lpstr>Objective </vt:lpstr>
      <vt:lpstr>Problem Identification </vt:lpstr>
      <vt:lpstr>Workflow Diagram</vt:lpstr>
      <vt:lpstr>Proposed Work  1. Dataset</vt:lpstr>
      <vt:lpstr>2. Pre-Processing</vt:lpstr>
      <vt:lpstr>3. Feature Extraction</vt:lpstr>
      <vt:lpstr>Performance Metrics</vt:lpstr>
      <vt:lpstr>Performance Metrics (contd.)</vt:lpstr>
      <vt:lpstr>Performance Metrics (contd.)</vt:lpstr>
      <vt:lpstr>RESULT ANALYSIS</vt:lpstr>
      <vt:lpstr>PowerPoint Presentation</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SOCIAL MEDIA FAKE NEWS PREDICTION USING MACHINE LEARNING</dc:title>
  <cp:lastModifiedBy>admin</cp:lastModifiedBy>
  <cp:revision>13</cp:revision>
  <dcterms:modified xsi:type="dcterms:W3CDTF">2023-05-29T06:26:01Z</dcterms:modified>
</cp:coreProperties>
</file>