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5" r:id="rId2"/>
  </p:sldMasterIdLst>
  <p:notesMasterIdLst>
    <p:notesMasterId r:id="rId7"/>
  </p:notesMasterIdLst>
  <p:sldIdLst>
    <p:sldId id="256" r:id="rId3"/>
    <p:sldId id="262" r:id="rId4"/>
    <p:sldId id="263"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DB0"/>
    <a:srgbClr val="84AF9B"/>
    <a:srgbClr val="C8C7A8"/>
    <a:srgbClr val="FACDAE"/>
    <a:srgbClr val="FC9D99"/>
    <a:srgbClr val="FF4266"/>
    <a:srgbClr val="93D6CA"/>
    <a:srgbClr val="F47B44"/>
    <a:srgbClr val="FC4A7E"/>
    <a:srgbClr val="34D4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60"/>
  </p:normalViewPr>
  <p:slideViewPr>
    <p:cSldViewPr snapToGrid="0">
      <p:cViewPr varScale="1">
        <p:scale>
          <a:sx n="64" d="100"/>
          <a:sy n="64"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1</a:t>
            </a:fld>
            <a:endParaRPr lang="en-GB"/>
          </a:p>
        </p:txBody>
      </p:sp>
    </p:spTree>
    <p:extLst>
      <p:ext uri="{BB962C8B-B14F-4D97-AF65-F5344CB8AC3E}">
        <p14:creationId xmlns:p14="http://schemas.microsoft.com/office/powerpoint/2010/main" val="255164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25AEFCC-1A2A-49A3-AF44-4B0C6C684732}" type="slidenum">
              <a:rPr lang="en-GB" smtClean="0"/>
              <a:t>4</a:t>
            </a:fld>
            <a:endParaRPr lang="en-GB"/>
          </a:p>
        </p:txBody>
      </p:sp>
    </p:spTree>
    <p:extLst>
      <p:ext uri="{BB962C8B-B14F-4D97-AF65-F5344CB8AC3E}">
        <p14:creationId xmlns:p14="http://schemas.microsoft.com/office/powerpoint/2010/main" val="288002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45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29680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304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301079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835172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454304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DA69C-A3BC-48FB-828D-5A6E6B919454}"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528226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DA69C-A3BC-48FB-828D-5A6E6B919454}" type="datetimeFigureOut">
              <a:rPr lang="en-US" smtClean="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883965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346031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271411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271019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6410257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046221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017618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023748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97841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218658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6698219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964397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5158070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622258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634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DA69C-A3BC-48FB-828D-5A6E6B919454}"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643312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DA69C-A3BC-48FB-828D-5A6E6B919454}" type="datetimeFigureOut">
              <a:rPr lang="en-US" smtClean="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97013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DA69C-A3BC-48FB-828D-5A6E6B919454}" type="datetimeFigureOut">
              <a:rPr lang="en-US" smtClean="0"/>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2519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DA69C-A3BC-48FB-828D-5A6E6B919454}" type="datetimeFigureOut">
              <a:rPr lang="en-US" smtClean="0"/>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4219586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24327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83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5.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image" Target="../media/image7.png"/><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2000"/>
            <a:lum/>
          </a:blip>
          <a:srcRect/>
          <a:stretch>
            <a:fillRect l="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7DA69C-A3BC-48FB-828D-5A6E6B919454}" type="datetimeFigureOut">
              <a:rPr lang="en-US" smtClean="0"/>
              <a:t>1/7/2024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0CC475A-FC22-4BB2-81DE-26878B72C705}"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9506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32000"/>
            <a:lum/>
          </a:blip>
          <a:srcRect/>
          <a:stretch>
            <a:fillRect l="11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7DA69C-A3BC-48FB-828D-5A6E6B919454}" type="datetimeFigureOut">
              <a:rPr lang="en-US" smtClean="0"/>
              <a:t>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0CC475A-FC22-4BB2-81DE-26878B72C705}" type="slidenum">
              <a:rPr lang="en-US" smtClean="0"/>
              <a:t>‹#›</a:t>
            </a:fld>
            <a:endParaRPr lang="en-US"/>
          </a:p>
        </p:txBody>
      </p:sp>
    </p:spTree>
    <p:extLst>
      <p:ext uri="{BB962C8B-B14F-4D97-AF65-F5344CB8AC3E}">
        <p14:creationId xmlns:p14="http://schemas.microsoft.com/office/powerpoint/2010/main" val="2482431459"/>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sa/3.0/" TargetMode="External"/><Relationship Id="rId4" Type="http://schemas.openxmlformats.org/officeDocument/2006/relationships/hyperlink" Target="https://www.peoplematters.in/article/others/year-2018-for-talent-in-retail-fmcg-sector-2039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piqsels.com/en/public-domain-photo-zkxd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13610" y="2431701"/>
            <a:ext cx="3566407" cy="1098656"/>
          </a:xfrm>
        </p:spPr>
        <p:txBody>
          <a:bodyPr rtlCol="0" anchor="b">
            <a:normAutofit/>
          </a:bodyPr>
          <a:lstStyle/>
          <a:p>
            <a:pPr rtl="0"/>
            <a:r>
              <a:rPr lang="en-GB" sz="4000" dirty="0"/>
              <a:t>FMCG Sales Analysis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613610" y="3926961"/>
            <a:ext cx="3566407" cy="666902"/>
          </a:xfrm>
        </p:spPr>
        <p:txBody>
          <a:bodyPr rtlCol="0" anchor="t">
            <a:normAutofit/>
          </a:bodyPr>
          <a:lstStyle/>
          <a:p>
            <a:pPr algn="r" rtl="0"/>
            <a:r>
              <a:rPr lang="en-GB" sz="1600" dirty="0"/>
              <a:t>Project – P175</a:t>
            </a:r>
          </a:p>
          <a:p>
            <a:pPr algn="r" rtl="0"/>
            <a:r>
              <a:rPr lang="en-GB" sz="1600" dirty="0"/>
              <a:t>Group - 05</a:t>
            </a:r>
          </a:p>
        </p:txBody>
      </p:sp>
      <p:cxnSp>
        <p:nvCxnSpPr>
          <p:cNvPr id="28" name="Straight Connector 27">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5557" y="4593863"/>
            <a:ext cx="2926080" cy="0"/>
          </a:xfrm>
          <a:prstGeom prst="line">
            <a:avLst/>
          </a:prstGeom>
          <a:ln w="19050">
            <a:solidFill>
              <a:srgbClr val="5AE0F7"/>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12B9624-F8A1-4831-AE43-1D9E266CFF3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3124" r="13127" b="3"/>
          <a:stretch/>
        </p:blipFill>
        <p:spPr>
          <a:xfrm>
            <a:off x="4658258" y="975"/>
            <a:ext cx="7533742" cy="6858000"/>
          </a:xfrm>
          <a:prstGeom prst="rect">
            <a:avLst/>
          </a:prstGeom>
        </p:spPr>
      </p:pic>
      <p:sp>
        <p:nvSpPr>
          <p:cNvPr id="4" name="TextBox 3">
            <a:extLst>
              <a:ext uri="{FF2B5EF4-FFF2-40B4-BE49-F238E27FC236}">
                <a16:creationId xmlns:a16="http://schemas.microsoft.com/office/drawing/2014/main" id="{DD788EFA-FF7E-8198-B24B-86735B649EC6}"/>
              </a:ext>
            </a:extLst>
          </p:cNvPr>
          <p:cNvSpPr txBox="1"/>
          <p:nvPr/>
        </p:nvSpPr>
        <p:spPr>
          <a:xfrm>
            <a:off x="9798396" y="6657945"/>
            <a:ext cx="2393604"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4" tooltip="https://www.peoplematters.in/article/others/year-2018-for-talent-in-retail-fmcg-sector-20390">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GB" sz="700">
              <a:solidFill>
                <a:srgbClr val="FFFFFF"/>
              </a:solidFill>
            </a:endParaRPr>
          </a:p>
        </p:txBody>
      </p:sp>
      <p:sp>
        <p:nvSpPr>
          <p:cNvPr id="9" name="Content Placeholder 2">
            <a:extLst>
              <a:ext uri="{FF2B5EF4-FFF2-40B4-BE49-F238E27FC236}">
                <a16:creationId xmlns:a16="http://schemas.microsoft.com/office/drawing/2014/main" id="{40A11DCB-E2EA-B5AB-7424-853963A50305}"/>
              </a:ext>
            </a:extLst>
          </p:cNvPr>
          <p:cNvSpPr txBox="1">
            <a:spLocks/>
          </p:cNvSpPr>
          <p:nvPr/>
        </p:nvSpPr>
        <p:spPr>
          <a:xfrm>
            <a:off x="1271890" y="4488350"/>
            <a:ext cx="3108057" cy="2947415"/>
          </a:xfrm>
          <a:prstGeom prst="rect">
            <a:avLst/>
          </a:prstGeom>
        </p:spPr>
        <p:txBody>
          <a:bodyPr vert="horz" lIns="91440" tIns="45720" rIns="91440" bIns="45720" rtlCol="0" anchor="t">
            <a:normAutofit/>
          </a:bodyPr>
          <a:lstStyle>
            <a:lvl1pPr indent="0" algn="r">
              <a:lnSpc>
                <a:spcPct val="100000"/>
              </a:lnSpc>
              <a:spcBef>
                <a:spcPts val="0"/>
              </a:spcBef>
              <a:spcAft>
                <a:spcPts val="200"/>
              </a:spcAft>
              <a:buClr>
                <a:schemeClr val="accent1"/>
              </a:buClr>
              <a:buSzPct val="100000"/>
              <a:buFont typeface="Tw Cen MT" panose="020B0602020104020603" pitchFamily="34" charset="0"/>
              <a:buNone/>
              <a:defRPr sz="1600">
                <a:solidFill>
                  <a:schemeClr val="tx1">
                    <a:lumMod val="95000"/>
                    <a:lumOff val="5000"/>
                  </a:schemeClr>
                </a:solidFill>
              </a:defRPr>
            </a:lvl1pPr>
            <a:lvl2pPr indent="0" algn="ctr">
              <a:lnSpc>
                <a:spcPct val="90000"/>
              </a:lnSpc>
              <a:spcBef>
                <a:spcPts val="200"/>
              </a:spcBef>
              <a:spcAft>
                <a:spcPts val="400"/>
              </a:spcAft>
              <a:buClr>
                <a:schemeClr val="accent1"/>
              </a:buClr>
              <a:buFont typeface="Wingdings 3" pitchFamily="18" charset="2"/>
              <a:buNone/>
            </a:lvl2pPr>
            <a:lvl3pPr indent="0" algn="ctr">
              <a:lnSpc>
                <a:spcPct val="90000"/>
              </a:lnSpc>
              <a:spcBef>
                <a:spcPts val="200"/>
              </a:spcBef>
              <a:spcAft>
                <a:spcPts val="400"/>
              </a:spcAft>
              <a:buClr>
                <a:schemeClr val="accent1"/>
              </a:buClr>
              <a:buFont typeface="Wingdings 3" pitchFamily="18" charset="2"/>
              <a:buNone/>
            </a:lvl3pPr>
            <a:lvl4pPr indent="0" algn="ctr">
              <a:lnSpc>
                <a:spcPct val="90000"/>
              </a:lnSpc>
              <a:spcBef>
                <a:spcPts val="200"/>
              </a:spcBef>
              <a:spcAft>
                <a:spcPts val="400"/>
              </a:spcAft>
              <a:buClr>
                <a:schemeClr val="accent1"/>
              </a:buClr>
              <a:buFont typeface="Wingdings 3" pitchFamily="18" charset="2"/>
              <a:buNone/>
            </a:lvl4pPr>
            <a:lvl5pPr indent="0" algn="ctr">
              <a:lnSpc>
                <a:spcPct val="90000"/>
              </a:lnSpc>
              <a:spcBef>
                <a:spcPts val="200"/>
              </a:spcBef>
              <a:spcAft>
                <a:spcPts val="400"/>
              </a:spcAft>
              <a:buClr>
                <a:schemeClr val="accent1"/>
              </a:buClr>
              <a:buFont typeface="Wingdings 3" pitchFamily="18" charset="2"/>
              <a:buNone/>
            </a:lvl5pPr>
            <a:lvl6pPr indent="0" algn="ctr">
              <a:lnSpc>
                <a:spcPct val="90000"/>
              </a:lnSpc>
              <a:spcBef>
                <a:spcPts val="200"/>
              </a:spcBef>
              <a:spcAft>
                <a:spcPts val="400"/>
              </a:spcAft>
              <a:buClr>
                <a:schemeClr val="accent1"/>
              </a:buClr>
              <a:buFont typeface="Wingdings 3" pitchFamily="18" charset="2"/>
              <a:buNone/>
            </a:lvl6pPr>
            <a:lvl7pPr indent="0" algn="ctr">
              <a:lnSpc>
                <a:spcPct val="90000"/>
              </a:lnSpc>
              <a:spcBef>
                <a:spcPts val="200"/>
              </a:spcBef>
              <a:spcAft>
                <a:spcPts val="400"/>
              </a:spcAft>
              <a:buClr>
                <a:schemeClr val="accent1"/>
              </a:buClr>
              <a:buFont typeface="Wingdings 3" pitchFamily="18" charset="2"/>
              <a:buNone/>
            </a:lvl7pPr>
            <a:lvl8pPr indent="0" algn="ctr">
              <a:lnSpc>
                <a:spcPct val="90000"/>
              </a:lnSpc>
              <a:spcBef>
                <a:spcPts val="200"/>
              </a:spcBef>
              <a:spcAft>
                <a:spcPts val="400"/>
              </a:spcAft>
              <a:buClr>
                <a:schemeClr val="accent1"/>
              </a:buClr>
              <a:buFont typeface="Wingdings 3" pitchFamily="18" charset="2"/>
              <a:buNone/>
            </a:lvl8pPr>
            <a:lvl9pPr indent="0" algn="ctr">
              <a:lnSpc>
                <a:spcPct val="90000"/>
              </a:lnSpc>
              <a:spcBef>
                <a:spcPts val="200"/>
              </a:spcBef>
              <a:spcAft>
                <a:spcPts val="400"/>
              </a:spcAft>
              <a:buClr>
                <a:schemeClr val="accent1"/>
              </a:buClr>
              <a:buFont typeface="Wingdings 3" pitchFamily="18" charset="2"/>
              <a:buNone/>
            </a:lvl9pPr>
          </a:lstStyle>
          <a:p>
            <a:r>
              <a:rPr lang="en-US" dirty="0"/>
              <a:t>Mr. Abhishek C </a:t>
            </a:r>
            <a:r>
              <a:rPr lang="en-US" dirty="0" err="1"/>
              <a:t>Kembhavi</a:t>
            </a:r>
            <a:endParaRPr lang="en-US" dirty="0"/>
          </a:p>
          <a:p>
            <a:r>
              <a:rPr lang="en-US" dirty="0"/>
              <a:t>Mr. Shanu Kumar (Mehta)</a:t>
            </a:r>
          </a:p>
          <a:p>
            <a:r>
              <a:rPr lang="en-US" dirty="0"/>
              <a:t>Mr. Ankush Yadav</a:t>
            </a:r>
          </a:p>
          <a:p>
            <a:r>
              <a:rPr lang="en-US" dirty="0"/>
              <a:t>Mr. Balakrishna T</a:t>
            </a:r>
          </a:p>
          <a:p>
            <a:r>
              <a:rPr lang="en-US" dirty="0"/>
              <a:t>Mr. Mohammed </a:t>
            </a:r>
            <a:r>
              <a:rPr lang="en-US" dirty="0" err="1"/>
              <a:t>Saqlain</a:t>
            </a:r>
            <a:r>
              <a:rPr lang="en-US" dirty="0"/>
              <a:t> Ahmed </a:t>
            </a:r>
          </a:p>
          <a:p>
            <a:r>
              <a:rPr lang="en-US" dirty="0"/>
              <a:t>Miss. Priyanka </a:t>
            </a:r>
            <a:r>
              <a:rPr lang="en-US" dirty="0" err="1"/>
              <a:t>Wakchaure</a:t>
            </a:r>
            <a:endParaRPr lang="en-US" dirty="0"/>
          </a:p>
          <a:p>
            <a:r>
              <a:rPr lang="en-US" dirty="0"/>
              <a:t>Mr. Shubham A </a:t>
            </a:r>
            <a:r>
              <a:rPr lang="en-US" dirty="0" err="1"/>
              <a:t>Sonawane</a:t>
            </a:r>
            <a:endParaRPr lang="en-US" dirty="0"/>
          </a:p>
        </p:txBody>
      </p:sp>
    </p:spTree>
    <p:extLst>
      <p:ext uri="{BB962C8B-B14F-4D97-AF65-F5344CB8AC3E}">
        <p14:creationId xmlns:p14="http://schemas.microsoft.com/office/powerpoint/2010/main" val="83405040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bg/>
                                          </p:spTgt>
                                        </p:tgtEl>
                                        <p:attrNameLst>
                                          <p:attrName>style.visibility</p:attrName>
                                        </p:attrNameLst>
                                      </p:cBhvr>
                                      <p:to>
                                        <p:strVal val="visible"/>
                                      </p:to>
                                    </p:set>
                                    <p:animEffect transition="in" filter="fade">
                                      <p:cBhvr>
                                        <p:cTn id="24" dur="1000"/>
                                        <p:tgtEl>
                                          <p:spTgt spid="9">
                                            <p:bg/>
                                          </p:spTgt>
                                        </p:tgtEl>
                                      </p:cBhvr>
                                    </p:animEffect>
                                    <p:anim calcmode="lin" valueType="num">
                                      <p:cBhvr>
                                        <p:cTn id="25" dur="1000" fill="hold"/>
                                        <p:tgtEl>
                                          <p:spTgt spid="9">
                                            <p:bg/>
                                          </p:spTgt>
                                        </p:tgtEl>
                                        <p:attrNameLst>
                                          <p:attrName>ppt_x</p:attrName>
                                        </p:attrNameLst>
                                      </p:cBhvr>
                                      <p:tavLst>
                                        <p:tav tm="0">
                                          <p:val>
                                            <p:strVal val="#ppt_x"/>
                                          </p:val>
                                        </p:tav>
                                        <p:tav tm="100000">
                                          <p:val>
                                            <p:strVal val="#ppt_x"/>
                                          </p:val>
                                        </p:tav>
                                      </p:tavLst>
                                    </p:anim>
                                    <p:anim calcmode="lin" valueType="num">
                                      <p:cBhvr>
                                        <p:cTn id="26" dur="1000" fill="hold"/>
                                        <p:tgtEl>
                                          <p:spTgt spid="9">
                                            <p:bg/>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fade">
                                      <p:cBhvr>
                                        <p:cTn id="31" dur="1000"/>
                                        <p:tgtEl>
                                          <p:spTgt spid="9">
                                            <p:txEl>
                                              <p:pRg st="0" end="0"/>
                                            </p:txEl>
                                          </p:spTgt>
                                        </p:tgtEl>
                                      </p:cBhvr>
                                    </p:animEffect>
                                    <p:anim calcmode="lin" valueType="num">
                                      <p:cBhvr>
                                        <p:cTn id="3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fade">
                                      <p:cBhvr>
                                        <p:cTn id="38" dur="1000"/>
                                        <p:tgtEl>
                                          <p:spTgt spid="9">
                                            <p:txEl>
                                              <p:pRg st="1" end="1"/>
                                            </p:txEl>
                                          </p:spTgt>
                                        </p:tgtEl>
                                      </p:cBhvr>
                                    </p:animEffect>
                                    <p:anim calcmode="lin" valueType="num">
                                      <p:cBhvr>
                                        <p:cTn id="39"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fade">
                                      <p:cBhvr>
                                        <p:cTn id="45" dur="1000"/>
                                        <p:tgtEl>
                                          <p:spTgt spid="9">
                                            <p:txEl>
                                              <p:pRg st="2" end="2"/>
                                            </p:txEl>
                                          </p:spTgt>
                                        </p:tgtEl>
                                      </p:cBhvr>
                                    </p:animEffect>
                                    <p:anim calcmode="lin" valueType="num">
                                      <p:cBhvr>
                                        <p:cTn id="46"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9">
                                            <p:txEl>
                                              <p:pRg st="3" end="3"/>
                                            </p:txEl>
                                          </p:spTgt>
                                        </p:tgtEl>
                                        <p:attrNameLst>
                                          <p:attrName>style.visibility</p:attrName>
                                        </p:attrNameLst>
                                      </p:cBhvr>
                                      <p:to>
                                        <p:strVal val="visible"/>
                                      </p:to>
                                    </p:set>
                                    <p:animEffect transition="in" filter="fade">
                                      <p:cBhvr>
                                        <p:cTn id="52" dur="1000"/>
                                        <p:tgtEl>
                                          <p:spTgt spid="9">
                                            <p:txEl>
                                              <p:pRg st="3" end="3"/>
                                            </p:txEl>
                                          </p:spTgt>
                                        </p:tgtEl>
                                      </p:cBhvr>
                                    </p:animEffect>
                                    <p:anim calcmode="lin" valueType="num">
                                      <p:cBhvr>
                                        <p:cTn id="53"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9">
                                            <p:txEl>
                                              <p:pRg st="4" end="4"/>
                                            </p:txEl>
                                          </p:spTgt>
                                        </p:tgtEl>
                                        <p:attrNameLst>
                                          <p:attrName>style.visibility</p:attrName>
                                        </p:attrNameLst>
                                      </p:cBhvr>
                                      <p:to>
                                        <p:strVal val="visible"/>
                                      </p:to>
                                    </p:set>
                                    <p:animEffect transition="in" filter="fade">
                                      <p:cBhvr>
                                        <p:cTn id="59" dur="1000"/>
                                        <p:tgtEl>
                                          <p:spTgt spid="9">
                                            <p:txEl>
                                              <p:pRg st="4" end="4"/>
                                            </p:txEl>
                                          </p:spTgt>
                                        </p:tgtEl>
                                      </p:cBhvr>
                                    </p:animEffect>
                                    <p:anim calcmode="lin" valueType="num">
                                      <p:cBhvr>
                                        <p:cTn id="60"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9">
                                            <p:txEl>
                                              <p:pRg st="5" end="5"/>
                                            </p:txEl>
                                          </p:spTgt>
                                        </p:tgtEl>
                                        <p:attrNameLst>
                                          <p:attrName>style.visibility</p:attrName>
                                        </p:attrNameLst>
                                      </p:cBhvr>
                                      <p:to>
                                        <p:strVal val="visible"/>
                                      </p:to>
                                    </p:set>
                                    <p:animEffect transition="in" filter="fade">
                                      <p:cBhvr>
                                        <p:cTn id="66" dur="1000"/>
                                        <p:tgtEl>
                                          <p:spTgt spid="9">
                                            <p:txEl>
                                              <p:pRg st="5" end="5"/>
                                            </p:txEl>
                                          </p:spTgt>
                                        </p:tgtEl>
                                      </p:cBhvr>
                                    </p:animEffect>
                                    <p:anim calcmode="lin" valueType="num">
                                      <p:cBhvr>
                                        <p:cTn id="6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68"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9">
                                            <p:txEl>
                                              <p:pRg st="6" end="6"/>
                                            </p:txEl>
                                          </p:spTgt>
                                        </p:tgtEl>
                                        <p:attrNameLst>
                                          <p:attrName>style.visibility</p:attrName>
                                        </p:attrNameLst>
                                      </p:cBhvr>
                                      <p:to>
                                        <p:strVal val="visible"/>
                                      </p:to>
                                    </p:set>
                                    <p:animEffect transition="in" filter="fade">
                                      <p:cBhvr>
                                        <p:cTn id="73" dur="1000"/>
                                        <p:tgtEl>
                                          <p:spTgt spid="9">
                                            <p:txEl>
                                              <p:pRg st="6" end="6"/>
                                            </p:txEl>
                                          </p:spTgt>
                                        </p:tgtEl>
                                      </p:cBhvr>
                                    </p:animEffect>
                                    <p:anim calcmode="lin" valueType="num">
                                      <p:cBhvr>
                                        <p:cTn id="74"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75"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9"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21"/>
          <p:cNvSpPr txBox="1"/>
          <p:nvPr/>
        </p:nvSpPr>
        <p:spPr>
          <a:xfrm>
            <a:off x="3927289" y="280069"/>
            <a:ext cx="8246429" cy="830997"/>
          </a:xfrm>
          <a:prstGeom prst="rect">
            <a:avLst/>
          </a:prstGeom>
          <a:noFill/>
        </p:spPr>
        <p:txBody>
          <a:bodyPr wrap="square" rtlCol="0">
            <a:spAutoFit/>
          </a:bodyPr>
          <a:lstStyle/>
          <a:p>
            <a:r>
              <a:rPr lang="en-US" sz="4800" dirty="0">
                <a:solidFill>
                  <a:schemeClr val="accent1"/>
                </a:solidFill>
                <a:latin typeface="Tw Cen MT" panose="020B0602020104020603" pitchFamily="34" charset="0"/>
              </a:rPr>
              <a:t>FMCG Sales Analysis</a:t>
            </a:r>
          </a:p>
        </p:txBody>
      </p:sp>
      <p:sp>
        <p:nvSpPr>
          <p:cNvPr id="1048596" name="TextBox 22"/>
          <p:cNvSpPr txBox="1"/>
          <p:nvPr/>
        </p:nvSpPr>
        <p:spPr>
          <a:xfrm>
            <a:off x="1514902" y="1111066"/>
            <a:ext cx="10522424" cy="3416320"/>
          </a:xfrm>
          <a:prstGeom prst="rect">
            <a:avLst/>
          </a:prstGeom>
          <a:noFill/>
        </p:spPr>
        <p:txBody>
          <a:bodyPr wrap="square" rtlCol="0">
            <a:spAutoFit/>
          </a:bodyPr>
          <a:lstStyle/>
          <a:p>
            <a:r>
              <a:rPr lang="en-US" sz="2400" b="0" i="0" dirty="0">
                <a:solidFill>
                  <a:srgbClr val="374151"/>
                </a:solidFill>
                <a:effectLst/>
                <a:latin typeface="Söhne"/>
              </a:rPr>
              <a:t>FMCG (Fast Moving Consumer Goods) Sales Analysis refers to the process of evaluating and interpreting data related to the sales performance of consumer goods that have a high turnover rate. It involves analyzing sales data, identifying trends, patterns, and insights, and making data-driven decisions to optimize sales strategies. The analysis may include factors such as product performance, market demand, customer behavior, promotional effectiveness, and competitive landscape. The goal is to understand sales performance, identify opportunities for growth, and make informed decisions to drive sales and increase market share in the FMCG sector.</a:t>
            </a:r>
            <a:endParaRPr lang="en-US" sz="2400" dirty="0">
              <a:solidFill>
                <a:schemeClr val="tx1">
                  <a:lumMod val="85000"/>
                  <a:lumOff val="15000"/>
                </a:schemeClr>
              </a:solidFill>
              <a:latin typeface="Tw Cen MT" panose="020B0602020104020603" pitchFamily="34" charset="0"/>
            </a:endParaRPr>
          </a:p>
        </p:txBody>
      </p:sp>
      <p:grpSp>
        <p:nvGrpSpPr>
          <p:cNvPr id="11" name="Group 10">
            <a:extLst>
              <a:ext uri="{FF2B5EF4-FFF2-40B4-BE49-F238E27FC236}">
                <a16:creationId xmlns:a16="http://schemas.microsoft.com/office/drawing/2014/main" id="{49C2185B-90BC-230F-5978-524355A5CF09}"/>
              </a:ext>
            </a:extLst>
          </p:cNvPr>
          <p:cNvGrpSpPr/>
          <p:nvPr/>
        </p:nvGrpSpPr>
        <p:grpSpPr>
          <a:xfrm>
            <a:off x="-11754599" y="-21698"/>
            <a:ext cx="12662943" cy="6858000"/>
            <a:chOff x="-11754599" y="-21698"/>
            <a:chExt cx="12662943" cy="6858000"/>
          </a:xfrm>
        </p:grpSpPr>
        <p:grpSp>
          <p:nvGrpSpPr>
            <p:cNvPr id="7" name="Group 6">
              <a:extLst>
                <a:ext uri="{FF2B5EF4-FFF2-40B4-BE49-F238E27FC236}">
                  <a16:creationId xmlns:a16="http://schemas.microsoft.com/office/drawing/2014/main" id="{0E3F5DA4-0F32-C44B-BB32-DB5C91121AEE}"/>
                </a:ext>
              </a:extLst>
            </p:cNvPr>
            <p:cNvGrpSpPr/>
            <p:nvPr/>
          </p:nvGrpSpPr>
          <p:grpSpPr>
            <a:xfrm>
              <a:off x="-10272526" y="-21698"/>
              <a:ext cx="11180870" cy="6858000"/>
              <a:chOff x="-7297314" y="-7562"/>
              <a:chExt cx="11180870" cy="6858000"/>
            </a:xfrm>
          </p:grpSpPr>
          <p:grpSp>
            <p:nvGrpSpPr>
              <p:cNvPr id="23" name="Group 323"/>
              <p:cNvGrpSpPr/>
              <p:nvPr/>
            </p:nvGrpSpPr>
            <p:grpSpPr>
              <a:xfrm>
                <a:off x="-7297314" y="-7562"/>
                <a:ext cx="11180870" cy="6858000"/>
                <a:chOff x="-8243950" y="51970"/>
                <a:chExt cx="10729912" cy="6858000"/>
              </a:xfrm>
              <a:pattFill prst="pct10">
                <a:fgClr>
                  <a:srgbClr val="84AF9B"/>
                </a:fgClr>
                <a:bgClr>
                  <a:schemeClr val="bg1"/>
                </a:bgClr>
              </a:pattFill>
              <a:effectLst>
                <a:outerShdw blurRad="254000" dist="88900" algn="l" rotWithShape="0">
                  <a:prstClr val="black">
                    <a:alpha val="51000"/>
                  </a:prstClr>
                </a:outerShdw>
              </a:effectLst>
            </p:grpSpPr>
            <p:sp>
              <p:nvSpPr>
                <p:cNvPr id="1048597" name="Rectangle 324"/>
                <p:cNvSpPr/>
                <p:nvPr/>
              </p:nvSpPr>
              <p:spPr>
                <a:xfrm>
                  <a:off x="-8243950" y="5197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325"/>
                <p:cNvGrpSpPr/>
                <p:nvPr/>
              </p:nvGrpSpPr>
              <p:grpSpPr>
                <a:xfrm>
                  <a:off x="1604899" y="801755"/>
                  <a:ext cx="881063" cy="1091802"/>
                  <a:chOff x="7586599" y="2821001"/>
                  <a:chExt cx="881063" cy="1091802"/>
                </a:xfrm>
                <a:grpFill/>
              </p:grpSpPr>
              <p:sp>
                <p:nvSpPr>
                  <p:cNvPr id="1048598" name="Rectangle: Top Corners Rounded 326"/>
                  <p:cNvSpPr/>
                  <p:nvPr/>
                </p:nvSpPr>
                <p:spPr>
                  <a:xfrm rot="5400000">
                    <a:off x="7481230" y="2926370"/>
                    <a:ext cx="1091802" cy="88106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9" name="TextBox 327"/>
                  <p:cNvSpPr txBox="1"/>
                  <p:nvPr/>
                </p:nvSpPr>
                <p:spPr>
                  <a:xfrm>
                    <a:off x="7659305" y="2947898"/>
                    <a:ext cx="674370" cy="891540"/>
                  </a:xfrm>
                  <a:prstGeom prst="rect">
                    <a:avLst/>
                  </a:prstGeom>
                  <a:grpFill/>
                </p:spPr>
                <p:txBody>
                  <a:bodyPr wrap="square" rtlCol="0">
                    <a:spAutoFit/>
                  </a:bodyPr>
                  <a:lstStyle/>
                  <a:p>
                    <a:pPr algn="ctr"/>
                    <a:r>
                      <a:rPr lang="en-US" sz="5400" b="1" dirty="0">
                        <a:latin typeface="DAGGERSQUARE" pitchFamily="50" charset="0"/>
                      </a:rPr>
                      <a:t>1</a:t>
                    </a:r>
                  </a:p>
                </p:txBody>
              </p:sp>
            </p:grpSp>
          </p:grpSp>
          <p:pic>
            <p:nvPicPr>
              <p:cNvPr id="6" name="Content Placeholder 5" descr="A screenshot of a computer">
                <a:extLst>
                  <a:ext uri="{FF2B5EF4-FFF2-40B4-BE49-F238E27FC236}">
                    <a16:creationId xmlns:a16="http://schemas.microsoft.com/office/drawing/2014/main" id="{D0C36516-9A12-8772-8668-D42FA774D9C2}"/>
                  </a:ext>
                </a:extLst>
              </p:cNvPr>
              <p:cNvPicPr>
                <a:picLocks noChangeAspect="1"/>
              </p:cNvPicPr>
              <p:nvPr/>
            </p:nvPicPr>
            <p:blipFill>
              <a:blip r:embed="rId2"/>
              <a:stretch>
                <a:fillRect/>
              </a:stretch>
            </p:blipFill>
            <p:spPr>
              <a:xfrm>
                <a:off x="-7209059" y="457201"/>
                <a:ext cx="10130785" cy="6282318"/>
              </a:xfrm>
              <a:prstGeom prst="rect">
                <a:avLst/>
              </a:prstGeom>
            </p:spPr>
          </p:pic>
        </p:grpSp>
        <p:sp>
          <p:nvSpPr>
            <p:cNvPr id="10" name="Rectangle 9">
              <a:extLst>
                <a:ext uri="{FF2B5EF4-FFF2-40B4-BE49-F238E27FC236}">
                  <a16:creationId xmlns:a16="http://schemas.microsoft.com/office/drawing/2014/main" id="{154FEB67-BFE2-01BA-3ABC-A9A220729FBC}"/>
                </a:ext>
              </a:extLst>
            </p:cNvPr>
            <p:cNvSpPr/>
            <p:nvPr/>
          </p:nvSpPr>
          <p:spPr>
            <a:xfrm>
              <a:off x="-11754599" y="-21698"/>
              <a:ext cx="1500556" cy="68580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E</a:t>
              </a:r>
            </a:p>
            <a:p>
              <a:pPr algn="ctr"/>
              <a:r>
                <a:rPr lang="en-US" sz="2400" b="1" dirty="0"/>
                <a:t>X</a:t>
              </a:r>
            </a:p>
            <a:p>
              <a:pPr algn="ctr"/>
              <a:r>
                <a:rPr lang="en-US" sz="2400" b="1" dirty="0"/>
                <a:t>C</a:t>
              </a:r>
            </a:p>
            <a:p>
              <a:pPr algn="ctr"/>
              <a:r>
                <a:rPr lang="en-US" sz="2400" b="1" dirty="0"/>
                <a:t>E</a:t>
              </a:r>
            </a:p>
            <a:p>
              <a:pPr algn="ctr"/>
              <a:r>
                <a:rPr lang="en-US" sz="2400" b="1" dirty="0"/>
                <a:t>L</a:t>
              </a:r>
            </a:p>
            <a:p>
              <a:pPr algn="ctr"/>
              <a:r>
                <a:rPr lang="en-US" sz="2400" b="1" dirty="0"/>
                <a:t> </a:t>
              </a:r>
            </a:p>
            <a:p>
              <a:pPr algn="ctr"/>
              <a:r>
                <a:rPr lang="en-US" sz="2400" b="1" dirty="0"/>
                <a:t>D</a:t>
              </a:r>
            </a:p>
            <a:p>
              <a:pPr algn="ctr"/>
              <a:r>
                <a:rPr lang="en-US" sz="2400" b="1" dirty="0"/>
                <a:t>A</a:t>
              </a:r>
            </a:p>
            <a:p>
              <a:pPr algn="ctr"/>
              <a:r>
                <a:rPr lang="en-US" sz="2400" b="1" dirty="0"/>
                <a:t>S</a:t>
              </a:r>
            </a:p>
            <a:p>
              <a:pPr algn="ctr"/>
              <a:r>
                <a:rPr lang="en-US" sz="2400" b="1" dirty="0"/>
                <a:t>H</a:t>
              </a:r>
            </a:p>
            <a:p>
              <a:pPr algn="ctr"/>
              <a:r>
                <a:rPr lang="en-US" sz="2400" b="1" dirty="0"/>
                <a:t>B</a:t>
              </a:r>
            </a:p>
            <a:p>
              <a:pPr algn="ctr"/>
              <a:r>
                <a:rPr lang="en-US" sz="2400" b="1" dirty="0"/>
                <a:t>O</a:t>
              </a:r>
            </a:p>
            <a:p>
              <a:pPr algn="ctr"/>
              <a:r>
                <a:rPr lang="en-US" sz="2400" b="1" dirty="0"/>
                <a:t>A</a:t>
              </a:r>
            </a:p>
            <a:p>
              <a:pPr algn="ctr"/>
              <a:r>
                <a:rPr lang="en-US" sz="2400" b="1" dirty="0"/>
                <a:t>R</a:t>
              </a:r>
            </a:p>
            <a:p>
              <a:pPr algn="ctr"/>
              <a:r>
                <a:rPr lang="en-US" sz="2400" b="1" dirty="0"/>
                <a:t>D</a:t>
              </a:r>
              <a:endParaRPr lang="en-GB" sz="2400" b="1" dirty="0"/>
            </a:p>
          </p:txBody>
        </p:sp>
      </p:grpSp>
      <p:grpSp>
        <p:nvGrpSpPr>
          <p:cNvPr id="12" name="Group 11">
            <a:extLst>
              <a:ext uri="{FF2B5EF4-FFF2-40B4-BE49-F238E27FC236}">
                <a16:creationId xmlns:a16="http://schemas.microsoft.com/office/drawing/2014/main" id="{7E6173AF-CD3E-2648-5D9B-3B751604D8B0}"/>
              </a:ext>
            </a:extLst>
          </p:cNvPr>
          <p:cNvGrpSpPr/>
          <p:nvPr/>
        </p:nvGrpSpPr>
        <p:grpSpPr>
          <a:xfrm>
            <a:off x="-11965342" y="856591"/>
            <a:ext cx="12717919" cy="6888631"/>
            <a:chOff x="-11809575" y="856591"/>
            <a:chExt cx="12717919" cy="6888631"/>
          </a:xfrm>
        </p:grpSpPr>
        <p:grpSp>
          <p:nvGrpSpPr>
            <p:cNvPr id="5" name="Group 4">
              <a:extLst>
                <a:ext uri="{FF2B5EF4-FFF2-40B4-BE49-F238E27FC236}">
                  <a16:creationId xmlns:a16="http://schemas.microsoft.com/office/drawing/2014/main" id="{5C0927F5-1DBD-ED8A-680E-E8652C6B9B01}"/>
                </a:ext>
              </a:extLst>
            </p:cNvPr>
            <p:cNvGrpSpPr/>
            <p:nvPr/>
          </p:nvGrpSpPr>
          <p:grpSpPr>
            <a:xfrm>
              <a:off x="-10272526" y="856591"/>
              <a:ext cx="11180870" cy="6858000"/>
              <a:chOff x="1927835" y="1551856"/>
              <a:chExt cx="10812503" cy="6858000"/>
            </a:xfrm>
          </p:grpSpPr>
          <p:grpSp>
            <p:nvGrpSpPr>
              <p:cNvPr id="26" name="Group 318"/>
              <p:cNvGrpSpPr/>
              <p:nvPr/>
            </p:nvGrpSpPr>
            <p:grpSpPr>
              <a:xfrm>
                <a:off x="1927835" y="1551856"/>
                <a:ext cx="10812503" cy="6858000"/>
                <a:chOff x="-8243950" y="51970"/>
                <a:chExt cx="10812503" cy="6858000"/>
              </a:xfrm>
              <a:pattFill prst="pct70">
                <a:fgClr>
                  <a:srgbClr val="84AF9B"/>
                </a:fgClr>
                <a:bgClr>
                  <a:schemeClr val="bg1"/>
                </a:bgClr>
              </a:pattFill>
              <a:effectLst>
                <a:outerShdw blurRad="254000" dist="88900" algn="l" rotWithShape="0">
                  <a:prstClr val="black">
                    <a:alpha val="51000"/>
                  </a:prstClr>
                </a:outerShdw>
              </a:effectLst>
            </p:grpSpPr>
            <p:sp>
              <p:nvSpPr>
                <p:cNvPr id="1048600" name="Rectangle 319"/>
                <p:cNvSpPr/>
                <p:nvPr/>
              </p:nvSpPr>
              <p:spPr>
                <a:xfrm>
                  <a:off x="-8243950" y="5197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320"/>
                <p:cNvGrpSpPr/>
                <p:nvPr/>
              </p:nvGrpSpPr>
              <p:grpSpPr>
                <a:xfrm>
                  <a:off x="1604898" y="954006"/>
                  <a:ext cx="963655" cy="939550"/>
                  <a:chOff x="7586598" y="2973252"/>
                  <a:chExt cx="963655" cy="939550"/>
                </a:xfrm>
                <a:grpFill/>
              </p:grpSpPr>
              <p:sp>
                <p:nvSpPr>
                  <p:cNvPr id="1048601" name="Rectangle: Top Corners Rounded 321"/>
                  <p:cNvSpPr/>
                  <p:nvPr/>
                </p:nvSpPr>
                <p:spPr>
                  <a:xfrm rot="5400000">
                    <a:off x="7627548" y="2990098"/>
                    <a:ext cx="881757" cy="963652"/>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2" name="TextBox 322"/>
                  <p:cNvSpPr txBox="1"/>
                  <p:nvPr/>
                </p:nvSpPr>
                <p:spPr>
                  <a:xfrm>
                    <a:off x="7586598" y="2973252"/>
                    <a:ext cx="963653" cy="923330"/>
                  </a:xfrm>
                  <a:prstGeom prst="rect">
                    <a:avLst/>
                  </a:prstGeom>
                  <a:grpFill/>
                </p:spPr>
                <p:txBody>
                  <a:bodyPr wrap="square" rtlCol="0">
                    <a:spAutoFit/>
                  </a:bodyPr>
                  <a:lstStyle/>
                  <a:p>
                    <a:pPr algn="ctr"/>
                    <a:r>
                      <a:rPr lang="en-US" sz="5400" b="1" dirty="0">
                        <a:latin typeface="DAGGERSQUARE" pitchFamily="50" charset="0"/>
                      </a:rPr>
                      <a:t>2</a:t>
                    </a:r>
                  </a:p>
                </p:txBody>
              </p:sp>
            </p:grpSp>
          </p:grpSp>
          <p:pic>
            <p:nvPicPr>
              <p:cNvPr id="4" name="Content Placeholder 5">
                <a:extLst>
                  <a:ext uri="{FF2B5EF4-FFF2-40B4-BE49-F238E27FC236}">
                    <a16:creationId xmlns:a16="http://schemas.microsoft.com/office/drawing/2014/main" id="{86C55135-CA68-14FF-F582-DA22F600B54C}"/>
                  </a:ext>
                </a:extLst>
              </p:cNvPr>
              <p:cNvPicPr>
                <a:picLocks noChangeAspect="1"/>
              </p:cNvPicPr>
              <p:nvPr/>
            </p:nvPicPr>
            <p:blipFill>
              <a:blip r:embed="rId3"/>
              <a:srcRect/>
              <a:stretch/>
            </p:blipFill>
            <p:spPr>
              <a:xfrm>
                <a:off x="2184844" y="1849810"/>
                <a:ext cx="9524368" cy="6400955"/>
              </a:xfrm>
              <a:prstGeom prst="rect">
                <a:avLst/>
              </a:prstGeom>
            </p:spPr>
          </p:pic>
        </p:grpSp>
        <p:sp>
          <p:nvSpPr>
            <p:cNvPr id="9" name="Rectangle 8">
              <a:extLst>
                <a:ext uri="{FF2B5EF4-FFF2-40B4-BE49-F238E27FC236}">
                  <a16:creationId xmlns:a16="http://schemas.microsoft.com/office/drawing/2014/main" id="{256DFACD-2DA0-3E36-F3C4-6A4EDB70C0C0}"/>
                </a:ext>
              </a:extLst>
            </p:cNvPr>
            <p:cNvSpPr/>
            <p:nvPr/>
          </p:nvSpPr>
          <p:spPr>
            <a:xfrm>
              <a:off x="-11809575" y="887222"/>
              <a:ext cx="1500556" cy="68580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a:t>
              </a:r>
            </a:p>
            <a:p>
              <a:pPr algn="ctr"/>
              <a:r>
                <a:rPr lang="en-US" sz="2400" b="1" dirty="0"/>
                <a:t>A</a:t>
              </a:r>
            </a:p>
            <a:p>
              <a:pPr algn="ctr"/>
              <a:r>
                <a:rPr lang="en-US" sz="2400" b="1" dirty="0"/>
                <a:t>B</a:t>
              </a:r>
            </a:p>
            <a:p>
              <a:pPr algn="ctr"/>
              <a:r>
                <a:rPr lang="en-US" sz="2400" b="1" dirty="0"/>
                <a:t>E</a:t>
              </a:r>
            </a:p>
            <a:p>
              <a:pPr algn="ctr"/>
              <a:r>
                <a:rPr lang="en-US" sz="2400" b="1" dirty="0"/>
                <a:t>L</a:t>
              </a:r>
            </a:p>
            <a:p>
              <a:pPr algn="ctr"/>
              <a:r>
                <a:rPr lang="en-US" sz="2400" b="1" dirty="0"/>
                <a:t>A</a:t>
              </a:r>
            </a:p>
            <a:p>
              <a:pPr algn="ctr"/>
              <a:r>
                <a:rPr lang="en-US" sz="2400" b="1" dirty="0"/>
                <a:t>U</a:t>
              </a:r>
            </a:p>
            <a:p>
              <a:pPr algn="ctr"/>
              <a:r>
                <a:rPr lang="en-US" sz="2400" b="1" dirty="0"/>
                <a:t> </a:t>
              </a:r>
            </a:p>
            <a:p>
              <a:pPr algn="ctr"/>
              <a:r>
                <a:rPr lang="en-US" sz="2400" b="1" dirty="0"/>
                <a:t>D</a:t>
              </a:r>
            </a:p>
            <a:p>
              <a:pPr algn="ctr"/>
              <a:r>
                <a:rPr lang="en-US" sz="2400" b="1" dirty="0"/>
                <a:t>A</a:t>
              </a:r>
            </a:p>
            <a:p>
              <a:pPr algn="ctr"/>
              <a:r>
                <a:rPr lang="en-US" sz="2400" b="1" dirty="0"/>
                <a:t>S</a:t>
              </a:r>
            </a:p>
            <a:p>
              <a:pPr algn="ctr"/>
              <a:r>
                <a:rPr lang="en-US" sz="2400" b="1" dirty="0"/>
                <a:t>H</a:t>
              </a:r>
            </a:p>
            <a:p>
              <a:pPr algn="ctr"/>
              <a:r>
                <a:rPr lang="en-US" sz="2400" b="1" dirty="0"/>
                <a:t>B</a:t>
              </a:r>
            </a:p>
            <a:p>
              <a:pPr algn="ctr"/>
              <a:r>
                <a:rPr lang="en-US" sz="2400" b="1" dirty="0"/>
                <a:t>O</a:t>
              </a:r>
            </a:p>
            <a:p>
              <a:pPr algn="ctr"/>
              <a:r>
                <a:rPr lang="en-US" sz="2400" b="1" dirty="0"/>
                <a:t>A</a:t>
              </a:r>
            </a:p>
            <a:p>
              <a:pPr algn="ctr"/>
              <a:r>
                <a:rPr lang="en-US" sz="2400" b="1" dirty="0"/>
                <a:t>R</a:t>
              </a:r>
            </a:p>
            <a:p>
              <a:pPr algn="ctr"/>
              <a:r>
                <a:rPr lang="en-US" sz="2400" b="1" dirty="0"/>
                <a:t>D</a:t>
              </a:r>
              <a:endParaRPr lang="en-GB" sz="2400" b="1" dirty="0"/>
            </a:p>
          </p:txBody>
        </p:sp>
      </p:grpSp>
      <p:grpSp>
        <p:nvGrpSpPr>
          <p:cNvPr id="13" name="Group 12">
            <a:extLst>
              <a:ext uri="{FF2B5EF4-FFF2-40B4-BE49-F238E27FC236}">
                <a16:creationId xmlns:a16="http://schemas.microsoft.com/office/drawing/2014/main" id="{06EEBB29-D74C-3523-F22B-C230FE5E4781}"/>
              </a:ext>
            </a:extLst>
          </p:cNvPr>
          <p:cNvGrpSpPr/>
          <p:nvPr/>
        </p:nvGrpSpPr>
        <p:grpSpPr>
          <a:xfrm>
            <a:off x="-11965342" y="1765511"/>
            <a:ext cx="12647689" cy="6858000"/>
            <a:chOff x="-11739346" y="1796142"/>
            <a:chExt cx="12647689" cy="6858000"/>
          </a:xfrm>
        </p:grpSpPr>
        <p:grpSp>
          <p:nvGrpSpPr>
            <p:cNvPr id="3" name="Group 2">
              <a:extLst>
                <a:ext uri="{FF2B5EF4-FFF2-40B4-BE49-F238E27FC236}">
                  <a16:creationId xmlns:a16="http://schemas.microsoft.com/office/drawing/2014/main" id="{5EC83783-A429-443F-2012-0B9AD566942F}"/>
                </a:ext>
              </a:extLst>
            </p:cNvPr>
            <p:cNvGrpSpPr/>
            <p:nvPr/>
          </p:nvGrpSpPr>
          <p:grpSpPr>
            <a:xfrm>
              <a:off x="-10272527" y="1796142"/>
              <a:ext cx="11180870" cy="6858000"/>
              <a:chOff x="-6854120" y="1828949"/>
              <a:chExt cx="11180870" cy="6858000"/>
            </a:xfrm>
          </p:grpSpPr>
          <p:grpSp>
            <p:nvGrpSpPr>
              <p:cNvPr id="29" name="Group 313"/>
              <p:cNvGrpSpPr/>
              <p:nvPr/>
            </p:nvGrpSpPr>
            <p:grpSpPr>
              <a:xfrm>
                <a:off x="-6854120" y="1828949"/>
                <a:ext cx="11180870" cy="6858000"/>
                <a:chOff x="-8243951" y="51970"/>
                <a:chExt cx="11180870" cy="6858000"/>
              </a:xfrm>
              <a:pattFill prst="pct25">
                <a:fgClr>
                  <a:srgbClr val="84AF9B"/>
                </a:fgClr>
                <a:bgClr>
                  <a:schemeClr val="bg1"/>
                </a:bgClr>
              </a:pattFill>
              <a:effectLst>
                <a:outerShdw blurRad="254000" dist="88900" algn="l" rotWithShape="0">
                  <a:prstClr val="black">
                    <a:alpha val="51000"/>
                  </a:prstClr>
                </a:outerShdw>
              </a:effectLst>
            </p:grpSpPr>
            <p:sp>
              <p:nvSpPr>
                <p:cNvPr id="1048603" name="Rectangle 314"/>
                <p:cNvSpPr/>
                <p:nvPr/>
              </p:nvSpPr>
              <p:spPr>
                <a:xfrm>
                  <a:off x="-8243951" y="51970"/>
                  <a:ext cx="10140647"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315"/>
                <p:cNvGrpSpPr/>
                <p:nvPr/>
              </p:nvGrpSpPr>
              <p:grpSpPr>
                <a:xfrm>
                  <a:off x="1914401" y="1008138"/>
                  <a:ext cx="1022518" cy="923330"/>
                  <a:chOff x="7896101" y="3027384"/>
                  <a:chExt cx="1022518" cy="923330"/>
                </a:xfrm>
                <a:grpFill/>
              </p:grpSpPr>
              <p:sp>
                <p:nvSpPr>
                  <p:cNvPr id="1048604" name="Rectangle: Top Corners Rounded 316"/>
                  <p:cNvSpPr/>
                  <p:nvPr/>
                </p:nvSpPr>
                <p:spPr>
                  <a:xfrm rot="5400000">
                    <a:off x="8018694" y="3012877"/>
                    <a:ext cx="881757" cy="91809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5" name="TextBox 317"/>
                  <p:cNvSpPr txBox="1"/>
                  <p:nvPr/>
                </p:nvSpPr>
                <p:spPr>
                  <a:xfrm>
                    <a:off x="7896101" y="3027384"/>
                    <a:ext cx="996482" cy="923330"/>
                  </a:xfrm>
                  <a:prstGeom prst="rect">
                    <a:avLst/>
                  </a:prstGeom>
                  <a:grpFill/>
                </p:spPr>
                <p:txBody>
                  <a:bodyPr wrap="square" rtlCol="0">
                    <a:spAutoFit/>
                  </a:bodyPr>
                  <a:lstStyle/>
                  <a:p>
                    <a:pPr algn="ctr"/>
                    <a:r>
                      <a:rPr lang="en-US" sz="5400" b="1" dirty="0">
                        <a:latin typeface="DAGGERSQUARE" pitchFamily="50" charset="0"/>
                      </a:rPr>
                      <a:t>3</a:t>
                    </a:r>
                  </a:p>
                </p:txBody>
              </p:sp>
            </p:grpSp>
          </p:grpSp>
          <p:pic>
            <p:nvPicPr>
              <p:cNvPr id="2" name="Content Placeholder 5">
                <a:extLst>
                  <a:ext uri="{FF2B5EF4-FFF2-40B4-BE49-F238E27FC236}">
                    <a16:creationId xmlns:a16="http://schemas.microsoft.com/office/drawing/2014/main" id="{5A0507F4-7B74-2723-F893-0577FF1EEBDF}"/>
                  </a:ext>
                </a:extLst>
              </p:cNvPr>
              <p:cNvPicPr>
                <a:picLocks noChangeAspect="1"/>
              </p:cNvPicPr>
              <p:nvPr/>
            </p:nvPicPr>
            <p:blipFill>
              <a:blip r:embed="rId4"/>
              <a:srcRect/>
              <a:stretch/>
            </p:blipFill>
            <p:spPr>
              <a:xfrm>
                <a:off x="-6786646" y="2533651"/>
                <a:ext cx="9739080" cy="5976032"/>
              </a:xfrm>
              <a:prstGeom prst="rect">
                <a:avLst/>
              </a:prstGeom>
            </p:spPr>
          </p:pic>
        </p:grpSp>
        <p:sp>
          <p:nvSpPr>
            <p:cNvPr id="8" name="Rectangle 7">
              <a:extLst>
                <a:ext uri="{FF2B5EF4-FFF2-40B4-BE49-F238E27FC236}">
                  <a16:creationId xmlns:a16="http://schemas.microsoft.com/office/drawing/2014/main" id="{B3309BC2-FFEC-C315-C678-4CEDE6353FF6}"/>
                </a:ext>
              </a:extLst>
            </p:cNvPr>
            <p:cNvSpPr/>
            <p:nvPr/>
          </p:nvSpPr>
          <p:spPr>
            <a:xfrm>
              <a:off x="-11739346" y="1796142"/>
              <a:ext cx="1500556" cy="68580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a:t>
              </a:r>
            </a:p>
            <a:p>
              <a:pPr algn="ctr"/>
              <a:r>
                <a:rPr lang="en-US" sz="2400" b="1" dirty="0"/>
                <a:t>O</a:t>
              </a:r>
            </a:p>
            <a:p>
              <a:pPr algn="ctr"/>
              <a:r>
                <a:rPr lang="en-US" sz="2400" b="1" dirty="0"/>
                <a:t>W</a:t>
              </a:r>
            </a:p>
            <a:p>
              <a:pPr algn="ctr"/>
              <a:r>
                <a:rPr lang="en-US" sz="2400" b="1" dirty="0"/>
                <a:t>E</a:t>
              </a:r>
            </a:p>
            <a:p>
              <a:pPr algn="ctr"/>
              <a:r>
                <a:rPr lang="en-US" sz="2400" b="1" dirty="0"/>
                <a:t>R</a:t>
              </a:r>
            </a:p>
            <a:p>
              <a:pPr algn="ctr"/>
              <a:r>
                <a:rPr lang="en-US" sz="2400" b="1" dirty="0"/>
                <a:t>B</a:t>
              </a:r>
            </a:p>
            <a:p>
              <a:pPr algn="ctr"/>
              <a:r>
                <a:rPr lang="en-US" sz="2400" b="1" dirty="0"/>
                <a:t>I</a:t>
              </a:r>
            </a:p>
            <a:p>
              <a:pPr algn="ctr"/>
              <a:r>
                <a:rPr lang="en-US" sz="2400" b="1" dirty="0"/>
                <a:t> </a:t>
              </a:r>
            </a:p>
            <a:p>
              <a:pPr algn="ctr"/>
              <a:r>
                <a:rPr lang="en-US" sz="2400" b="1" dirty="0"/>
                <a:t>D</a:t>
              </a:r>
            </a:p>
            <a:p>
              <a:pPr algn="ctr"/>
              <a:r>
                <a:rPr lang="en-US" sz="2400" b="1" dirty="0"/>
                <a:t>A</a:t>
              </a:r>
            </a:p>
            <a:p>
              <a:pPr algn="ctr"/>
              <a:r>
                <a:rPr lang="en-US" sz="2400" b="1" dirty="0"/>
                <a:t>S</a:t>
              </a:r>
            </a:p>
            <a:p>
              <a:pPr algn="ctr"/>
              <a:r>
                <a:rPr lang="en-US" sz="2400" b="1" dirty="0"/>
                <a:t>H</a:t>
              </a:r>
            </a:p>
            <a:p>
              <a:pPr algn="ctr"/>
              <a:r>
                <a:rPr lang="en-US" sz="2400" b="1" dirty="0"/>
                <a:t>B</a:t>
              </a:r>
            </a:p>
            <a:p>
              <a:pPr algn="ctr"/>
              <a:r>
                <a:rPr lang="en-US" sz="2400" b="1" dirty="0"/>
                <a:t>O</a:t>
              </a:r>
            </a:p>
            <a:p>
              <a:pPr algn="ctr"/>
              <a:r>
                <a:rPr lang="en-US" sz="2400" b="1" dirty="0"/>
                <a:t>A</a:t>
              </a:r>
            </a:p>
            <a:p>
              <a:pPr algn="ctr"/>
              <a:r>
                <a:rPr lang="en-US" sz="2400" b="1" dirty="0"/>
                <a:t>R</a:t>
              </a:r>
            </a:p>
            <a:p>
              <a:pPr algn="ctr"/>
              <a:r>
                <a:rPr lang="en-US" sz="2400" b="1" dirty="0"/>
                <a:t>D</a:t>
              </a:r>
              <a:endParaRPr lang="en-GB" sz="2400" b="1" dirty="0"/>
            </a:p>
          </p:txBody>
        </p:sp>
      </p:gr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7.40741E-7 L 0.99922 -0.00046 " pathEditMode="relative" rAng="0" ptsTypes="AA">
                                      <p:cBhvr>
                                        <p:cTn id="6" dur="2000" fill="hold"/>
                                        <p:tgtEl>
                                          <p:spTgt spid="11"/>
                                        </p:tgtEl>
                                        <p:attrNameLst>
                                          <p:attrName>ppt_x</p:attrName>
                                          <p:attrName>ppt_y</p:attrName>
                                        </p:attrNameLst>
                                      </p:cBhvr>
                                      <p:rCtr x="49961" y="-23"/>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375E-6 -3.33333E-6 L 1.025 -0.13078 " pathEditMode="fixed" rAng="0" ptsTypes="AA">
                                      <p:cBhvr>
                                        <p:cTn id="10" dur="2000" fill="hold"/>
                                        <p:tgtEl>
                                          <p:spTgt spid="12"/>
                                        </p:tgtEl>
                                        <p:attrNameLst>
                                          <p:attrName>ppt_x</p:attrName>
                                          <p:attrName>ppt_y</p:attrName>
                                        </p:attrNameLst>
                                      </p:cBhvr>
                                      <p:rCtr x="51250" y="-6551"/>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08333E-7 2.59259E-6 L 1.03854 -0.26111 " pathEditMode="relative" rAng="0" ptsTypes="AA">
                                      <p:cBhvr>
                                        <p:cTn id="14" dur="2000" fill="hold"/>
                                        <p:tgtEl>
                                          <p:spTgt spid="13"/>
                                        </p:tgtEl>
                                        <p:attrNameLst>
                                          <p:attrName>ppt_x</p:attrName>
                                          <p:attrName>ppt_y</p:attrName>
                                        </p:attrNameLst>
                                      </p:cBhvr>
                                      <p:rCtr x="51927" y="-130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8689" name="Picture 104868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48691" name="Picture 104869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48693" name="Oval 104869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48695" name="Picture 104869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48697" name="Picture 104869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8699" name="Rectangle 104869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8701" name="Rectangle 1048700">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48703" name="Rectangle 1048702">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870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048707" name="Freeform: Shape 1048706">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4" name="Title 3">
            <a:extLst>
              <a:ext uri="{FF2B5EF4-FFF2-40B4-BE49-F238E27FC236}">
                <a16:creationId xmlns:a16="http://schemas.microsoft.com/office/drawing/2014/main" id="{6F8F44A0-EC1A-D173-A3C2-20037601A1F3}"/>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b="0" i="0" kern="1200" dirty="0">
                <a:solidFill>
                  <a:srgbClr val="FFFFFF"/>
                </a:solidFill>
                <a:latin typeface="+mj-lt"/>
                <a:ea typeface="+mj-ea"/>
                <a:cs typeface="+mj-cs"/>
              </a:rPr>
              <a:t>Overview</a:t>
            </a:r>
          </a:p>
        </p:txBody>
      </p:sp>
      <p:sp>
        <p:nvSpPr>
          <p:cNvPr id="6" name="Content Placeholder 5">
            <a:extLst>
              <a:ext uri="{FF2B5EF4-FFF2-40B4-BE49-F238E27FC236}">
                <a16:creationId xmlns:a16="http://schemas.microsoft.com/office/drawing/2014/main" id="{8F3028AB-1DF6-A69E-F50B-57786B82A7A4}"/>
              </a:ext>
            </a:extLst>
          </p:cNvPr>
          <p:cNvSpPr>
            <a:spLocks noGrp="1"/>
          </p:cNvSpPr>
          <p:nvPr>
            <p:ph sz="half" idx="1"/>
          </p:nvPr>
        </p:nvSpPr>
        <p:spPr>
          <a:xfrm>
            <a:off x="1103312" y="2763520"/>
            <a:ext cx="8946541" cy="3484879"/>
          </a:xfrm>
        </p:spPr>
        <p:txBody>
          <a:bodyPr vert="horz" lIns="91440" tIns="45720" rIns="91440" bIns="45720" rtlCol="0">
            <a:normAutofit/>
          </a:bodyPr>
          <a:lstStyle/>
          <a:p>
            <a:pPr marL="285750" indent="-285750">
              <a:lnSpc>
                <a:spcPct val="90000"/>
              </a:lnSpc>
              <a:buClr>
                <a:schemeClr val="bg2">
                  <a:lumMod val="40000"/>
                  <a:lumOff val="60000"/>
                </a:schemeClr>
              </a:buClr>
            </a:pPr>
            <a:r>
              <a:rPr lang="en-US" sz="1100" dirty="0"/>
              <a:t>Total Sales done across India is 63.80 Million Rupees.</a:t>
            </a:r>
          </a:p>
          <a:p>
            <a:pPr marL="285750" indent="-285750">
              <a:lnSpc>
                <a:spcPct val="90000"/>
              </a:lnSpc>
              <a:buClr>
                <a:schemeClr val="bg2">
                  <a:lumMod val="40000"/>
                  <a:lumOff val="60000"/>
                </a:schemeClr>
              </a:buClr>
            </a:pPr>
            <a:r>
              <a:rPr lang="en-US" sz="1100" dirty="0"/>
              <a:t>Total Number of Transactions are 237K.</a:t>
            </a:r>
          </a:p>
          <a:p>
            <a:pPr marL="285750" indent="-285750">
              <a:lnSpc>
                <a:spcPct val="90000"/>
              </a:lnSpc>
              <a:buClr>
                <a:schemeClr val="bg2">
                  <a:lumMod val="40000"/>
                  <a:lumOff val="60000"/>
                </a:schemeClr>
              </a:buClr>
            </a:pPr>
            <a:r>
              <a:rPr lang="en-US" sz="1100" dirty="0"/>
              <a:t>Top Store with highest Sales is </a:t>
            </a:r>
            <a:r>
              <a:rPr lang="en-US" sz="1100" dirty="0" err="1"/>
              <a:t>Zapto</a:t>
            </a:r>
            <a:r>
              <a:rPr lang="en-US" sz="1100" dirty="0"/>
              <a:t> Unitech Noida with Rs. 13M.</a:t>
            </a:r>
          </a:p>
          <a:p>
            <a:pPr marL="285750" indent="-285750">
              <a:lnSpc>
                <a:spcPct val="90000"/>
              </a:lnSpc>
              <a:buClr>
                <a:schemeClr val="bg2">
                  <a:lumMod val="40000"/>
                  <a:lumOff val="60000"/>
                </a:schemeClr>
              </a:buClr>
            </a:pPr>
            <a:r>
              <a:rPr lang="en-US" sz="1100" dirty="0"/>
              <a:t>Top Manager with highest Sales is Priyanka Singh with Rs. 18.6M.</a:t>
            </a:r>
          </a:p>
          <a:p>
            <a:pPr marL="285750" indent="-285750">
              <a:lnSpc>
                <a:spcPct val="90000"/>
              </a:lnSpc>
              <a:buClr>
                <a:schemeClr val="bg2">
                  <a:lumMod val="40000"/>
                  <a:lumOff val="60000"/>
                </a:schemeClr>
              </a:buClr>
            </a:pPr>
            <a:r>
              <a:rPr lang="en-US" sz="1100" dirty="0"/>
              <a:t>Uttar Pradesh is the state with highest Sales of Rs. 22M.</a:t>
            </a:r>
          </a:p>
          <a:p>
            <a:pPr marL="285750" indent="-285750">
              <a:lnSpc>
                <a:spcPct val="90000"/>
              </a:lnSpc>
              <a:buClr>
                <a:schemeClr val="bg2">
                  <a:lumMod val="40000"/>
                  <a:lumOff val="60000"/>
                </a:schemeClr>
              </a:buClr>
            </a:pPr>
            <a:r>
              <a:rPr lang="en-US" sz="1100" dirty="0"/>
              <a:t>Dinner is the most preferred meal type by the people as it brings in 36.84% of the sales, followed by both Lunch and Snacks with 27% of sales.</a:t>
            </a:r>
          </a:p>
          <a:p>
            <a:pPr marL="285750" indent="-285750">
              <a:lnSpc>
                <a:spcPct val="90000"/>
              </a:lnSpc>
              <a:buClr>
                <a:schemeClr val="bg2">
                  <a:lumMod val="40000"/>
                  <a:lumOff val="60000"/>
                </a:schemeClr>
              </a:buClr>
            </a:pPr>
            <a:r>
              <a:rPr lang="en-US" sz="1100" dirty="0"/>
              <a:t>There total of 33 stores across India, out of which 26 are Active and 7 are Inactive.</a:t>
            </a:r>
          </a:p>
          <a:p>
            <a:pPr marL="285750" indent="-285750">
              <a:lnSpc>
                <a:spcPct val="90000"/>
              </a:lnSpc>
              <a:buClr>
                <a:schemeClr val="bg2">
                  <a:lumMod val="40000"/>
                  <a:lumOff val="60000"/>
                </a:schemeClr>
              </a:buClr>
            </a:pPr>
            <a:r>
              <a:rPr lang="en-US" sz="1100" dirty="0"/>
              <a:t>Dine-in brings in 90% of the sales followed by Eat-in, Takeaway and Delivery which combined together brings in the remaining 10%.</a:t>
            </a:r>
          </a:p>
          <a:p>
            <a:pPr marL="285750" indent="-285750">
              <a:lnSpc>
                <a:spcPct val="90000"/>
              </a:lnSpc>
              <a:buClr>
                <a:schemeClr val="bg2">
                  <a:lumMod val="40000"/>
                  <a:lumOff val="60000"/>
                </a:schemeClr>
              </a:buClr>
            </a:pPr>
            <a:r>
              <a:rPr lang="en-US" sz="1100" dirty="0" err="1"/>
              <a:t>Zapto</a:t>
            </a:r>
            <a:r>
              <a:rPr lang="en-US" sz="1100" dirty="0"/>
              <a:t> Trichy Airport store in Tamil Nadu needs improvement as it brings in lowest sales.</a:t>
            </a:r>
          </a:p>
          <a:p>
            <a:pPr marL="285750" indent="-285750">
              <a:lnSpc>
                <a:spcPct val="90000"/>
              </a:lnSpc>
              <a:buClr>
                <a:schemeClr val="bg2">
                  <a:lumMod val="40000"/>
                  <a:lumOff val="60000"/>
                </a:schemeClr>
              </a:buClr>
            </a:pPr>
            <a:r>
              <a:rPr lang="en-US" sz="1100" dirty="0"/>
              <a:t>Uttar Pradesh and West Bengal states together contribute more than 50% of the total sales.</a:t>
            </a:r>
          </a:p>
          <a:p>
            <a:pPr marL="285750" indent="-285750">
              <a:lnSpc>
                <a:spcPct val="90000"/>
              </a:lnSpc>
              <a:buClr>
                <a:schemeClr val="bg2">
                  <a:lumMod val="40000"/>
                  <a:lumOff val="60000"/>
                </a:schemeClr>
              </a:buClr>
            </a:pPr>
            <a:r>
              <a:rPr lang="en-US" sz="1100" dirty="0"/>
              <a:t>Sales have been gradually declined from year 2017 to 2018.</a:t>
            </a:r>
          </a:p>
          <a:p>
            <a:pPr>
              <a:lnSpc>
                <a:spcPct val="90000"/>
              </a:lnSpc>
              <a:buClr>
                <a:schemeClr val="bg2">
                  <a:lumMod val="40000"/>
                  <a:lumOff val="60000"/>
                </a:schemeClr>
              </a:buClr>
            </a:pPr>
            <a:endParaRPr lang="en-US" sz="1100"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wipe(down)">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down)">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down)">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wipe(down)">
                                      <p:cBhvr>
                                        <p:cTn id="29" dur="500"/>
                                        <p:tgtEl>
                                          <p:spTgt spid="6">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wipe(down)">
                                      <p:cBhvr>
                                        <p:cTn id="34" dur="500"/>
                                        <p:tgtEl>
                                          <p:spTgt spid="6">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animEffect transition="in" filter="wipe(down)">
                                      <p:cBhvr>
                                        <p:cTn id="39" dur="500"/>
                                        <p:tgtEl>
                                          <p:spTgt spid="6">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
                                            <p:txEl>
                                              <p:pRg st="6" end="6"/>
                                            </p:txEl>
                                          </p:spTgt>
                                        </p:tgtEl>
                                        <p:attrNameLst>
                                          <p:attrName>style.visibility</p:attrName>
                                        </p:attrNameLst>
                                      </p:cBhvr>
                                      <p:to>
                                        <p:strVal val="visible"/>
                                      </p:to>
                                    </p:set>
                                    <p:animEffect transition="in" filter="wipe(down)">
                                      <p:cBhvr>
                                        <p:cTn id="44" dur="500"/>
                                        <p:tgtEl>
                                          <p:spTgt spid="6">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Effect transition="in" filter="wipe(down)">
                                      <p:cBhvr>
                                        <p:cTn id="49" dur="500"/>
                                        <p:tgtEl>
                                          <p:spTgt spid="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
                                            <p:txEl>
                                              <p:pRg st="8" end="8"/>
                                            </p:txEl>
                                          </p:spTgt>
                                        </p:tgtEl>
                                        <p:attrNameLst>
                                          <p:attrName>style.visibility</p:attrName>
                                        </p:attrNameLst>
                                      </p:cBhvr>
                                      <p:to>
                                        <p:strVal val="visible"/>
                                      </p:to>
                                    </p:set>
                                    <p:animEffect transition="in" filter="wipe(down)">
                                      <p:cBhvr>
                                        <p:cTn id="54" dur="500"/>
                                        <p:tgtEl>
                                          <p:spTgt spid="6">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animEffect transition="in" filter="wipe(down)">
                                      <p:cBhvr>
                                        <p:cTn id="59" dur="500"/>
                                        <p:tgtEl>
                                          <p:spTgt spid="6">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6">
                                            <p:txEl>
                                              <p:pRg st="10" end="10"/>
                                            </p:txEl>
                                          </p:spTgt>
                                        </p:tgtEl>
                                        <p:attrNameLst>
                                          <p:attrName>style.visibility</p:attrName>
                                        </p:attrNameLst>
                                      </p:cBhvr>
                                      <p:to>
                                        <p:strVal val="visible"/>
                                      </p:to>
                                    </p:set>
                                    <p:animEffect transition="in" filter="wipe(down)">
                                      <p:cBhvr>
                                        <p:cTn id="64"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B2E0BE0-B684-4228-A4DF-58C8CAFFDF47}"/>
              </a:ext>
            </a:extLst>
          </p:cNvPr>
          <p:cNvPicPr>
            <a:picLocks noChangeAspect="1"/>
          </p:cNvPicPr>
          <p:nvPr/>
        </p:nvPicPr>
        <p:blipFill rotWithShape="1">
          <a:blip r:embed="rId3">
            <a:duotone>
              <a:prstClr val="black"/>
              <a:schemeClr val="tx2">
                <a:tint val="45000"/>
                <a:satMod val="400000"/>
              </a:schemeClr>
            </a:duotone>
            <a:alphaModFix amt="35000"/>
            <a:extLst>
              <a:ext uri="{837473B0-CC2E-450A-ABE3-18F120FF3D39}">
                <a1611:picAttrSrcUrl xmlns:a1611="http://schemas.microsoft.com/office/drawing/2016/11/main" r:id="rId4"/>
              </a:ext>
            </a:extLst>
          </a:blip>
          <a:srcRect t="15709" r="-1" b="-1"/>
          <a:stretch/>
        </p:blipFill>
        <p:spPr>
          <a:xfrm>
            <a:off x="20" y="-1"/>
            <a:ext cx="12188932" cy="6858000"/>
          </a:xfrm>
          <a:prstGeom prst="rect">
            <a:avLst/>
          </a:prstGeom>
        </p:spPr>
      </p:pic>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43467" y="643467"/>
            <a:ext cx="7164674" cy="5571066"/>
          </a:xfrm>
        </p:spPr>
        <p:txBody>
          <a:bodyPr vert="horz" lIns="91440" tIns="45720" rIns="91440" bIns="45720" rtlCol="0" anchor="ctr">
            <a:normAutofit/>
          </a:bodyPr>
          <a:lstStyle/>
          <a:p>
            <a:pPr algn="r"/>
            <a:r>
              <a:rPr lang="en-US" sz="13800" kern="1200" cap="all" spc="200" baseline="0" dirty="0">
                <a:solidFill>
                  <a:schemeClr val="tx1"/>
                </a:solidFill>
                <a:latin typeface="+mj-lt"/>
                <a:ea typeface="+mj-ea"/>
                <a:cs typeface="+mj-cs"/>
              </a:rPr>
              <a:t>Thank you</a:t>
            </a:r>
            <a:br>
              <a:rPr lang="en-US" sz="6600" kern="1200" cap="all" spc="200" baseline="0" dirty="0">
                <a:solidFill>
                  <a:schemeClr val="tx1"/>
                </a:solidFill>
                <a:latin typeface="+mj-lt"/>
                <a:ea typeface="+mj-ea"/>
                <a:cs typeface="+mj-cs"/>
              </a:rPr>
            </a:br>
            <a:r>
              <a:rPr lang="en-US" sz="4000" kern="1200" cap="all" spc="200" baseline="0" dirty="0">
                <a:solidFill>
                  <a:schemeClr val="tx1"/>
                </a:solidFill>
                <a:latin typeface="+mj-lt"/>
                <a:ea typeface="+mj-ea"/>
                <a:cs typeface="+mj-cs"/>
              </a:rPr>
              <a:t>Project Guide: Mahendra</a:t>
            </a:r>
            <a:endParaRPr lang="en-US" sz="6600" kern="1200" cap="all" spc="200" baseline="0" dirty="0">
              <a:solidFill>
                <a:schemeClr val="tx1"/>
              </a:solidFill>
              <a:latin typeface="+mj-lt"/>
              <a:ea typeface="+mj-ea"/>
              <a:cs typeface="+mj-cs"/>
            </a:endParaRPr>
          </a:p>
        </p:txBody>
      </p:sp>
      <p:cxnSp>
        <p:nvCxnSpPr>
          <p:cNvPr id="17" name="Straight Connector 16">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8491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402</Words>
  <Application>Microsoft Office PowerPoint</Application>
  <PresentationFormat>Widescreen</PresentationFormat>
  <Paragraphs>80</Paragraphs>
  <Slides>4</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vt:i4>
      </vt:variant>
    </vt:vector>
  </HeadingPairs>
  <TitlesOfParts>
    <vt:vector size="14" baseType="lpstr">
      <vt:lpstr>Arial</vt:lpstr>
      <vt:lpstr>Calibri</vt:lpstr>
      <vt:lpstr>Century Gothic</vt:lpstr>
      <vt:lpstr>DAGGERSQUARE</vt:lpstr>
      <vt:lpstr>Söhne</vt:lpstr>
      <vt:lpstr>Tw Cen MT</vt:lpstr>
      <vt:lpstr>Tw Cen MT Condensed</vt:lpstr>
      <vt:lpstr>Wingdings 3</vt:lpstr>
      <vt:lpstr>Integral</vt:lpstr>
      <vt:lpstr>Ion</vt:lpstr>
      <vt:lpstr>FMCG Sales Analysis</vt:lpstr>
      <vt:lpstr>PowerPoint Presentation</vt:lpstr>
      <vt:lpstr>Overview</vt:lpstr>
      <vt:lpstr>Thank you Project Guide: Mahendra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shanu kumar</cp:lastModifiedBy>
  <cp:revision>9</cp:revision>
  <dcterms:created xsi:type="dcterms:W3CDTF">2017-11-08T19:58:25Z</dcterms:created>
  <dcterms:modified xsi:type="dcterms:W3CDTF">2024-01-07T07:21:41Z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2023-07-15T20:56:52Z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a7dd9e82-cd6d-4e99-b68f-1f3a602d9998</vt:lpwstr>
  </property>
  <property fmtid="{D5CDD505-2E9C-101B-9397-08002B2CF9AE}" pid="7" name="MSIP_Label_defa4170-0d19-0005-0004-bc88714345d2_ActionId">
    <vt:lpwstr>3982b5f1-a887-4a70-9718-a00e2d6ecd3d</vt:lpwstr>
  </property>
  <property fmtid="{D5CDD505-2E9C-101B-9397-08002B2CF9AE}" pid="8" name="MSIP_Label_defa4170-0d19-0005-0004-bc88714345d2_ContentBits">
    <vt:lpwstr>0</vt:lpwstr>
  </property>
</Properties>
</file>