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8" r:id="rId5"/>
    <p:sldId id="276" r:id="rId6"/>
    <p:sldId id="258" r:id="rId7"/>
    <p:sldId id="266" r:id="rId8"/>
    <p:sldId id="267" r:id="rId9"/>
    <p:sldId id="259" r:id="rId10"/>
    <p:sldId id="282" r:id="rId11"/>
    <p:sldId id="260" r:id="rId12"/>
    <p:sldId id="261" r:id="rId13"/>
    <p:sldId id="263" r:id="rId14"/>
    <p:sldId id="264" r:id="rId15"/>
    <p:sldId id="268" r:id="rId16"/>
    <p:sldId id="279" r:id="rId17"/>
    <p:sldId id="280" r:id="rId18"/>
    <p:sldId id="272" r:id="rId19"/>
    <p:sldId id="270" r:id="rId20"/>
    <p:sldId id="271"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4660"/>
  </p:normalViewPr>
  <p:slideViewPr>
    <p:cSldViewPr snapToGrid="0">
      <p:cViewPr varScale="1">
        <p:scale>
          <a:sx n="78" d="100"/>
          <a:sy n="78"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154-EAA9-245A-4A9D-20727A8C8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34A648-DFEF-8B93-2650-EF0E2BEEB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F58BA7-41EC-0514-393B-137546908976}"/>
              </a:ext>
            </a:extLst>
          </p:cNvPr>
          <p:cNvSpPr>
            <a:spLocks noGrp="1"/>
          </p:cNvSpPr>
          <p:nvPr>
            <p:ph type="dt" sz="half" idx="10"/>
          </p:nvPr>
        </p:nvSpPr>
        <p:spPr/>
        <p:txBody>
          <a:bodyPr/>
          <a:lstStyle/>
          <a:p>
            <a:fld id="{607941F4-6A76-4E23-A3B1-E895837713AC}" type="datetimeFigureOut">
              <a:rPr lang="en-US" smtClean="0"/>
              <a:t>4/24/2024</a:t>
            </a:fld>
            <a:endParaRPr lang="en-US"/>
          </a:p>
        </p:txBody>
      </p:sp>
      <p:sp>
        <p:nvSpPr>
          <p:cNvPr id="5" name="Footer Placeholder 4">
            <a:extLst>
              <a:ext uri="{FF2B5EF4-FFF2-40B4-BE49-F238E27FC236}">
                <a16:creationId xmlns:a16="http://schemas.microsoft.com/office/drawing/2014/main" id="{8073D7FA-A150-FDA1-226C-5B6CB3D4B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0CDCD-0A9A-EA5C-CA6B-CD0CF848BC84}"/>
              </a:ext>
            </a:extLst>
          </p:cNvPr>
          <p:cNvSpPr>
            <a:spLocks noGrp="1"/>
          </p:cNvSpPr>
          <p:nvPr>
            <p:ph type="sldNum" sz="quarter" idx="12"/>
          </p:nvPr>
        </p:nvSpPr>
        <p:spPr/>
        <p:txBody>
          <a:bodyPr/>
          <a:lstStyle/>
          <a:p>
            <a:fld id="{7F0136D5-22CE-4EB1-8CEB-91FF4FEDDAD6}" type="slidenum">
              <a:rPr lang="en-US" smtClean="0"/>
              <a:t>‹#›</a:t>
            </a:fld>
            <a:endParaRPr lang="en-US"/>
          </a:p>
        </p:txBody>
      </p:sp>
    </p:spTree>
    <p:extLst>
      <p:ext uri="{BB962C8B-B14F-4D97-AF65-F5344CB8AC3E}">
        <p14:creationId xmlns:p14="http://schemas.microsoft.com/office/powerpoint/2010/main" val="385729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352B-6CF3-F066-B9EB-1F7C26A2DC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742842-A763-CB74-AF4C-7FB6D7ACD1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D4221-179E-CDB8-9E4D-335E3122B7AA}"/>
              </a:ext>
            </a:extLst>
          </p:cNvPr>
          <p:cNvSpPr>
            <a:spLocks noGrp="1"/>
          </p:cNvSpPr>
          <p:nvPr>
            <p:ph type="dt" sz="half" idx="10"/>
          </p:nvPr>
        </p:nvSpPr>
        <p:spPr/>
        <p:txBody>
          <a:bodyPr/>
          <a:lstStyle/>
          <a:p>
            <a:fld id="{607941F4-6A76-4E23-A3B1-E895837713AC}" type="datetimeFigureOut">
              <a:rPr lang="en-US" smtClean="0"/>
              <a:t>4/24/2024</a:t>
            </a:fld>
            <a:endParaRPr lang="en-US"/>
          </a:p>
        </p:txBody>
      </p:sp>
      <p:sp>
        <p:nvSpPr>
          <p:cNvPr id="5" name="Footer Placeholder 4">
            <a:extLst>
              <a:ext uri="{FF2B5EF4-FFF2-40B4-BE49-F238E27FC236}">
                <a16:creationId xmlns:a16="http://schemas.microsoft.com/office/drawing/2014/main" id="{557D663D-1A68-C950-EB2D-DBD24A9F8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4CD66-1C11-C10B-2824-D5BE67B67883}"/>
              </a:ext>
            </a:extLst>
          </p:cNvPr>
          <p:cNvSpPr>
            <a:spLocks noGrp="1"/>
          </p:cNvSpPr>
          <p:nvPr>
            <p:ph type="sldNum" sz="quarter" idx="12"/>
          </p:nvPr>
        </p:nvSpPr>
        <p:spPr/>
        <p:txBody>
          <a:bodyPr/>
          <a:lstStyle/>
          <a:p>
            <a:fld id="{7F0136D5-22CE-4EB1-8CEB-91FF4FEDDAD6}" type="slidenum">
              <a:rPr lang="en-US" smtClean="0"/>
              <a:t>‹#›</a:t>
            </a:fld>
            <a:endParaRPr lang="en-US"/>
          </a:p>
        </p:txBody>
      </p:sp>
    </p:spTree>
    <p:extLst>
      <p:ext uri="{BB962C8B-B14F-4D97-AF65-F5344CB8AC3E}">
        <p14:creationId xmlns:p14="http://schemas.microsoft.com/office/powerpoint/2010/main" val="242011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C4BA5-0129-46F4-1D3C-130A9CABEE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715A9C-ED39-BF54-76D4-2CC1726585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92311-9F22-1F96-F1B8-1DADB9888AF1}"/>
              </a:ext>
            </a:extLst>
          </p:cNvPr>
          <p:cNvSpPr>
            <a:spLocks noGrp="1"/>
          </p:cNvSpPr>
          <p:nvPr>
            <p:ph type="dt" sz="half" idx="10"/>
          </p:nvPr>
        </p:nvSpPr>
        <p:spPr/>
        <p:txBody>
          <a:bodyPr/>
          <a:lstStyle/>
          <a:p>
            <a:fld id="{607941F4-6A76-4E23-A3B1-E895837713AC}" type="datetimeFigureOut">
              <a:rPr lang="en-US" smtClean="0"/>
              <a:t>4/24/2024</a:t>
            </a:fld>
            <a:endParaRPr lang="en-US"/>
          </a:p>
        </p:txBody>
      </p:sp>
      <p:sp>
        <p:nvSpPr>
          <p:cNvPr id="5" name="Footer Placeholder 4">
            <a:extLst>
              <a:ext uri="{FF2B5EF4-FFF2-40B4-BE49-F238E27FC236}">
                <a16:creationId xmlns:a16="http://schemas.microsoft.com/office/drawing/2014/main" id="{BA130AFA-2431-7324-7D9F-4EF6E1A65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51AE3-8769-B71D-5EC5-EE06AB2E88BB}"/>
              </a:ext>
            </a:extLst>
          </p:cNvPr>
          <p:cNvSpPr>
            <a:spLocks noGrp="1"/>
          </p:cNvSpPr>
          <p:nvPr>
            <p:ph type="sldNum" sz="quarter" idx="12"/>
          </p:nvPr>
        </p:nvSpPr>
        <p:spPr/>
        <p:txBody>
          <a:bodyPr/>
          <a:lstStyle/>
          <a:p>
            <a:fld id="{7F0136D5-22CE-4EB1-8CEB-91FF4FEDDAD6}" type="slidenum">
              <a:rPr lang="en-US" smtClean="0"/>
              <a:t>‹#›</a:t>
            </a:fld>
            <a:endParaRPr lang="en-US"/>
          </a:p>
        </p:txBody>
      </p:sp>
    </p:spTree>
    <p:extLst>
      <p:ext uri="{BB962C8B-B14F-4D97-AF65-F5344CB8AC3E}">
        <p14:creationId xmlns:p14="http://schemas.microsoft.com/office/powerpoint/2010/main" val="2506948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82C5-930C-4E42-E895-E05BF29AF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0A45B-E11E-A210-1CDE-2AB9ED0869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2E966-6E28-7702-0537-6264AF7E8B05}"/>
              </a:ext>
            </a:extLst>
          </p:cNvPr>
          <p:cNvSpPr>
            <a:spLocks noGrp="1"/>
          </p:cNvSpPr>
          <p:nvPr>
            <p:ph type="dt" sz="half" idx="10"/>
          </p:nvPr>
        </p:nvSpPr>
        <p:spPr/>
        <p:txBody>
          <a:bodyPr/>
          <a:lstStyle/>
          <a:p>
            <a:fld id="{607941F4-6A76-4E23-A3B1-E895837713AC}" type="datetimeFigureOut">
              <a:rPr lang="en-US" smtClean="0"/>
              <a:t>4/24/2024</a:t>
            </a:fld>
            <a:endParaRPr lang="en-US"/>
          </a:p>
        </p:txBody>
      </p:sp>
      <p:sp>
        <p:nvSpPr>
          <p:cNvPr id="5" name="Footer Placeholder 4">
            <a:extLst>
              <a:ext uri="{FF2B5EF4-FFF2-40B4-BE49-F238E27FC236}">
                <a16:creationId xmlns:a16="http://schemas.microsoft.com/office/drawing/2014/main" id="{CF685EE6-6465-5996-1429-1F56EBC58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6ACE6-1D23-D90D-C351-83929DF3652B}"/>
              </a:ext>
            </a:extLst>
          </p:cNvPr>
          <p:cNvSpPr>
            <a:spLocks noGrp="1"/>
          </p:cNvSpPr>
          <p:nvPr>
            <p:ph type="sldNum" sz="quarter" idx="12"/>
          </p:nvPr>
        </p:nvSpPr>
        <p:spPr/>
        <p:txBody>
          <a:bodyPr/>
          <a:lstStyle/>
          <a:p>
            <a:fld id="{7F0136D5-22CE-4EB1-8CEB-91FF4FEDDAD6}" type="slidenum">
              <a:rPr lang="en-US" smtClean="0"/>
              <a:t>‹#›</a:t>
            </a:fld>
            <a:endParaRPr lang="en-US"/>
          </a:p>
        </p:txBody>
      </p:sp>
    </p:spTree>
    <p:extLst>
      <p:ext uri="{BB962C8B-B14F-4D97-AF65-F5344CB8AC3E}">
        <p14:creationId xmlns:p14="http://schemas.microsoft.com/office/powerpoint/2010/main" val="38625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7B28-7596-AEAC-EF7E-F2D97FC55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1104E1-DA3B-F915-6B6C-7548FBE0E0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B308B-C8E5-6C1D-6075-F6251485AD73}"/>
              </a:ext>
            </a:extLst>
          </p:cNvPr>
          <p:cNvSpPr>
            <a:spLocks noGrp="1"/>
          </p:cNvSpPr>
          <p:nvPr>
            <p:ph type="dt" sz="half" idx="10"/>
          </p:nvPr>
        </p:nvSpPr>
        <p:spPr/>
        <p:txBody>
          <a:bodyPr/>
          <a:lstStyle/>
          <a:p>
            <a:fld id="{607941F4-6A76-4E23-A3B1-E895837713AC}" type="datetimeFigureOut">
              <a:rPr lang="en-US" smtClean="0"/>
              <a:t>4/24/2024</a:t>
            </a:fld>
            <a:endParaRPr lang="en-US"/>
          </a:p>
        </p:txBody>
      </p:sp>
      <p:sp>
        <p:nvSpPr>
          <p:cNvPr id="5" name="Footer Placeholder 4">
            <a:extLst>
              <a:ext uri="{FF2B5EF4-FFF2-40B4-BE49-F238E27FC236}">
                <a16:creationId xmlns:a16="http://schemas.microsoft.com/office/drawing/2014/main" id="{2B428150-E265-C752-CE0D-6C43BD0FC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B4C97-6E61-10BC-F455-FC5D1328DFB9}"/>
              </a:ext>
            </a:extLst>
          </p:cNvPr>
          <p:cNvSpPr>
            <a:spLocks noGrp="1"/>
          </p:cNvSpPr>
          <p:nvPr>
            <p:ph type="sldNum" sz="quarter" idx="12"/>
          </p:nvPr>
        </p:nvSpPr>
        <p:spPr/>
        <p:txBody>
          <a:bodyPr/>
          <a:lstStyle/>
          <a:p>
            <a:fld id="{7F0136D5-22CE-4EB1-8CEB-91FF4FEDDAD6}" type="slidenum">
              <a:rPr lang="en-US" smtClean="0"/>
              <a:t>‹#›</a:t>
            </a:fld>
            <a:endParaRPr lang="en-US"/>
          </a:p>
        </p:txBody>
      </p:sp>
    </p:spTree>
    <p:extLst>
      <p:ext uri="{BB962C8B-B14F-4D97-AF65-F5344CB8AC3E}">
        <p14:creationId xmlns:p14="http://schemas.microsoft.com/office/powerpoint/2010/main" val="260408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CFC0-42B2-0198-FF19-D437ADDE0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A09F96-617F-072A-A26A-3247CE857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B794ED-B147-1087-8FA6-6F180F5A84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6CD4F8-7190-FCDA-0E33-FD36646963E0}"/>
              </a:ext>
            </a:extLst>
          </p:cNvPr>
          <p:cNvSpPr>
            <a:spLocks noGrp="1"/>
          </p:cNvSpPr>
          <p:nvPr>
            <p:ph type="dt" sz="half" idx="10"/>
          </p:nvPr>
        </p:nvSpPr>
        <p:spPr/>
        <p:txBody>
          <a:bodyPr/>
          <a:lstStyle/>
          <a:p>
            <a:fld id="{607941F4-6A76-4E23-A3B1-E895837713AC}" type="datetimeFigureOut">
              <a:rPr lang="en-US" smtClean="0"/>
              <a:t>4/24/2024</a:t>
            </a:fld>
            <a:endParaRPr lang="en-US"/>
          </a:p>
        </p:txBody>
      </p:sp>
      <p:sp>
        <p:nvSpPr>
          <p:cNvPr id="6" name="Footer Placeholder 5">
            <a:extLst>
              <a:ext uri="{FF2B5EF4-FFF2-40B4-BE49-F238E27FC236}">
                <a16:creationId xmlns:a16="http://schemas.microsoft.com/office/drawing/2014/main" id="{802DE98E-6075-FD72-4A56-3D0618697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2E9A6-1334-174F-481D-6D0E714CC7C5}"/>
              </a:ext>
            </a:extLst>
          </p:cNvPr>
          <p:cNvSpPr>
            <a:spLocks noGrp="1"/>
          </p:cNvSpPr>
          <p:nvPr>
            <p:ph type="sldNum" sz="quarter" idx="12"/>
          </p:nvPr>
        </p:nvSpPr>
        <p:spPr/>
        <p:txBody>
          <a:bodyPr/>
          <a:lstStyle/>
          <a:p>
            <a:fld id="{7F0136D5-22CE-4EB1-8CEB-91FF4FEDDAD6}" type="slidenum">
              <a:rPr lang="en-US" smtClean="0"/>
              <a:t>‹#›</a:t>
            </a:fld>
            <a:endParaRPr lang="en-US"/>
          </a:p>
        </p:txBody>
      </p:sp>
    </p:spTree>
    <p:extLst>
      <p:ext uri="{BB962C8B-B14F-4D97-AF65-F5344CB8AC3E}">
        <p14:creationId xmlns:p14="http://schemas.microsoft.com/office/powerpoint/2010/main" val="222241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BBA5-6B71-C96B-FB2F-50083316F3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0EE209-D2D8-726B-05A3-4192B2FF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E5937-F57B-D12D-2F0A-E8541C4097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E902C-CA85-8149-64CA-9021AA9EE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BDC82F-5586-ACD9-945D-F153C51180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A2196B-2FC4-C5FD-EE7D-5C23A47C9C24}"/>
              </a:ext>
            </a:extLst>
          </p:cNvPr>
          <p:cNvSpPr>
            <a:spLocks noGrp="1"/>
          </p:cNvSpPr>
          <p:nvPr>
            <p:ph type="dt" sz="half" idx="10"/>
          </p:nvPr>
        </p:nvSpPr>
        <p:spPr/>
        <p:txBody>
          <a:bodyPr/>
          <a:lstStyle/>
          <a:p>
            <a:fld id="{607941F4-6A76-4E23-A3B1-E895837713AC}" type="datetimeFigureOut">
              <a:rPr lang="en-US" smtClean="0"/>
              <a:t>4/24/2024</a:t>
            </a:fld>
            <a:endParaRPr lang="en-US"/>
          </a:p>
        </p:txBody>
      </p:sp>
      <p:sp>
        <p:nvSpPr>
          <p:cNvPr id="8" name="Footer Placeholder 7">
            <a:extLst>
              <a:ext uri="{FF2B5EF4-FFF2-40B4-BE49-F238E27FC236}">
                <a16:creationId xmlns:a16="http://schemas.microsoft.com/office/drawing/2014/main" id="{5DEA3F4C-2EDF-587C-28D2-C951005718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73BB5-59EC-A07A-5261-2791D227FD42}"/>
              </a:ext>
            </a:extLst>
          </p:cNvPr>
          <p:cNvSpPr>
            <a:spLocks noGrp="1"/>
          </p:cNvSpPr>
          <p:nvPr>
            <p:ph type="sldNum" sz="quarter" idx="12"/>
          </p:nvPr>
        </p:nvSpPr>
        <p:spPr/>
        <p:txBody>
          <a:bodyPr/>
          <a:lstStyle/>
          <a:p>
            <a:fld id="{7F0136D5-22CE-4EB1-8CEB-91FF4FEDDAD6}" type="slidenum">
              <a:rPr lang="en-US" smtClean="0"/>
              <a:t>‹#›</a:t>
            </a:fld>
            <a:endParaRPr lang="en-US"/>
          </a:p>
        </p:txBody>
      </p:sp>
    </p:spTree>
    <p:extLst>
      <p:ext uri="{BB962C8B-B14F-4D97-AF65-F5344CB8AC3E}">
        <p14:creationId xmlns:p14="http://schemas.microsoft.com/office/powerpoint/2010/main" val="209597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7827-D400-591D-0636-91438DC9E4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498671-C981-4A5D-33A9-5489C6D0131C}"/>
              </a:ext>
            </a:extLst>
          </p:cNvPr>
          <p:cNvSpPr>
            <a:spLocks noGrp="1"/>
          </p:cNvSpPr>
          <p:nvPr>
            <p:ph type="dt" sz="half" idx="10"/>
          </p:nvPr>
        </p:nvSpPr>
        <p:spPr/>
        <p:txBody>
          <a:bodyPr/>
          <a:lstStyle/>
          <a:p>
            <a:fld id="{607941F4-6A76-4E23-A3B1-E895837713AC}" type="datetimeFigureOut">
              <a:rPr lang="en-US" smtClean="0"/>
              <a:t>4/24/2024</a:t>
            </a:fld>
            <a:endParaRPr lang="en-US"/>
          </a:p>
        </p:txBody>
      </p:sp>
      <p:sp>
        <p:nvSpPr>
          <p:cNvPr id="4" name="Footer Placeholder 3">
            <a:extLst>
              <a:ext uri="{FF2B5EF4-FFF2-40B4-BE49-F238E27FC236}">
                <a16:creationId xmlns:a16="http://schemas.microsoft.com/office/drawing/2014/main" id="{030F379D-FD7C-4C44-BDA9-985CB7410B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57504B-448B-2FA0-F5FB-DB03C3359895}"/>
              </a:ext>
            </a:extLst>
          </p:cNvPr>
          <p:cNvSpPr>
            <a:spLocks noGrp="1"/>
          </p:cNvSpPr>
          <p:nvPr>
            <p:ph type="sldNum" sz="quarter" idx="12"/>
          </p:nvPr>
        </p:nvSpPr>
        <p:spPr/>
        <p:txBody>
          <a:bodyPr/>
          <a:lstStyle/>
          <a:p>
            <a:fld id="{7F0136D5-22CE-4EB1-8CEB-91FF4FEDDAD6}" type="slidenum">
              <a:rPr lang="en-US" smtClean="0"/>
              <a:t>‹#›</a:t>
            </a:fld>
            <a:endParaRPr lang="en-US"/>
          </a:p>
        </p:txBody>
      </p:sp>
    </p:spTree>
    <p:extLst>
      <p:ext uri="{BB962C8B-B14F-4D97-AF65-F5344CB8AC3E}">
        <p14:creationId xmlns:p14="http://schemas.microsoft.com/office/powerpoint/2010/main" val="93962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5A7E5-EAF6-D120-B851-A208D0C08B38}"/>
              </a:ext>
            </a:extLst>
          </p:cNvPr>
          <p:cNvSpPr>
            <a:spLocks noGrp="1"/>
          </p:cNvSpPr>
          <p:nvPr>
            <p:ph type="dt" sz="half" idx="10"/>
          </p:nvPr>
        </p:nvSpPr>
        <p:spPr/>
        <p:txBody>
          <a:bodyPr/>
          <a:lstStyle/>
          <a:p>
            <a:fld id="{607941F4-6A76-4E23-A3B1-E895837713AC}" type="datetimeFigureOut">
              <a:rPr lang="en-US" smtClean="0"/>
              <a:t>4/24/2024</a:t>
            </a:fld>
            <a:endParaRPr lang="en-US"/>
          </a:p>
        </p:txBody>
      </p:sp>
      <p:sp>
        <p:nvSpPr>
          <p:cNvPr id="3" name="Footer Placeholder 2">
            <a:extLst>
              <a:ext uri="{FF2B5EF4-FFF2-40B4-BE49-F238E27FC236}">
                <a16:creationId xmlns:a16="http://schemas.microsoft.com/office/drawing/2014/main" id="{1B0FCC51-AF57-89D2-E6DD-EB54B75E34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B38FA4-23FE-46EC-1CCE-1E57BB0CB60F}"/>
              </a:ext>
            </a:extLst>
          </p:cNvPr>
          <p:cNvSpPr>
            <a:spLocks noGrp="1"/>
          </p:cNvSpPr>
          <p:nvPr>
            <p:ph type="sldNum" sz="quarter" idx="12"/>
          </p:nvPr>
        </p:nvSpPr>
        <p:spPr/>
        <p:txBody>
          <a:bodyPr/>
          <a:lstStyle/>
          <a:p>
            <a:fld id="{7F0136D5-22CE-4EB1-8CEB-91FF4FEDDAD6}" type="slidenum">
              <a:rPr lang="en-US" smtClean="0"/>
              <a:t>‹#›</a:t>
            </a:fld>
            <a:endParaRPr lang="en-US"/>
          </a:p>
        </p:txBody>
      </p:sp>
    </p:spTree>
    <p:extLst>
      <p:ext uri="{BB962C8B-B14F-4D97-AF65-F5344CB8AC3E}">
        <p14:creationId xmlns:p14="http://schemas.microsoft.com/office/powerpoint/2010/main" val="22744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5C7-973B-3809-DFFC-7760E5FC2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55F26B-4771-8BAC-6DD9-45EEE7C39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FFAD5-C00B-C3B9-5656-ADB34503A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C4BD6-245D-1ECF-2E52-613B7860189D}"/>
              </a:ext>
            </a:extLst>
          </p:cNvPr>
          <p:cNvSpPr>
            <a:spLocks noGrp="1"/>
          </p:cNvSpPr>
          <p:nvPr>
            <p:ph type="dt" sz="half" idx="10"/>
          </p:nvPr>
        </p:nvSpPr>
        <p:spPr/>
        <p:txBody>
          <a:bodyPr/>
          <a:lstStyle/>
          <a:p>
            <a:fld id="{607941F4-6A76-4E23-A3B1-E895837713AC}" type="datetimeFigureOut">
              <a:rPr lang="en-US" smtClean="0"/>
              <a:t>4/24/2024</a:t>
            </a:fld>
            <a:endParaRPr lang="en-US"/>
          </a:p>
        </p:txBody>
      </p:sp>
      <p:sp>
        <p:nvSpPr>
          <p:cNvPr id="6" name="Footer Placeholder 5">
            <a:extLst>
              <a:ext uri="{FF2B5EF4-FFF2-40B4-BE49-F238E27FC236}">
                <a16:creationId xmlns:a16="http://schemas.microsoft.com/office/drawing/2014/main" id="{51FBA460-CD42-B39A-03B1-69ECC29B3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16710-3572-A560-7204-94B25BA237EF}"/>
              </a:ext>
            </a:extLst>
          </p:cNvPr>
          <p:cNvSpPr>
            <a:spLocks noGrp="1"/>
          </p:cNvSpPr>
          <p:nvPr>
            <p:ph type="sldNum" sz="quarter" idx="12"/>
          </p:nvPr>
        </p:nvSpPr>
        <p:spPr/>
        <p:txBody>
          <a:bodyPr/>
          <a:lstStyle/>
          <a:p>
            <a:fld id="{7F0136D5-22CE-4EB1-8CEB-91FF4FEDDAD6}" type="slidenum">
              <a:rPr lang="en-US" smtClean="0"/>
              <a:t>‹#›</a:t>
            </a:fld>
            <a:endParaRPr lang="en-US"/>
          </a:p>
        </p:txBody>
      </p:sp>
    </p:spTree>
    <p:extLst>
      <p:ext uri="{BB962C8B-B14F-4D97-AF65-F5344CB8AC3E}">
        <p14:creationId xmlns:p14="http://schemas.microsoft.com/office/powerpoint/2010/main" val="278551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281E-ADAC-E006-9F8A-2D75903C3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3B5D64-D230-1476-4999-B1FB6E94C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4C75A9-EFC7-128B-CB1E-D5D2F7328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B1D84-7A77-E5AB-5575-1C4ADE59B1D4}"/>
              </a:ext>
            </a:extLst>
          </p:cNvPr>
          <p:cNvSpPr>
            <a:spLocks noGrp="1"/>
          </p:cNvSpPr>
          <p:nvPr>
            <p:ph type="dt" sz="half" idx="10"/>
          </p:nvPr>
        </p:nvSpPr>
        <p:spPr/>
        <p:txBody>
          <a:bodyPr/>
          <a:lstStyle/>
          <a:p>
            <a:fld id="{607941F4-6A76-4E23-A3B1-E895837713AC}" type="datetimeFigureOut">
              <a:rPr lang="en-US" smtClean="0"/>
              <a:t>4/24/2024</a:t>
            </a:fld>
            <a:endParaRPr lang="en-US"/>
          </a:p>
        </p:txBody>
      </p:sp>
      <p:sp>
        <p:nvSpPr>
          <p:cNvPr id="6" name="Footer Placeholder 5">
            <a:extLst>
              <a:ext uri="{FF2B5EF4-FFF2-40B4-BE49-F238E27FC236}">
                <a16:creationId xmlns:a16="http://schemas.microsoft.com/office/drawing/2014/main" id="{B802EE4D-FFAD-4A36-E4EE-D9C2922C42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FA3F4-CBE2-7294-D816-1A6E598CDD52}"/>
              </a:ext>
            </a:extLst>
          </p:cNvPr>
          <p:cNvSpPr>
            <a:spLocks noGrp="1"/>
          </p:cNvSpPr>
          <p:nvPr>
            <p:ph type="sldNum" sz="quarter" idx="12"/>
          </p:nvPr>
        </p:nvSpPr>
        <p:spPr/>
        <p:txBody>
          <a:bodyPr/>
          <a:lstStyle/>
          <a:p>
            <a:fld id="{7F0136D5-22CE-4EB1-8CEB-91FF4FEDDAD6}" type="slidenum">
              <a:rPr lang="en-US" smtClean="0"/>
              <a:t>‹#›</a:t>
            </a:fld>
            <a:endParaRPr lang="en-US"/>
          </a:p>
        </p:txBody>
      </p:sp>
    </p:spTree>
    <p:extLst>
      <p:ext uri="{BB962C8B-B14F-4D97-AF65-F5344CB8AC3E}">
        <p14:creationId xmlns:p14="http://schemas.microsoft.com/office/powerpoint/2010/main" val="307904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63A30-F113-E1CC-F9AF-7852D321D4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801BD3-C15A-22FF-6A2D-3902DCF79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673D1D-E11D-6682-BA78-974B51419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7941F4-6A76-4E23-A3B1-E895837713AC}" type="datetimeFigureOut">
              <a:rPr lang="en-US" smtClean="0"/>
              <a:t>4/24/2024</a:t>
            </a:fld>
            <a:endParaRPr lang="en-US"/>
          </a:p>
        </p:txBody>
      </p:sp>
      <p:sp>
        <p:nvSpPr>
          <p:cNvPr id="5" name="Footer Placeholder 4">
            <a:extLst>
              <a:ext uri="{FF2B5EF4-FFF2-40B4-BE49-F238E27FC236}">
                <a16:creationId xmlns:a16="http://schemas.microsoft.com/office/drawing/2014/main" id="{A7176F83-CF3C-D275-D818-71A9A0B926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577254-842D-37F9-BEA1-5E36E43C00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0136D5-22CE-4EB1-8CEB-91FF4FEDDAD6}" type="slidenum">
              <a:rPr lang="en-US" smtClean="0"/>
              <a:t>‹#›</a:t>
            </a:fld>
            <a:endParaRPr lang="en-US"/>
          </a:p>
        </p:txBody>
      </p:sp>
    </p:spTree>
    <p:extLst>
      <p:ext uri="{BB962C8B-B14F-4D97-AF65-F5344CB8AC3E}">
        <p14:creationId xmlns:p14="http://schemas.microsoft.com/office/powerpoint/2010/main" val="532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BBF8-7D67-107C-2D75-5A56911FFC96}"/>
              </a:ext>
            </a:extLst>
          </p:cNvPr>
          <p:cNvSpPr>
            <a:spLocks noGrp="1"/>
          </p:cNvSpPr>
          <p:nvPr>
            <p:ph type="ctrTitle"/>
          </p:nvPr>
        </p:nvSpPr>
        <p:spPr>
          <a:xfrm>
            <a:off x="727587" y="176981"/>
            <a:ext cx="9940413" cy="747251"/>
          </a:xfrm>
        </p:spPr>
        <p:txBody>
          <a:bodyPr>
            <a:normAutofit fontScale="90000"/>
          </a:bodyPr>
          <a:lstStyle/>
          <a:p>
            <a:r>
              <a:rPr lang="en-US" sz="4800" dirty="0"/>
              <a:t>Energy Imbalance of Estonian Prosumers</a:t>
            </a:r>
          </a:p>
        </p:txBody>
      </p:sp>
      <p:sp>
        <p:nvSpPr>
          <p:cNvPr id="3" name="Subtitle 2">
            <a:extLst>
              <a:ext uri="{FF2B5EF4-FFF2-40B4-BE49-F238E27FC236}">
                <a16:creationId xmlns:a16="http://schemas.microsoft.com/office/drawing/2014/main" id="{A0928D9E-631F-A6C2-D20C-1AE320DB1B4E}"/>
              </a:ext>
            </a:extLst>
          </p:cNvPr>
          <p:cNvSpPr>
            <a:spLocks noGrp="1"/>
          </p:cNvSpPr>
          <p:nvPr>
            <p:ph type="subTitle" idx="1"/>
          </p:nvPr>
        </p:nvSpPr>
        <p:spPr>
          <a:xfrm>
            <a:off x="442453" y="993058"/>
            <a:ext cx="10225548" cy="5270089"/>
          </a:xfrm>
        </p:spPr>
        <p:txBody>
          <a:bodyPr>
            <a:noAutofit/>
          </a:bodyPr>
          <a:lstStyle/>
          <a:p>
            <a:pPr algn="l"/>
            <a:r>
              <a:rPr lang="en-US" sz="2800" dirty="0"/>
              <a:t>Energy Prosumers are </a:t>
            </a:r>
            <a:r>
              <a:rPr lang="en-US" sz="2800" dirty="0" err="1"/>
              <a:t>indivisuals</a:t>
            </a:r>
            <a:r>
              <a:rPr lang="en-US" sz="2800" dirty="0"/>
              <a:t>, Businesses or organizations that both consume and produce energy. This concept represents a shift from the traditional model where consumers simply purchase energy from utilities and rely on centralized power generation sources.</a:t>
            </a:r>
          </a:p>
          <a:p>
            <a:pPr algn="l"/>
            <a:r>
              <a:rPr lang="en-US" sz="2800" dirty="0"/>
              <a:t>The energy imbalance problem indicates that there exists imbalance between production and consumption of energy. That is the generated electricity mismatches the demanding side(for example unexpected energy consumption behavior)</a:t>
            </a:r>
          </a:p>
          <a:p>
            <a:pPr algn="l"/>
            <a:r>
              <a:rPr lang="en-US" sz="2800" dirty="0"/>
              <a:t>The goal of this project is to analyze energy consumption and production patterns of prosumers given the </a:t>
            </a:r>
            <a:r>
              <a:rPr lang="en-US" sz="2800" dirty="0" err="1"/>
              <a:t>auxillary</a:t>
            </a:r>
            <a:r>
              <a:rPr lang="en-US" sz="2800" dirty="0"/>
              <a:t> features like electricity, gas prices, installed solar panel capacity. This can be formulated as a Time series regression problem</a:t>
            </a:r>
          </a:p>
        </p:txBody>
      </p:sp>
    </p:spTree>
    <p:extLst>
      <p:ext uri="{BB962C8B-B14F-4D97-AF65-F5344CB8AC3E}">
        <p14:creationId xmlns:p14="http://schemas.microsoft.com/office/powerpoint/2010/main" val="429031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D33414-BA32-4D86-B1FF-E1413CD08178}"/>
              </a:ext>
            </a:extLst>
          </p:cNvPr>
          <p:cNvPicPr>
            <a:picLocks noChangeAspect="1"/>
          </p:cNvPicPr>
          <p:nvPr/>
        </p:nvPicPr>
        <p:blipFill>
          <a:blip r:embed="rId2"/>
          <a:stretch>
            <a:fillRect/>
          </a:stretch>
        </p:blipFill>
        <p:spPr>
          <a:xfrm>
            <a:off x="0" y="331218"/>
            <a:ext cx="9812594" cy="5785359"/>
          </a:xfrm>
          <a:prstGeom prst="rect">
            <a:avLst/>
          </a:prstGeom>
        </p:spPr>
      </p:pic>
    </p:spTree>
    <p:extLst>
      <p:ext uri="{BB962C8B-B14F-4D97-AF65-F5344CB8AC3E}">
        <p14:creationId xmlns:p14="http://schemas.microsoft.com/office/powerpoint/2010/main" val="409864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8FE0-BB8F-58F9-9812-9A48BB0F1201}"/>
              </a:ext>
            </a:extLst>
          </p:cNvPr>
          <p:cNvSpPr>
            <a:spLocks noGrp="1"/>
          </p:cNvSpPr>
          <p:nvPr>
            <p:ph type="ctrTitle"/>
          </p:nvPr>
        </p:nvSpPr>
        <p:spPr>
          <a:xfrm>
            <a:off x="717755" y="127819"/>
            <a:ext cx="9950245" cy="412955"/>
          </a:xfrm>
        </p:spPr>
        <p:txBody>
          <a:bodyPr>
            <a:normAutofit fontScale="90000"/>
          </a:bodyPr>
          <a:lstStyle/>
          <a:p>
            <a:r>
              <a:rPr lang="en-US" sz="2800" dirty="0"/>
              <a:t>County Analysis</a:t>
            </a:r>
          </a:p>
        </p:txBody>
      </p:sp>
      <p:sp>
        <p:nvSpPr>
          <p:cNvPr id="3" name="Subtitle 2">
            <a:extLst>
              <a:ext uri="{FF2B5EF4-FFF2-40B4-BE49-F238E27FC236}">
                <a16:creationId xmlns:a16="http://schemas.microsoft.com/office/drawing/2014/main" id="{D3B266FF-9E01-E05F-86EB-E0C2D330BBCD}"/>
              </a:ext>
            </a:extLst>
          </p:cNvPr>
          <p:cNvSpPr>
            <a:spLocks noGrp="1"/>
          </p:cNvSpPr>
          <p:nvPr>
            <p:ph type="subTitle" idx="1"/>
          </p:nvPr>
        </p:nvSpPr>
        <p:spPr>
          <a:xfrm>
            <a:off x="294969" y="540775"/>
            <a:ext cx="11690554" cy="5761702"/>
          </a:xfrm>
        </p:spPr>
        <p:txBody>
          <a:bodyPr/>
          <a:lstStyle/>
          <a:p>
            <a:pPr algn="l"/>
            <a:r>
              <a:rPr lang="en-US" dirty="0"/>
              <a:t>Total number of intersections in the dataset are 2018352. Mapped the county numbers with corresponding names through a Json file</a:t>
            </a:r>
          </a:p>
        </p:txBody>
      </p:sp>
      <p:pic>
        <p:nvPicPr>
          <p:cNvPr id="5" name="Picture 4">
            <a:extLst>
              <a:ext uri="{FF2B5EF4-FFF2-40B4-BE49-F238E27FC236}">
                <a16:creationId xmlns:a16="http://schemas.microsoft.com/office/drawing/2014/main" id="{5AC44243-FF98-9C7D-B56B-CDF34248EB52}"/>
              </a:ext>
            </a:extLst>
          </p:cNvPr>
          <p:cNvPicPr>
            <a:picLocks noChangeAspect="1"/>
          </p:cNvPicPr>
          <p:nvPr/>
        </p:nvPicPr>
        <p:blipFill>
          <a:blip r:embed="rId2"/>
          <a:stretch>
            <a:fillRect/>
          </a:stretch>
        </p:blipFill>
        <p:spPr>
          <a:xfrm>
            <a:off x="540774" y="1376516"/>
            <a:ext cx="3563353" cy="5024283"/>
          </a:xfrm>
          <a:prstGeom prst="rect">
            <a:avLst/>
          </a:prstGeom>
        </p:spPr>
      </p:pic>
      <p:pic>
        <p:nvPicPr>
          <p:cNvPr id="7" name="Picture 6">
            <a:extLst>
              <a:ext uri="{FF2B5EF4-FFF2-40B4-BE49-F238E27FC236}">
                <a16:creationId xmlns:a16="http://schemas.microsoft.com/office/drawing/2014/main" id="{A587B9D6-1BC8-28F1-778E-78E3C7C2C3A6}"/>
              </a:ext>
            </a:extLst>
          </p:cNvPr>
          <p:cNvPicPr>
            <a:picLocks noChangeAspect="1"/>
          </p:cNvPicPr>
          <p:nvPr/>
        </p:nvPicPr>
        <p:blipFill>
          <a:blip r:embed="rId3"/>
          <a:stretch>
            <a:fillRect/>
          </a:stretch>
        </p:blipFill>
        <p:spPr>
          <a:xfrm>
            <a:off x="4349932" y="1376516"/>
            <a:ext cx="7045655" cy="5024283"/>
          </a:xfrm>
          <a:prstGeom prst="rect">
            <a:avLst/>
          </a:prstGeom>
        </p:spPr>
      </p:pic>
    </p:spTree>
    <p:extLst>
      <p:ext uri="{BB962C8B-B14F-4D97-AF65-F5344CB8AC3E}">
        <p14:creationId xmlns:p14="http://schemas.microsoft.com/office/powerpoint/2010/main" val="265581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E64C-D6E9-6BE4-2135-174B3B2BEFD8}"/>
              </a:ext>
            </a:extLst>
          </p:cNvPr>
          <p:cNvSpPr>
            <a:spLocks noGrp="1"/>
          </p:cNvSpPr>
          <p:nvPr>
            <p:ph type="title"/>
          </p:nvPr>
        </p:nvSpPr>
        <p:spPr>
          <a:xfrm>
            <a:off x="216310" y="226143"/>
            <a:ext cx="11720051" cy="540773"/>
          </a:xfrm>
        </p:spPr>
        <p:txBody>
          <a:bodyPr>
            <a:normAutofit/>
          </a:bodyPr>
          <a:lstStyle/>
          <a:p>
            <a:r>
              <a:rPr lang="en-US" sz="3200" dirty="0"/>
              <a:t>                                    Consumption-Production Analysis</a:t>
            </a:r>
          </a:p>
        </p:txBody>
      </p:sp>
      <p:sp>
        <p:nvSpPr>
          <p:cNvPr id="3" name="Content Placeholder 2">
            <a:extLst>
              <a:ext uri="{FF2B5EF4-FFF2-40B4-BE49-F238E27FC236}">
                <a16:creationId xmlns:a16="http://schemas.microsoft.com/office/drawing/2014/main" id="{4F75BDC8-8518-957C-45D2-518A6FFC43F4}"/>
              </a:ext>
            </a:extLst>
          </p:cNvPr>
          <p:cNvSpPr>
            <a:spLocks noGrp="1"/>
          </p:cNvSpPr>
          <p:nvPr>
            <p:ph idx="1"/>
          </p:nvPr>
        </p:nvSpPr>
        <p:spPr>
          <a:xfrm>
            <a:off x="216309" y="993058"/>
            <a:ext cx="11484077" cy="5183905"/>
          </a:xfrm>
        </p:spPr>
        <p:txBody>
          <a:bodyPr/>
          <a:lstStyle/>
          <a:p>
            <a:r>
              <a:rPr lang="en-US" dirty="0"/>
              <a:t>Resampling the data to monthly, weekly and daily levels</a:t>
            </a:r>
          </a:p>
          <a:p>
            <a:r>
              <a:rPr lang="en-US" dirty="0"/>
              <a:t>Consumption is for the intersections where the “</a:t>
            </a:r>
            <a:r>
              <a:rPr lang="en-US" dirty="0" err="1"/>
              <a:t>is_consumption</a:t>
            </a:r>
            <a:r>
              <a:rPr lang="en-US" dirty="0"/>
              <a:t>” flag is set as 1</a:t>
            </a:r>
          </a:p>
          <a:p>
            <a:r>
              <a:rPr lang="en-US" dirty="0"/>
              <a:t>Production is for intersections where the “</a:t>
            </a:r>
            <a:r>
              <a:rPr lang="en-US" dirty="0" err="1"/>
              <a:t>is_consumption</a:t>
            </a:r>
            <a:r>
              <a:rPr lang="en-US" dirty="0"/>
              <a:t>” flag is set as 0</a:t>
            </a:r>
          </a:p>
          <a:p>
            <a:endParaRPr lang="en-US" dirty="0"/>
          </a:p>
        </p:txBody>
      </p:sp>
    </p:spTree>
    <p:extLst>
      <p:ext uri="{BB962C8B-B14F-4D97-AF65-F5344CB8AC3E}">
        <p14:creationId xmlns:p14="http://schemas.microsoft.com/office/powerpoint/2010/main" val="354721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DE5BA51-4CA1-2D40-4DE1-2B7014EB0CE1}"/>
              </a:ext>
            </a:extLst>
          </p:cNvPr>
          <p:cNvPicPr>
            <a:picLocks noChangeAspect="1"/>
          </p:cNvPicPr>
          <p:nvPr/>
        </p:nvPicPr>
        <p:blipFill>
          <a:blip r:embed="rId2"/>
          <a:stretch>
            <a:fillRect/>
          </a:stretch>
        </p:blipFill>
        <p:spPr>
          <a:xfrm>
            <a:off x="88490" y="127819"/>
            <a:ext cx="6341807" cy="3035709"/>
          </a:xfrm>
          <a:prstGeom prst="rect">
            <a:avLst/>
          </a:prstGeom>
        </p:spPr>
      </p:pic>
      <p:pic>
        <p:nvPicPr>
          <p:cNvPr id="16" name="Picture 15">
            <a:extLst>
              <a:ext uri="{FF2B5EF4-FFF2-40B4-BE49-F238E27FC236}">
                <a16:creationId xmlns:a16="http://schemas.microsoft.com/office/drawing/2014/main" id="{82099FDD-0C09-45DD-66BB-A3D8FBBD440B}"/>
              </a:ext>
            </a:extLst>
          </p:cNvPr>
          <p:cNvPicPr>
            <a:picLocks noChangeAspect="1"/>
          </p:cNvPicPr>
          <p:nvPr/>
        </p:nvPicPr>
        <p:blipFill>
          <a:blip r:embed="rId3"/>
          <a:stretch>
            <a:fillRect/>
          </a:stretch>
        </p:blipFill>
        <p:spPr>
          <a:xfrm>
            <a:off x="88490" y="3313519"/>
            <a:ext cx="6341807" cy="3416661"/>
          </a:xfrm>
          <a:prstGeom prst="rect">
            <a:avLst/>
          </a:prstGeom>
        </p:spPr>
      </p:pic>
      <p:pic>
        <p:nvPicPr>
          <p:cNvPr id="18" name="Picture 17">
            <a:extLst>
              <a:ext uri="{FF2B5EF4-FFF2-40B4-BE49-F238E27FC236}">
                <a16:creationId xmlns:a16="http://schemas.microsoft.com/office/drawing/2014/main" id="{FAF001C4-3F14-7F98-A9F9-8C18524634BB}"/>
              </a:ext>
            </a:extLst>
          </p:cNvPr>
          <p:cNvPicPr>
            <a:picLocks noChangeAspect="1"/>
          </p:cNvPicPr>
          <p:nvPr/>
        </p:nvPicPr>
        <p:blipFill>
          <a:blip r:embed="rId4"/>
          <a:stretch>
            <a:fillRect/>
          </a:stretch>
        </p:blipFill>
        <p:spPr>
          <a:xfrm>
            <a:off x="6530941" y="63909"/>
            <a:ext cx="5572569" cy="3163528"/>
          </a:xfrm>
          <a:prstGeom prst="rect">
            <a:avLst/>
          </a:prstGeom>
        </p:spPr>
      </p:pic>
      <p:pic>
        <p:nvPicPr>
          <p:cNvPr id="20" name="Picture 19">
            <a:extLst>
              <a:ext uri="{FF2B5EF4-FFF2-40B4-BE49-F238E27FC236}">
                <a16:creationId xmlns:a16="http://schemas.microsoft.com/office/drawing/2014/main" id="{E4CA963B-2B30-1682-C9C6-A81DA3F71F9C}"/>
              </a:ext>
            </a:extLst>
          </p:cNvPr>
          <p:cNvPicPr>
            <a:picLocks noChangeAspect="1"/>
          </p:cNvPicPr>
          <p:nvPr/>
        </p:nvPicPr>
        <p:blipFill>
          <a:blip r:embed="rId5"/>
          <a:stretch>
            <a:fillRect/>
          </a:stretch>
        </p:blipFill>
        <p:spPr>
          <a:xfrm>
            <a:off x="6604270" y="3429000"/>
            <a:ext cx="5425910" cy="3035709"/>
          </a:xfrm>
          <a:prstGeom prst="rect">
            <a:avLst/>
          </a:prstGeom>
        </p:spPr>
      </p:pic>
    </p:spTree>
    <p:extLst>
      <p:ext uri="{BB962C8B-B14F-4D97-AF65-F5344CB8AC3E}">
        <p14:creationId xmlns:p14="http://schemas.microsoft.com/office/powerpoint/2010/main" val="250606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E5A129-B59C-B9F6-EEA7-15C5F0A32E68}"/>
              </a:ext>
            </a:extLst>
          </p:cNvPr>
          <p:cNvPicPr>
            <a:picLocks noChangeAspect="1"/>
          </p:cNvPicPr>
          <p:nvPr/>
        </p:nvPicPr>
        <p:blipFill>
          <a:blip r:embed="rId2"/>
          <a:stretch>
            <a:fillRect/>
          </a:stretch>
        </p:blipFill>
        <p:spPr>
          <a:xfrm>
            <a:off x="0" y="0"/>
            <a:ext cx="6506393" cy="3314895"/>
          </a:xfrm>
          <a:prstGeom prst="rect">
            <a:avLst/>
          </a:prstGeom>
        </p:spPr>
      </p:pic>
      <p:pic>
        <p:nvPicPr>
          <p:cNvPr id="8" name="Picture 7">
            <a:extLst>
              <a:ext uri="{FF2B5EF4-FFF2-40B4-BE49-F238E27FC236}">
                <a16:creationId xmlns:a16="http://schemas.microsoft.com/office/drawing/2014/main" id="{BD58C6E1-C9DC-07B1-839B-1F1B8876EDF6}"/>
              </a:ext>
            </a:extLst>
          </p:cNvPr>
          <p:cNvPicPr>
            <a:picLocks noChangeAspect="1"/>
          </p:cNvPicPr>
          <p:nvPr/>
        </p:nvPicPr>
        <p:blipFill>
          <a:blip r:embed="rId3"/>
          <a:stretch>
            <a:fillRect/>
          </a:stretch>
        </p:blipFill>
        <p:spPr>
          <a:xfrm>
            <a:off x="0" y="3314895"/>
            <a:ext cx="6525218" cy="3543105"/>
          </a:xfrm>
          <a:prstGeom prst="rect">
            <a:avLst/>
          </a:prstGeom>
        </p:spPr>
      </p:pic>
      <p:pic>
        <p:nvPicPr>
          <p:cNvPr id="10" name="Picture 9">
            <a:extLst>
              <a:ext uri="{FF2B5EF4-FFF2-40B4-BE49-F238E27FC236}">
                <a16:creationId xmlns:a16="http://schemas.microsoft.com/office/drawing/2014/main" id="{300F8CA1-39F7-0617-C8A6-17AC47FCA97D}"/>
              </a:ext>
            </a:extLst>
          </p:cNvPr>
          <p:cNvPicPr>
            <a:picLocks noChangeAspect="1"/>
          </p:cNvPicPr>
          <p:nvPr/>
        </p:nvPicPr>
        <p:blipFill>
          <a:blip r:embed="rId4"/>
          <a:stretch>
            <a:fillRect/>
          </a:stretch>
        </p:blipFill>
        <p:spPr>
          <a:xfrm>
            <a:off x="6371303" y="3314895"/>
            <a:ext cx="5870682" cy="3543105"/>
          </a:xfrm>
          <a:prstGeom prst="rect">
            <a:avLst/>
          </a:prstGeom>
        </p:spPr>
      </p:pic>
      <p:pic>
        <p:nvPicPr>
          <p:cNvPr id="12" name="Picture 11">
            <a:extLst>
              <a:ext uri="{FF2B5EF4-FFF2-40B4-BE49-F238E27FC236}">
                <a16:creationId xmlns:a16="http://schemas.microsoft.com/office/drawing/2014/main" id="{FA3C3F61-08BF-CD8F-AA98-85850A89BA3D}"/>
              </a:ext>
            </a:extLst>
          </p:cNvPr>
          <p:cNvPicPr>
            <a:picLocks noChangeAspect="1"/>
          </p:cNvPicPr>
          <p:nvPr/>
        </p:nvPicPr>
        <p:blipFill>
          <a:blip r:embed="rId5"/>
          <a:stretch>
            <a:fillRect/>
          </a:stretch>
        </p:blipFill>
        <p:spPr>
          <a:xfrm>
            <a:off x="6506393" y="-114105"/>
            <a:ext cx="5685607" cy="3429000"/>
          </a:xfrm>
          <a:prstGeom prst="rect">
            <a:avLst/>
          </a:prstGeom>
        </p:spPr>
      </p:pic>
    </p:spTree>
    <p:extLst>
      <p:ext uri="{BB962C8B-B14F-4D97-AF65-F5344CB8AC3E}">
        <p14:creationId xmlns:p14="http://schemas.microsoft.com/office/powerpoint/2010/main" val="359862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FABAD-DD40-57BD-3C70-56F0875FB088}"/>
              </a:ext>
            </a:extLst>
          </p:cNvPr>
          <p:cNvSpPr>
            <a:spLocks noGrp="1"/>
          </p:cNvSpPr>
          <p:nvPr>
            <p:ph idx="1"/>
          </p:nvPr>
        </p:nvSpPr>
        <p:spPr>
          <a:xfrm>
            <a:off x="186813" y="816078"/>
            <a:ext cx="11166987" cy="5928851"/>
          </a:xfrm>
        </p:spPr>
        <p:txBody>
          <a:bodyPr>
            <a:normAutofit/>
          </a:bodyPr>
          <a:lstStyle/>
          <a:p>
            <a:r>
              <a:rPr lang="en-US" sz="1800" dirty="0"/>
              <a:t>The client data has the following fields namely prediction unit id(UID)</a:t>
            </a:r>
          </a:p>
          <a:p>
            <a:r>
              <a:rPr lang="en-US" sz="1800" dirty="0"/>
              <a:t>Product types</a:t>
            </a:r>
          </a:p>
          <a:p>
            <a:r>
              <a:rPr lang="en-US" sz="1800" dirty="0"/>
              <a:t>EIC Count – Aggregated number of consumption points(EIC – European identifier code)</a:t>
            </a:r>
          </a:p>
          <a:p>
            <a:r>
              <a:rPr lang="en-US" sz="1800" dirty="0"/>
              <a:t>Installed capacity – Installed photo voltaic solar panel capacity in Kilowatts</a:t>
            </a:r>
          </a:p>
          <a:p>
            <a:r>
              <a:rPr lang="en-US" sz="1800" dirty="0"/>
              <a:t>Is business – Boolean flag : Whether or not the prosumer is a business or not</a:t>
            </a:r>
          </a:p>
          <a:p>
            <a:endParaRPr lang="en-US" sz="1800" dirty="0"/>
          </a:p>
        </p:txBody>
      </p:sp>
      <p:sp>
        <p:nvSpPr>
          <p:cNvPr id="5" name="Title 4">
            <a:extLst>
              <a:ext uri="{FF2B5EF4-FFF2-40B4-BE49-F238E27FC236}">
                <a16:creationId xmlns:a16="http://schemas.microsoft.com/office/drawing/2014/main" id="{D05071AF-7D78-6445-4987-7C02537E944E}"/>
              </a:ext>
            </a:extLst>
          </p:cNvPr>
          <p:cNvSpPr>
            <a:spLocks noGrp="1"/>
          </p:cNvSpPr>
          <p:nvPr>
            <p:ph type="title"/>
          </p:nvPr>
        </p:nvSpPr>
        <p:spPr>
          <a:xfrm>
            <a:off x="334297" y="255640"/>
            <a:ext cx="11019503" cy="560438"/>
          </a:xfrm>
        </p:spPr>
        <p:txBody>
          <a:bodyPr>
            <a:normAutofit/>
          </a:bodyPr>
          <a:lstStyle/>
          <a:p>
            <a:r>
              <a:rPr lang="en-US" sz="2800" dirty="0"/>
              <a:t>                                                  </a:t>
            </a:r>
            <a:r>
              <a:rPr lang="en-US" sz="3200" dirty="0"/>
              <a:t>Exploring Client data</a:t>
            </a:r>
          </a:p>
        </p:txBody>
      </p:sp>
      <p:pic>
        <p:nvPicPr>
          <p:cNvPr id="7" name="Picture 6">
            <a:extLst>
              <a:ext uri="{FF2B5EF4-FFF2-40B4-BE49-F238E27FC236}">
                <a16:creationId xmlns:a16="http://schemas.microsoft.com/office/drawing/2014/main" id="{21C7F7BB-1708-BE7D-974B-50F0E20AA7D4}"/>
              </a:ext>
            </a:extLst>
          </p:cNvPr>
          <p:cNvPicPr>
            <a:picLocks noChangeAspect="1"/>
          </p:cNvPicPr>
          <p:nvPr/>
        </p:nvPicPr>
        <p:blipFill>
          <a:blip r:embed="rId2"/>
          <a:stretch>
            <a:fillRect/>
          </a:stretch>
        </p:blipFill>
        <p:spPr>
          <a:xfrm>
            <a:off x="334297" y="2702773"/>
            <a:ext cx="11166987" cy="2842622"/>
          </a:xfrm>
          <a:prstGeom prst="rect">
            <a:avLst/>
          </a:prstGeom>
        </p:spPr>
      </p:pic>
      <p:sp>
        <p:nvSpPr>
          <p:cNvPr id="8" name="TextBox 7">
            <a:extLst>
              <a:ext uri="{FF2B5EF4-FFF2-40B4-BE49-F238E27FC236}">
                <a16:creationId xmlns:a16="http://schemas.microsoft.com/office/drawing/2014/main" id="{CA6A0D15-18F4-EC1A-B610-55CAE328F32D}"/>
              </a:ext>
            </a:extLst>
          </p:cNvPr>
          <p:cNvSpPr txBox="1"/>
          <p:nvPr/>
        </p:nvSpPr>
        <p:spPr>
          <a:xfrm>
            <a:off x="442452" y="5948516"/>
            <a:ext cx="11336593" cy="646331"/>
          </a:xfrm>
          <a:prstGeom prst="rect">
            <a:avLst/>
          </a:prstGeom>
          <a:noFill/>
        </p:spPr>
        <p:txBody>
          <a:bodyPr wrap="square" rtlCol="0">
            <a:spAutoFit/>
          </a:bodyPr>
          <a:lstStyle/>
          <a:p>
            <a:r>
              <a:rPr lang="en-US" dirty="0"/>
              <a:t>Inference - Installed capacity is highly correlated with target and there is a strong correlation between </a:t>
            </a:r>
            <a:r>
              <a:rPr lang="en-US" dirty="0" err="1"/>
              <a:t>eic</a:t>
            </a:r>
            <a:r>
              <a:rPr lang="en-US" dirty="0"/>
              <a:t> count and installed capacity</a:t>
            </a:r>
          </a:p>
        </p:txBody>
      </p:sp>
    </p:spTree>
    <p:extLst>
      <p:ext uri="{BB962C8B-B14F-4D97-AF65-F5344CB8AC3E}">
        <p14:creationId xmlns:p14="http://schemas.microsoft.com/office/powerpoint/2010/main" val="206963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AAED86-516F-9747-F2FD-99889C3D9509}"/>
              </a:ext>
            </a:extLst>
          </p:cNvPr>
          <p:cNvPicPr>
            <a:picLocks noChangeAspect="1"/>
          </p:cNvPicPr>
          <p:nvPr/>
        </p:nvPicPr>
        <p:blipFill>
          <a:blip r:embed="rId2"/>
          <a:stretch>
            <a:fillRect/>
          </a:stretch>
        </p:blipFill>
        <p:spPr>
          <a:xfrm>
            <a:off x="196645" y="0"/>
            <a:ext cx="10903974" cy="6552422"/>
          </a:xfrm>
          <a:prstGeom prst="rect">
            <a:avLst/>
          </a:prstGeom>
        </p:spPr>
      </p:pic>
    </p:spTree>
    <p:extLst>
      <p:ext uri="{BB962C8B-B14F-4D97-AF65-F5344CB8AC3E}">
        <p14:creationId xmlns:p14="http://schemas.microsoft.com/office/powerpoint/2010/main" val="1181589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A765FF-990D-E709-D66B-BEAFAB32F91E}"/>
              </a:ext>
            </a:extLst>
          </p:cNvPr>
          <p:cNvPicPr>
            <a:picLocks noChangeAspect="1"/>
          </p:cNvPicPr>
          <p:nvPr/>
        </p:nvPicPr>
        <p:blipFill>
          <a:blip r:embed="rId2"/>
          <a:stretch>
            <a:fillRect/>
          </a:stretch>
        </p:blipFill>
        <p:spPr>
          <a:xfrm>
            <a:off x="0" y="-1458"/>
            <a:ext cx="11739716" cy="6859458"/>
          </a:xfrm>
          <a:prstGeom prst="rect">
            <a:avLst/>
          </a:prstGeom>
        </p:spPr>
      </p:pic>
    </p:spTree>
    <p:extLst>
      <p:ext uri="{BB962C8B-B14F-4D97-AF65-F5344CB8AC3E}">
        <p14:creationId xmlns:p14="http://schemas.microsoft.com/office/powerpoint/2010/main" val="145197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742037-26E6-B475-14AD-9EA7572595A1}"/>
              </a:ext>
            </a:extLst>
          </p:cNvPr>
          <p:cNvPicPr>
            <a:picLocks noChangeAspect="1"/>
          </p:cNvPicPr>
          <p:nvPr/>
        </p:nvPicPr>
        <p:blipFill>
          <a:blip r:embed="rId2"/>
          <a:stretch>
            <a:fillRect/>
          </a:stretch>
        </p:blipFill>
        <p:spPr>
          <a:xfrm>
            <a:off x="0" y="1"/>
            <a:ext cx="7092939" cy="3429000"/>
          </a:xfrm>
          <a:prstGeom prst="rect">
            <a:avLst/>
          </a:prstGeom>
        </p:spPr>
      </p:pic>
      <p:pic>
        <p:nvPicPr>
          <p:cNvPr id="5" name="Picture 4">
            <a:extLst>
              <a:ext uri="{FF2B5EF4-FFF2-40B4-BE49-F238E27FC236}">
                <a16:creationId xmlns:a16="http://schemas.microsoft.com/office/drawing/2014/main" id="{7A823849-D675-1002-6BBB-EFC09D644D14}"/>
              </a:ext>
            </a:extLst>
          </p:cNvPr>
          <p:cNvPicPr>
            <a:picLocks noChangeAspect="1"/>
          </p:cNvPicPr>
          <p:nvPr/>
        </p:nvPicPr>
        <p:blipFill>
          <a:blip r:embed="rId3"/>
          <a:stretch>
            <a:fillRect/>
          </a:stretch>
        </p:blipFill>
        <p:spPr>
          <a:xfrm>
            <a:off x="0" y="3429000"/>
            <a:ext cx="7092937" cy="3286220"/>
          </a:xfrm>
          <a:prstGeom prst="rect">
            <a:avLst/>
          </a:prstGeom>
        </p:spPr>
      </p:pic>
      <p:pic>
        <p:nvPicPr>
          <p:cNvPr id="8" name="Picture 7">
            <a:extLst>
              <a:ext uri="{FF2B5EF4-FFF2-40B4-BE49-F238E27FC236}">
                <a16:creationId xmlns:a16="http://schemas.microsoft.com/office/drawing/2014/main" id="{8A3FFAAC-2D24-4BCD-6F03-B64282924B8D}"/>
              </a:ext>
            </a:extLst>
          </p:cNvPr>
          <p:cNvPicPr>
            <a:picLocks noChangeAspect="1"/>
          </p:cNvPicPr>
          <p:nvPr/>
        </p:nvPicPr>
        <p:blipFill>
          <a:blip r:embed="rId4"/>
          <a:stretch>
            <a:fillRect/>
          </a:stretch>
        </p:blipFill>
        <p:spPr>
          <a:xfrm>
            <a:off x="7092938" y="0"/>
            <a:ext cx="5099061" cy="3991897"/>
          </a:xfrm>
          <a:prstGeom prst="rect">
            <a:avLst/>
          </a:prstGeom>
        </p:spPr>
      </p:pic>
      <p:sp>
        <p:nvSpPr>
          <p:cNvPr id="9" name="TextBox 8">
            <a:extLst>
              <a:ext uri="{FF2B5EF4-FFF2-40B4-BE49-F238E27FC236}">
                <a16:creationId xmlns:a16="http://schemas.microsoft.com/office/drawing/2014/main" id="{D406F517-5792-D8B6-B484-96C1EE3DC250}"/>
              </a:ext>
            </a:extLst>
          </p:cNvPr>
          <p:cNvSpPr txBox="1"/>
          <p:nvPr/>
        </p:nvSpPr>
        <p:spPr>
          <a:xfrm>
            <a:off x="7187381" y="4277032"/>
            <a:ext cx="4680154" cy="1938992"/>
          </a:xfrm>
          <a:prstGeom prst="rect">
            <a:avLst/>
          </a:prstGeom>
          <a:noFill/>
        </p:spPr>
        <p:txBody>
          <a:bodyPr wrap="square" rtlCol="0">
            <a:spAutoFit/>
          </a:bodyPr>
          <a:lstStyle/>
          <a:p>
            <a:r>
              <a:rPr lang="en-US" sz="2000" dirty="0"/>
              <a:t>The Aggregated number of consumption points and installed capacity of solar panels is increasing over the datetime and the consumption for prosumer into business is less than  prosumer who is not </a:t>
            </a:r>
            <a:r>
              <a:rPr lang="en-US" sz="2000" dirty="0" err="1"/>
              <a:t>ino</a:t>
            </a:r>
            <a:r>
              <a:rPr lang="en-US" sz="2000" dirty="0"/>
              <a:t> business</a:t>
            </a:r>
          </a:p>
        </p:txBody>
      </p:sp>
    </p:spTree>
    <p:extLst>
      <p:ext uri="{BB962C8B-B14F-4D97-AF65-F5344CB8AC3E}">
        <p14:creationId xmlns:p14="http://schemas.microsoft.com/office/powerpoint/2010/main" val="1240973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4186-CE44-ED16-B9FE-9B48F96BB2CD}"/>
              </a:ext>
            </a:extLst>
          </p:cNvPr>
          <p:cNvSpPr>
            <a:spLocks noGrp="1"/>
          </p:cNvSpPr>
          <p:nvPr>
            <p:ph type="title"/>
          </p:nvPr>
        </p:nvSpPr>
        <p:spPr>
          <a:xfrm>
            <a:off x="304800" y="196645"/>
            <a:ext cx="11356258" cy="658761"/>
          </a:xfrm>
        </p:spPr>
        <p:txBody>
          <a:bodyPr>
            <a:normAutofit fontScale="90000"/>
          </a:bodyPr>
          <a:lstStyle/>
          <a:p>
            <a:r>
              <a:rPr lang="en-US" sz="3600" dirty="0"/>
              <a:t>                                                Gas Price Analysis</a:t>
            </a:r>
            <a:br>
              <a:rPr lang="en-US" sz="2800" dirty="0"/>
            </a:br>
            <a:endParaRPr lang="en-US" sz="2800" dirty="0"/>
          </a:p>
        </p:txBody>
      </p:sp>
      <p:sp>
        <p:nvSpPr>
          <p:cNvPr id="3" name="Content Placeholder 2">
            <a:extLst>
              <a:ext uri="{FF2B5EF4-FFF2-40B4-BE49-F238E27FC236}">
                <a16:creationId xmlns:a16="http://schemas.microsoft.com/office/drawing/2014/main" id="{979FC8C3-871C-36FA-A1AB-122941AF1C66}"/>
              </a:ext>
            </a:extLst>
          </p:cNvPr>
          <p:cNvSpPr>
            <a:spLocks noGrp="1"/>
          </p:cNvSpPr>
          <p:nvPr>
            <p:ph idx="1"/>
          </p:nvPr>
        </p:nvSpPr>
        <p:spPr>
          <a:xfrm>
            <a:off x="186813" y="855406"/>
            <a:ext cx="11166987" cy="5321557"/>
          </a:xfrm>
        </p:spPr>
        <p:txBody>
          <a:bodyPr>
            <a:normAutofit/>
          </a:bodyPr>
          <a:lstStyle/>
          <a:p>
            <a:r>
              <a:rPr lang="en-US" sz="1800" dirty="0"/>
              <a:t>Gas Price data has the following fields namely block id</a:t>
            </a:r>
          </a:p>
          <a:p>
            <a:r>
              <a:rPr lang="en-US" sz="1800" dirty="0"/>
              <a:t>Lowest Price of natural gas per Mega Watt Hour</a:t>
            </a:r>
          </a:p>
          <a:p>
            <a:r>
              <a:rPr lang="en-US" sz="1800" dirty="0"/>
              <a:t>Highest Price of natural gas per Mega watt Hour</a:t>
            </a:r>
          </a:p>
          <a:p>
            <a:r>
              <a:rPr lang="en-US" sz="1800" dirty="0"/>
              <a:t>Origin date</a:t>
            </a:r>
          </a:p>
          <a:p>
            <a:endParaRPr lang="en-US" sz="1800" dirty="0"/>
          </a:p>
        </p:txBody>
      </p:sp>
      <p:pic>
        <p:nvPicPr>
          <p:cNvPr id="5" name="Picture 4" descr="A graph of a graph">
            <a:extLst>
              <a:ext uri="{FF2B5EF4-FFF2-40B4-BE49-F238E27FC236}">
                <a16:creationId xmlns:a16="http://schemas.microsoft.com/office/drawing/2014/main" id="{93FEC931-6EF3-3BEF-E885-2F6F7BC54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3" y="2526889"/>
            <a:ext cx="10992463" cy="3775587"/>
          </a:xfrm>
          <a:prstGeom prst="rect">
            <a:avLst/>
          </a:prstGeom>
        </p:spPr>
      </p:pic>
    </p:spTree>
    <p:extLst>
      <p:ext uri="{BB962C8B-B14F-4D97-AF65-F5344CB8AC3E}">
        <p14:creationId xmlns:p14="http://schemas.microsoft.com/office/powerpoint/2010/main" val="402068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55B4-2738-6C23-4377-683E07818B90}"/>
              </a:ext>
            </a:extLst>
          </p:cNvPr>
          <p:cNvSpPr>
            <a:spLocks noGrp="1"/>
          </p:cNvSpPr>
          <p:nvPr>
            <p:ph type="title"/>
          </p:nvPr>
        </p:nvSpPr>
        <p:spPr>
          <a:xfrm>
            <a:off x="344129" y="108155"/>
            <a:ext cx="11009671" cy="894736"/>
          </a:xfrm>
        </p:spPr>
        <p:txBody>
          <a:bodyPr>
            <a:normAutofit/>
          </a:bodyPr>
          <a:lstStyle/>
          <a:p>
            <a:pPr algn="ctr"/>
            <a:r>
              <a:rPr lang="en-US" sz="4000" dirty="0"/>
              <a:t>Training Data</a:t>
            </a:r>
          </a:p>
        </p:txBody>
      </p:sp>
      <p:sp>
        <p:nvSpPr>
          <p:cNvPr id="3" name="Content Placeholder 2">
            <a:extLst>
              <a:ext uri="{FF2B5EF4-FFF2-40B4-BE49-F238E27FC236}">
                <a16:creationId xmlns:a16="http://schemas.microsoft.com/office/drawing/2014/main" id="{5A9AD730-3F24-360D-2791-B9FA37AE507A}"/>
              </a:ext>
            </a:extLst>
          </p:cNvPr>
          <p:cNvSpPr>
            <a:spLocks noGrp="1"/>
          </p:cNvSpPr>
          <p:nvPr>
            <p:ph idx="1"/>
          </p:nvPr>
        </p:nvSpPr>
        <p:spPr>
          <a:xfrm>
            <a:off x="344129" y="934065"/>
            <a:ext cx="11572568" cy="5242898"/>
          </a:xfrm>
        </p:spPr>
        <p:txBody>
          <a:bodyPr>
            <a:noAutofit/>
          </a:bodyPr>
          <a:lstStyle/>
          <a:p>
            <a:r>
              <a:rPr lang="en-US" dirty="0"/>
              <a:t>The Training data has the following fields namely </a:t>
            </a:r>
          </a:p>
          <a:p>
            <a:r>
              <a:rPr lang="en-US" dirty="0"/>
              <a:t>County – An ID code for the county</a:t>
            </a:r>
          </a:p>
          <a:p>
            <a:r>
              <a:rPr lang="en-US" dirty="0"/>
              <a:t>Is Business – Boolean flag for whether or not the prosumer is a business</a:t>
            </a:r>
          </a:p>
          <a:p>
            <a:r>
              <a:rPr lang="en-US" dirty="0"/>
              <a:t>Product type – ID code with the following mapping of codes  to contract types(0 : “Combined”, 1 : “Fixed”, 2 : “General Service”, 3 : “Spot”)</a:t>
            </a:r>
          </a:p>
          <a:p>
            <a:r>
              <a:rPr lang="en-US" dirty="0"/>
              <a:t>Target – Consumption or Production amount for the relevant segment for the hour. The segments are defined by the county, is Business (Boolean Flag) and Product type</a:t>
            </a:r>
          </a:p>
          <a:p>
            <a:r>
              <a:rPr lang="en-US" dirty="0"/>
              <a:t>Is Consumption – Boolean for whether or not the row’s target is consumption or production</a:t>
            </a:r>
          </a:p>
          <a:p>
            <a:r>
              <a:rPr lang="en-US" dirty="0"/>
              <a:t>Datetime – The Estonian time in EET. The datetime is has hourly granularity</a:t>
            </a:r>
          </a:p>
        </p:txBody>
      </p:sp>
    </p:spTree>
    <p:extLst>
      <p:ext uri="{BB962C8B-B14F-4D97-AF65-F5344CB8AC3E}">
        <p14:creationId xmlns:p14="http://schemas.microsoft.com/office/powerpoint/2010/main" val="64636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D9977F-3816-3B25-D72C-2B6E6DE2443B}"/>
              </a:ext>
            </a:extLst>
          </p:cNvPr>
          <p:cNvPicPr>
            <a:picLocks noChangeAspect="1"/>
          </p:cNvPicPr>
          <p:nvPr/>
        </p:nvPicPr>
        <p:blipFill>
          <a:blip r:embed="rId2"/>
          <a:stretch>
            <a:fillRect/>
          </a:stretch>
        </p:blipFill>
        <p:spPr>
          <a:xfrm>
            <a:off x="0" y="0"/>
            <a:ext cx="12192000" cy="3303478"/>
          </a:xfrm>
          <a:prstGeom prst="rect">
            <a:avLst/>
          </a:prstGeom>
        </p:spPr>
      </p:pic>
      <p:pic>
        <p:nvPicPr>
          <p:cNvPr id="5" name="Picture 4">
            <a:extLst>
              <a:ext uri="{FF2B5EF4-FFF2-40B4-BE49-F238E27FC236}">
                <a16:creationId xmlns:a16="http://schemas.microsoft.com/office/drawing/2014/main" id="{AB1DEF3F-89B8-358D-F7A3-2FA07075B4ED}"/>
              </a:ext>
            </a:extLst>
          </p:cNvPr>
          <p:cNvPicPr>
            <a:picLocks noChangeAspect="1"/>
          </p:cNvPicPr>
          <p:nvPr/>
        </p:nvPicPr>
        <p:blipFill>
          <a:blip r:embed="rId3"/>
          <a:stretch>
            <a:fillRect/>
          </a:stretch>
        </p:blipFill>
        <p:spPr>
          <a:xfrm>
            <a:off x="0" y="3303478"/>
            <a:ext cx="12300155" cy="3554522"/>
          </a:xfrm>
          <a:prstGeom prst="rect">
            <a:avLst/>
          </a:prstGeom>
        </p:spPr>
      </p:pic>
    </p:spTree>
    <p:extLst>
      <p:ext uri="{BB962C8B-B14F-4D97-AF65-F5344CB8AC3E}">
        <p14:creationId xmlns:p14="http://schemas.microsoft.com/office/powerpoint/2010/main" val="225221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7291E-A4F4-3099-5FD8-96690485CC19}"/>
              </a:ext>
            </a:extLst>
          </p:cNvPr>
          <p:cNvPicPr>
            <a:picLocks noChangeAspect="1"/>
          </p:cNvPicPr>
          <p:nvPr/>
        </p:nvPicPr>
        <p:blipFill>
          <a:blip r:embed="rId2"/>
          <a:stretch>
            <a:fillRect/>
          </a:stretch>
        </p:blipFill>
        <p:spPr>
          <a:xfrm>
            <a:off x="-9832" y="137651"/>
            <a:ext cx="11120285" cy="2869750"/>
          </a:xfrm>
          <a:prstGeom prst="rect">
            <a:avLst/>
          </a:prstGeom>
        </p:spPr>
      </p:pic>
      <p:pic>
        <p:nvPicPr>
          <p:cNvPr id="6" name="Picture 5">
            <a:extLst>
              <a:ext uri="{FF2B5EF4-FFF2-40B4-BE49-F238E27FC236}">
                <a16:creationId xmlns:a16="http://schemas.microsoft.com/office/drawing/2014/main" id="{044AF5BC-C9E6-F680-E1BB-A8BA1D996B5B}"/>
              </a:ext>
            </a:extLst>
          </p:cNvPr>
          <p:cNvPicPr>
            <a:picLocks noChangeAspect="1"/>
          </p:cNvPicPr>
          <p:nvPr/>
        </p:nvPicPr>
        <p:blipFill>
          <a:blip r:embed="rId3"/>
          <a:stretch>
            <a:fillRect/>
          </a:stretch>
        </p:blipFill>
        <p:spPr>
          <a:xfrm>
            <a:off x="0" y="3143864"/>
            <a:ext cx="11120285" cy="3329776"/>
          </a:xfrm>
          <a:prstGeom prst="rect">
            <a:avLst/>
          </a:prstGeom>
        </p:spPr>
      </p:pic>
    </p:spTree>
    <p:extLst>
      <p:ext uri="{BB962C8B-B14F-4D97-AF65-F5344CB8AC3E}">
        <p14:creationId xmlns:p14="http://schemas.microsoft.com/office/powerpoint/2010/main" val="839727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90E9-D51B-574B-1D59-98BFBFBA022C}"/>
              </a:ext>
            </a:extLst>
          </p:cNvPr>
          <p:cNvSpPr>
            <a:spLocks noGrp="1"/>
          </p:cNvSpPr>
          <p:nvPr>
            <p:ph type="title"/>
          </p:nvPr>
        </p:nvSpPr>
        <p:spPr>
          <a:xfrm>
            <a:off x="226142" y="196645"/>
            <a:ext cx="11127658" cy="747253"/>
          </a:xfrm>
        </p:spPr>
        <p:txBody>
          <a:bodyPr>
            <a:normAutofit/>
          </a:bodyPr>
          <a:lstStyle/>
          <a:p>
            <a:r>
              <a:rPr lang="en-US" dirty="0"/>
              <a:t>                                   </a:t>
            </a:r>
            <a:r>
              <a:rPr lang="en-US" sz="3200" dirty="0"/>
              <a:t>Weather Analysis</a:t>
            </a:r>
          </a:p>
        </p:txBody>
      </p:sp>
      <p:sp>
        <p:nvSpPr>
          <p:cNvPr id="3" name="Content Placeholder 2">
            <a:extLst>
              <a:ext uri="{FF2B5EF4-FFF2-40B4-BE49-F238E27FC236}">
                <a16:creationId xmlns:a16="http://schemas.microsoft.com/office/drawing/2014/main" id="{16E33DB3-455B-4EB5-B744-2493B44CED81}"/>
              </a:ext>
            </a:extLst>
          </p:cNvPr>
          <p:cNvSpPr>
            <a:spLocks noGrp="1"/>
          </p:cNvSpPr>
          <p:nvPr>
            <p:ph idx="1"/>
          </p:nvPr>
        </p:nvSpPr>
        <p:spPr>
          <a:xfrm>
            <a:off x="226142" y="943898"/>
            <a:ext cx="11127658" cy="5233065"/>
          </a:xfrm>
        </p:spPr>
        <p:txBody>
          <a:bodyPr>
            <a:normAutofit/>
          </a:bodyPr>
          <a:lstStyle/>
          <a:p>
            <a:r>
              <a:rPr lang="en-US" sz="2400" dirty="0"/>
              <a:t>Weather dataset has the following fields</a:t>
            </a:r>
          </a:p>
          <a:p>
            <a:r>
              <a:rPr lang="en-US" sz="2400" dirty="0"/>
              <a:t>Rain – Rain amount from large scale weather systems in millimeters</a:t>
            </a:r>
          </a:p>
          <a:p>
            <a:r>
              <a:rPr lang="en-US" sz="2400" dirty="0"/>
              <a:t>Temperature</a:t>
            </a:r>
          </a:p>
          <a:p>
            <a:r>
              <a:rPr lang="en-US" sz="2400" dirty="0"/>
              <a:t>Dewpoint</a:t>
            </a:r>
          </a:p>
          <a:p>
            <a:r>
              <a:rPr lang="en-US" sz="2400" dirty="0"/>
              <a:t>Snowfall – Snowfall amount in millimeters</a:t>
            </a:r>
          </a:p>
          <a:p>
            <a:r>
              <a:rPr lang="en-US" sz="2400" dirty="0"/>
              <a:t>Surface pressure – Air pressure at surface in hectopascals</a:t>
            </a:r>
          </a:p>
          <a:p>
            <a:r>
              <a:rPr lang="en-US" sz="2400" dirty="0"/>
              <a:t>Windspeed – windspeed at 10 meters above the ground</a:t>
            </a:r>
          </a:p>
          <a:p>
            <a:r>
              <a:rPr lang="en-US" sz="2400" dirty="0"/>
              <a:t>Shortwave radiation – Global horizontal irradiation in watt hours per square meter</a:t>
            </a:r>
          </a:p>
          <a:p>
            <a:r>
              <a:rPr lang="en-US" sz="2400" dirty="0"/>
              <a:t>Diffusion radiation – The diffuse radiation in watts hours per square meter</a:t>
            </a:r>
          </a:p>
        </p:txBody>
      </p:sp>
    </p:spTree>
    <p:extLst>
      <p:ext uri="{BB962C8B-B14F-4D97-AF65-F5344CB8AC3E}">
        <p14:creationId xmlns:p14="http://schemas.microsoft.com/office/powerpoint/2010/main" val="3482079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244A3B-78C0-0B5B-C4F2-D690E8F476D3}"/>
              </a:ext>
            </a:extLst>
          </p:cNvPr>
          <p:cNvPicPr>
            <a:picLocks noChangeAspect="1"/>
          </p:cNvPicPr>
          <p:nvPr/>
        </p:nvPicPr>
        <p:blipFill>
          <a:blip r:embed="rId2"/>
          <a:stretch>
            <a:fillRect/>
          </a:stretch>
        </p:blipFill>
        <p:spPr>
          <a:xfrm>
            <a:off x="34412" y="1"/>
            <a:ext cx="11970775" cy="3222902"/>
          </a:xfrm>
          <a:prstGeom prst="rect">
            <a:avLst/>
          </a:prstGeom>
        </p:spPr>
      </p:pic>
      <p:pic>
        <p:nvPicPr>
          <p:cNvPr id="5" name="Picture 4">
            <a:extLst>
              <a:ext uri="{FF2B5EF4-FFF2-40B4-BE49-F238E27FC236}">
                <a16:creationId xmlns:a16="http://schemas.microsoft.com/office/drawing/2014/main" id="{39A063F2-3568-BA5A-56CF-9BF8BA664D05}"/>
              </a:ext>
            </a:extLst>
          </p:cNvPr>
          <p:cNvPicPr>
            <a:picLocks noChangeAspect="1"/>
          </p:cNvPicPr>
          <p:nvPr/>
        </p:nvPicPr>
        <p:blipFill>
          <a:blip r:embed="rId3"/>
          <a:stretch>
            <a:fillRect/>
          </a:stretch>
        </p:blipFill>
        <p:spPr>
          <a:xfrm>
            <a:off x="159773" y="3333136"/>
            <a:ext cx="11720052" cy="3394870"/>
          </a:xfrm>
          <a:prstGeom prst="rect">
            <a:avLst/>
          </a:prstGeom>
        </p:spPr>
      </p:pic>
    </p:spTree>
    <p:extLst>
      <p:ext uri="{BB962C8B-B14F-4D97-AF65-F5344CB8AC3E}">
        <p14:creationId xmlns:p14="http://schemas.microsoft.com/office/powerpoint/2010/main" val="310198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74A390-9E3E-ADFF-E82A-DF81A0702B20}"/>
              </a:ext>
            </a:extLst>
          </p:cNvPr>
          <p:cNvPicPr>
            <a:picLocks noChangeAspect="1"/>
          </p:cNvPicPr>
          <p:nvPr/>
        </p:nvPicPr>
        <p:blipFill>
          <a:blip r:embed="rId2"/>
          <a:stretch>
            <a:fillRect/>
          </a:stretch>
        </p:blipFill>
        <p:spPr>
          <a:xfrm>
            <a:off x="21854" y="108156"/>
            <a:ext cx="7306930" cy="3048000"/>
          </a:xfrm>
          <a:prstGeom prst="rect">
            <a:avLst/>
          </a:prstGeom>
        </p:spPr>
      </p:pic>
      <p:pic>
        <p:nvPicPr>
          <p:cNvPr id="9" name="Picture 8">
            <a:extLst>
              <a:ext uri="{FF2B5EF4-FFF2-40B4-BE49-F238E27FC236}">
                <a16:creationId xmlns:a16="http://schemas.microsoft.com/office/drawing/2014/main" id="{D2B584D6-FF95-6615-AC0D-E62524AA225B}"/>
              </a:ext>
            </a:extLst>
          </p:cNvPr>
          <p:cNvPicPr>
            <a:picLocks noChangeAspect="1"/>
          </p:cNvPicPr>
          <p:nvPr/>
        </p:nvPicPr>
        <p:blipFill>
          <a:blip r:embed="rId3"/>
          <a:stretch>
            <a:fillRect/>
          </a:stretch>
        </p:blipFill>
        <p:spPr>
          <a:xfrm>
            <a:off x="21855" y="3221445"/>
            <a:ext cx="7489990" cy="3542153"/>
          </a:xfrm>
          <a:prstGeom prst="rect">
            <a:avLst/>
          </a:prstGeom>
        </p:spPr>
      </p:pic>
      <p:sp>
        <p:nvSpPr>
          <p:cNvPr id="10" name="TextBox 9">
            <a:extLst>
              <a:ext uri="{FF2B5EF4-FFF2-40B4-BE49-F238E27FC236}">
                <a16:creationId xmlns:a16="http://schemas.microsoft.com/office/drawing/2014/main" id="{348293BD-B7E6-AB8B-ABB2-865249D3855C}"/>
              </a:ext>
            </a:extLst>
          </p:cNvPr>
          <p:cNvSpPr txBox="1"/>
          <p:nvPr/>
        </p:nvSpPr>
        <p:spPr>
          <a:xfrm>
            <a:off x="7511845" y="324465"/>
            <a:ext cx="4483510" cy="4770537"/>
          </a:xfrm>
          <a:prstGeom prst="rect">
            <a:avLst/>
          </a:prstGeom>
          <a:noFill/>
        </p:spPr>
        <p:txBody>
          <a:bodyPr wrap="square" rtlCol="0">
            <a:spAutoFit/>
          </a:bodyPr>
          <a:lstStyle/>
          <a:p>
            <a:r>
              <a:rPr lang="en-US" sz="4400" dirty="0"/>
              <a:t>Outlier Correction </a:t>
            </a:r>
            <a:endParaRPr lang="en-US" dirty="0"/>
          </a:p>
          <a:p>
            <a:endParaRPr lang="en-US" dirty="0"/>
          </a:p>
          <a:p>
            <a:r>
              <a:rPr lang="en-US" dirty="0"/>
              <a:t>For Outlier correction I have used IQR Method</a:t>
            </a:r>
          </a:p>
          <a:p>
            <a:endParaRPr lang="en-US" dirty="0"/>
          </a:p>
          <a:p>
            <a:r>
              <a:rPr lang="en-US" dirty="0"/>
              <a:t>IQR = 3</a:t>
            </a:r>
            <a:r>
              <a:rPr lang="en-US" baseline="30000" dirty="0"/>
              <a:t>rd</a:t>
            </a:r>
            <a:r>
              <a:rPr lang="en-US" dirty="0"/>
              <a:t> Quantile – 1</a:t>
            </a:r>
            <a:r>
              <a:rPr lang="en-US" baseline="30000" dirty="0"/>
              <a:t>st</a:t>
            </a:r>
            <a:r>
              <a:rPr lang="en-US" dirty="0"/>
              <a:t> Quantile</a:t>
            </a:r>
          </a:p>
          <a:p>
            <a:endParaRPr lang="en-US" dirty="0"/>
          </a:p>
          <a:p>
            <a:r>
              <a:rPr lang="en-US" dirty="0"/>
              <a:t>Lower bound = 1</a:t>
            </a:r>
            <a:r>
              <a:rPr lang="en-US" baseline="30000" dirty="0"/>
              <a:t>st</a:t>
            </a:r>
            <a:r>
              <a:rPr lang="en-US" dirty="0"/>
              <a:t> Quantile – 1.5* IQR</a:t>
            </a:r>
          </a:p>
          <a:p>
            <a:r>
              <a:rPr lang="en-US" dirty="0"/>
              <a:t>Upper bound = 3</a:t>
            </a:r>
            <a:r>
              <a:rPr lang="en-US" baseline="30000" dirty="0"/>
              <a:t>rd</a:t>
            </a:r>
            <a:r>
              <a:rPr lang="en-US" dirty="0"/>
              <a:t> Quantile  + 1.5* IQR</a:t>
            </a:r>
          </a:p>
          <a:p>
            <a:endParaRPr lang="en-US" dirty="0"/>
          </a:p>
          <a:p>
            <a:r>
              <a:rPr lang="en-US" dirty="0"/>
              <a:t>Any data point which is not in the range of</a:t>
            </a:r>
          </a:p>
          <a:p>
            <a:r>
              <a:rPr lang="en-US" dirty="0"/>
              <a:t>Lower and upper bound has been negated </a:t>
            </a:r>
          </a:p>
          <a:p>
            <a:endParaRPr lang="en-US" dirty="0"/>
          </a:p>
        </p:txBody>
      </p:sp>
    </p:spTree>
    <p:extLst>
      <p:ext uri="{BB962C8B-B14F-4D97-AF65-F5344CB8AC3E}">
        <p14:creationId xmlns:p14="http://schemas.microsoft.com/office/powerpoint/2010/main" val="357711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6E51-A284-1F1B-F90D-89B08F7746F5}"/>
              </a:ext>
            </a:extLst>
          </p:cNvPr>
          <p:cNvSpPr>
            <a:spLocks noGrp="1"/>
          </p:cNvSpPr>
          <p:nvPr>
            <p:ph type="title"/>
          </p:nvPr>
        </p:nvSpPr>
        <p:spPr>
          <a:xfrm>
            <a:off x="304800" y="1"/>
            <a:ext cx="11049000" cy="766915"/>
          </a:xfrm>
        </p:spPr>
        <p:txBody>
          <a:bodyPr>
            <a:normAutofit/>
          </a:bodyPr>
          <a:lstStyle/>
          <a:p>
            <a:r>
              <a:rPr lang="en-US" dirty="0"/>
              <a:t>                 Principal Component Analysis</a:t>
            </a:r>
          </a:p>
        </p:txBody>
      </p:sp>
      <p:pic>
        <p:nvPicPr>
          <p:cNvPr id="5" name="Content Placeholder 4">
            <a:extLst>
              <a:ext uri="{FF2B5EF4-FFF2-40B4-BE49-F238E27FC236}">
                <a16:creationId xmlns:a16="http://schemas.microsoft.com/office/drawing/2014/main" id="{ED71D3AC-0A8B-2ABE-248B-9544A8EBCAF7}"/>
              </a:ext>
            </a:extLst>
          </p:cNvPr>
          <p:cNvPicPr>
            <a:picLocks noGrp="1" noChangeAspect="1"/>
          </p:cNvPicPr>
          <p:nvPr>
            <p:ph idx="1"/>
          </p:nvPr>
        </p:nvPicPr>
        <p:blipFill>
          <a:blip r:embed="rId2"/>
          <a:stretch>
            <a:fillRect/>
          </a:stretch>
        </p:blipFill>
        <p:spPr>
          <a:xfrm>
            <a:off x="88490" y="734206"/>
            <a:ext cx="10830709" cy="3516542"/>
          </a:xfrm>
        </p:spPr>
      </p:pic>
      <p:sp>
        <p:nvSpPr>
          <p:cNvPr id="6" name="TextBox 5">
            <a:extLst>
              <a:ext uri="{FF2B5EF4-FFF2-40B4-BE49-F238E27FC236}">
                <a16:creationId xmlns:a16="http://schemas.microsoft.com/office/drawing/2014/main" id="{039046FA-C9B3-2D60-C926-7C0464BF1B1C}"/>
              </a:ext>
            </a:extLst>
          </p:cNvPr>
          <p:cNvSpPr txBox="1"/>
          <p:nvPr/>
        </p:nvSpPr>
        <p:spPr>
          <a:xfrm>
            <a:off x="226142" y="4365523"/>
            <a:ext cx="11680723" cy="2031325"/>
          </a:xfrm>
          <a:prstGeom prst="rect">
            <a:avLst/>
          </a:prstGeom>
          <a:noFill/>
        </p:spPr>
        <p:txBody>
          <a:bodyPr wrap="square" rtlCol="0">
            <a:spAutoFit/>
          </a:bodyPr>
          <a:lstStyle/>
          <a:p>
            <a:r>
              <a:rPr lang="en-US" dirty="0"/>
              <a:t>PCA is performed to reduce the dimensionality of the dataset while still retaining most of the important information. By transforming the original features into a new set of orthogonal variables called as principal components. Condition number signifies how well conditioned the covariance matrix of data is. </a:t>
            </a:r>
          </a:p>
          <a:p>
            <a:endParaRPr lang="en-US" dirty="0"/>
          </a:p>
          <a:p>
            <a:r>
              <a:rPr lang="en-US" dirty="0"/>
              <a:t>Low condition number – The spread of data along different dimensions is uniform</a:t>
            </a:r>
          </a:p>
          <a:p>
            <a:r>
              <a:rPr lang="en-US" dirty="0"/>
              <a:t>High condition number – This suggests that there is a significant difference in spread or variance along different </a:t>
            </a:r>
            <a:r>
              <a:rPr lang="en-US" dirty="0" err="1"/>
              <a:t>dimesnions</a:t>
            </a:r>
            <a:endParaRPr lang="en-US" dirty="0"/>
          </a:p>
        </p:txBody>
      </p:sp>
    </p:spTree>
    <p:extLst>
      <p:ext uri="{BB962C8B-B14F-4D97-AF65-F5344CB8AC3E}">
        <p14:creationId xmlns:p14="http://schemas.microsoft.com/office/powerpoint/2010/main" val="149267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CEB6-5173-3D12-E955-F552030DC7CF}"/>
              </a:ext>
            </a:extLst>
          </p:cNvPr>
          <p:cNvSpPr>
            <a:spLocks noGrp="1"/>
          </p:cNvSpPr>
          <p:nvPr>
            <p:ph type="title"/>
          </p:nvPr>
        </p:nvSpPr>
        <p:spPr>
          <a:xfrm>
            <a:off x="297426" y="285135"/>
            <a:ext cx="11056374" cy="668595"/>
          </a:xfrm>
        </p:spPr>
        <p:txBody>
          <a:bodyPr>
            <a:normAutofit fontScale="90000"/>
          </a:bodyPr>
          <a:lstStyle/>
          <a:p>
            <a:r>
              <a:rPr lang="en-US" dirty="0"/>
              <a:t>                                       Segment Analysis</a:t>
            </a:r>
          </a:p>
        </p:txBody>
      </p:sp>
      <p:sp>
        <p:nvSpPr>
          <p:cNvPr id="3" name="Content Placeholder 2">
            <a:extLst>
              <a:ext uri="{FF2B5EF4-FFF2-40B4-BE49-F238E27FC236}">
                <a16:creationId xmlns:a16="http://schemas.microsoft.com/office/drawing/2014/main" id="{22DFEF2E-18F4-3123-FA6F-A77739B2A723}"/>
              </a:ext>
            </a:extLst>
          </p:cNvPr>
          <p:cNvSpPr>
            <a:spLocks noGrp="1"/>
          </p:cNvSpPr>
          <p:nvPr>
            <p:ph idx="1"/>
          </p:nvPr>
        </p:nvSpPr>
        <p:spPr>
          <a:xfrm>
            <a:off x="297426" y="1098038"/>
            <a:ext cx="11747090" cy="5394836"/>
          </a:xfrm>
        </p:spPr>
        <p:txBody>
          <a:bodyPr>
            <a:normAutofit/>
          </a:bodyPr>
          <a:lstStyle/>
          <a:p>
            <a:r>
              <a:rPr lang="en-US" sz="2000" dirty="0"/>
              <a:t>The Granularity of the train data is (datetime, county, is business flag and product type). All the predictions and analysis is done using this granularity as the base</a:t>
            </a:r>
          </a:p>
          <a:p>
            <a:endParaRPr lang="en-US" sz="2000" dirty="0"/>
          </a:p>
        </p:txBody>
      </p:sp>
      <p:pic>
        <p:nvPicPr>
          <p:cNvPr id="7" name="Picture 6">
            <a:extLst>
              <a:ext uri="{FF2B5EF4-FFF2-40B4-BE49-F238E27FC236}">
                <a16:creationId xmlns:a16="http://schemas.microsoft.com/office/drawing/2014/main" id="{EC95DE4D-3343-5AE8-3EA6-19B0685FE8D2}"/>
              </a:ext>
            </a:extLst>
          </p:cNvPr>
          <p:cNvPicPr>
            <a:picLocks noChangeAspect="1"/>
          </p:cNvPicPr>
          <p:nvPr/>
        </p:nvPicPr>
        <p:blipFill>
          <a:blip r:embed="rId2"/>
          <a:stretch>
            <a:fillRect/>
          </a:stretch>
        </p:blipFill>
        <p:spPr>
          <a:xfrm>
            <a:off x="470727" y="2168709"/>
            <a:ext cx="6706821" cy="2070342"/>
          </a:xfrm>
          <a:prstGeom prst="rect">
            <a:avLst/>
          </a:prstGeom>
        </p:spPr>
      </p:pic>
      <p:pic>
        <p:nvPicPr>
          <p:cNvPr id="9" name="Picture 8">
            <a:extLst>
              <a:ext uri="{FF2B5EF4-FFF2-40B4-BE49-F238E27FC236}">
                <a16:creationId xmlns:a16="http://schemas.microsoft.com/office/drawing/2014/main" id="{CDC369BD-74AB-5AB7-8750-CD29D112A8F5}"/>
              </a:ext>
            </a:extLst>
          </p:cNvPr>
          <p:cNvPicPr>
            <a:picLocks noChangeAspect="1"/>
          </p:cNvPicPr>
          <p:nvPr/>
        </p:nvPicPr>
        <p:blipFill>
          <a:blip r:embed="rId3"/>
          <a:stretch>
            <a:fillRect/>
          </a:stretch>
        </p:blipFill>
        <p:spPr>
          <a:xfrm>
            <a:off x="7860516" y="1750142"/>
            <a:ext cx="3493284" cy="3624656"/>
          </a:xfrm>
          <a:prstGeom prst="rect">
            <a:avLst/>
          </a:prstGeom>
        </p:spPr>
      </p:pic>
    </p:spTree>
    <p:extLst>
      <p:ext uri="{BB962C8B-B14F-4D97-AF65-F5344CB8AC3E}">
        <p14:creationId xmlns:p14="http://schemas.microsoft.com/office/powerpoint/2010/main" val="292191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2763-1A1B-03B4-25B2-DDBCEF6F439E}"/>
              </a:ext>
            </a:extLst>
          </p:cNvPr>
          <p:cNvSpPr>
            <a:spLocks noGrp="1"/>
          </p:cNvSpPr>
          <p:nvPr>
            <p:ph type="title"/>
          </p:nvPr>
        </p:nvSpPr>
        <p:spPr>
          <a:xfrm>
            <a:off x="668594" y="157316"/>
            <a:ext cx="10685206" cy="523721"/>
          </a:xfrm>
        </p:spPr>
        <p:txBody>
          <a:bodyPr>
            <a:normAutofit fontScale="90000"/>
          </a:bodyPr>
          <a:lstStyle/>
          <a:p>
            <a:r>
              <a:rPr lang="en-US" dirty="0"/>
              <a:t>                                          Target Analysis</a:t>
            </a:r>
          </a:p>
        </p:txBody>
      </p:sp>
      <p:sp>
        <p:nvSpPr>
          <p:cNvPr id="3" name="Content Placeholder 2">
            <a:extLst>
              <a:ext uri="{FF2B5EF4-FFF2-40B4-BE49-F238E27FC236}">
                <a16:creationId xmlns:a16="http://schemas.microsoft.com/office/drawing/2014/main" id="{04294E67-A3E5-CBF3-055C-7CB1C41142AF}"/>
              </a:ext>
            </a:extLst>
          </p:cNvPr>
          <p:cNvSpPr>
            <a:spLocks noGrp="1"/>
          </p:cNvSpPr>
          <p:nvPr>
            <p:ph idx="1"/>
          </p:nvPr>
        </p:nvSpPr>
        <p:spPr>
          <a:xfrm>
            <a:off x="294967" y="681038"/>
            <a:ext cx="11769213" cy="5495926"/>
          </a:xfrm>
        </p:spPr>
        <p:txBody>
          <a:bodyPr/>
          <a:lstStyle/>
          <a:p>
            <a:r>
              <a:rPr lang="en-US" sz="1800" dirty="0"/>
              <a:t>The</a:t>
            </a:r>
            <a:r>
              <a:rPr lang="en-US" dirty="0"/>
              <a:t> </a:t>
            </a:r>
            <a:r>
              <a:rPr lang="en-US" sz="1800" dirty="0"/>
              <a:t>consumption</a:t>
            </a:r>
            <a:r>
              <a:rPr lang="en-US" dirty="0"/>
              <a:t> </a:t>
            </a:r>
            <a:r>
              <a:rPr lang="en-US" sz="1800" dirty="0"/>
              <a:t>or</a:t>
            </a:r>
            <a:r>
              <a:rPr lang="en-US" dirty="0"/>
              <a:t> </a:t>
            </a:r>
            <a:r>
              <a:rPr lang="en-US" sz="1800" dirty="0"/>
              <a:t>production amount for the relevant segment for the hour. The segments are defined by the county, </a:t>
            </a:r>
            <a:r>
              <a:rPr lang="en-US" sz="1800" dirty="0" err="1"/>
              <a:t>is_business</a:t>
            </a:r>
            <a:r>
              <a:rPr lang="en-US" sz="1800" dirty="0"/>
              <a:t> and product type</a:t>
            </a:r>
            <a:r>
              <a:rPr lang="en-US" dirty="0"/>
              <a:t>.</a:t>
            </a:r>
          </a:p>
          <a:p>
            <a:endParaRPr lang="en-US" dirty="0"/>
          </a:p>
          <a:p>
            <a:r>
              <a:rPr lang="en-US" dirty="0"/>
              <a:t>Ana</a:t>
            </a:r>
          </a:p>
        </p:txBody>
      </p:sp>
      <p:pic>
        <p:nvPicPr>
          <p:cNvPr id="5" name="Picture 4">
            <a:extLst>
              <a:ext uri="{FF2B5EF4-FFF2-40B4-BE49-F238E27FC236}">
                <a16:creationId xmlns:a16="http://schemas.microsoft.com/office/drawing/2014/main" id="{6B885C17-0D78-D6C1-2E3D-9A44F10241C7}"/>
              </a:ext>
            </a:extLst>
          </p:cNvPr>
          <p:cNvPicPr>
            <a:picLocks noChangeAspect="1"/>
          </p:cNvPicPr>
          <p:nvPr/>
        </p:nvPicPr>
        <p:blipFill>
          <a:blip r:embed="rId2"/>
          <a:stretch>
            <a:fillRect/>
          </a:stretch>
        </p:blipFill>
        <p:spPr>
          <a:xfrm>
            <a:off x="473070" y="1514169"/>
            <a:ext cx="5032995" cy="2330244"/>
          </a:xfrm>
          <a:prstGeom prst="rect">
            <a:avLst/>
          </a:prstGeom>
        </p:spPr>
      </p:pic>
      <p:pic>
        <p:nvPicPr>
          <p:cNvPr id="7" name="Picture 6">
            <a:extLst>
              <a:ext uri="{FF2B5EF4-FFF2-40B4-BE49-F238E27FC236}">
                <a16:creationId xmlns:a16="http://schemas.microsoft.com/office/drawing/2014/main" id="{D6F4EEB9-2FED-FBF3-6E9E-9168CDB9396B}"/>
              </a:ext>
            </a:extLst>
          </p:cNvPr>
          <p:cNvPicPr>
            <a:picLocks noChangeAspect="1"/>
          </p:cNvPicPr>
          <p:nvPr/>
        </p:nvPicPr>
        <p:blipFill>
          <a:blip r:embed="rId3"/>
          <a:stretch>
            <a:fillRect/>
          </a:stretch>
        </p:blipFill>
        <p:spPr>
          <a:xfrm>
            <a:off x="5684167" y="1386350"/>
            <a:ext cx="6022289" cy="2418737"/>
          </a:xfrm>
          <a:prstGeom prst="rect">
            <a:avLst/>
          </a:prstGeom>
        </p:spPr>
      </p:pic>
      <p:pic>
        <p:nvPicPr>
          <p:cNvPr id="9" name="Picture 8">
            <a:extLst>
              <a:ext uri="{FF2B5EF4-FFF2-40B4-BE49-F238E27FC236}">
                <a16:creationId xmlns:a16="http://schemas.microsoft.com/office/drawing/2014/main" id="{160E1EFC-B3F0-2CAB-312A-F4B4E194BDA5}"/>
              </a:ext>
            </a:extLst>
          </p:cNvPr>
          <p:cNvPicPr>
            <a:picLocks noChangeAspect="1"/>
          </p:cNvPicPr>
          <p:nvPr/>
        </p:nvPicPr>
        <p:blipFill>
          <a:blip r:embed="rId4"/>
          <a:stretch>
            <a:fillRect/>
          </a:stretch>
        </p:blipFill>
        <p:spPr>
          <a:xfrm>
            <a:off x="2777202" y="4050889"/>
            <a:ext cx="6917404" cy="2418737"/>
          </a:xfrm>
          <a:prstGeom prst="rect">
            <a:avLst/>
          </a:prstGeom>
        </p:spPr>
      </p:pic>
    </p:spTree>
    <p:extLst>
      <p:ext uri="{BB962C8B-B14F-4D97-AF65-F5344CB8AC3E}">
        <p14:creationId xmlns:p14="http://schemas.microsoft.com/office/powerpoint/2010/main" val="313180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AB48AF-2A98-2029-5C27-3AF2A66CD9A3}"/>
              </a:ext>
            </a:extLst>
          </p:cNvPr>
          <p:cNvSpPr>
            <a:spLocks noGrp="1"/>
          </p:cNvSpPr>
          <p:nvPr>
            <p:ph type="subTitle" idx="1"/>
          </p:nvPr>
        </p:nvSpPr>
        <p:spPr>
          <a:xfrm>
            <a:off x="147484" y="117987"/>
            <a:ext cx="11877368" cy="6331973"/>
          </a:xfrm>
        </p:spPr>
        <p:txBody>
          <a:bodyP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9" name="Picture 8">
            <a:extLst>
              <a:ext uri="{FF2B5EF4-FFF2-40B4-BE49-F238E27FC236}">
                <a16:creationId xmlns:a16="http://schemas.microsoft.com/office/drawing/2014/main" id="{1E6843C1-30F8-28E2-3884-5E3B97E3AAA1}"/>
              </a:ext>
            </a:extLst>
          </p:cNvPr>
          <p:cNvPicPr>
            <a:picLocks noChangeAspect="1"/>
          </p:cNvPicPr>
          <p:nvPr/>
        </p:nvPicPr>
        <p:blipFill>
          <a:blip r:embed="rId2"/>
          <a:stretch>
            <a:fillRect/>
          </a:stretch>
        </p:blipFill>
        <p:spPr>
          <a:xfrm>
            <a:off x="-16793" y="127819"/>
            <a:ext cx="11987567" cy="5447070"/>
          </a:xfrm>
          <a:prstGeom prst="rect">
            <a:avLst/>
          </a:prstGeom>
        </p:spPr>
      </p:pic>
      <p:sp>
        <p:nvSpPr>
          <p:cNvPr id="10" name="TextBox 9">
            <a:extLst>
              <a:ext uri="{FF2B5EF4-FFF2-40B4-BE49-F238E27FC236}">
                <a16:creationId xmlns:a16="http://schemas.microsoft.com/office/drawing/2014/main" id="{F6C1B8C4-B67A-CF44-C0F1-1D91B1DD0002}"/>
              </a:ext>
            </a:extLst>
          </p:cNvPr>
          <p:cNvSpPr txBox="1"/>
          <p:nvPr/>
        </p:nvSpPr>
        <p:spPr>
          <a:xfrm>
            <a:off x="403123" y="5201265"/>
            <a:ext cx="11375922" cy="923330"/>
          </a:xfrm>
          <a:prstGeom prst="rect">
            <a:avLst/>
          </a:prstGeom>
          <a:noFill/>
        </p:spPr>
        <p:txBody>
          <a:bodyPr wrap="square" rtlCol="0">
            <a:spAutoFit/>
          </a:bodyPr>
          <a:lstStyle/>
          <a:p>
            <a:r>
              <a:rPr lang="en-US" dirty="0"/>
              <a:t>Analyzing the Target </a:t>
            </a:r>
            <a:r>
              <a:rPr lang="en-US" dirty="0" err="1"/>
              <a:t>distribution.The</a:t>
            </a:r>
            <a:r>
              <a:rPr lang="en-US" dirty="0"/>
              <a:t> most salient characteristic is the skewness of electricity production. Its very hard to get insight from leftmost plot so log transformation was performed to combat skewness. From the rightmost plot there is a sudden jump in the CDF plot of electricity production </a:t>
            </a:r>
          </a:p>
        </p:txBody>
      </p:sp>
    </p:spTree>
    <p:extLst>
      <p:ext uri="{BB962C8B-B14F-4D97-AF65-F5344CB8AC3E}">
        <p14:creationId xmlns:p14="http://schemas.microsoft.com/office/powerpoint/2010/main" val="411812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65492F-E468-2AAB-E2F2-B7CF1CB33FCA}"/>
              </a:ext>
            </a:extLst>
          </p:cNvPr>
          <p:cNvPicPr>
            <a:picLocks noChangeAspect="1"/>
          </p:cNvPicPr>
          <p:nvPr/>
        </p:nvPicPr>
        <p:blipFill>
          <a:blip r:embed="rId2"/>
          <a:stretch>
            <a:fillRect/>
          </a:stretch>
        </p:blipFill>
        <p:spPr>
          <a:xfrm>
            <a:off x="108155" y="78897"/>
            <a:ext cx="7891404" cy="2585884"/>
          </a:xfrm>
          <a:prstGeom prst="rect">
            <a:avLst/>
          </a:prstGeom>
        </p:spPr>
      </p:pic>
      <p:pic>
        <p:nvPicPr>
          <p:cNvPr id="9" name="Picture 8">
            <a:extLst>
              <a:ext uri="{FF2B5EF4-FFF2-40B4-BE49-F238E27FC236}">
                <a16:creationId xmlns:a16="http://schemas.microsoft.com/office/drawing/2014/main" id="{15E87D9A-0A81-3875-C9EB-0959DCB86526}"/>
              </a:ext>
            </a:extLst>
          </p:cNvPr>
          <p:cNvPicPr>
            <a:picLocks noChangeAspect="1"/>
          </p:cNvPicPr>
          <p:nvPr/>
        </p:nvPicPr>
        <p:blipFill>
          <a:blip r:embed="rId3"/>
          <a:stretch>
            <a:fillRect/>
          </a:stretch>
        </p:blipFill>
        <p:spPr>
          <a:xfrm>
            <a:off x="186813" y="3180497"/>
            <a:ext cx="7891404" cy="3519948"/>
          </a:xfrm>
          <a:prstGeom prst="rect">
            <a:avLst/>
          </a:prstGeom>
        </p:spPr>
      </p:pic>
      <p:sp>
        <p:nvSpPr>
          <p:cNvPr id="10" name="TextBox 9">
            <a:extLst>
              <a:ext uri="{FF2B5EF4-FFF2-40B4-BE49-F238E27FC236}">
                <a16:creationId xmlns:a16="http://schemas.microsoft.com/office/drawing/2014/main" id="{C8A98061-C31F-D463-FC78-35669515BE17}"/>
              </a:ext>
            </a:extLst>
          </p:cNvPr>
          <p:cNvSpPr txBox="1"/>
          <p:nvPr/>
        </p:nvSpPr>
        <p:spPr>
          <a:xfrm>
            <a:off x="8259097" y="245806"/>
            <a:ext cx="3746090" cy="3970318"/>
          </a:xfrm>
          <a:prstGeom prst="rect">
            <a:avLst/>
          </a:prstGeom>
          <a:noFill/>
        </p:spPr>
        <p:txBody>
          <a:bodyPr wrap="square" rtlCol="0">
            <a:spAutoFit/>
          </a:bodyPr>
          <a:lstStyle/>
          <a:p>
            <a:r>
              <a:rPr lang="en-US" dirty="0"/>
              <a:t>The first graph is when consumption flag is 0, county 0 and county 10 have a wider spread of electricity production as compared to other counties</a:t>
            </a:r>
          </a:p>
          <a:p>
            <a:endParaRPr lang="en-US" dirty="0"/>
          </a:p>
          <a:p>
            <a:r>
              <a:rPr lang="en-US" dirty="0"/>
              <a:t>Different product types show different characteristics</a:t>
            </a:r>
          </a:p>
          <a:p>
            <a:endParaRPr lang="en-US" dirty="0"/>
          </a:p>
          <a:p>
            <a:r>
              <a:rPr lang="en-US" dirty="0"/>
              <a:t>Second graph is when consumption flag is 1, Prosumers who are into business show a different behavior when compared across the target variable </a:t>
            </a:r>
          </a:p>
        </p:txBody>
      </p:sp>
    </p:spTree>
    <p:extLst>
      <p:ext uri="{BB962C8B-B14F-4D97-AF65-F5344CB8AC3E}">
        <p14:creationId xmlns:p14="http://schemas.microsoft.com/office/powerpoint/2010/main" val="207871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127D-966C-D39B-95FA-7C17B618B73C}"/>
              </a:ext>
            </a:extLst>
          </p:cNvPr>
          <p:cNvSpPr>
            <a:spLocks noGrp="1"/>
          </p:cNvSpPr>
          <p:nvPr>
            <p:ph type="title"/>
          </p:nvPr>
        </p:nvSpPr>
        <p:spPr>
          <a:xfrm>
            <a:off x="838200" y="68827"/>
            <a:ext cx="10515600" cy="612210"/>
          </a:xfrm>
        </p:spPr>
        <p:txBody>
          <a:bodyPr>
            <a:normAutofit/>
          </a:bodyPr>
          <a:lstStyle/>
          <a:p>
            <a:r>
              <a:rPr lang="en-US" sz="3200" dirty="0"/>
              <a:t>                                           Lag analysis of Target</a:t>
            </a:r>
          </a:p>
        </p:txBody>
      </p:sp>
      <p:sp>
        <p:nvSpPr>
          <p:cNvPr id="3" name="Content Placeholder 2">
            <a:extLst>
              <a:ext uri="{FF2B5EF4-FFF2-40B4-BE49-F238E27FC236}">
                <a16:creationId xmlns:a16="http://schemas.microsoft.com/office/drawing/2014/main" id="{C63C42F2-CE3D-A4E3-1CC3-1848BC7EC32F}"/>
              </a:ext>
            </a:extLst>
          </p:cNvPr>
          <p:cNvSpPr>
            <a:spLocks noGrp="1"/>
          </p:cNvSpPr>
          <p:nvPr>
            <p:ph idx="1"/>
          </p:nvPr>
        </p:nvSpPr>
        <p:spPr>
          <a:xfrm>
            <a:off x="412955" y="973394"/>
            <a:ext cx="11710219" cy="5203569"/>
          </a:xfrm>
        </p:spPr>
        <p:txBody>
          <a:bodyPr/>
          <a:lstStyle/>
          <a:p>
            <a:r>
              <a:rPr lang="en-US" sz="1800" dirty="0"/>
              <a:t>Lag analysis in Time series is performed to investigate the relationship between a variable and its past values over time. It involves creating lagged versions of the time series data and examining how these lagged values correlate with current values</a:t>
            </a:r>
          </a:p>
          <a:p>
            <a:endParaRPr lang="en-US" sz="1800" dirty="0"/>
          </a:p>
          <a:p>
            <a:endParaRPr lang="en-US" sz="1800" dirty="0"/>
          </a:p>
          <a:p>
            <a:endParaRPr lang="en-US" sz="1800" dirty="0"/>
          </a:p>
          <a:p>
            <a:endParaRPr lang="en-US" dirty="0"/>
          </a:p>
        </p:txBody>
      </p:sp>
      <p:pic>
        <p:nvPicPr>
          <p:cNvPr id="7" name="Picture 6">
            <a:extLst>
              <a:ext uri="{FF2B5EF4-FFF2-40B4-BE49-F238E27FC236}">
                <a16:creationId xmlns:a16="http://schemas.microsoft.com/office/drawing/2014/main" id="{D42B68ED-810B-F72B-DCA6-C04BE8DD7890}"/>
              </a:ext>
            </a:extLst>
          </p:cNvPr>
          <p:cNvPicPr>
            <a:picLocks noChangeAspect="1"/>
          </p:cNvPicPr>
          <p:nvPr/>
        </p:nvPicPr>
        <p:blipFill>
          <a:blip r:embed="rId2"/>
          <a:stretch>
            <a:fillRect/>
          </a:stretch>
        </p:blipFill>
        <p:spPr>
          <a:xfrm>
            <a:off x="838200" y="1812311"/>
            <a:ext cx="10803194" cy="4794002"/>
          </a:xfrm>
          <a:prstGeom prst="rect">
            <a:avLst/>
          </a:prstGeom>
        </p:spPr>
      </p:pic>
    </p:spTree>
    <p:extLst>
      <p:ext uri="{BB962C8B-B14F-4D97-AF65-F5344CB8AC3E}">
        <p14:creationId xmlns:p14="http://schemas.microsoft.com/office/powerpoint/2010/main" val="2353453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1400</TotalTime>
  <Words>892</Words>
  <Application>Microsoft Office PowerPoint</Application>
  <PresentationFormat>Widescreen</PresentationFormat>
  <Paragraphs>82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Energy Imbalance of Estonian Prosumers</vt:lpstr>
      <vt:lpstr>Training Data</vt:lpstr>
      <vt:lpstr>PowerPoint Presentation</vt:lpstr>
      <vt:lpstr>                 Principal Component Analysis</vt:lpstr>
      <vt:lpstr>                                       Segment Analysis</vt:lpstr>
      <vt:lpstr>                                          Target Analysis</vt:lpstr>
      <vt:lpstr>PowerPoint Presentation</vt:lpstr>
      <vt:lpstr>PowerPoint Presentation</vt:lpstr>
      <vt:lpstr>                                           Lag analysis of Target</vt:lpstr>
      <vt:lpstr>PowerPoint Presentation</vt:lpstr>
      <vt:lpstr>County Analysis</vt:lpstr>
      <vt:lpstr>                                    Consumption-Production Analysis</vt:lpstr>
      <vt:lpstr>PowerPoint Presentation</vt:lpstr>
      <vt:lpstr>PowerPoint Presentation</vt:lpstr>
      <vt:lpstr>                                                  Exploring Client data</vt:lpstr>
      <vt:lpstr>PowerPoint Presentation</vt:lpstr>
      <vt:lpstr>PowerPoint Presentation</vt:lpstr>
      <vt:lpstr>PowerPoint Presentation</vt:lpstr>
      <vt:lpstr>                                                Gas Price Analysis </vt:lpstr>
      <vt:lpstr>PowerPoint Presentation</vt:lpstr>
      <vt:lpstr>PowerPoint Presentation</vt:lpstr>
      <vt:lpstr>                                   Weather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Imbalance of Estonian Prosumers</dc:title>
  <dc:creator>shanun randev</dc:creator>
  <cp:lastModifiedBy>shanun randev</cp:lastModifiedBy>
  <cp:revision>2</cp:revision>
  <dcterms:created xsi:type="dcterms:W3CDTF">2024-04-24T04:34:05Z</dcterms:created>
  <dcterms:modified xsi:type="dcterms:W3CDTF">2024-04-25T03:54:37Z</dcterms:modified>
</cp:coreProperties>
</file>