
<file path=[Content_Types].xml><?xml version="1.0" encoding="utf-8"?>
<Types xmlns="http://schemas.openxmlformats.org/package/2006/content-types">
  <Default Extension="emf" ContentType="image/x-emf"/>
  <Default Extension="eps" ContentType="image/eps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68" r:id="rId1"/>
  </p:sldMasterIdLst>
  <p:notesMasterIdLst>
    <p:notesMasterId r:id="rId26"/>
  </p:notesMasterIdLst>
  <p:handoutMasterIdLst>
    <p:handoutMasterId r:id="rId27"/>
  </p:handoutMasterIdLst>
  <p:sldIdLst>
    <p:sldId id="258" r:id="rId2"/>
    <p:sldId id="338" r:id="rId3"/>
    <p:sldId id="351" r:id="rId4"/>
    <p:sldId id="342" r:id="rId5"/>
    <p:sldId id="341" r:id="rId6"/>
    <p:sldId id="348" r:id="rId7"/>
    <p:sldId id="353" r:id="rId8"/>
    <p:sldId id="354" r:id="rId9"/>
    <p:sldId id="261" r:id="rId10"/>
    <p:sldId id="349" r:id="rId11"/>
    <p:sldId id="339" r:id="rId12"/>
    <p:sldId id="345" r:id="rId13"/>
    <p:sldId id="330" r:id="rId14"/>
    <p:sldId id="355" r:id="rId15"/>
    <p:sldId id="350" r:id="rId16"/>
    <p:sldId id="323" r:id="rId17"/>
    <p:sldId id="333" r:id="rId18"/>
    <p:sldId id="335" r:id="rId19"/>
    <p:sldId id="327" r:id="rId20"/>
    <p:sldId id="336" r:id="rId21"/>
    <p:sldId id="315" r:id="rId22"/>
    <p:sldId id="259" r:id="rId23"/>
    <p:sldId id="343" r:id="rId24"/>
    <p:sldId id="328" r:id="rId2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shan Wang" initials="SW" lastIdx="2" clrIdx="0">
    <p:extLst>
      <p:ext uri="{19B8F6BF-5375-455C-9EA6-DF929625EA0E}">
        <p15:presenceInfo xmlns:p15="http://schemas.microsoft.com/office/powerpoint/2012/main" userId="Shansh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 autoAdjust="0"/>
    <p:restoredTop sz="94651"/>
  </p:normalViewPr>
  <p:slideViewPr>
    <p:cSldViewPr snapToGrid="0" snapToObjects="1" showGuides="1">
      <p:cViewPr varScale="1">
        <p:scale>
          <a:sx n="96" d="100"/>
          <a:sy n="96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5.5.2019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5.5.2019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C2D7C5-BAA1-494C-BE2F-60768015A904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981861"/>
            <a:ext cx="11090275" cy="12188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3"/>
            <a:ext cx="11083550" cy="6919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75" userDrawn="1">
          <p15:clr>
            <a:srgbClr val="FBAE40"/>
          </p15:clr>
        </p15:guide>
        <p15:guide id="3" pos="7605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A0A3E7-0BAA-0B43-854C-CC49C01E6CBB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23" y="914401"/>
            <a:ext cx="10643351" cy="64293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731F4D-C2C7-F342-896A-A6F90534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04C93C-0672-CC4B-ABF6-77A8F87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9EAFFC-BAA7-D54B-92A1-9530FEBB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541985-711A-5642-8D54-53A2847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8EDF7A-5565-7949-8862-D252962FD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010E7045-D95E-B24E-8CAA-A5A5790ED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AAF-57C9-DA46-9AAA-3572672F12E6}" type="datetime1">
              <a:rPr lang="fi-FI" smtClean="0"/>
              <a:t>5.5.2019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586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/>
          <a:p>
            <a:fld id="{CDC8994D-33BE-6F4B-918B-78B2D731EB1C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DFC3055-2971-1542-B8CA-B922241C949C}"/>
              </a:ext>
            </a:extLst>
          </p:cNvPr>
          <p:cNvSpPr txBox="1">
            <a:spLocks/>
          </p:cNvSpPr>
          <p:nvPr userDrawn="1"/>
        </p:nvSpPr>
        <p:spPr>
          <a:xfrm>
            <a:off x="10869035" y="6506631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67F747-DFA8-8B4A-8A0D-75CA3C7401B5}" type="datetime1">
              <a:rPr lang="fi-FI" smtClean="0"/>
              <a:pPr/>
              <a:t>5.5.2019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F7653FD-E6C9-A14E-964E-7ABFADE269FD}"/>
              </a:ext>
            </a:extLst>
          </p:cNvPr>
          <p:cNvSpPr txBox="1">
            <a:spLocks/>
          </p:cNvSpPr>
          <p:nvPr userDrawn="1"/>
        </p:nvSpPr>
        <p:spPr>
          <a:xfrm>
            <a:off x="11456892" y="6525307"/>
            <a:ext cx="616043" cy="233271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F9CDABF-10C1-ED4C-8926-5A60CF98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FF3CD-4543-9547-B6E5-0D7E7B133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3E7BE16-4E0D-D244-A819-C95F1E65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4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4" y="2172614"/>
            <a:ext cx="3932237" cy="36963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0F6797-95AA-C548-A1C6-342380DA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B7D458-5304-6244-A64E-AE8E7006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3F6170-4D62-CF4D-BEEA-A85DA6A8E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24A15-3886-3E4F-BB6A-66A561A1B557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1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491" y="2172614"/>
            <a:ext cx="3932237" cy="369637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65559D-BD8D-1440-85B0-242DD4C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474E71-B556-164C-9CFC-ACB6941D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748BEA-E42A-C248-93D5-C257CFF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2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524" y="1707297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5C61BD-B913-424C-BAF6-7ED6A5C9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46EC0E-4BC0-D34E-A81F-AF9AABD6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6C0FE9B5-3EF6-6A47-A2D2-150CF1764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0081C8-7B10-ED45-A712-8D46B83E3B55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57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524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D3F264-DFB3-D64C-8D1E-3CDFB16B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92EB89-20B9-E045-BAC6-EC15AE1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D8D844-94D4-9A43-B386-6F7FAF9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A7DBB5-6F20-944B-B3A8-973E73D6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4C0F4E-FF50-5D4B-9403-96D93F2F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0B34F58-BF4C-0B4B-A00D-7992B96D9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A38C4D-6461-BB4E-B955-E852C36774E9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3CDB71-7CA6-F747-8501-7B57306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21132E8-AF64-044C-A2AF-80B01112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5568879-A7F5-8644-9577-13279986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981861"/>
            <a:ext cx="11090275" cy="12188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3"/>
            <a:ext cx="11083550" cy="6919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7030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F65AFE-A20D-5146-92C9-6A97F01558BF}" type="datetime1">
              <a:rPr lang="fi-FI" smtClean="0"/>
              <a:t>5.5.2019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9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9" y="2223820"/>
            <a:ext cx="3932237" cy="3645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32615B-9C6F-9C48-8133-54E33A30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0294E8-0924-0F48-9AB9-0265A02B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91F4BDC-D6FE-7044-B913-42D67BEB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9F29D-CB9F-4243-AA55-2AE87AA6572E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5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5" y="2223820"/>
            <a:ext cx="3932237" cy="364516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548A60-7B45-4240-AAE2-A7097FAF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4055E47-1F6A-8E4A-A224-C679EE07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A4B4816-6175-8F44-AF70-D4461F76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99289-EBC0-7D47-8A3E-D36C8F7D3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088109-CED1-9C45-8AB3-CFD04811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4C575C-E0CB-A54F-90DD-A4615A36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90817EB-C350-FF49-86EA-F060C2F4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captio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0B39789-0177-514E-88F2-E38BDE5C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C22BF53-0C99-A340-90F3-CF41AE1B4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055FEA14-7FC0-214D-B4B5-901405D0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captio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place for a longer text with big font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287D1E3-FAA8-DA42-AF8B-183435A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F9C823-F2A6-A74D-AEC6-BC32A37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4744FC-0DB0-E748-B73E-E10332A6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C9CF941-81E8-B942-B878-0BDED6B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3E3FD92-8269-D546-B4DB-51B4B32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DBD502F-9618-B44A-9413-5CE00B5D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C9CF941-81E8-B942-B878-0BDED6B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3E3FD92-8269-D546-B4DB-51B4B32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B0E4E790-0341-3348-AD80-817F03A2B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280F2D48-B5A1-2748-AC6F-668E3192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“Insert </a:t>
            </a:r>
            <a:br>
              <a:rPr lang="en-US" dirty="0"/>
            </a:br>
            <a:r>
              <a:rPr lang="en-US" dirty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5"/>
            <a:ext cx="10660062" cy="33178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fi-FI" dirty="0"/>
              <a:t>– </a:t>
            </a:r>
            <a:r>
              <a:rPr lang="fi-FI" dirty="0" err="1"/>
              <a:t>Firstname</a:t>
            </a:r>
            <a:r>
              <a:rPr lang="fi-FI" dirty="0"/>
              <a:t> </a:t>
            </a:r>
            <a:r>
              <a:rPr lang="fi-FI" dirty="0" err="1"/>
              <a:t>Lastname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63967-A49D-DF42-A667-DCBD5D9E4B3A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724FB2-0A91-174D-81D1-48431DA44DE4}" type="datetime1">
              <a:rPr lang="fi-FI" smtClean="0"/>
              <a:pPr/>
              <a:t>5.5.2019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A00247E-7C11-F94D-B1CB-5B7FD1C1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“Insert </a:t>
            </a:r>
            <a:br>
              <a:rPr lang="en-US" dirty="0"/>
            </a:br>
            <a:r>
              <a:rPr lang="en-US" dirty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33236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fi-FI" dirty="0">
                <a:solidFill>
                  <a:schemeClr val="bg1"/>
                </a:solidFill>
              </a:rPr>
              <a:t>– </a:t>
            </a:r>
            <a:r>
              <a:rPr lang="fi-FI" dirty="0" err="1">
                <a:solidFill>
                  <a:schemeClr val="bg1"/>
                </a:solidFill>
              </a:rPr>
              <a:t>Firstname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Lastname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9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D89AA-C7B0-4546-8848-6AFDC87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chemeClr val="accent4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7" y="2020766"/>
            <a:ext cx="4974040" cy="365134"/>
          </a:xfrm>
        </p:spPr>
        <p:txBody>
          <a:bodyPr anchor="b" anchorCtr="0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4974038" cy="22767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03605"/>
            <a:ext cx="0" cy="2319489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077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088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36464DA-9EA2-5C40-B73F-205181B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987761C-73F5-9944-A85F-CA6BA172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694382D2-A10E-5B4D-9C26-A901A6E2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E1DD8D7-BC62-714D-8C04-60C029D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724FB2-0A91-174D-81D1-48431DA44DE4}" type="datetime1">
              <a:rPr lang="fi-FI" smtClean="0"/>
              <a:pPr/>
              <a:t>5.5.2019</a:t>
            </a:fld>
            <a:endParaRPr lang="fi-FI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26783F-D43A-6D4C-BEFA-7DFFEE9E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95DFA96-13AD-F24F-83D3-51A2E980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BCC84-F53F-524B-9DBE-6944834F9D94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9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724FB2-0A91-174D-81D1-48431DA44DE4}" type="datetime1">
              <a:rPr lang="fi-FI" smtClean="0"/>
              <a:pPr/>
              <a:t>5.5.2019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D89AA-C7B0-4546-8848-6AFDC87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52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E95653-E7CD-2A46-A046-9A8AACB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95C54A-B3E8-6C46-BBDD-FC93CAEB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27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528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7C9030-3752-8A4B-9741-E2F1236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E19EC9-64A0-744B-9106-23A4D3F5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8743F89-9A57-4347-9B8D-6712A3A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40" y="916517"/>
            <a:ext cx="10650635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65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50" y="2647950"/>
            <a:ext cx="5157787" cy="3541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E5FB882-B6B3-F249-9973-534AD04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78D9CD0-3716-934C-B5DD-61894BF3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3E6749-9CC7-194A-AAAA-3A076D722BA1}"/>
              </a:ext>
            </a:extLst>
          </p:cNvPr>
          <p:cNvSpPr/>
          <p:nvPr userDrawn="1"/>
        </p:nvSpPr>
        <p:spPr>
          <a:xfrm>
            <a:off x="277977" y="636422"/>
            <a:ext cx="12067633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41" y="916517"/>
            <a:ext cx="10642163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648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48" y="2647950"/>
            <a:ext cx="5157787" cy="3541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047FC6-B3C6-E642-BDFA-E84EEF5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67F747-DFA8-8B4A-8A0D-75CA3C7401B5}" type="datetime1">
              <a:rPr lang="fi-FI" smtClean="0"/>
              <a:t>5.5.2019</a:t>
            </a:fld>
            <a:endParaRPr lang="fi-FI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9B0E81-E9DC-D04E-B08D-9DD7D9B0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1CD3757-9E47-764C-86DA-EBC9E8E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1" y="914401"/>
            <a:ext cx="10651813" cy="64293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653C74F-D40D-B54A-8E96-F2E76A97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6724FB2-0A91-174D-81D1-48431DA44DE4}" type="datetime1">
              <a:rPr lang="fi-FI" smtClean="0"/>
              <a:t>5.5.2019</a:t>
            </a:fld>
            <a:endParaRPr lang="fi-FI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DB137D-3A6F-B945-B27B-BFADE8ADE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7AB1BCD9-1FCC-E245-8D3F-5F3AD62FD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991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69037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60A5C83-C4F1-6941-AB32-EF204B896280}" type="datetime1">
              <a:rPr lang="fi-FI" smtClean="0"/>
              <a:t>5.5.2019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27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8F17548-CD09-A745-82B0-43DA235BE42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" y="36000"/>
            <a:ext cx="192442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1" r:id="rId2"/>
    <p:sldLayoutId id="2147483770" r:id="rId3"/>
    <p:sldLayoutId id="2147483803" r:id="rId4"/>
    <p:sldLayoutId id="2147483772" r:id="rId5"/>
    <p:sldLayoutId id="2147483785" r:id="rId6"/>
    <p:sldLayoutId id="2147483773" r:id="rId7"/>
    <p:sldLayoutId id="2147483786" r:id="rId8"/>
    <p:sldLayoutId id="2147483774" r:id="rId9"/>
    <p:sldLayoutId id="2147483787" r:id="rId10"/>
    <p:sldLayoutId id="2147483775" r:id="rId11"/>
    <p:sldLayoutId id="2147483788" r:id="rId12"/>
    <p:sldLayoutId id="2147483798" r:id="rId13"/>
    <p:sldLayoutId id="2147483776" r:id="rId14"/>
    <p:sldLayoutId id="2147483789" r:id="rId15"/>
    <p:sldLayoutId id="2147483778" r:id="rId16"/>
    <p:sldLayoutId id="2147483795" r:id="rId17"/>
    <p:sldLayoutId id="2147483779" r:id="rId18"/>
    <p:sldLayoutId id="2147483796" r:id="rId19"/>
    <p:sldLayoutId id="2147483777" r:id="rId20"/>
    <p:sldLayoutId id="2147483790" r:id="rId21"/>
    <p:sldLayoutId id="2147483791" r:id="rId22"/>
    <p:sldLayoutId id="2147483780" r:id="rId23"/>
    <p:sldLayoutId id="2147483792" r:id="rId24"/>
    <p:sldLayoutId id="2147483782" r:id="rId25"/>
    <p:sldLayoutId id="2147483800" r:id="rId26"/>
    <p:sldLayoutId id="2147483804" r:id="rId27"/>
    <p:sldLayoutId id="2147483802" r:id="rId28"/>
    <p:sldLayoutId id="2147483805" r:id="rId29"/>
    <p:sldLayoutId id="2147483801" r:id="rId30"/>
    <p:sldLayoutId id="2147483783" r:id="rId3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pos="7605" userDrawn="1">
          <p15:clr>
            <a:srgbClr val="F26B43"/>
          </p15:clr>
        </p15:guide>
        <p15:guide id="3" pos="75" userDrawn="1">
          <p15:clr>
            <a:srgbClr val="F26B43"/>
          </p15:clr>
        </p15:guide>
        <p15:guide id="4" orient="horz" pos="4247" userDrawn="1">
          <p15:clr>
            <a:srgbClr val="F26B43"/>
          </p15:clr>
        </p15:guide>
        <p15:guide id="5" pos="325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  <p15:guide id="7" pos="6970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572" userDrawn="1">
          <p15:clr>
            <a:srgbClr val="F26B43"/>
          </p15:clr>
        </p15:guide>
        <p15:guide id="11" orient="horz" pos="1071" userDrawn="1">
          <p15:clr>
            <a:srgbClr val="F26B43"/>
          </p15:clr>
        </p15:guide>
        <p15:guide id="12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ps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media" Target="../media/media2.wav"/><Relationship Id="rId7" Type="http://schemas.openxmlformats.org/officeDocument/2006/relationships/slideLayout" Target="../slideLayouts/slideLayout2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media" Target="../media/media5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4" Type="http://schemas.openxmlformats.org/officeDocument/2006/relationships/audio" Target="../media/media5.wav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stackexchange.com/questions/1771/alternatives-to-hearing-aid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82C-C76D-404F-B2A9-CCA4DB16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19" y="1378348"/>
            <a:ext cx="11090275" cy="121889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Clustering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CEDD-EE1B-E040-B1F9-557114E73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31" y="3862316"/>
            <a:ext cx="11083550" cy="2355570"/>
          </a:xfrm>
        </p:spPr>
        <p:txBody>
          <a:bodyPr>
            <a:noAutofit/>
          </a:bodyPr>
          <a:lstStyle/>
          <a:p>
            <a:r>
              <a:rPr lang="fi-FI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i-FI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Shanshan Wang,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</a:t>
            </a:r>
            <a:r>
              <a:rPr lang="fi-FI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Naithani</a:t>
            </a:r>
            <a:r>
              <a:rPr lang="fi-FI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Tuomas Virtanen</a:t>
            </a:r>
          </a:p>
          <a:p>
            <a:endParaRPr lang="fi-FI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fi-FI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68447-2DFB-8548-B355-9F13F0416F6A}"/>
              </a:ext>
            </a:extLst>
          </p:cNvPr>
          <p:cNvSpPr/>
          <p:nvPr/>
        </p:nvSpPr>
        <p:spPr>
          <a:xfrm>
            <a:off x="0" y="-6234"/>
            <a:ext cx="12192000" cy="749437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42C18275-F4FA-974D-A77F-28608BB3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"/>
            <a:ext cx="717592" cy="727577"/>
          </a:xfrm>
          <a:prstGeom prst="rect">
            <a:avLst/>
          </a:prstGeom>
        </p:spPr>
      </p:pic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FDBE56E4-51B7-274E-ADBF-83879B37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70" y="5317778"/>
            <a:ext cx="3120371" cy="1218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419CC-26E5-FE4B-9487-0DABF740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917" y="2597243"/>
            <a:ext cx="1534932" cy="12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A657-B574-CA48-AD67-EF3299A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5" y="883346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AB5-0821-174F-9842-033D2C0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906" y="2429543"/>
            <a:ext cx="5795572" cy="99945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Clustering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72FA5-7EF9-1649-A179-EDF9A4A1E50F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EBC1E72-F037-844D-B6F6-8CBD3C7A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EB4527-D43D-B249-B30F-6999E5E07301}"/>
              </a:ext>
            </a:extLst>
          </p:cNvPr>
          <p:cNvSpPr txBox="1">
            <a:spLocks/>
          </p:cNvSpPr>
          <p:nvPr/>
        </p:nvSpPr>
        <p:spPr>
          <a:xfrm>
            <a:off x="1691906" y="3065021"/>
            <a:ext cx="5795572" cy="99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8950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133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5700" indent="-1285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70025" indent="-133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943B56-1A6F-694A-86DA-073B1AA7130F}"/>
              </a:ext>
            </a:extLst>
          </p:cNvPr>
          <p:cNvSpPr txBox="1">
            <a:spLocks/>
          </p:cNvSpPr>
          <p:nvPr/>
        </p:nvSpPr>
        <p:spPr>
          <a:xfrm>
            <a:off x="1691906" y="4200228"/>
            <a:ext cx="5795572" cy="99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8950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133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5700" indent="-1285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70025" indent="-133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11D822-9309-B84D-BA71-A1723A8B9807}"/>
              </a:ext>
            </a:extLst>
          </p:cNvPr>
          <p:cNvSpPr/>
          <p:nvPr/>
        </p:nvSpPr>
        <p:spPr>
          <a:xfrm>
            <a:off x="0" y="-17601"/>
            <a:ext cx="12192000" cy="58735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22987435-4DDB-3D4A-B18D-91AF5823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"/>
            <a:ext cx="498025" cy="565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0AD19-C0D5-B441-AEFA-5AF6FB247244}"/>
              </a:ext>
            </a:extLst>
          </p:cNvPr>
          <p:cNvSpPr txBox="1"/>
          <p:nvPr/>
        </p:nvSpPr>
        <p:spPr>
          <a:xfrm>
            <a:off x="2239400" y="812637"/>
            <a:ext cx="771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AAD24-868E-1E49-88C4-B03A4444F686}"/>
              </a:ext>
            </a:extLst>
          </p:cNvPr>
          <p:cNvSpPr txBox="1"/>
          <p:nvPr/>
        </p:nvSpPr>
        <p:spPr>
          <a:xfrm>
            <a:off x="1709532" y="2157851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 that allows online processing – </a:t>
            </a:r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network </a:t>
            </a:r>
            <a:endParaRPr lang="fi-FI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AB7A97-09E4-8F42-BC6B-3E132B8F879E}"/>
              </a:ext>
            </a:extLst>
          </p:cNvPr>
          <p:cNvSpPr/>
          <p:nvPr/>
        </p:nvSpPr>
        <p:spPr>
          <a:xfrm>
            <a:off x="3074506" y="3410647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B759B-DA52-5944-94FF-946EC0807FBD}"/>
              </a:ext>
            </a:extLst>
          </p:cNvPr>
          <p:cNvSpPr/>
          <p:nvPr/>
        </p:nvSpPr>
        <p:spPr>
          <a:xfrm>
            <a:off x="2915488" y="4558750"/>
            <a:ext cx="914391" cy="46166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BA1007-8F97-D749-80B5-CDC0C48066C3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385676" y="3982864"/>
            <a:ext cx="256" cy="57588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91D114C-FA49-FA48-A28D-AD24F12CD196}"/>
                  </a:ext>
                </a:extLst>
              </p:cNvPr>
              <p:cNvSpPr txBox="1"/>
              <p:nvPr/>
            </p:nvSpPr>
            <p:spPr>
              <a:xfrm>
                <a:off x="8647043" y="5318532"/>
                <a:ext cx="5245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91D114C-FA49-FA48-A28D-AD24F12C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043" y="5318532"/>
                <a:ext cx="524592" cy="369332"/>
              </a:xfrm>
              <a:prstGeom prst="rect">
                <a:avLst/>
              </a:prstGeom>
              <a:blipFill>
                <a:blip r:embed="rId3"/>
                <a:stretch>
                  <a:fillRect t="-6667" r="-16667" b="-3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BF9663-BA7E-6447-B0EA-C918A11A13F9}"/>
                  </a:ext>
                </a:extLst>
              </p:cNvPr>
              <p:cNvSpPr txBox="1"/>
              <p:nvPr/>
            </p:nvSpPr>
            <p:spPr>
              <a:xfrm>
                <a:off x="8958468" y="5389930"/>
                <a:ext cx="15912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0,1,…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i-FI" sz="20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BF9663-BA7E-6447-B0EA-C918A11A1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68" y="5389930"/>
                <a:ext cx="1591299" cy="307777"/>
              </a:xfrm>
              <a:prstGeom prst="rect">
                <a:avLst/>
              </a:prstGeom>
              <a:blipFill>
                <a:blip r:embed="rId4"/>
                <a:stretch>
                  <a:fillRect t="-3846" b="-3076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4073F4-F474-B94F-8745-693D9AB20A0D}"/>
                  </a:ext>
                </a:extLst>
              </p:cNvPr>
              <p:cNvSpPr txBox="1"/>
              <p:nvPr/>
            </p:nvSpPr>
            <p:spPr>
              <a:xfrm>
                <a:off x="8958467" y="5853776"/>
                <a:ext cx="15912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0,1,…</m:t>
                      </m:r>
                      <m:r>
                        <a:rPr lang="en-US" sz="2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i-FI" sz="20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4073F4-F474-B94F-8745-693D9AB2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67" y="5853776"/>
                <a:ext cx="1591299" cy="307777"/>
              </a:xfrm>
              <a:prstGeom prst="rect">
                <a:avLst/>
              </a:prstGeom>
              <a:blipFill>
                <a:blip r:embed="rId5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245BF0-5B69-7C44-84A1-60F26C7EFDAD}"/>
                  </a:ext>
                </a:extLst>
              </p:cNvPr>
              <p:cNvSpPr txBox="1"/>
              <p:nvPr/>
            </p:nvSpPr>
            <p:spPr>
              <a:xfrm>
                <a:off x="8647043" y="5792221"/>
                <a:ext cx="5244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245BF0-5B69-7C44-84A1-60F26C7E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043" y="5792221"/>
                <a:ext cx="524485" cy="369332"/>
              </a:xfrm>
              <a:prstGeom prst="rect">
                <a:avLst/>
              </a:prstGeom>
              <a:blipFill>
                <a:blip r:embed="rId6"/>
                <a:stretch>
                  <a:fillRect l="-4762" t="-6897" r="-16667" b="-3793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169458B7-0BE7-7344-BA34-02342618EAF6}"/>
              </a:ext>
            </a:extLst>
          </p:cNvPr>
          <p:cNvSpPr txBox="1"/>
          <p:nvPr/>
        </p:nvSpPr>
        <p:spPr>
          <a:xfrm>
            <a:off x="10628246" y="5363236"/>
            <a:ext cx="92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BA55B2-B4B3-A446-BA55-9B0723A83BAD}"/>
              </a:ext>
            </a:extLst>
          </p:cNvPr>
          <p:cNvSpPr txBox="1"/>
          <p:nvPr/>
        </p:nvSpPr>
        <p:spPr>
          <a:xfrm>
            <a:off x="10601222" y="5845968"/>
            <a:ext cx="92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FEEAF-E1CA-D344-99C4-704A303E1EBD}"/>
                  </a:ext>
                </a:extLst>
              </p:cNvPr>
              <p:cNvSpPr txBox="1"/>
              <p:nvPr/>
            </p:nvSpPr>
            <p:spPr>
              <a:xfrm>
                <a:off x="3158246" y="3430529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FEEAF-E1CA-D344-99C4-704A303E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246" y="3430529"/>
                <a:ext cx="494271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A6BC41-18BE-7E45-86E4-421EF932E19F}"/>
              </a:ext>
            </a:extLst>
          </p:cNvPr>
          <p:cNvCxnSpPr>
            <a:cxnSpLocks/>
            <a:stCxn id="79" idx="0"/>
            <a:endCxn id="5" idx="2"/>
          </p:cNvCxnSpPr>
          <p:nvPr/>
        </p:nvCxnSpPr>
        <p:spPr>
          <a:xfrm flipH="1" flipV="1">
            <a:off x="3372684" y="5020415"/>
            <a:ext cx="1121" cy="5784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BE68E78-3DE8-3340-A9FE-810143581CE6}"/>
              </a:ext>
            </a:extLst>
          </p:cNvPr>
          <p:cNvSpPr/>
          <p:nvPr/>
        </p:nvSpPr>
        <p:spPr>
          <a:xfrm>
            <a:off x="3062379" y="5598875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AA6B495-420B-C348-A217-5AF5D1CEEE80}"/>
                  </a:ext>
                </a:extLst>
              </p:cNvPr>
              <p:cNvSpPr txBox="1"/>
              <p:nvPr/>
            </p:nvSpPr>
            <p:spPr>
              <a:xfrm>
                <a:off x="3159371" y="5618757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AA6B495-420B-C348-A217-5AF5D1CE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71" y="5618757"/>
                <a:ext cx="4942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71E4B7-A684-6043-80E1-DA2F98A6F71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29879" y="4789583"/>
            <a:ext cx="477077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343785-C9FA-D843-9967-55F1EDF6FC43}"/>
              </a:ext>
            </a:extLst>
          </p:cNvPr>
          <p:cNvSpPr/>
          <p:nvPr/>
        </p:nvSpPr>
        <p:spPr>
          <a:xfrm>
            <a:off x="4472612" y="3417275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CA637F-23AA-1A4B-AF82-66BE10821B0B}"/>
              </a:ext>
            </a:extLst>
          </p:cNvPr>
          <p:cNvSpPr/>
          <p:nvPr/>
        </p:nvSpPr>
        <p:spPr>
          <a:xfrm>
            <a:off x="4313594" y="4565378"/>
            <a:ext cx="914391" cy="46166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66B29F-4F76-FE42-A8DB-99699B51C76D}"/>
              </a:ext>
            </a:extLst>
          </p:cNvPr>
          <p:cNvCxnSpPr>
            <a:cxnSpLocks/>
            <a:endCxn id="90" idx="4"/>
          </p:cNvCxnSpPr>
          <p:nvPr/>
        </p:nvCxnSpPr>
        <p:spPr>
          <a:xfrm flipV="1">
            <a:off x="4783782" y="3989492"/>
            <a:ext cx="256" cy="57588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E85E67-3F03-1747-9F01-63D6EE654730}"/>
                  </a:ext>
                </a:extLst>
              </p:cNvPr>
              <p:cNvSpPr txBox="1"/>
              <p:nvPr/>
            </p:nvSpPr>
            <p:spPr>
              <a:xfrm>
                <a:off x="4556352" y="3437157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E85E67-3F03-1747-9F01-63D6EE65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52" y="3437157"/>
                <a:ext cx="494271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B2676B-FE09-164C-A45E-AE828123AFC0}"/>
              </a:ext>
            </a:extLst>
          </p:cNvPr>
          <p:cNvCxnSpPr>
            <a:cxnSpLocks/>
            <a:stCxn id="95" idx="0"/>
            <a:endCxn id="91" idx="2"/>
          </p:cNvCxnSpPr>
          <p:nvPr/>
        </p:nvCxnSpPr>
        <p:spPr>
          <a:xfrm flipH="1" flipV="1">
            <a:off x="4770790" y="5027043"/>
            <a:ext cx="1121" cy="5784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33BFC35-904F-E54B-8499-01736B63DF3B}"/>
              </a:ext>
            </a:extLst>
          </p:cNvPr>
          <p:cNvSpPr/>
          <p:nvPr/>
        </p:nvSpPr>
        <p:spPr>
          <a:xfrm>
            <a:off x="4460485" y="5605503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CAFA73-17C7-E247-8452-51E93FC93936}"/>
                  </a:ext>
                </a:extLst>
              </p:cNvPr>
              <p:cNvSpPr txBox="1"/>
              <p:nvPr/>
            </p:nvSpPr>
            <p:spPr>
              <a:xfrm>
                <a:off x="4557477" y="5625385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CAFA73-17C7-E247-8452-51E93FC93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77" y="5625385"/>
                <a:ext cx="494271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93338B-83DD-A246-A35C-DD577D1E887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227985" y="4796211"/>
            <a:ext cx="477077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6F6BC9-0E2C-2948-90F7-79CCD162E0E5}"/>
              </a:ext>
            </a:extLst>
          </p:cNvPr>
          <p:cNvSpPr txBox="1"/>
          <p:nvPr/>
        </p:nvSpPr>
        <p:spPr>
          <a:xfrm>
            <a:off x="5844211" y="4552126"/>
            <a:ext cx="37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FC03521-CC51-A543-A71D-2E48FC154A16}"/>
              </a:ext>
            </a:extLst>
          </p:cNvPr>
          <p:cNvSpPr/>
          <p:nvPr/>
        </p:nvSpPr>
        <p:spPr>
          <a:xfrm>
            <a:off x="6804993" y="3417275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EBC19C-C7C5-4D41-80A8-2D40670C3BCE}"/>
              </a:ext>
            </a:extLst>
          </p:cNvPr>
          <p:cNvSpPr/>
          <p:nvPr/>
        </p:nvSpPr>
        <p:spPr>
          <a:xfrm>
            <a:off x="6645975" y="4565378"/>
            <a:ext cx="914391" cy="46166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8FBD4D-88B0-8F4E-AD3C-0E45F8EDAFBB}"/>
              </a:ext>
            </a:extLst>
          </p:cNvPr>
          <p:cNvCxnSpPr>
            <a:cxnSpLocks/>
            <a:endCxn id="99" idx="4"/>
          </p:cNvCxnSpPr>
          <p:nvPr/>
        </p:nvCxnSpPr>
        <p:spPr>
          <a:xfrm flipV="1">
            <a:off x="7116163" y="3989492"/>
            <a:ext cx="256" cy="57588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CCB3F03-DA10-2F47-9754-90A2A6F62D2C}"/>
                  </a:ext>
                </a:extLst>
              </p:cNvPr>
              <p:cNvSpPr txBox="1"/>
              <p:nvPr/>
            </p:nvSpPr>
            <p:spPr>
              <a:xfrm>
                <a:off x="6888733" y="3437157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CCB3F03-DA10-2F47-9754-90A2A6F6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33" y="3437157"/>
                <a:ext cx="494271" cy="461665"/>
              </a:xfrm>
              <a:prstGeom prst="rect">
                <a:avLst/>
              </a:prstGeom>
              <a:blipFill>
                <a:blip r:embed="rId1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2A016EE-9829-3D42-B53B-B1EB260C98E4}"/>
              </a:ext>
            </a:extLst>
          </p:cNvPr>
          <p:cNvCxnSpPr>
            <a:cxnSpLocks/>
            <a:stCxn id="104" idx="0"/>
            <a:endCxn id="100" idx="2"/>
          </p:cNvCxnSpPr>
          <p:nvPr/>
        </p:nvCxnSpPr>
        <p:spPr>
          <a:xfrm flipH="1" flipV="1">
            <a:off x="7103171" y="5027043"/>
            <a:ext cx="1121" cy="5784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9FE5586-3583-4346-AB94-86745E3A9A00}"/>
              </a:ext>
            </a:extLst>
          </p:cNvPr>
          <p:cNvSpPr/>
          <p:nvPr/>
        </p:nvSpPr>
        <p:spPr>
          <a:xfrm>
            <a:off x="6792866" y="5605503"/>
            <a:ext cx="622851" cy="572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E1FCDF-0D3D-D541-9003-B19F9F2A80FE}"/>
                  </a:ext>
                </a:extLst>
              </p:cNvPr>
              <p:cNvSpPr txBox="1"/>
              <p:nvPr/>
            </p:nvSpPr>
            <p:spPr>
              <a:xfrm>
                <a:off x="6889858" y="5625385"/>
                <a:ext cx="494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2400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E1FCDF-0D3D-D541-9003-B19F9F2A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58" y="5625385"/>
                <a:ext cx="494271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708C4A4-8D4B-BA47-8C7A-2BB082DC4817}"/>
              </a:ext>
            </a:extLst>
          </p:cNvPr>
          <p:cNvCxnSpPr>
            <a:cxnSpLocks/>
          </p:cNvCxnSpPr>
          <p:nvPr/>
        </p:nvCxnSpPr>
        <p:spPr>
          <a:xfrm>
            <a:off x="6268277" y="4796210"/>
            <a:ext cx="377698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11D822-9309-B84D-BA71-A1723A8B9807}"/>
              </a:ext>
            </a:extLst>
          </p:cNvPr>
          <p:cNvSpPr/>
          <p:nvPr/>
        </p:nvSpPr>
        <p:spPr>
          <a:xfrm>
            <a:off x="0" y="-17601"/>
            <a:ext cx="12192000" cy="58735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22987435-4DDB-3D4A-B18D-91AF5823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"/>
            <a:ext cx="498025" cy="565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0AD19-C0D5-B441-AEFA-5AF6FB247244}"/>
              </a:ext>
            </a:extLst>
          </p:cNvPr>
          <p:cNvSpPr txBox="1"/>
          <p:nvPr/>
        </p:nvSpPr>
        <p:spPr>
          <a:xfrm>
            <a:off x="2239400" y="812637"/>
            <a:ext cx="771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AAD24-868E-1E49-88C4-B03A4444F686}"/>
              </a:ext>
            </a:extLst>
          </p:cNvPr>
          <p:cNvSpPr txBox="1"/>
          <p:nvPr/>
        </p:nvSpPr>
        <p:spPr>
          <a:xfrm>
            <a:off x="1239078" y="2065085"/>
            <a:ext cx="10368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Time-frequency representation that allows low latency – using </a:t>
            </a:r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" sz="24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length</a:t>
            </a:r>
            <a:endParaRPr lang="fi-FI"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16E4BF25-AB30-D241-A72A-444759364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3" b="19231"/>
          <a:stretch/>
        </p:blipFill>
        <p:spPr>
          <a:xfrm>
            <a:off x="3766381" y="3452191"/>
            <a:ext cx="606425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92A08-894F-E249-A299-AA7CDA927707}"/>
              </a:ext>
            </a:extLst>
          </p:cNvPr>
          <p:cNvSpPr/>
          <p:nvPr/>
        </p:nvSpPr>
        <p:spPr>
          <a:xfrm>
            <a:off x="3938659" y="2972905"/>
            <a:ext cx="409056" cy="2345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B16A91-90AB-1042-ADE9-5C2B884390DB}"/>
              </a:ext>
            </a:extLst>
          </p:cNvPr>
          <p:cNvSpPr/>
          <p:nvPr/>
        </p:nvSpPr>
        <p:spPr>
          <a:xfrm>
            <a:off x="4118127" y="2961721"/>
            <a:ext cx="409056" cy="2345635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CD2219-6B34-BF4B-9F3D-CF5A176B4FE8}"/>
              </a:ext>
            </a:extLst>
          </p:cNvPr>
          <p:cNvSpPr/>
          <p:nvPr/>
        </p:nvSpPr>
        <p:spPr>
          <a:xfrm>
            <a:off x="7295100" y="2988123"/>
            <a:ext cx="409055" cy="234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AAADE-F750-CF4F-89F6-5942B3C8A2CA}"/>
              </a:ext>
            </a:extLst>
          </p:cNvPr>
          <p:cNvSpPr txBox="1"/>
          <p:nvPr/>
        </p:nvSpPr>
        <p:spPr>
          <a:xfrm>
            <a:off x="5362507" y="3405809"/>
            <a:ext cx="62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954DC-FD76-524C-AA95-CE7E0AE78C2A}"/>
              </a:ext>
            </a:extLst>
          </p:cNvPr>
          <p:cNvCxnSpPr>
            <a:cxnSpLocks/>
          </p:cNvCxnSpPr>
          <p:nvPr/>
        </p:nvCxnSpPr>
        <p:spPr>
          <a:xfrm>
            <a:off x="3938659" y="5589916"/>
            <a:ext cx="409056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C2DB71-8F2E-8444-9080-5F2CCCBA9B20}"/>
              </a:ext>
            </a:extLst>
          </p:cNvPr>
          <p:cNvSpPr txBox="1"/>
          <p:nvPr/>
        </p:nvSpPr>
        <p:spPr>
          <a:xfrm>
            <a:off x="3837648" y="5840749"/>
            <a:ext cx="69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8 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49C27-174A-074D-AA87-8053CAB78762}"/>
              </a:ext>
            </a:extLst>
          </p:cNvPr>
          <p:cNvCxnSpPr/>
          <p:nvPr/>
        </p:nvCxnSpPr>
        <p:spPr>
          <a:xfrm>
            <a:off x="3938659" y="5451894"/>
            <a:ext cx="0" cy="25923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CFA06-C4E9-CE45-8D21-95E676D4F1BF}"/>
              </a:ext>
            </a:extLst>
          </p:cNvPr>
          <p:cNvCxnSpPr/>
          <p:nvPr/>
        </p:nvCxnSpPr>
        <p:spPr>
          <a:xfrm>
            <a:off x="4347715" y="5460297"/>
            <a:ext cx="0" cy="25923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41" grpId="0" animBg="1"/>
      <p:bldP spid="6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59688CB-A26E-454E-B2A8-03333F6E4895}"/>
              </a:ext>
            </a:extLst>
          </p:cNvPr>
          <p:cNvSpPr/>
          <p:nvPr/>
        </p:nvSpPr>
        <p:spPr>
          <a:xfrm>
            <a:off x="0" y="-21132"/>
            <a:ext cx="12192000" cy="598117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Picture 95" descr="A drawing of a person&#10;&#10;Description automatically generated">
            <a:extLst>
              <a:ext uri="{FF2B5EF4-FFF2-40B4-BE49-F238E27FC236}">
                <a16:creationId xmlns:a16="http://schemas.microsoft.com/office/drawing/2014/main" id="{2BD970C5-D7DD-4246-A0AA-697D7545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"/>
            <a:ext cx="498025" cy="5398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B3AA14-3B77-7641-B53E-914781D4D3D5}"/>
              </a:ext>
            </a:extLst>
          </p:cNvPr>
          <p:cNvSpPr txBox="1"/>
          <p:nvPr/>
        </p:nvSpPr>
        <p:spPr>
          <a:xfrm>
            <a:off x="2504663" y="843156"/>
            <a:ext cx="771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566E8-384D-DD4F-8A51-F07C763434D0}"/>
              </a:ext>
            </a:extLst>
          </p:cNvPr>
          <p:cNvSpPr/>
          <p:nvPr/>
        </p:nvSpPr>
        <p:spPr>
          <a:xfrm>
            <a:off x="964847" y="3752164"/>
            <a:ext cx="10792827" cy="461665"/>
          </a:xfrm>
          <a:prstGeom prst="rect">
            <a:avLst/>
          </a:prstGeom>
        </p:spPr>
        <p:txBody>
          <a:bodyPr wrap="square" lIns="90000" anchor="ctr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only a certain length in the beginning of the mixture, to get the cluster centers,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9F1ED-9EFB-9846-B3AA-64D266E5C6F6}"/>
              </a:ext>
            </a:extLst>
          </p:cNvPr>
          <p:cNvSpPr txBox="1"/>
          <p:nvPr/>
        </p:nvSpPr>
        <p:spPr>
          <a:xfrm>
            <a:off x="1386948" y="2070222"/>
            <a:ext cx="939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speaker models (cluster of embeddings) in short time </a:t>
            </a:r>
            <a:endParaRPr lang="fi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E931-56E0-0144-B830-C5A916CC38B8}"/>
              </a:ext>
            </a:extLst>
          </p:cNvPr>
          <p:cNvSpPr/>
          <p:nvPr/>
        </p:nvSpPr>
        <p:spPr>
          <a:xfrm>
            <a:off x="10214686" y="2131777"/>
            <a:ext cx="118494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buffer</a:t>
            </a:r>
            <a:endParaRPr lang="fi-FI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CB940-2A36-0F4D-831D-8E5BE0E9EFC3}"/>
              </a:ext>
            </a:extLst>
          </p:cNvPr>
          <p:cNvSpPr/>
          <p:nvPr/>
        </p:nvSpPr>
        <p:spPr>
          <a:xfrm>
            <a:off x="964846" y="4510924"/>
            <a:ext cx="10792827" cy="830997"/>
          </a:xfrm>
          <a:prstGeom prst="rect">
            <a:avLst/>
          </a:prstGeom>
        </p:spPr>
        <p:txBody>
          <a:bodyPr wrap="square" lIns="90000" anchor="ctr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those centers can be used to predict the masks for the rest of the mixture.</a:t>
            </a:r>
          </a:p>
          <a:p>
            <a:pPr algn="just"/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59688CB-A26E-454E-B2A8-03333F6E4895}"/>
              </a:ext>
            </a:extLst>
          </p:cNvPr>
          <p:cNvSpPr/>
          <p:nvPr/>
        </p:nvSpPr>
        <p:spPr>
          <a:xfrm>
            <a:off x="0" y="-21132"/>
            <a:ext cx="12192000" cy="598117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Picture 95" descr="A drawing of a person&#10;&#10;Description automatically generated">
            <a:extLst>
              <a:ext uri="{FF2B5EF4-FFF2-40B4-BE49-F238E27FC236}">
                <a16:creationId xmlns:a16="http://schemas.microsoft.com/office/drawing/2014/main" id="{2BD970C5-D7DD-4246-A0AA-697D7545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"/>
            <a:ext cx="498025" cy="5398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B3AA14-3B77-7641-B53E-914781D4D3D5}"/>
              </a:ext>
            </a:extLst>
          </p:cNvPr>
          <p:cNvSpPr txBox="1"/>
          <p:nvPr/>
        </p:nvSpPr>
        <p:spPr>
          <a:xfrm>
            <a:off x="2557671" y="660294"/>
            <a:ext cx="771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9E341A-90AD-8644-AC2B-A03AE410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48728"/>
              </p:ext>
            </p:extLst>
          </p:nvPr>
        </p:nvGraphicFramePr>
        <p:xfrm>
          <a:off x="4223173" y="2440423"/>
          <a:ext cx="1308110" cy="73152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61622">
                  <a:extLst>
                    <a:ext uri="{9D8B030D-6E8A-4147-A177-3AD203B41FA5}">
                      <a16:colId xmlns:a16="http://schemas.microsoft.com/office/drawing/2014/main" val="4031860438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131630395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2725022737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0665762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537800304"/>
                    </a:ext>
                  </a:extLst>
                </a:gridCol>
              </a:tblGrid>
              <a:tr h="364410">
                <a:tc>
                  <a:txBody>
                    <a:bodyPr/>
                    <a:lstStyle/>
                    <a:p>
                      <a:endParaRPr lang="fi-FI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44616"/>
                  </a:ext>
                </a:extLst>
              </a:tr>
              <a:tr h="36441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0751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9E7C5C5-23B4-8745-B04F-5B8F69AB5E0F}"/>
              </a:ext>
            </a:extLst>
          </p:cNvPr>
          <p:cNvSpPr txBox="1"/>
          <p:nvPr/>
        </p:nvSpPr>
        <p:spPr>
          <a:xfrm>
            <a:off x="4025512" y="3296703"/>
            <a:ext cx="971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DD5BFB-C830-8147-BA13-E2DD73344618}"/>
              </a:ext>
            </a:extLst>
          </p:cNvPr>
          <p:cNvCxnSpPr>
            <a:cxnSpLocks/>
          </p:cNvCxnSpPr>
          <p:nvPr/>
        </p:nvCxnSpPr>
        <p:spPr>
          <a:xfrm>
            <a:off x="3994402" y="3200698"/>
            <a:ext cx="0" cy="540000"/>
          </a:xfrm>
          <a:prstGeom prst="straightConnector1">
            <a:avLst/>
          </a:prstGeom>
          <a:ln w="222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5537AFC-F064-DB49-BA1E-205002B9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3719"/>
              </p:ext>
            </p:extLst>
          </p:nvPr>
        </p:nvGraphicFramePr>
        <p:xfrm>
          <a:off x="5531283" y="2440423"/>
          <a:ext cx="1308110" cy="73152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61622">
                  <a:extLst>
                    <a:ext uri="{9D8B030D-6E8A-4147-A177-3AD203B41FA5}">
                      <a16:colId xmlns:a16="http://schemas.microsoft.com/office/drawing/2014/main" val="4031860438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131630395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2725022737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0665762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537800304"/>
                    </a:ext>
                  </a:extLst>
                </a:gridCol>
              </a:tblGrid>
              <a:tr h="364410">
                <a:tc>
                  <a:txBody>
                    <a:bodyPr/>
                    <a:lstStyle/>
                    <a:p>
                      <a:endParaRPr lang="fi-FI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44616"/>
                  </a:ext>
                </a:extLst>
              </a:tr>
              <a:tr h="36441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28741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A20FD80-BBD2-9F4F-8AAA-1F8BBD23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55344"/>
              </p:ext>
            </p:extLst>
          </p:nvPr>
        </p:nvGraphicFramePr>
        <p:xfrm>
          <a:off x="2906509" y="2440422"/>
          <a:ext cx="1308110" cy="73152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61622">
                  <a:extLst>
                    <a:ext uri="{9D8B030D-6E8A-4147-A177-3AD203B41FA5}">
                      <a16:colId xmlns:a16="http://schemas.microsoft.com/office/drawing/2014/main" val="4031860438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131630395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2725022737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0665762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537800304"/>
                    </a:ext>
                  </a:extLst>
                </a:gridCol>
              </a:tblGrid>
              <a:tr h="188417">
                <a:tc>
                  <a:txBody>
                    <a:bodyPr/>
                    <a:lstStyle/>
                    <a:p>
                      <a:endParaRPr lang="fi-FI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44616"/>
                  </a:ext>
                </a:extLst>
              </a:tr>
              <a:tr h="188417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0751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40FBA52-E720-6C4D-B440-E1395EC4A0BE}"/>
              </a:ext>
            </a:extLst>
          </p:cNvPr>
          <p:cNvSpPr txBox="1"/>
          <p:nvPr/>
        </p:nvSpPr>
        <p:spPr>
          <a:xfrm>
            <a:off x="3112239" y="4698925"/>
            <a:ext cx="192483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centers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8803D2-FEBD-3C4A-BC56-43022FE4A947}"/>
              </a:ext>
            </a:extLst>
          </p:cNvPr>
          <p:cNvSpPr txBox="1"/>
          <p:nvPr/>
        </p:nvSpPr>
        <p:spPr>
          <a:xfrm>
            <a:off x="4035394" y="4243816"/>
            <a:ext cx="117370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9F0BFC-02B0-C642-89D0-A56AD599B990}"/>
              </a:ext>
            </a:extLst>
          </p:cNvPr>
          <p:cNvSpPr txBox="1"/>
          <p:nvPr/>
        </p:nvSpPr>
        <p:spPr>
          <a:xfrm>
            <a:off x="3275899" y="3740698"/>
            <a:ext cx="169716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E3A21-9059-FE44-B806-FDBC04B6ECE4}"/>
              </a:ext>
            </a:extLst>
          </p:cNvPr>
          <p:cNvCxnSpPr>
            <a:cxnSpLocks/>
          </p:cNvCxnSpPr>
          <p:nvPr/>
        </p:nvCxnSpPr>
        <p:spPr>
          <a:xfrm>
            <a:off x="4025512" y="4146408"/>
            <a:ext cx="0" cy="540000"/>
          </a:xfrm>
          <a:prstGeom prst="straightConnector1">
            <a:avLst/>
          </a:prstGeom>
          <a:ln w="222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ABB70F-728D-0448-BB42-AAE92987D5CE}"/>
              </a:ext>
            </a:extLst>
          </p:cNvPr>
          <p:cNvSpPr/>
          <p:nvPr/>
        </p:nvSpPr>
        <p:spPr>
          <a:xfrm>
            <a:off x="3133631" y="555023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DFB0F4B-906A-1D4A-B12F-765351874E80}"/>
              </a:ext>
            </a:extLst>
          </p:cNvPr>
          <p:cNvSpPr/>
          <p:nvPr/>
        </p:nvSpPr>
        <p:spPr>
          <a:xfrm>
            <a:off x="3196248" y="5719430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9C9FC3-84A0-FC40-BEAF-4134085431C5}"/>
              </a:ext>
            </a:extLst>
          </p:cNvPr>
          <p:cNvSpPr/>
          <p:nvPr/>
        </p:nvSpPr>
        <p:spPr>
          <a:xfrm>
            <a:off x="4744634" y="5535208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82D5F4-838E-8A46-B647-2657183C232B}"/>
              </a:ext>
            </a:extLst>
          </p:cNvPr>
          <p:cNvSpPr/>
          <p:nvPr/>
        </p:nvSpPr>
        <p:spPr>
          <a:xfrm>
            <a:off x="3362997" y="5603013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0CBBFD-C62A-6544-B023-602AB638EF07}"/>
              </a:ext>
            </a:extLst>
          </p:cNvPr>
          <p:cNvSpPr/>
          <p:nvPr/>
        </p:nvSpPr>
        <p:spPr>
          <a:xfrm>
            <a:off x="5076333" y="5670637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8DB915-702B-894A-AB6F-4CD813C69C83}"/>
              </a:ext>
            </a:extLst>
          </p:cNvPr>
          <p:cNvSpPr/>
          <p:nvPr/>
        </p:nvSpPr>
        <p:spPr>
          <a:xfrm>
            <a:off x="3450574" y="5777102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E78213-A253-9741-8448-C07378DF1219}"/>
              </a:ext>
            </a:extLst>
          </p:cNvPr>
          <p:cNvSpPr/>
          <p:nvPr/>
        </p:nvSpPr>
        <p:spPr>
          <a:xfrm>
            <a:off x="4912368" y="5761937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9CF9C9B-F3E7-D445-918A-B72FF324AD5C}"/>
              </a:ext>
            </a:extLst>
          </p:cNvPr>
          <p:cNvSpPr/>
          <p:nvPr/>
        </p:nvSpPr>
        <p:spPr>
          <a:xfrm>
            <a:off x="3331510" y="5907812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C357E7-C5C8-9F4F-96A1-FB25D9C824F1}"/>
              </a:ext>
            </a:extLst>
          </p:cNvPr>
          <p:cNvSpPr/>
          <p:nvPr/>
        </p:nvSpPr>
        <p:spPr>
          <a:xfrm>
            <a:off x="5209098" y="5777102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ED5D3B-F5F9-4949-AD74-5BCDFE50F25C}"/>
              </a:ext>
            </a:extLst>
          </p:cNvPr>
          <p:cNvSpPr/>
          <p:nvPr/>
        </p:nvSpPr>
        <p:spPr>
          <a:xfrm>
            <a:off x="3580523" y="5577215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876B24-6CAD-454E-9620-F74F63A2D53D}"/>
              </a:ext>
            </a:extLst>
          </p:cNvPr>
          <p:cNvSpPr/>
          <p:nvPr/>
        </p:nvSpPr>
        <p:spPr>
          <a:xfrm>
            <a:off x="5082565" y="6085154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B72790-A930-3C4E-AE97-56F7317C9219}"/>
              </a:ext>
            </a:extLst>
          </p:cNvPr>
          <p:cNvSpPr/>
          <p:nvPr/>
        </p:nvSpPr>
        <p:spPr>
          <a:xfrm>
            <a:off x="3602877" y="6049372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E88A4-1DAC-4348-8B99-39E3008162D9}"/>
              </a:ext>
            </a:extLst>
          </p:cNvPr>
          <p:cNvSpPr/>
          <p:nvPr/>
        </p:nvSpPr>
        <p:spPr>
          <a:xfrm>
            <a:off x="5395074" y="5992408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2C76C8-FB58-F440-B956-A7CEE78FDA26}"/>
              </a:ext>
            </a:extLst>
          </p:cNvPr>
          <p:cNvSpPr/>
          <p:nvPr/>
        </p:nvSpPr>
        <p:spPr>
          <a:xfrm>
            <a:off x="3712141" y="5817605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78D6C4E-19FE-DE4A-A465-5BB25E37AE19}"/>
              </a:ext>
            </a:extLst>
          </p:cNvPr>
          <p:cNvSpPr/>
          <p:nvPr/>
        </p:nvSpPr>
        <p:spPr>
          <a:xfrm>
            <a:off x="5288680" y="6314000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6A0D4B-B709-5747-9831-F02A3BBF2779}"/>
              </a:ext>
            </a:extLst>
          </p:cNvPr>
          <p:cNvSpPr/>
          <p:nvPr/>
        </p:nvSpPr>
        <p:spPr>
          <a:xfrm>
            <a:off x="3402212" y="55352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A28DCA-7233-1C4E-874E-27DD6FB116D5}"/>
              </a:ext>
            </a:extLst>
          </p:cNvPr>
          <p:cNvSpPr/>
          <p:nvPr/>
        </p:nvSpPr>
        <p:spPr>
          <a:xfrm>
            <a:off x="4491387" y="5722567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35C633-942D-CF4B-8BD9-A9295148D610}"/>
              </a:ext>
            </a:extLst>
          </p:cNvPr>
          <p:cNvSpPr/>
          <p:nvPr/>
        </p:nvSpPr>
        <p:spPr>
          <a:xfrm>
            <a:off x="3554612" y="56876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F30F18-E647-FC4E-BDE0-A636CA34650F}"/>
              </a:ext>
            </a:extLst>
          </p:cNvPr>
          <p:cNvSpPr/>
          <p:nvPr/>
        </p:nvSpPr>
        <p:spPr>
          <a:xfrm>
            <a:off x="4697319" y="5788750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D89BDE-8B87-0548-96B3-725741DCCB3A}"/>
              </a:ext>
            </a:extLst>
          </p:cNvPr>
          <p:cNvSpPr/>
          <p:nvPr/>
        </p:nvSpPr>
        <p:spPr>
          <a:xfrm>
            <a:off x="3707012" y="58400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644679-DE38-CF44-8182-7E4AE3E8ABC0}"/>
              </a:ext>
            </a:extLst>
          </p:cNvPr>
          <p:cNvSpPr/>
          <p:nvPr/>
        </p:nvSpPr>
        <p:spPr>
          <a:xfrm>
            <a:off x="4532823" y="60422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E53A8-C590-024B-860D-7A027EF0855C}"/>
              </a:ext>
            </a:extLst>
          </p:cNvPr>
          <p:cNvSpPr/>
          <p:nvPr/>
        </p:nvSpPr>
        <p:spPr>
          <a:xfrm>
            <a:off x="3859412" y="59924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D1077DE-EBDD-3340-9A30-43FE2A6565BD}"/>
              </a:ext>
            </a:extLst>
          </p:cNvPr>
          <p:cNvSpPr/>
          <p:nvPr/>
        </p:nvSpPr>
        <p:spPr>
          <a:xfrm>
            <a:off x="4844924" y="615337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0ACE7B-3857-8741-B60C-E4A99F8E0181}"/>
              </a:ext>
            </a:extLst>
          </p:cNvPr>
          <p:cNvSpPr/>
          <p:nvPr/>
        </p:nvSpPr>
        <p:spPr>
          <a:xfrm>
            <a:off x="3296472" y="6064344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B4B649-A8F2-6247-BEEF-4219E04F199E}"/>
              </a:ext>
            </a:extLst>
          </p:cNvPr>
          <p:cNvSpPr/>
          <p:nvPr/>
        </p:nvSpPr>
        <p:spPr>
          <a:xfrm>
            <a:off x="4837623" y="63470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9D6204-E20D-0A40-BE4B-1570DFD14F4B}"/>
              </a:ext>
            </a:extLst>
          </p:cNvPr>
          <p:cNvSpPr/>
          <p:nvPr/>
        </p:nvSpPr>
        <p:spPr>
          <a:xfrm>
            <a:off x="3183138" y="6083090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8DFC481-17CD-974B-874B-01AAB524C150}"/>
              </a:ext>
            </a:extLst>
          </p:cNvPr>
          <p:cNvSpPr/>
          <p:nvPr/>
        </p:nvSpPr>
        <p:spPr>
          <a:xfrm>
            <a:off x="4803896" y="590168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891EFE6-0AA9-A842-9174-5A2DBB0BACAA}"/>
              </a:ext>
            </a:extLst>
          </p:cNvPr>
          <p:cNvSpPr/>
          <p:nvPr/>
        </p:nvSpPr>
        <p:spPr>
          <a:xfrm>
            <a:off x="3520481" y="5959188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178A18A-4D8B-1847-82E3-A2DD15CA117E}"/>
              </a:ext>
            </a:extLst>
          </p:cNvPr>
          <p:cNvSpPr/>
          <p:nvPr/>
        </p:nvSpPr>
        <p:spPr>
          <a:xfrm>
            <a:off x="5082564" y="63470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B34B47-6886-D548-A2F7-F7D485734233}"/>
              </a:ext>
            </a:extLst>
          </p:cNvPr>
          <p:cNvSpPr/>
          <p:nvPr/>
        </p:nvSpPr>
        <p:spPr>
          <a:xfrm>
            <a:off x="3385366" y="6194690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B268C3A-BAEB-ED49-BD86-301B828B281C}"/>
              </a:ext>
            </a:extLst>
          </p:cNvPr>
          <p:cNvSpPr/>
          <p:nvPr/>
        </p:nvSpPr>
        <p:spPr>
          <a:xfrm>
            <a:off x="5082564" y="5890126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2FFEEE-99F1-1244-B206-0AA9D153C73B}"/>
              </a:ext>
            </a:extLst>
          </p:cNvPr>
          <p:cNvSpPr/>
          <p:nvPr/>
        </p:nvSpPr>
        <p:spPr>
          <a:xfrm>
            <a:off x="3747529" y="616974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090100-938E-0848-91EF-2C630A2F4366}"/>
              </a:ext>
            </a:extLst>
          </p:cNvPr>
          <p:cNvSpPr/>
          <p:nvPr/>
        </p:nvSpPr>
        <p:spPr>
          <a:xfrm rot="21440885">
            <a:off x="5392659" y="5668297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280ADC-8D28-0B44-B14C-31E253E8A6E9}"/>
              </a:ext>
            </a:extLst>
          </p:cNvPr>
          <p:cNvSpPr/>
          <p:nvPr/>
        </p:nvSpPr>
        <p:spPr>
          <a:xfrm>
            <a:off x="3402212" y="55352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07F2F1-0787-934F-B01D-D289BA11BED1}"/>
              </a:ext>
            </a:extLst>
          </p:cNvPr>
          <p:cNvSpPr/>
          <p:nvPr/>
        </p:nvSpPr>
        <p:spPr>
          <a:xfrm>
            <a:off x="4412935" y="5619559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5CB420-1B9C-F045-A7F8-E32C6E16A325}"/>
              </a:ext>
            </a:extLst>
          </p:cNvPr>
          <p:cNvSpPr/>
          <p:nvPr/>
        </p:nvSpPr>
        <p:spPr>
          <a:xfrm>
            <a:off x="3554612" y="56876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5D3ADD5-D0DC-8342-B0C2-AC403164142C}"/>
              </a:ext>
            </a:extLst>
          </p:cNvPr>
          <p:cNvSpPr/>
          <p:nvPr/>
        </p:nvSpPr>
        <p:spPr>
          <a:xfrm>
            <a:off x="4551557" y="550381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88F891-3527-554A-BE88-40CC2F617D24}"/>
              </a:ext>
            </a:extLst>
          </p:cNvPr>
          <p:cNvSpPr/>
          <p:nvPr/>
        </p:nvSpPr>
        <p:spPr>
          <a:xfrm>
            <a:off x="3707012" y="58400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8A1F601-D69D-6B47-9240-A9842133FEED}"/>
              </a:ext>
            </a:extLst>
          </p:cNvPr>
          <p:cNvSpPr/>
          <p:nvPr/>
        </p:nvSpPr>
        <p:spPr>
          <a:xfrm>
            <a:off x="4532823" y="60422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B4E2ED6-4EF4-DB40-A24D-FCF452ED699A}"/>
              </a:ext>
            </a:extLst>
          </p:cNvPr>
          <p:cNvSpPr/>
          <p:nvPr/>
        </p:nvSpPr>
        <p:spPr>
          <a:xfrm>
            <a:off x="3859412" y="5992409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1AD02E9-4F5A-5B43-9A57-76BB3A5815A0}"/>
              </a:ext>
            </a:extLst>
          </p:cNvPr>
          <p:cNvSpPr/>
          <p:nvPr/>
        </p:nvSpPr>
        <p:spPr>
          <a:xfrm>
            <a:off x="4685223" y="61946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0200411-41B0-AF49-9133-3ED306EE936A}"/>
              </a:ext>
            </a:extLst>
          </p:cNvPr>
          <p:cNvSpPr/>
          <p:nvPr/>
        </p:nvSpPr>
        <p:spPr>
          <a:xfrm>
            <a:off x="3561104" y="6186683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6A083D7-3A22-8E4B-B6EC-7AAE9BE55539}"/>
              </a:ext>
            </a:extLst>
          </p:cNvPr>
          <p:cNvSpPr/>
          <p:nvPr/>
        </p:nvSpPr>
        <p:spPr>
          <a:xfrm>
            <a:off x="4837623" y="63470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7A0CC2-91F7-8B4D-845A-90C0B165D0A6}"/>
              </a:ext>
            </a:extLst>
          </p:cNvPr>
          <p:cNvSpPr/>
          <p:nvPr/>
        </p:nvSpPr>
        <p:spPr>
          <a:xfrm>
            <a:off x="3474633" y="6376440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4D119BA-255F-6049-917A-F4474E1FDA80}"/>
              </a:ext>
            </a:extLst>
          </p:cNvPr>
          <p:cNvSpPr/>
          <p:nvPr/>
        </p:nvSpPr>
        <p:spPr>
          <a:xfrm>
            <a:off x="4990023" y="6499491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C5CA1E-3EE9-5E46-A476-F603BB87B14F}"/>
              </a:ext>
            </a:extLst>
          </p:cNvPr>
          <p:cNvSpPr/>
          <p:nvPr/>
        </p:nvSpPr>
        <p:spPr>
          <a:xfrm>
            <a:off x="3045330" y="5862800"/>
            <a:ext cx="185977" cy="1691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8170C5C-B5E6-A445-AE57-DA2D4CB4B09B}"/>
              </a:ext>
            </a:extLst>
          </p:cNvPr>
          <p:cNvSpPr/>
          <p:nvPr/>
        </p:nvSpPr>
        <p:spPr>
          <a:xfrm>
            <a:off x="5183412" y="6148810"/>
            <a:ext cx="185977" cy="169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8FA23B9-F4B7-264D-B29D-2F1494526FEC}"/>
              </a:ext>
            </a:extLst>
          </p:cNvPr>
          <p:cNvSpPr txBox="1"/>
          <p:nvPr/>
        </p:nvSpPr>
        <p:spPr>
          <a:xfrm>
            <a:off x="7441614" y="3747274"/>
            <a:ext cx="9229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4D51D4-C4AD-2F45-915A-C8C81FDA28F0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381586" y="3296703"/>
            <a:ext cx="1" cy="1411759"/>
          </a:xfrm>
          <a:prstGeom prst="straightConnector1">
            <a:avLst/>
          </a:prstGeom>
          <a:ln w="222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39B4405-641A-AC42-AC49-FBEA253E5661}"/>
              </a:ext>
            </a:extLst>
          </p:cNvPr>
          <p:cNvSpPr txBox="1"/>
          <p:nvPr/>
        </p:nvSpPr>
        <p:spPr>
          <a:xfrm>
            <a:off x="6533006" y="4708462"/>
            <a:ext cx="169716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2C521D-A448-DD4B-9A71-ECD7DE94C30F}"/>
              </a:ext>
            </a:extLst>
          </p:cNvPr>
          <p:cNvSpPr txBox="1"/>
          <p:nvPr/>
        </p:nvSpPr>
        <p:spPr>
          <a:xfrm>
            <a:off x="7441614" y="5193019"/>
            <a:ext cx="119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661AA-BFBC-DB4C-865D-45356B4E557D}"/>
              </a:ext>
            </a:extLst>
          </p:cNvPr>
          <p:cNvSpPr txBox="1"/>
          <p:nvPr/>
        </p:nvSpPr>
        <p:spPr>
          <a:xfrm>
            <a:off x="6646774" y="5813239"/>
            <a:ext cx="152954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090A545-A21C-0E4A-A739-8FF32BD23802}"/>
              </a:ext>
            </a:extLst>
          </p:cNvPr>
          <p:cNvCxnSpPr>
            <a:cxnSpLocks/>
          </p:cNvCxnSpPr>
          <p:nvPr/>
        </p:nvCxnSpPr>
        <p:spPr>
          <a:xfrm flipH="1">
            <a:off x="7381586" y="5106640"/>
            <a:ext cx="1" cy="612790"/>
          </a:xfrm>
          <a:prstGeom prst="straightConnector1">
            <a:avLst/>
          </a:prstGeom>
          <a:ln w="222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6372EB3-0FCA-AE4F-BBD9-A73AB62BAB72}"/>
              </a:ext>
            </a:extLst>
          </p:cNvPr>
          <p:cNvCxnSpPr>
            <a:cxnSpLocks/>
          </p:cNvCxnSpPr>
          <p:nvPr/>
        </p:nvCxnSpPr>
        <p:spPr>
          <a:xfrm>
            <a:off x="5276400" y="4934871"/>
            <a:ext cx="1323116" cy="0"/>
          </a:xfrm>
          <a:prstGeom prst="straightConnector1">
            <a:avLst/>
          </a:prstGeom>
          <a:ln w="222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9B12F882-F514-214B-80BA-A06699E32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8666"/>
              </p:ext>
            </p:extLst>
          </p:nvPr>
        </p:nvGraphicFramePr>
        <p:xfrm>
          <a:off x="6839393" y="2438959"/>
          <a:ext cx="1308110" cy="73152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61622">
                  <a:extLst>
                    <a:ext uri="{9D8B030D-6E8A-4147-A177-3AD203B41FA5}">
                      <a16:colId xmlns:a16="http://schemas.microsoft.com/office/drawing/2014/main" val="4031860438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131630395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2725022737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0665762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537800304"/>
                    </a:ext>
                  </a:extLst>
                </a:gridCol>
              </a:tblGrid>
              <a:tr h="315230">
                <a:tc>
                  <a:txBody>
                    <a:bodyPr/>
                    <a:lstStyle/>
                    <a:p>
                      <a:endParaRPr lang="fi-FI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44616"/>
                  </a:ext>
                </a:extLst>
              </a:tr>
              <a:tr h="36441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07510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25CF051-6D8F-7349-A5E5-CB1912994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65152"/>
              </p:ext>
            </p:extLst>
          </p:nvPr>
        </p:nvGraphicFramePr>
        <p:xfrm>
          <a:off x="8156057" y="2434425"/>
          <a:ext cx="1308110" cy="73152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261622">
                  <a:extLst>
                    <a:ext uri="{9D8B030D-6E8A-4147-A177-3AD203B41FA5}">
                      <a16:colId xmlns:a16="http://schemas.microsoft.com/office/drawing/2014/main" val="4031860438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131630395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2725022737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06657621"/>
                    </a:ext>
                  </a:extLst>
                </a:gridCol>
                <a:gridCol w="261622">
                  <a:extLst>
                    <a:ext uri="{9D8B030D-6E8A-4147-A177-3AD203B41FA5}">
                      <a16:colId xmlns:a16="http://schemas.microsoft.com/office/drawing/2014/main" val="3537800304"/>
                    </a:ext>
                  </a:extLst>
                </a:gridCol>
              </a:tblGrid>
              <a:tr h="364410">
                <a:tc>
                  <a:txBody>
                    <a:bodyPr/>
                    <a:lstStyle/>
                    <a:p>
                      <a:endParaRPr lang="fi-FI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44616"/>
                  </a:ext>
                </a:extLst>
              </a:tr>
              <a:tr h="36441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075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67E1F6-0AF3-6B4C-8B6C-658488DC4889}"/>
              </a:ext>
            </a:extLst>
          </p:cNvPr>
          <p:cNvSpPr txBox="1"/>
          <p:nvPr/>
        </p:nvSpPr>
        <p:spPr>
          <a:xfrm>
            <a:off x="2342341" y="2719620"/>
            <a:ext cx="59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5E6AE0E-BA67-144D-911F-A59B371C9BAE}"/>
              </a:ext>
            </a:extLst>
          </p:cNvPr>
          <p:cNvSpPr txBox="1"/>
          <p:nvPr/>
        </p:nvSpPr>
        <p:spPr>
          <a:xfrm>
            <a:off x="3760868" y="2129972"/>
            <a:ext cx="59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955F9F-9290-9948-AFE5-2E0E4724D57E}"/>
              </a:ext>
            </a:extLst>
          </p:cNvPr>
          <p:cNvCxnSpPr>
            <a:cxnSpLocks/>
          </p:cNvCxnSpPr>
          <p:nvPr/>
        </p:nvCxnSpPr>
        <p:spPr>
          <a:xfrm>
            <a:off x="3216060" y="2163360"/>
            <a:ext cx="140878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55140C-DD78-174B-A332-A768A91C6B0C}"/>
              </a:ext>
            </a:extLst>
          </p:cNvPr>
          <p:cNvCxnSpPr>
            <a:cxnSpLocks/>
          </p:cNvCxnSpPr>
          <p:nvPr/>
        </p:nvCxnSpPr>
        <p:spPr>
          <a:xfrm>
            <a:off x="4803896" y="2163360"/>
            <a:ext cx="437029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3" name="Picture 122" descr="A picture containing object&#10;&#10;Description automatically generated">
            <a:extLst>
              <a:ext uri="{FF2B5EF4-FFF2-40B4-BE49-F238E27FC236}">
                <a16:creationId xmlns:a16="http://schemas.microsoft.com/office/drawing/2014/main" id="{CF4E8D82-8CAC-4D49-B665-B6E738D4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30" y="802235"/>
            <a:ext cx="8281591" cy="1329072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BAB33B-96DA-5347-90B6-AF96CDBB2576}"/>
              </a:ext>
            </a:extLst>
          </p:cNvPr>
          <p:cNvCxnSpPr>
            <a:cxnSpLocks/>
          </p:cNvCxnSpPr>
          <p:nvPr/>
        </p:nvCxnSpPr>
        <p:spPr>
          <a:xfrm>
            <a:off x="4598912" y="851088"/>
            <a:ext cx="0" cy="1273879"/>
          </a:xfrm>
          <a:prstGeom prst="line">
            <a:avLst/>
          </a:prstGeom>
          <a:ln w="603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74543D4-488A-AA43-93CF-C0CB35018559}"/>
              </a:ext>
            </a:extLst>
          </p:cNvPr>
          <p:cNvSpPr txBox="1"/>
          <p:nvPr/>
        </p:nvSpPr>
        <p:spPr>
          <a:xfrm>
            <a:off x="4994744" y="585961"/>
            <a:ext cx="2669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Mixture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5B4A87-06C2-5E4B-B698-269A456639B7}"/>
              </a:ext>
            </a:extLst>
          </p:cNvPr>
          <p:cNvCxnSpPr>
            <a:cxnSpLocks/>
          </p:cNvCxnSpPr>
          <p:nvPr/>
        </p:nvCxnSpPr>
        <p:spPr>
          <a:xfrm>
            <a:off x="3135043" y="851088"/>
            <a:ext cx="0" cy="1273879"/>
          </a:xfrm>
          <a:prstGeom prst="line">
            <a:avLst/>
          </a:prstGeom>
          <a:ln w="603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13DB68D-5675-1747-BEBC-0DCA787BF042}"/>
              </a:ext>
            </a:extLst>
          </p:cNvPr>
          <p:cNvSpPr txBox="1"/>
          <p:nvPr/>
        </p:nvSpPr>
        <p:spPr>
          <a:xfrm>
            <a:off x="3706458" y="1766797"/>
            <a:ext cx="74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79D692-7458-0743-BCC9-8B90F7FFE431}"/>
              </a:ext>
            </a:extLst>
          </p:cNvPr>
          <p:cNvSpPr txBox="1"/>
          <p:nvPr/>
        </p:nvSpPr>
        <p:spPr>
          <a:xfrm>
            <a:off x="6517194" y="1834348"/>
            <a:ext cx="119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3777DF1-08B5-2B4E-986D-7C8EF5608A62}"/>
              </a:ext>
            </a:extLst>
          </p:cNvPr>
          <p:cNvCxnSpPr>
            <a:cxnSpLocks/>
          </p:cNvCxnSpPr>
          <p:nvPr/>
        </p:nvCxnSpPr>
        <p:spPr>
          <a:xfrm>
            <a:off x="5514171" y="2234458"/>
            <a:ext cx="0" cy="1273879"/>
          </a:xfrm>
          <a:prstGeom prst="line">
            <a:avLst/>
          </a:prstGeom>
          <a:ln w="603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B03D98-442D-2A43-9635-02ED05A47DFD}"/>
              </a:ext>
            </a:extLst>
          </p:cNvPr>
          <p:cNvCxnSpPr>
            <a:cxnSpLocks/>
          </p:cNvCxnSpPr>
          <p:nvPr/>
        </p:nvCxnSpPr>
        <p:spPr>
          <a:xfrm>
            <a:off x="9230547" y="854351"/>
            <a:ext cx="0" cy="1273879"/>
          </a:xfrm>
          <a:prstGeom prst="line">
            <a:avLst/>
          </a:prstGeom>
          <a:ln w="603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A657-B574-CA48-AD67-EF3299A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5" y="883346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AB5-0821-174F-9842-033D2C0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915" y="2442794"/>
            <a:ext cx="5795572" cy="33351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Clustering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72FA5-7EF9-1649-A179-EDF9A4A1E50F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EBC1E72-F037-844D-B6F6-8CBD3C7A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C7EE-C56E-C24C-9317-7E3C6D9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536" y="1815549"/>
            <a:ext cx="9719400" cy="1005526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 2-speaker mixtures from Wall Street Journal corpus (wsj0)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201A18-030B-884F-92B0-E3068C980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981810"/>
              </p:ext>
            </p:extLst>
          </p:nvPr>
        </p:nvGraphicFramePr>
        <p:xfrm>
          <a:off x="1380227" y="3440805"/>
          <a:ext cx="8958879" cy="193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1459527664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1664528532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3273236236"/>
                    </a:ext>
                  </a:extLst>
                </a:gridCol>
                <a:gridCol w="2087592">
                  <a:extLst>
                    <a:ext uri="{9D8B030D-6E8A-4147-A177-3AD203B41FA5}">
                      <a16:colId xmlns:a16="http://schemas.microsoft.com/office/drawing/2014/main" val="2406701103"/>
                    </a:ext>
                  </a:extLst>
                </a:gridCol>
              </a:tblGrid>
              <a:tr h="699874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data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008058"/>
                  </a:ext>
                </a:extLst>
              </a:tr>
              <a:tr h="7494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hours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hours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hours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20497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fi-FI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speakers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847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BAD3C90-55E8-5B4D-858C-8FCDE9D9D460}"/>
              </a:ext>
            </a:extLst>
          </p:cNvPr>
          <p:cNvSpPr/>
          <p:nvPr/>
        </p:nvSpPr>
        <p:spPr>
          <a:xfrm>
            <a:off x="0" y="-22859"/>
            <a:ext cx="12208625" cy="59344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93D7F7BA-7646-1C4F-ADB6-CA9B6642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8"/>
            <a:ext cx="498025" cy="539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4E12B3-70FE-4C4A-873C-261A5A6AD196}"/>
              </a:ext>
            </a:extLst>
          </p:cNvPr>
          <p:cNvCxnSpPr>
            <a:cxnSpLocks/>
          </p:cNvCxnSpPr>
          <p:nvPr/>
        </p:nvCxnSpPr>
        <p:spPr>
          <a:xfrm>
            <a:off x="4077325" y="3309998"/>
            <a:ext cx="0" cy="23489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F045B4-01FB-3445-BC71-7CCECDF551A8}"/>
              </a:ext>
            </a:extLst>
          </p:cNvPr>
          <p:cNvCxnSpPr>
            <a:cxnSpLocks/>
          </p:cNvCxnSpPr>
          <p:nvPr/>
        </p:nvCxnSpPr>
        <p:spPr>
          <a:xfrm>
            <a:off x="6403299" y="3309998"/>
            <a:ext cx="0" cy="23489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2F93EF-31DF-7849-80A3-6916678F99D1}"/>
              </a:ext>
            </a:extLst>
          </p:cNvPr>
          <p:cNvCxnSpPr>
            <a:cxnSpLocks/>
          </p:cNvCxnSpPr>
          <p:nvPr/>
        </p:nvCxnSpPr>
        <p:spPr>
          <a:xfrm>
            <a:off x="8322040" y="3320885"/>
            <a:ext cx="0" cy="23380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E32DC9B-47EB-2F41-ABB3-E39592316A01}"/>
              </a:ext>
            </a:extLst>
          </p:cNvPr>
          <p:cNvSpPr txBox="1">
            <a:spLocks/>
          </p:cNvSpPr>
          <p:nvPr/>
        </p:nvSpPr>
        <p:spPr>
          <a:xfrm>
            <a:off x="2396470" y="790043"/>
            <a:ext cx="8829466" cy="6456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DC Evaluation </a:t>
            </a:r>
          </a:p>
        </p:txBody>
      </p:sp>
    </p:spTree>
    <p:extLst>
      <p:ext uri="{BB962C8B-B14F-4D97-AF65-F5344CB8AC3E}">
        <p14:creationId xmlns:p14="http://schemas.microsoft.com/office/powerpoint/2010/main" val="186368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BD-09AA-414F-9B3A-6621CFD7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72" y="863585"/>
            <a:ext cx="8829466" cy="645616"/>
          </a:xfrm>
        </p:spPr>
        <p:txBody>
          <a:bodyPr>
            <a:noAutofit/>
          </a:bodyPr>
          <a:lstStyle/>
          <a:p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DC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59E5-0CA7-4F40-9CCF-F564DEF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65" y="2036428"/>
            <a:ext cx="11045944" cy="4540386"/>
          </a:xfrm>
        </p:spPr>
        <p:txBody>
          <a:bodyPr/>
          <a:lstStyle/>
          <a:p>
            <a:pPr marL="0" indent="0"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and trailing silence are trimmed from test audio signals.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4870E-D026-7246-8A0D-D366D502A05A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16F83EFD-49D2-AF48-A17F-AF6F37FC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CC576B-FC84-B94D-9E85-08C96E95068E}"/>
              </a:ext>
            </a:extLst>
          </p:cNvPr>
          <p:cNvSpPr txBox="1"/>
          <p:nvPr/>
        </p:nvSpPr>
        <p:spPr>
          <a:xfrm>
            <a:off x="1687963" y="335584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A7847-F6F0-6C40-9236-EA79355BE48E}"/>
              </a:ext>
            </a:extLst>
          </p:cNvPr>
          <p:cNvSpPr txBox="1"/>
          <p:nvPr/>
        </p:nvSpPr>
        <p:spPr>
          <a:xfrm>
            <a:off x="1650905" y="4513657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2155D-B72F-154A-A5CC-81038CF4460A}"/>
              </a:ext>
            </a:extLst>
          </p:cNvPr>
          <p:cNvSpPr txBox="1"/>
          <p:nvPr/>
        </p:nvSpPr>
        <p:spPr>
          <a:xfrm>
            <a:off x="1436722" y="5870836"/>
            <a:ext cx="132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E33429-CD3C-D440-A69E-B932ABC54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2353270" y="2692233"/>
            <a:ext cx="6019799" cy="1333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A6E6EF-991B-0443-A712-C4D43649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481" y="4306621"/>
            <a:ext cx="6019800" cy="90170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8D8D5F6-D500-394B-A154-0D32D7DFF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3" b="19231"/>
          <a:stretch/>
        </p:blipFill>
        <p:spPr>
          <a:xfrm>
            <a:off x="3020006" y="5208321"/>
            <a:ext cx="6064250" cy="1333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829EB6-9526-8345-8D35-350CD98B8E05}"/>
              </a:ext>
            </a:extLst>
          </p:cNvPr>
          <p:cNvCxnSpPr>
            <a:cxnSpLocks/>
          </p:cNvCxnSpPr>
          <p:nvPr/>
        </p:nvCxnSpPr>
        <p:spPr>
          <a:xfrm>
            <a:off x="3384610" y="3025464"/>
            <a:ext cx="0" cy="888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73E9BF-036D-7547-9D81-D69998981812}"/>
              </a:ext>
            </a:extLst>
          </p:cNvPr>
          <p:cNvCxnSpPr>
            <a:cxnSpLocks/>
          </p:cNvCxnSpPr>
          <p:nvPr/>
        </p:nvCxnSpPr>
        <p:spPr>
          <a:xfrm>
            <a:off x="8057252" y="3065894"/>
            <a:ext cx="0" cy="888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79E595-E4DC-EC43-9233-B4439C47B6F7}"/>
              </a:ext>
            </a:extLst>
          </p:cNvPr>
          <p:cNvCxnSpPr>
            <a:cxnSpLocks/>
          </p:cNvCxnSpPr>
          <p:nvPr/>
        </p:nvCxnSpPr>
        <p:spPr>
          <a:xfrm>
            <a:off x="3140959" y="4306621"/>
            <a:ext cx="0" cy="888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7F5009-49A7-994E-BC88-43F6AB9F10B8}"/>
              </a:ext>
            </a:extLst>
          </p:cNvPr>
          <p:cNvCxnSpPr>
            <a:cxnSpLocks/>
          </p:cNvCxnSpPr>
          <p:nvPr/>
        </p:nvCxnSpPr>
        <p:spPr>
          <a:xfrm>
            <a:off x="7574172" y="4319971"/>
            <a:ext cx="0" cy="888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2BAFB5B-F3A9-9B40-972E-2E8CF57ABCE7}"/>
              </a:ext>
            </a:extLst>
          </p:cNvPr>
          <p:cNvSpPr/>
          <p:nvPr/>
        </p:nvSpPr>
        <p:spPr>
          <a:xfrm>
            <a:off x="8791690" y="3821535"/>
            <a:ext cx="3502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</a:t>
            </a:r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speakers are </a:t>
            </a:r>
          </a:p>
          <a:p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buffer. </a:t>
            </a:r>
            <a:endParaRPr lang="fi-FI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67DF67F-1023-624D-906F-4B60809C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99" b="23899"/>
          <a:stretch/>
        </p:blipFill>
        <p:spPr>
          <a:xfrm>
            <a:off x="5923249" y="3282938"/>
            <a:ext cx="5273187" cy="120810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DBA103D-0DD2-3D4F-BDBC-D4FEC32F5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44" b="3277"/>
          <a:stretch/>
        </p:blipFill>
        <p:spPr>
          <a:xfrm>
            <a:off x="916836" y="3276490"/>
            <a:ext cx="4805791" cy="1200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3C353E-06F5-D44B-998F-5F3EE71525B0}"/>
              </a:ext>
            </a:extLst>
          </p:cNvPr>
          <p:cNvSpPr/>
          <p:nvPr/>
        </p:nvSpPr>
        <p:spPr>
          <a:xfrm>
            <a:off x="-13856" y="-6234"/>
            <a:ext cx="12205856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7CA1E854-B77A-0349-B55F-ED81EFE9F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" y="50565"/>
            <a:ext cx="498025" cy="504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5F6C7-4A87-EE40-AF96-BA39AB9751EA}"/>
              </a:ext>
            </a:extLst>
          </p:cNvPr>
          <p:cNvCxnSpPr/>
          <p:nvPr/>
        </p:nvCxnSpPr>
        <p:spPr>
          <a:xfrm>
            <a:off x="1853612" y="3158266"/>
            <a:ext cx="0" cy="13813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0F8844-BEA2-A642-B981-9465D5878112}"/>
              </a:ext>
            </a:extLst>
          </p:cNvPr>
          <p:cNvSpPr txBox="1"/>
          <p:nvPr/>
        </p:nvSpPr>
        <p:spPr>
          <a:xfrm>
            <a:off x="8135379" y="5085975"/>
            <a:ext cx="163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utterance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A5116-49B1-D942-8F12-C5B31089C2FC}"/>
              </a:ext>
            </a:extLst>
          </p:cNvPr>
          <p:cNvSpPr txBox="1"/>
          <p:nvPr/>
        </p:nvSpPr>
        <p:spPr>
          <a:xfrm>
            <a:off x="1737575" y="5149752"/>
            <a:ext cx="21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utterance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882982-CC27-BD42-9E7F-62B868779780}"/>
              </a:ext>
            </a:extLst>
          </p:cNvPr>
          <p:cNvCxnSpPr/>
          <p:nvPr/>
        </p:nvCxnSpPr>
        <p:spPr>
          <a:xfrm>
            <a:off x="1141917" y="3158266"/>
            <a:ext cx="0" cy="13813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CB7878-E967-F64A-9D1A-2B6C5A89E413}"/>
              </a:ext>
            </a:extLst>
          </p:cNvPr>
          <p:cNvCxnSpPr>
            <a:cxnSpLocks/>
          </p:cNvCxnSpPr>
          <p:nvPr/>
        </p:nvCxnSpPr>
        <p:spPr>
          <a:xfrm>
            <a:off x="1139151" y="4393535"/>
            <a:ext cx="71446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82476B-CB48-624E-B473-D49341B5C9D9}"/>
              </a:ext>
            </a:extLst>
          </p:cNvPr>
          <p:cNvSpPr txBox="1"/>
          <p:nvPr/>
        </p:nvSpPr>
        <p:spPr>
          <a:xfrm>
            <a:off x="1203059" y="4455488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7B4741D-7520-5C49-81DC-A155CB3A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614" y="734198"/>
            <a:ext cx="7095012" cy="645616"/>
          </a:xfrm>
        </p:spPr>
        <p:txBody>
          <a:bodyPr>
            <a:noAutofit/>
          </a:bodyPr>
          <a:lstStyle/>
          <a:p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DC Evaluation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41B85-3053-8642-87BF-38D326520A96}"/>
              </a:ext>
            </a:extLst>
          </p:cNvPr>
          <p:cNvSpPr txBox="1"/>
          <p:nvPr/>
        </p:nvSpPr>
        <p:spPr>
          <a:xfrm>
            <a:off x="883757" y="1958647"/>
            <a:ext cx="1007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the test material the same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buffer length, test and cluster utterance are taken from different mixtures of the same speaker pair.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C7EE-C56E-C24C-9317-7E3C6D9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963" y="684666"/>
            <a:ext cx="8822027" cy="776689"/>
          </a:xfrm>
        </p:spPr>
        <p:txBody>
          <a:bodyPr>
            <a:noAutofit/>
          </a:bodyPr>
          <a:lstStyle/>
          <a:p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Parameters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201A18-030B-884F-92B0-E3068C980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41118"/>
              </p:ext>
            </p:extLst>
          </p:nvPr>
        </p:nvGraphicFramePr>
        <p:xfrm>
          <a:off x="1971591" y="2063010"/>
          <a:ext cx="8277107" cy="395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24">
                  <a:extLst>
                    <a:ext uri="{9D8B030D-6E8A-4147-A177-3AD203B41FA5}">
                      <a16:colId xmlns:a16="http://schemas.microsoft.com/office/drawing/2014/main" val="1459527664"/>
                    </a:ext>
                  </a:extLst>
                </a:gridCol>
                <a:gridCol w="2501661">
                  <a:extLst>
                    <a:ext uri="{9D8B030D-6E8A-4147-A177-3AD203B41FA5}">
                      <a16:colId xmlns:a16="http://schemas.microsoft.com/office/drawing/2014/main" val="1664528532"/>
                    </a:ext>
                  </a:extLst>
                </a:gridCol>
                <a:gridCol w="2881222">
                  <a:extLst>
                    <a:ext uri="{9D8B030D-6E8A-4147-A177-3AD203B41FA5}">
                      <a16:colId xmlns:a16="http://schemas.microsoft.com/office/drawing/2014/main" val="3273236236"/>
                    </a:ext>
                  </a:extLst>
                </a:gridCol>
              </a:tblGrid>
              <a:tr h="433721">
                <a:tc>
                  <a:txBody>
                    <a:bodyPr/>
                    <a:lstStyle/>
                    <a:p>
                      <a:endParaRPr lang="en-US" sz="2000" b="0" dirty="0">
                        <a:ln>
                          <a:solidFill>
                            <a:sysClr val="windowText" lastClr="000000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Low-latency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08058"/>
                  </a:ext>
                </a:extLst>
              </a:tr>
              <a:tr h="60049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length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20497"/>
                  </a:ext>
                </a:extLst>
              </a:tr>
              <a:tr h="636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Hop length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84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 length</a:t>
                      </a:r>
                      <a:endParaRPr lang="fi-FI" sz="20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070"/>
                  </a:ext>
                </a:extLst>
              </a:tr>
              <a:tr h="2213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30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layers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LSTM units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76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 dimension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1203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4A62D53-E8F5-3D42-AB5B-86315F41C520}"/>
              </a:ext>
            </a:extLst>
          </p:cNvPr>
          <p:cNvSpPr/>
          <p:nvPr/>
        </p:nvSpPr>
        <p:spPr>
          <a:xfrm>
            <a:off x="0" y="-22859"/>
            <a:ext cx="12208625" cy="575157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5A530D75-E85E-C140-B240-A116E8F9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8"/>
            <a:ext cx="498025" cy="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3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1B8-9D7C-3745-9E2C-6D513A5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2" y="1044243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2-speaker mixture separation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AAFF4-0965-FE4F-8C98-9AF2AC6B4432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1EAB40DF-A12F-AF41-B949-EC857F2D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9C8C3-F36E-E940-88E8-6E4FE12DE4E7}"/>
              </a:ext>
            </a:extLst>
          </p:cNvPr>
          <p:cNvSpPr txBox="1"/>
          <p:nvPr/>
        </p:nvSpPr>
        <p:spPr>
          <a:xfrm>
            <a:off x="278296" y="2531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87D602-F2D1-F848-9E6D-E265436E23F2}"/>
              </a:ext>
            </a:extLst>
          </p:cNvPr>
          <p:cNvSpPr/>
          <p:nvPr/>
        </p:nvSpPr>
        <p:spPr>
          <a:xfrm>
            <a:off x="2146853" y="2388883"/>
            <a:ext cx="1046922" cy="831389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6BD31-DFEC-B74B-AA3B-A3A630FCB896}"/>
              </a:ext>
            </a:extLst>
          </p:cNvPr>
          <p:cNvSpPr/>
          <p:nvPr/>
        </p:nvSpPr>
        <p:spPr>
          <a:xfrm>
            <a:off x="2389392" y="2641177"/>
            <a:ext cx="159026" cy="132522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93B303-646B-574A-96F5-725838B6D3CD}"/>
              </a:ext>
            </a:extLst>
          </p:cNvPr>
          <p:cNvSpPr/>
          <p:nvPr/>
        </p:nvSpPr>
        <p:spPr>
          <a:xfrm>
            <a:off x="2789582" y="2589418"/>
            <a:ext cx="159026" cy="132522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3ADD2D2-FBBD-344D-92C5-7515C66D4ED7}"/>
              </a:ext>
            </a:extLst>
          </p:cNvPr>
          <p:cNvSpPr/>
          <p:nvPr/>
        </p:nvSpPr>
        <p:spPr>
          <a:xfrm rot="10964789">
            <a:off x="2517389" y="2914721"/>
            <a:ext cx="428586" cy="10565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E47903-D285-9B4D-ACFB-1690F57704CE}"/>
              </a:ext>
            </a:extLst>
          </p:cNvPr>
          <p:cNvCxnSpPr/>
          <p:nvPr/>
        </p:nvCxnSpPr>
        <p:spPr>
          <a:xfrm>
            <a:off x="2617052" y="3220272"/>
            <a:ext cx="0" cy="68580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CFEF9-26BF-D54D-922C-106ADBD97A13}"/>
              </a:ext>
            </a:extLst>
          </p:cNvPr>
          <p:cNvCxnSpPr>
            <a:cxnSpLocks/>
          </p:cNvCxnSpPr>
          <p:nvPr/>
        </p:nvCxnSpPr>
        <p:spPr>
          <a:xfrm flipH="1">
            <a:off x="2214334" y="3268258"/>
            <a:ext cx="384312" cy="5003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AE7CE-4E73-F443-B7F1-29AF20834E73}"/>
              </a:ext>
            </a:extLst>
          </p:cNvPr>
          <p:cNvCxnSpPr>
            <a:cxnSpLocks/>
          </p:cNvCxnSpPr>
          <p:nvPr/>
        </p:nvCxnSpPr>
        <p:spPr>
          <a:xfrm>
            <a:off x="2702488" y="3268258"/>
            <a:ext cx="424323" cy="3479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EA4718-1E76-1D4E-9DED-A0E49B9E5B81}"/>
              </a:ext>
            </a:extLst>
          </p:cNvPr>
          <p:cNvCxnSpPr>
            <a:cxnSpLocks/>
          </p:cNvCxnSpPr>
          <p:nvPr/>
        </p:nvCxnSpPr>
        <p:spPr>
          <a:xfrm>
            <a:off x="2641457" y="3916444"/>
            <a:ext cx="249931" cy="454551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0EC7B3-38C3-164A-B1C7-EDBD07796C6B}"/>
              </a:ext>
            </a:extLst>
          </p:cNvPr>
          <p:cNvCxnSpPr>
            <a:cxnSpLocks/>
          </p:cNvCxnSpPr>
          <p:nvPr/>
        </p:nvCxnSpPr>
        <p:spPr>
          <a:xfrm flipH="1">
            <a:off x="2339009" y="3916444"/>
            <a:ext cx="271818" cy="453454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86BF599-823C-CC40-B611-6FE2A35AC127}"/>
              </a:ext>
            </a:extLst>
          </p:cNvPr>
          <p:cNvSpPr/>
          <p:nvPr/>
        </p:nvSpPr>
        <p:spPr>
          <a:xfrm>
            <a:off x="8769058" y="2489524"/>
            <a:ext cx="1046922" cy="831389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CA1073-A585-414D-9D47-1B838EAB4771}"/>
              </a:ext>
            </a:extLst>
          </p:cNvPr>
          <p:cNvSpPr/>
          <p:nvPr/>
        </p:nvSpPr>
        <p:spPr>
          <a:xfrm>
            <a:off x="8994344" y="2690059"/>
            <a:ext cx="159026" cy="132522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E0561-B118-CE43-AA9D-C5C4137030B1}"/>
              </a:ext>
            </a:extLst>
          </p:cNvPr>
          <p:cNvSpPr/>
          <p:nvPr/>
        </p:nvSpPr>
        <p:spPr>
          <a:xfrm>
            <a:off x="9411787" y="2724565"/>
            <a:ext cx="159026" cy="132522"/>
          </a:xfrm>
          <a:prstGeom prst="ellips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FD7D452-255F-A14A-8748-87A2ED637675}"/>
              </a:ext>
            </a:extLst>
          </p:cNvPr>
          <p:cNvSpPr/>
          <p:nvPr/>
        </p:nvSpPr>
        <p:spPr>
          <a:xfrm rot="10606505">
            <a:off x="9139594" y="3015362"/>
            <a:ext cx="428586" cy="10565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22B049-5089-AA49-BD95-C6B4CF627A9A}"/>
              </a:ext>
            </a:extLst>
          </p:cNvPr>
          <p:cNvCxnSpPr/>
          <p:nvPr/>
        </p:nvCxnSpPr>
        <p:spPr>
          <a:xfrm>
            <a:off x="9239257" y="3320913"/>
            <a:ext cx="0" cy="68580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FA90B-471F-D747-A9C9-7A7F2FE44182}"/>
              </a:ext>
            </a:extLst>
          </p:cNvPr>
          <p:cNvCxnSpPr>
            <a:cxnSpLocks/>
          </p:cNvCxnSpPr>
          <p:nvPr/>
        </p:nvCxnSpPr>
        <p:spPr>
          <a:xfrm flipH="1">
            <a:off x="8836539" y="3368899"/>
            <a:ext cx="384312" cy="5003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872671-F71E-7347-89F1-19AAC7CD2187}"/>
              </a:ext>
            </a:extLst>
          </p:cNvPr>
          <p:cNvCxnSpPr>
            <a:cxnSpLocks/>
          </p:cNvCxnSpPr>
          <p:nvPr/>
        </p:nvCxnSpPr>
        <p:spPr>
          <a:xfrm>
            <a:off x="9265997" y="3368899"/>
            <a:ext cx="424323" cy="3479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6FE58A-BB4A-504B-A887-0837856A364F}"/>
              </a:ext>
            </a:extLst>
          </p:cNvPr>
          <p:cNvCxnSpPr>
            <a:cxnSpLocks/>
          </p:cNvCxnSpPr>
          <p:nvPr/>
        </p:nvCxnSpPr>
        <p:spPr>
          <a:xfrm>
            <a:off x="9263662" y="4017085"/>
            <a:ext cx="249931" cy="454551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18B0A8-572B-1948-95CA-DCDF1A4DC740}"/>
              </a:ext>
            </a:extLst>
          </p:cNvPr>
          <p:cNvCxnSpPr>
            <a:cxnSpLocks/>
          </p:cNvCxnSpPr>
          <p:nvPr/>
        </p:nvCxnSpPr>
        <p:spPr>
          <a:xfrm flipH="1">
            <a:off x="8961214" y="4017085"/>
            <a:ext cx="271818" cy="453454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A95E587B-53D2-1241-907F-54BD491A7E40}"/>
              </a:ext>
            </a:extLst>
          </p:cNvPr>
          <p:cNvSpPr/>
          <p:nvPr/>
        </p:nvSpPr>
        <p:spPr>
          <a:xfrm rot="1903562">
            <a:off x="3126811" y="2655679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5CE2CD3-544B-884A-B57D-FCAD0B7DE741}"/>
              </a:ext>
            </a:extLst>
          </p:cNvPr>
          <p:cNvSpPr/>
          <p:nvPr/>
        </p:nvSpPr>
        <p:spPr>
          <a:xfrm rot="1903562">
            <a:off x="3279211" y="2670055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65C11A8-4A8E-AD42-96A7-CF92FFE0A964}"/>
              </a:ext>
            </a:extLst>
          </p:cNvPr>
          <p:cNvSpPr/>
          <p:nvPr/>
        </p:nvSpPr>
        <p:spPr>
          <a:xfrm rot="1903562">
            <a:off x="3417235" y="2670055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12B9C76-EF1E-3548-9580-B39B0233CB7D}"/>
              </a:ext>
            </a:extLst>
          </p:cNvPr>
          <p:cNvSpPr/>
          <p:nvPr/>
        </p:nvSpPr>
        <p:spPr>
          <a:xfrm rot="1903562">
            <a:off x="7574040" y="2805202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5E35695-FC9D-884D-B04A-B9544D044FDC}"/>
              </a:ext>
            </a:extLst>
          </p:cNvPr>
          <p:cNvSpPr/>
          <p:nvPr/>
        </p:nvSpPr>
        <p:spPr>
          <a:xfrm rot="1903562">
            <a:off x="7923093" y="2770696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67E547-0D73-0142-969D-C43B3850A591}"/>
              </a:ext>
            </a:extLst>
          </p:cNvPr>
          <p:cNvSpPr/>
          <p:nvPr/>
        </p:nvSpPr>
        <p:spPr>
          <a:xfrm rot="1903562">
            <a:off x="7747691" y="2785072"/>
            <a:ext cx="427272" cy="564593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BF963F-43DE-794E-9B90-514FCF6F0BB9}"/>
              </a:ext>
            </a:extLst>
          </p:cNvPr>
          <p:cNvSpPr txBox="1"/>
          <p:nvPr/>
        </p:nvSpPr>
        <p:spPr>
          <a:xfrm>
            <a:off x="4625008" y="2822581"/>
            <a:ext cx="26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ICASSP 2019!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11CBE4-95C8-D249-9D28-7764C541BDDE}"/>
              </a:ext>
            </a:extLst>
          </p:cNvPr>
          <p:cNvSpPr txBox="1"/>
          <p:nvPr/>
        </p:nvSpPr>
        <p:spPr>
          <a:xfrm>
            <a:off x="3359427" y="4631503"/>
            <a:ext cx="26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ICASSP 2019!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CA527E-AF41-414C-8EA7-67DFBA9A2513}"/>
              </a:ext>
            </a:extLst>
          </p:cNvPr>
          <p:cNvSpPr txBox="1"/>
          <p:nvPr/>
        </p:nvSpPr>
        <p:spPr>
          <a:xfrm>
            <a:off x="6937514" y="4640761"/>
            <a:ext cx="26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6BB814-FF5F-E64D-AE4C-91B62A623AE5}"/>
              </a:ext>
            </a:extLst>
          </p:cNvPr>
          <p:cNvSpPr txBox="1"/>
          <p:nvPr/>
        </p:nvSpPr>
        <p:spPr>
          <a:xfrm>
            <a:off x="5049082" y="2818586"/>
            <a:ext cx="26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8613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07DA42-2BD5-9444-9787-EE0CE90D03CF}"/>
              </a:ext>
            </a:extLst>
          </p:cNvPr>
          <p:cNvSpPr/>
          <p:nvPr/>
        </p:nvSpPr>
        <p:spPr>
          <a:xfrm>
            <a:off x="0" y="-22859"/>
            <a:ext cx="12208625" cy="584704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AE9C5EDA-0A67-364B-8BB4-23F04C24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8"/>
            <a:ext cx="498025" cy="5049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083E02-A8C0-7045-B84F-23D4C3216880}"/>
              </a:ext>
            </a:extLst>
          </p:cNvPr>
          <p:cNvSpPr txBox="1">
            <a:spLocks/>
          </p:cNvSpPr>
          <p:nvPr/>
        </p:nvSpPr>
        <p:spPr>
          <a:xfrm>
            <a:off x="1743306" y="700096"/>
            <a:ext cx="8959673" cy="7766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DC &amp; Online DC 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5F50E4-DAA6-6041-B214-0DBE1B488537}"/>
              </a:ext>
            </a:extLst>
          </p:cNvPr>
          <p:cNvCxnSpPr>
            <a:cxnSpLocks/>
          </p:cNvCxnSpPr>
          <p:nvPr/>
        </p:nvCxnSpPr>
        <p:spPr>
          <a:xfrm>
            <a:off x="2656940" y="2760453"/>
            <a:ext cx="75222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477C6-4FDB-624F-801F-0225A6D72C7A}"/>
              </a:ext>
            </a:extLst>
          </p:cNvPr>
          <p:cNvCxnSpPr>
            <a:cxnSpLocks/>
          </p:cNvCxnSpPr>
          <p:nvPr/>
        </p:nvCxnSpPr>
        <p:spPr>
          <a:xfrm flipV="1">
            <a:off x="2622434" y="4540293"/>
            <a:ext cx="7556740" cy="139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96C99-7A04-C04A-8FAC-B3DE0DE944B7}"/>
              </a:ext>
            </a:extLst>
          </p:cNvPr>
          <p:cNvCxnSpPr>
            <a:cxnSpLocks/>
          </p:cNvCxnSpPr>
          <p:nvPr/>
        </p:nvCxnSpPr>
        <p:spPr>
          <a:xfrm>
            <a:off x="4364962" y="2040149"/>
            <a:ext cx="0" cy="36877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654E99-6909-3B4B-95E0-D0C125150273}"/>
              </a:ext>
            </a:extLst>
          </p:cNvPr>
          <p:cNvSpPr txBox="1"/>
          <p:nvPr/>
        </p:nvSpPr>
        <p:spPr>
          <a:xfrm>
            <a:off x="2622436" y="3450568"/>
            <a:ext cx="1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DC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08897-72CE-1B48-9320-541E197E43B9}"/>
              </a:ext>
            </a:extLst>
          </p:cNvPr>
          <p:cNvSpPr txBox="1"/>
          <p:nvPr/>
        </p:nvSpPr>
        <p:spPr>
          <a:xfrm>
            <a:off x="2502271" y="4926238"/>
            <a:ext cx="186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DC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F9FC8-51F5-D54D-B2A8-374C4803777A}"/>
              </a:ext>
            </a:extLst>
          </p:cNvPr>
          <p:cNvSpPr txBox="1"/>
          <p:nvPr/>
        </p:nvSpPr>
        <p:spPr>
          <a:xfrm>
            <a:off x="5932245" y="2097782"/>
            <a:ext cx="223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8E96B-CE9F-F24B-8B18-4A60EDF04CD4}"/>
              </a:ext>
            </a:extLst>
          </p:cNvPr>
          <p:cNvSpPr txBox="1"/>
          <p:nvPr/>
        </p:nvSpPr>
        <p:spPr>
          <a:xfrm>
            <a:off x="8010827" y="2108594"/>
            <a:ext cx="1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 (dB)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05A49-81AC-7846-9FAD-85136921B887}"/>
              </a:ext>
            </a:extLst>
          </p:cNvPr>
          <p:cNvSpPr txBox="1"/>
          <p:nvPr/>
        </p:nvSpPr>
        <p:spPr>
          <a:xfrm>
            <a:off x="4620620" y="2887249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*BLSTM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81E92-4394-DB42-876A-C64D7EA9319F}"/>
              </a:ext>
            </a:extLst>
          </p:cNvPr>
          <p:cNvSpPr txBox="1"/>
          <p:nvPr/>
        </p:nvSpPr>
        <p:spPr>
          <a:xfrm>
            <a:off x="4620620" y="3504442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EEA7D-5931-4442-BF16-89361C3F7BA0}"/>
              </a:ext>
            </a:extLst>
          </p:cNvPr>
          <p:cNvSpPr txBox="1"/>
          <p:nvPr/>
        </p:nvSpPr>
        <p:spPr>
          <a:xfrm>
            <a:off x="4639850" y="4092564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3DE43-CD9A-FB46-8B88-8CBFEC463347}"/>
              </a:ext>
            </a:extLst>
          </p:cNvPr>
          <p:cNvSpPr txBox="1"/>
          <p:nvPr/>
        </p:nvSpPr>
        <p:spPr>
          <a:xfrm>
            <a:off x="6278866" y="2901615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2786F-9AB6-594D-AE7B-7A8A188BD783}"/>
              </a:ext>
            </a:extLst>
          </p:cNvPr>
          <p:cNvSpPr txBox="1"/>
          <p:nvPr/>
        </p:nvSpPr>
        <p:spPr>
          <a:xfrm>
            <a:off x="6310840" y="3517348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74C7B-00E4-F84D-A056-86BFBDEFF59E}"/>
              </a:ext>
            </a:extLst>
          </p:cNvPr>
          <p:cNvSpPr txBox="1"/>
          <p:nvPr/>
        </p:nvSpPr>
        <p:spPr>
          <a:xfrm>
            <a:off x="6310840" y="4078628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AAA7D-6CC3-3A4E-B3EB-FDB0D3B72C4E}"/>
              </a:ext>
            </a:extLst>
          </p:cNvPr>
          <p:cNvSpPr txBox="1"/>
          <p:nvPr/>
        </p:nvSpPr>
        <p:spPr>
          <a:xfrm>
            <a:off x="7995040" y="2916505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C0748B-594E-7E4C-92A9-CA3AB4256F4A}"/>
              </a:ext>
            </a:extLst>
          </p:cNvPr>
          <p:cNvSpPr txBox="1"/>
          <p:nvPr/>
        </p:nvSpPr>
        <p:spPr>
          <a:xfrm>
            <a:off x="8011009" y="3536829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4AC66-F6EF-B14B-9728-40AC5450F15D}"/>
              </a:ext>
            </a:extLst>
          </p:cNvPr>
          <p:cNvSpPr txBox="1"/>
          <p:nvPr/>
        </p:nvSpPr>
        <p:spPr>
          <a:xfrm>
            <a:off x="8011009" y="4084759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C2A50A-44C0-B64E-9A77-330A8575CCBB}"/>
              </a:ext>
            </a:extLst>
          </p:cNvPr>
          <p:cNvSpPr txBox="1"/>
          <p:nvPr/>
        </p:nvSpPr>
        <p:spPr>
          <a:xfrm>
            <a:off x="4330456" y="4734316"/>
            <a:ext cx="210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(0.3s buffer)</a:t>
            </a:r>
          </a:p>
          <a:p>
            <a:pPr lvl="0" algn="ctr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A030-1D2B-F643-8649-62534E426F0A}"/>
              </a:ext>
            </a:extLst>
          </p:cNvPr>
          <p:cNvSpPr txBox="1"/>
          <p:nvPr/>
        </p:nvSpPr>
        <p:spPr>
          <a:xfrm>
            <a:off x="6324529" y="4863076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39DE5-A612-F240-8E5F-62A4C36E42D4}"/>
              </a:ext>
            </a:extLst>
          </p:cNvPr>
          <p:cNvSpPr txBox="1"/>
          <p:nvPr/>
        </p:nvSpPr>
        <p:spPr>
          <a:xfrm>
            <a:off x="8049762" y="4910252"/>
            <a:ext cx="141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4CA80-D1D0-9540-A1FA-7BB41329ED98}"/>
              </a:ext>
            </a:extLst>
          </p:cNvPr>
          <p:cNvSpPr txBox="1"/>
          <p:nvPr/>
        </p:nvSpPr>
        <p:spPr>
          <a:xfrm>
            <a:off x="1934817" y="1245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835FD-9D89-B04A-BA34-C980489C1A7D}"/>
              </a:ext>
            </a:extLst>
          </p:cNvPr>
          <p:cNvSpPr txBox="1"/>
          <p:nvPr/>
        </p:nvSpPr>
        <p:spPr>
          <a:xfrm>
            <a:off x="5662183" y="2226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06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2" grpId="0"/>
      <p:bldP spid="43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F0F-0F35-CE43-86EC-BB83C0A2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685" y="754246"/>
            <a:ext cx="8457299" cy="561753"/>
          </a:xfrm>
        </p:spPr>
        <p:txBody>
          <a:bodyPr>
            <a:noAutofit/>
          </a:bodyPr>
          <a:lstStyle/>
          <a:p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Buffer Length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86235-FD41-A84D-AB92-F504EC0889AB}"/>
              </a:ext>
            </a:extLst>
          </p:cNvPr>
          <p:cNvSpPr/>
          <p:nvPr/>
        </p:nvSpPr>
        <p:spPr>
          <a:xfrm>
            <a:off x="0" y="-22859"/>
            <a:ext cx="12208625" cy="583576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573BE1F4-AA30-674D-8913-890CAE7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8"/>
            <a:ext cx="498025" cy="50495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ABBB68-BCFD-444F-AA0E-06E30492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309" y="1560161"/>
            <a:ext cx="6329893" cy="4737122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2BCB2F-843A-8B4E-B76A-8395A93568A7}"/>
              </a:ext>
            </a:extLst>
          </p:cNvPr>
          <p:cNvCxnSpPr>
            <a:cxnSpLocks/>
          </p:cNvCxnSpPr>
          <p:nvPr/>
        </p:nvCxnSpPr>
        <p:spPr>
          <a:xfrm>
            <a:off x="4217633" y="2133600"/>
            <a:ext cx="0" cy="3683185"/>
          </a:xfrm>
          <a:prstGeom prst="line">
            <a:avLst/>
          </a:prstGeom>
          <a:ln w="3492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0FCE4-E0AF-5F4F-91F3-5071C061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715" y="745147"/>
            <a:ext cx="5411881" cy="649288"/>
          </a:xfrm>
        </p:spPr>
        <p:txBody>
          <a:bodyPr>
            <a:noAutofit/>
          </a:bodyPr>
          <a:lstStyle/>
          <a:p>
            <a:pPr algn="ctr"/>
            <a:r>
              <a:rPr lang="fi-FI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fi-FI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mix.wav">
            <a:hlinkClick r:id="" action="ppaction://media"/>
            <a:extLst>
              <a:ext uri="{FF2B5EF4-FFF2-40B4-BE49-F238E27FC236}">
                <a16:creationId xmlns:a16="http://schemas.microsoft.com/office/drawing/2014/main" id="{B4C93202-EEF9-2044-9AE6-FE8AFF417F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567330" y="1971507"/>
            <a:ext cx="812800" cy="812800"/>
          </a:xfrm>
          <a:prstGeom prst="rect">
            <a:avLst/>
          </a:prstGeom>
        </p:spPr>
      </p:pic>
      <p:pic>
        <p:nvPicPr>
          <p:cNvPr id="35" name="es_s1.wav">
            <a:hlinkClick r:id="" action="ppaction://media"/>
            <a:extLst>
              <a:ext uri="{FF2B5EF4-FFF2-40B4-BE49-F238E27FC236}">
                <a16:creationId xmlns:a16="http://schemas.microsoft.com/office/drawing/2014/main" id="{3F974EEC-5F9D-6948-8797-BD633ADDAA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495436" y="3535462"/>
            <a:ext cx="812800" cy="812800"/>
          </a:xfrm>
          <a:prstGeom prst="rect">
            <a:avLst/>
          </a:prstGeom>
        </p:spPr>
      </p:pic>
      <p:pic>
        <p:nvPicPr>
          <p:cNvPr id="36" name="es_s2.wav">
            <a:hlinkClick r:id="" action="ppaction://media"/>
            <a:extLst>
              <a:ext uri="{FF2B5EF4-FFF2-40B4-BE49-F238E27FC236}">
                <a16:creationId xmlns:a16="http://schemas.microsoft.com/office/drawing/2014/main" id="{43579DD8-1E36-A141-9425-25FDBEC9B74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495436" y="5099907"/>
            <a:ext cx="812800" cy="812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B43C2B-4202-1C45-9D59-273144026285}"/>
              </a:ext>
            </a:extLst>
          </p:cNvPr>
          <p:cNvSpPr/>
          <p:nvPr/>
        </p:nvSpPr>
        <p:spPr>
          <a:xfrm>
            <a:off x="0" y="-22859"/>
            <a:ext cx="12208625" cy="59344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9" name="Picture 28" descr="A drawing of a person&#10;&#10;Description automatically generated">
            <a:extLst>
              <a:ext uri="{FF2B5EF4-FFF2-40B4-BE49-F238E27FC236}">
                <a16:creationId xmlns:a16="http://schemas.microsoft.com/office/drawing/2014/main" id="{59438703-72E9-344D-9434-B03822E83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998"/>
            <a:ext cx="498025" cy="5398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450B95-282C-4448-A9C8-60555379EBFB}"/>
              </a:ext>
            </a:extLst>
          </p:cNvPr>
          <p:cNvSpPr txBox="1"/>
          <p:nvPr/>
        </p:nvSpPr>
        <p:spPr>
          <a:xfrm>
            <a:off x="4489850" y="2206493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Mixture ( female + male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0EA90-D865-F64D-9EB2-C27A9D9ADC29}"/>
              </a:ext>
            </a:extLst>
          </p:cNvPr>
          <p:cNvSpPr txBox="1"/>
          <p:nvPr/>
        </p:nvSpPr>
        <p:spPr>
          <a:xfrm>
            <a:off x="4503102" y="3869022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Estimated speaker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E78F67-D278-B543-956D-3E25AD3A6FF0}"/>
              </a:ext>
            </a:extLst>
          </p:cNvPr>
          <p:cNvSpPr txBox="1"/>
          <p:nvPr/>
        </p:nvSpPr>
        <p:spPr>
          <a:xfrm>
            <a:off x="4424184" y="5321641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Estimated speaker 2</a:t>
            </a:r>
          </a:p>
        </p:txBody>
      </p:sp>
    </p:spTree>
    <p:extLst>
      <p:ext uri="{BB962C8B-B14F-4D97-AF65-F5344CB8AC3E}">
        <p14:creationId xmlns:p14="http://schemas.microsoft.com/office/powerpoint/2010/main" val="39189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36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336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336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C3F28B9-D3EA-4141-AAAC-FFBFFF8C08CC}"/>
              </a:ext>
            </a:extLst>
          </p:cNvPr>
          <p:cNvSpPr txBox="1"/>
          <p:nvPr/>
        </p:nvSpPr>
        <p:spPr>
          <a:xfrm>
            <a:off x="4657310" y="2295370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Mixture ( male + male )</a:t>
            </a:r>
          </a:p>
        </p:txBody>
      </p:sp>
      <p:pic>
        <p:nvPicPr>
          <p:cNvPr id="19" name="mix.wav">
            <a:hlinkClick r:id="" action="ppaction://media"/>
            <a:extLst>
              <a:ext uri="{FF2B5EF4-FFF2-40B4-BE49-F238E27FC236}">
                <a16:creationId xmlns:a16="http://schemas.microsoft.com/office/drawing/2014/main" id="{51BB2157-36F5-6F48-B131-6E12174BAD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50593" y="2068946"/>
            <a:ext cx="812800" cy="812800"/>
          </a:xfrm>
          <a:prstGeom prst="rect">
            <a:avLst/>
          </a:prstGeom>
        </p:spPr>
      </p:pic>
      <p:pic>
        <p:nvPicPr>
          <p:cNvPr id="20" name="es_s1.wav">
            <a:hlinkClick r:id="" action="ppaction://media"/>
            <a:extLst>
              <a:ext uri="{FF2B5EF4-FFF2-40B4-BE49-F238E27FC236}">
                <a16:creationId xmlns:a16="http://schemas.microsoft.com/office/drawing/2014/main" id="{0EBC17FA-1654-FA40-8243-C5DA45CD5D2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793866" y="3723369"/>
            <a:ext cx="812800" cy="812800"/>
          </a:xfrm>
          <a:prstGeom prst="rect">
            <a:avLst/>
          </a:prstGeom>
        </p:spPr>
      </p:pic>
      <p:pic>
        <p:nvPicPr>
          <p:cNvPr id="21" name="es_s2.wav">
            <a:hlinkClick r:id="" action="ppaction://media"/>
            <a:extLst>
              <a:ext uri="{FF2B5EF4-FFF2-40B4-BE49-F238E27FC236}">
                <a16:creationId xmlns:a16="http://schemas.microsoft.com/office/drawing/2014/main" id="{83588F69-892C-7640-8DEC-8021BFFE55C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10241" y="5280628"/>
            <a:ext cx="812800" cy="812800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7D56BB6F-B8F7-5F41-9356-A825E9E9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96" y="734173"/>
            <a:ext cx="5411881" cy="649288"/>
          </a:xfrm>
        </p:spPr>
        <p:txBody>
          <a:bodyPr>
            <a:noAutofit/>
          </a:bodyPr>
          <a:lstStyle/>
          <a:p>
            <a:pPr algn="ctr"/>
            <a:r>
              <a:rPr lang="fi-FI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fi-FI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7F44F-BC20-5947-AE24-DC9A68D916CA}"/>
              </a:ext>
            </a:extLst>
          </p:cNvPr>
          <p:cNvSpPr txBox="1"/>
          <p:nvPr/>
        </p:nvSpPr>
        <p:spPr>
          <a:xfrm>
            <a:off x="4657310" y="3952428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Estimated speaker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B762C-57A6-0343-BE09-A4B328443255}"/>
              </a:ext>
            </a:extLst>
          </p:cNvPr>
          <p:cNvSpPr txBox="1"/>
          <p:nvPr/>
        </p:nvSpPr>
        <p:spPr>
          <a:xfrm>
            <a:off x="4657310" y="5497847"/>
            <a:ext cx="33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Estimated speaker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E43B5C-17E7-054B-A059-9D7D10A3E356}"/>
              </a:ext>
            </a:extLst>
          </p:cNvPr>
          <p:cNvSpPr/>
          <p:nvPr/>
        </p:nvSpPr>
        <p:spPr>
          <a:xfrm>
            <a:off x="0" y="-22859"/>
            <a:ext cx="12208625" cy="59344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 descr="A drawing of a person&#10;&#10;Description automatically generated">
            <a:extLst>
              <a:ext uri="{FF2B5EF4-FFF2-40B4-BE49-F238E27FC236}">
                <a16:creationId xmlns:a16="http://schemas.microsoft.com/office/drawing/2014/main" id="{94F04F14-29A2-9E4C-AB1E-B08493D0AE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998"/>
            <a:ext cx="498025" cy="5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4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4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63C4748-8DEF-E543-B9BA-B3B18C52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0" y="751998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47D4-6D1C-9140-B2FF-F48473BD7479}"/>
              </a:ext>
            </a:extLst>
          </p:cNvPr>
          <p:cNvSpPr/>
          <p:nvPr/>
        </p:nvSpPr>
        <p:spPr>
          <a:xfrm>
            <a:off x="0" y="-22859"/>
            <a:ext cx="12208625" cy="593445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FC67996D-1BEC-2243-B2BB-75CE2015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8"/>
            <a:ext cx="498025" cy="539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C0AB0-99AF-6848-AF44-F99122E67615}"/>
              </a:ext>
            </a:extLst>
          </p:cNvPr>
          <p:cNvSpPr txBox="1"/>
          <p:nvPr/>
        </p:nvSpPr>
        <p:spPr>
          <a:xfrm>
            <a:off x="291548" y="2266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7F7EE-BFE9-3C4B-ACA1-5B7F967F5E3A}"/>
              </a:ext>
            </a:extLst>
          </p:cNvPr>
          <p:cNvSpPr txBox="1"/>
          <p:nvPr/>
        </p:nvSpPr>
        <p:spPr>
          <a:xfrm>
            <a:off x="560677" y="1802049"/>
            <a:ext cx="1122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algorithmic latency 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 of the deep clustering approach for speaker-independent speech separation.</a:t>
            </a:r>
          </a:p>
          <a:p>
            <a:endParaRPr lang="fi-FI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84EE3-8C01-FD43-AC27-FB3CEFFE8936}"/>
              </a:ext>
            </a:extLst>
          </p:cNvPr>
          <p:cNvSpPr txBox="1"/>
          <p:nvPr/>
        </p:nvSpPr>
        <p:spPr>
          <a:xfrm>
            <a:off x="2024267" y="3512513"/>
            <a:ext cx="195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BLSTM (32 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091CE-5D8D-BD4D-BE87-F8619F9196DA}"/>
              </a:ext>
            </a:extLst>
          </p:cNvPr>
          <p:cNvSpPr txBox="1"/>
          <p:nvPr/>
        </p:nvSpPr>
        <p:spPr>
          <a:xfrm>
            <a:off x="5498022" y="3500199"/>
            <a:ext cx="171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(32 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183FF-44C6-B046-8657-0AA969FA37DE}"/>
              </a:ext>
            </a:extLst>
          </p:cNvPr>
          <p:cNvSpPr txBox="1"/>
          <p:nvPr/>
        </p:nvSpPr>
        <p:spPr>
          <a:xfrm>
            <a:off x="9524997" y="3569803"/>
            <a:ext cx="195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(8 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87A5A-C449-5C45-99A7-DF3FF43C64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3903" y="3712568"/>
            <a:ext cx="1351652" cy="0"/>
          </a:xfrm>
          <a:prstGeom prst="straightConnector1">
            <a:avLst/>
          </a:prstGeom>
          <a:ln w="254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C3176-C8AA-514B-BD0B-9A677F5CC431}"/>
              </a:ext>
            </a:extLst>
          </p:cNvPr>
          <p:cNvCxnSpPr>
            <a:cxnSpLocks/>
          </p:cNvCxnSpPr>
          <p:nvPr/>
        </p:nvCxnSpPr>
        <p:spPr>
          <a:xfrm>
            <a:off x="7655881" y="3754469"/>
            <a:ext cx="1484525" cy="0"/>
          </a:xfrm>
          <a:prstGeom prst="straightConnector1">
            <a:avLst/>
          </a:prstGeom>
          <a:ln w="254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94AE1-4D63-9740-8C17-7F41DAE6C304}"/>
              </a:ext>
            </a:extLst>
          </p:cNvPr>
          <p:cNvSpPr/>
          <p:nvPr/>
        </p:nvSpPr>
        <p:spPr>
          <a:xfrm>
            <a:off x="4085050" y="387943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dB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EDEE2-0B99-D842-8066-D0F5298BF3FE}"/>
              </a:ext>
            </a:extLst>
          </p:cNvPr>
          <p:cNvSpPr/>
          <p:nvPr/>
        </p:nvSpPr>
        <p:spPr>
          <a:xfrm>
            <a:off x="7788754" y="389407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dB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CCA1C-A18B-EE4C-949A-8F8BD341D657}"/>
              </a:ext>
            </a:extLst>
          </p:cNvPr>
          <p:cNvSpPr/>
          <p:nvPr/>
        </p:nvSpPr>
        <p:spPr>
          <a:xfrm>
            <a:off x="1738413" y="4707363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DC system</a:t>
            </a:r>
            <a:endParaRPr lang="fi-FI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E6741-1E31-D447-9595-5EE998B45A33}"/>
              </a:ext>
            </a:extLst>
          </p:cNvPr>
          <p:cNvSpPr/>
          <p:nvPr/>
        </p:nvSpPr>
        <p:spPr>
          <a:xfrm>
            <a:off x="2956742" y="424401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 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i-FI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60B97C-8D81-104A-AB63-04F1AC22B284}"/>
              </a:ext>
            </a:extLst>
          </p:cNvPr>
          <p:cNvCxnSpPr>
            <a:cxnSpLocks/>
          </p:cNvCxnSpPr>
          <p:nvPr/>
        </p:nvCxnSpPr>
        <p:spPr>
          <a:xfrm>
            <a:off x="2859865" y="4021672"/>
            <a:ext cx="0" cy="685691"/>
          </a:xfrm>
          <a:prstGeom prst="straightConnector1">
            <a:avLst/>
          </a:prstGeom>
          <a:ln w="254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589AC5-D4F9-F94F-A0F4-D356AE55D322}"/>
              </a:ext>
            </a:extLst>
          </p:cNvPr>
          <p:cNvSpPr/>
          <p:nvPr/>
        </p:nvSpPr>
        <p:spPr>
          <a:xfrm>
            <a:off x="560677" y="5621348"/>
            <a:ext cx="10716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importantly, we found that even with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s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duration, it is sufficient to estimate reasonable clusters for separation.</a:t>
            </a:r>
          </a:p>
        </p:txBody>
      </p:sp>
    </p:spTree>
    <p:extLst>
      <p:ext uri="{BB962C8B-B14F-4D97-AF65-F5344CB8AC3E}">
        <p14:creationId xmlns:p14="http://schemas.microsoft.com/office/powerpoint/2010/main" val="39627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3" grpId="0"/>
      <p:bldP spid="20" grpId="0"/>
      <p:bldP spid="2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1B8-9D7C-3745-9E2C-6D513A5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2" y="1044243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low latency?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02EC-8195-9B40-8456-98AA7435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2" y="1624630"/>
            <a:ext cx="10515600" cy="158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latency is important in many scenarios like telephone calls, live concert performance. 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Especially, for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 aids.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9C8C3-F36E-E940-88E8-6E4FE12DE4E7}"/>
              </a:ext>
            </a:extLst>
          </p:cNvPr>
          <p:cNvSpPr txBox="1"/>
          <p:nvPr/>
        </p:nvSpPr>
        <p:spPr>
          <a:xfrm>
            <a:off x="278296" y="2531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ED38D5E-B509-D441-8BA2-83E229D3DB96}"/>
              </a:ext>
            </a:extLst>
          </p:cNvPr>
          <p:cNvSpPr/>
          <p:nvPr/>
        </p:nvSpPr>
        <p:spPr>
          <a:xfrm rot="3021997">
            <a:off x="3023731" y="4817474"/>
            <a:ext cx="662793" cy="548960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7" name="Picture 56" descr="A picture containing photo, different, wall, indoor&#10;&#10;Description automatically generated">
            <a:extLst>
              <a:ext uri="{FF2B5EF4-FFF2-40B4-BE49-F238E27FC236}">
                <a16:creationId xmlns:a16="http://schemas.microsoft.com/office/drawing/2014/main" id="{9DC0BC5A-8004-AD46-B9BB-F88042FA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3124199" y="-89340446"/>
            <a:ext cx="80520701" cy="89467446"/>
          </a:xfrm>
          <a:prstGeom prst="rect">
            <a:avLst/>
          </a:prstGeom>
        </p:spPr>
      </p:pic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3450A978-878F-9D47-AAEF-CF717B624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03" t="12137" r="58490" b="37448"/>
          <a:stretch/>
        </p:blipFill>
        <p:spPr>
          <a:xfrm>
            <a:off x="4777456" y="3428999"/>
            <a:ext cx="1943592" cy="276054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BE41C4-9B77-824A-8E77-0C494558026D}"/>
              </a:ext>
            </a:extLst>
          </p:cNvPr>
          <p:cNvCxnSpPr>
            <a:cxnSpLocks/>
          </p:cNvCxnSpPr>
          <p:nvPr/>
        </p:nvCxnSpPr>
        <p:spPr>
          <a:xfrm flipV="1">
            <a:off x="4181439" y="4787153"/>
            <a:ext cx="3365920" cy="231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B97EF8-5DEE-5F49-BC3A-521B41CE51C9}"/>
              </a:ext>
            </a:extLst>
          </p:cNvPr>
          <p:cNvCxnSpPr>
            <a:cxnSpLocks/>
          </p:cNvCxnSpPr>
          <p:nvPr/>
        </p:nvCxnSpPr>
        <p:spPr>
          <a:xfrm flipV="1">
            <a:off x="4197103" y="4370509"/>
            <a:ext cx="3350256" cy="648015"/>
          </a:xfrm>
          <a:prstGeom prst="straightConnector1">
            <a:avLst/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F442E07D-D3D4-8D4E-A438-470349368B31}"/>
              </a:ext>
            </a:extLst>
          </p:cNvPr>
          <p:cNvSpPr/>
          <p:nvPr/>
        </p:nvSpPr>
        <p:spPr>
          <a:xfrm rot="3021997">
            <a:off x="2827397" y="4621855"/>
            <a:ext cx="1062276" cy="870987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BB909F5-6BA3-C140-A821-226C2B2B3BA0}"/>
              </a:ext>
            </a:extLst>
          </p:cNvPr>
          <p:cNvSpPr/>
          <p:nvPr/>
        </p:nvSpPr>
        <p:spPr>
          <a:xfrm rot="3446985">
            <a:off x="2888644" y="4508819"/>
            <a:ext cx="1286902" cy="991601"/>
          </a:xfrm>
          <a:prstGeom prst="arc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0E5B5-33AF-4346-8086-703070E0C362}"/>
              </a:ext>
            </a:extLst>
          </p:cNvPr>
          <p:cNvSpPr txBox="1"/>
          <p:nvPr/>
        </p:nvSpPr>
        <p:spPr>
          <a:xfrm>
            <a:off x="4948518" y="3281082"/>
            <a:ext cx="179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</a:t>
            </a:r>
            <a:r>
              <a:rPr lang="fi-FI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endParaRPr lang="fi-FI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40F698-5186-DB43-89AF-FBDBACAD1EA9}"/>
              </a:ext>
            </a:extLst>
          </p:cNvPr>
          <p:cNvCxnSpPr>
            <a:cxnSpLocks/>
          </p:cNvCxnSpPr>
          <p:nvPr/>
        </p:nvCxnSpPr>
        <p:spPr>
          <a:xfrm flipV="1">
            <a:off x="5605670" y="3564835"/>
            <a:ext cx="0" cy="37106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D9539A9-CDA0-ED49-B658-B14EBE60BAD6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0" name="Picture 79" descr="A drawing of a person&#10;&#10;Description automatically generated">
            <a:extLst>
              <a:ext uri="{FF2B5EF4-FFF2-40B4-BE49-F238E27FC236}">
                <a16:creationId xmlns:a16="http://schemas.microsoft.com/office/drawing/2014/main" id="{179CD27E-7981-CB46-B252-6460F9912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1" grpId="0" animBg="1"/>
      <p:bldP spid="72" grpId="0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298C-FC6B-7D47-A1A7-2167353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1" y="2099075"/>
            <a:ext cx="10515600" cy="3474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most state of the art of speech separation systems are offline.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low-latency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is strongly needed!</a:t>
            </a:r>
          </a:p>
          <a:p>
            <a:endParaRPr lang="fi-FI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6C9B36-E2CE-124F-84AE-79661A77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9" y="1123759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low latency?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D2602-B820-F149-B669-6A4F91D12B88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59DA0DFC-7877-9E41-96E3-30A20793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A657-B574-CA48-AD67-EF3299A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5" y="883346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AB5-0821-174F-9842-033D2C0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41" y="1707297"/>
            <a:ext cx="11215711" cy="4786268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algorithmic latency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of the deep clustering approach for speaker-independent speech separation.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Precisely, by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 that allows online 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time-frequency representation that allows low latency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1513" lvl="2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obtain speaker models (cluster of embeddings) in short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72FA5-7EF9-1649-A179-EDF9A4A1E50F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EBC1E72-F037-844D-B6F6-8CBD3C7A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A657-B574-CA48-AD67-EF3299A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5" y="883346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AB5-0821-174F-9842-033D2C0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662" y="2442793"/>
            <a:ext cx="5795572" cy="333515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Deep Clustering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 Deep Clustering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72FA5-7EF9-1649-A179-EDF9A4A1E50F}"/>
              </a:ext>
            </a:extLst>
          </p:cNvPr>
          <p:cNvSpPr/>
          <p:nvPr/>
        </p:nvSpPr>
        <p:spPr>
          <a:xfrm>
            <a:off x="0" y="-6234"/>
            <a:ext cx="12192000" cy="56175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EBC1E72-F037-844D-B6F6-8CBD3C7A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7"/>
            <a:ext cx="498025" cy="5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4A283-951D-0943-9954-335D4179F683}"/>
              </a:ext>
            </a:extLst>
          </p:cNvPr>
          <p:cNvSpPr txBox="1"/>
          <p:nvPr/>
        </p:nvSpPr>
        <p:spPr>
          <a:xfrm>
            <a:off x="1414732" y="2829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06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863716-AA75-924D-8FAE-A2DCDE33A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63" t="7824" r="16808" b="14701"/>
          <a:stretch/>
        </p:blipFill>
        <p:spPr>
          <a:xfrm>
            <a:off x="3349732" y="2900999"/>
            <a:ext cx="1540233" cy="88582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59253-74FB-6741-94D9-A455EA3C1099}"/>
              </a:ext>
            </a:extLst>
          </p:cNvPr>
          <p:cNvSpPr/>
          <p:nvPr/>
        </p:nvSpPr>
        <p:spPr>
          <a:xfrm>
            <a:off x="2904496" y="531513"/>
            <a:ext cx="6120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Deep Clustering</a:t>
            </a:r>
            <a:endParaRPr lang="en-US" sz="4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E54DA7-E5F7-A64A-A709-C066A42FB192}"/>
              </a:ext>
            </a:extLst>
          </p:cNvPr>
          <p:cNvSpPr/>
          <p:nvPr/>
        </p:nvSpPr>
        <p:spPr>
          <a:xfrm>
            <a:off x="0" y="-6233"/>
            <a:ext cx="12192000" cy="611008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4" name="Picture 83" descr="A drawing of a person&#10;&#10;Description automatically generated">
            <a:extLst>
              <a:ext uri="{FF2B5EF4-FFF2-40B4-BE49-F238E27FC236}">
                <a16:creationId xmlns:a16="http://schemas.microsoft.com/office/drawing/2014/main" id="{FBF32A4F-8AE0-1642-9F71-1D021AAA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6"/>
            <a:ext cx="609600" cy="580799"/>
          </a:xfrm>
          <a:prstGeom prst="rect">
            <a:avLst/>
          </a:prstGeom>
        </p:spPr>
      </p:pic>
      <p:pic>
        <p:nvPicPr>
          <p:cNvPr id="137" name="Picture 136" descr="A close up of a logo&#10;&#10;Description automatically generated">
            <a:extLst>
              <a:ext uri="{FF2B5EF4-FFF2-40B4-BE49-F238E27FC236}">
                <a16:creationId xmlns:a16="http://schemas.microsoft.com/office/drawing/2014/main" id="{240BD25B-AEE3-304D-B543-E06813045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34" b="19231"/>
          <a:stretch/>
        </p:blipFill>
        <p:spPr>
          <a:xfrm>
            <a:off x="3306788" y="1826024"/>
            <a:ext cx="2105466" cy="61100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74E0C11-67B6-394C-B780-1F7C6AE39820}"/>
              </a:ext>
            </a:extLst>
          </p:cNvPr>
          <p:cNvSpPr txBox="1"/>
          <p:nvPr/>
        </p:nvSpPr>
        <p:spPr>
          <a:xfrm>
            <a:off x="4127844" y="3920984"/>
            <a:ext cx="7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DEEB8B-9E59-DB4F-B702-2AFF993A3171}"/>
              </a:ext>
            </a:extLst>
          </p:cNvPr>
          <p:cNvCxnSpPr>
            <a:cxnSpLocks/>
          </p:cNvCxnSpPr>
          <p:nvPr/>
        </p:nvCxnSpPr>
        <p:spPr>
          <a:xfrm>
            <a:off x="4149631" y="2462548"/>
            <a:ext cx="0" cy="42817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3360BA-7740-914D-9A48-F246F091FF2B}"/>
              </a:ext>
            </a:extLst>
          </p:cNvPr>
          <p:cNvCxnSpPr>
            <a:cxnSpLocks/>
          </p:cNvCxnSpPr>
          <p:nvPr/>
        </p:nvCxnSpPr>
        <p:spPr>
          <a:xfrm>
            <a:off x="4110975" y="3856129"/>
            <a:ext cx="0" cy="43418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1EAC3B6-EAB4-7B4E-BC7A-6CA080FBE8B1}"/>
              </a:ext>
            </a:extLst>
          </p:cNvPr>
          <p:cNvSpPr txBox="1"/>
          <p:nvPr/>
        </p:nvSpPr>
        <p:spPr>
          <a:xfrm>
            <a:off x="3481122" y="4290283"/>
            <a:ext cx="159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F96C9-BC74-4D44-AE31-AFE7E2960B73}"/>
              </a:ext>
            </a:extLst>
          </p:cNvPr>
          <p:cNvSpPr txBox="1"/>
          <p:nvPr/>
        </p:nvSpPr>
        <p:spPr>
          <a:xfrm>
            <a:off x="4177138" y="4771576"/>
            <a:ext cx="10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215AB1-0B48-FF49-A245-6513891ABA19}"/>
              </a:ext>
            </a:extLst>
          </p:cNvPr>
          <p:cNvSpPr txBox="1"/>
          <p:nvPr/>
        </p:nvSpPr>
        <p:spPr>
          <a:xfrm>
            <a:off x="3750960" y="5333290"/>
            <a:ext cx="9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1BF0E8A-A994-1241-BAA6-D4DC14B7615D}"/>
              </a:ext>
            </a:extLst>
          </p:cNvPr>
          <p:cNvCxnSpPr>
            <a:cxnSpLocks/>
          </p:cNvCxnSpPr>
          <p:nvPr/>
        </p:nvCxnSpPr>
        <p:spPr>
          <a:xfrm>
            <a:off x="4110975" y="4712037"/>
            <a:ext cx="0" cy="49482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FD8FF-3DE4-1C4E-847D-437BD7111CA7}"/>
              </a:ext>
            </a:extLst>
          </p:cNvPr>
          <p:cNvSpPr txBox="1"/>
          <p:nvPr/>
        </p:nvSpPr>
        <p:spPr>
          <a:xfrm>
            <a:off x="4149631" y="2467670"/>
            <a:ext cx="74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C3BF7D-2AC2-9842-8993-F107085ADEA0}"/>
              </a:ext>
            </a:extLst>
          </p:cNvPr>
          <p:cNvSpPr txBox="1"/>
          <p:nvPr/>
        </p:nvSpPr>
        <p:spPr>
          <a:xfrm>
            <a:off x="1581426" y="2864546"/>
            <a:ext cx="149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DDD572-408C-124C-8C70-719B2C1817BF}"/>
              </a:ext>
            </a:extLst>
          </p:cNvPr>
          <p:cNvSpPr txBox="1"/>
          <p:nvPr/>
        </p:nvSpPr>
        <p:spPr>
          <a:xfrm>
            <a:off x="1620454" y="4722064"/>
            <a:ext cx="159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5789299-ED4C-A043-B152-FCC353C46A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1" r="3067" b="118"/>
          <a:stretch/>
        </p:blipFill>
        <p:spPr>
          <a:xfrm>
            <a:off x="7840914" y="3585248"/>
            <a:ext cx="2326570" cy="610289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957151F-961D-B044-8D04-7781707447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19" r="15735" b="17195"/>
          <a:stretch/>
        </p:blipFill>
        <p:spPr>
          <a:xfrm>
            <a:off x="7840914" y="4860412"/>
            <a:ext cx="2326570" cy="386583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DC9358A4-AC1C-2743-886B-987474BF8781}"/>
              </a:ext>
            </a:extLst>
          </p:cNvPr>
          <p:cNvSpPr txBox="1"/>
          <p:nvPr/>
        </p:nvSpPr>
        <p:spPr>
          <a:xfrm>
            <a:off x="6486257" y="3991174"/>
            <a:ext cx="8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89A7A11F-F16D-D047-AE82-DB84B4D32E2C}"/>
              </a:ext>
            </a:extLst>
          </p:cNvPr>
          <p:cNvSpPr/>
          <p:nvPr/>
        </p:nvSpPr>
        <p:spPr>
          <a:xfrm>
            <a:off x="3013064" y="2118138"/>
            <a:ext cx="319797" cy="2372200"/>
          </a:xfrm>
          <a:prstGeom prst="leftBrac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5" name="Left Brace 154">
            <a:extLst>
              <a:ext uri="{FF2B5EF4-FFF2-40B4-BE49-F238E27FC236}">
                <a16:creationId xmlns:a16="http://schemas.microsoft.com/office/drawing/2014/main" id="{60F9B2BF-1B63-D54E-97F0-1B3EE1F475B4}"/>
              </a:ext>
            </a:extLst>
          </p:cNvPr>
          <p:cNvSpPr/>
          <p:nvPr/>
        </p:nvSpPr>
        <p:spPr>
          <a:xfrm>
            <a:off x="3039136" y="4573832"/>
            <a:ext cx="267652" cy="1050660"/>
          </a:xfrm>
          <a:prstGeom prst="leftBrac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BDF205-1577-2D41-8188-016951D4CE78}"/>
              </a:ext>
            </a:extLst>
          </p:cNvPr>
          <p:cNvCxnSpPr>
            <a:cxnSpLocks/>
          </p:cNvCxnSpPr>
          <p:nvPr/>
        </p:nvCxnSpPr>
        <p:spPr>
          <a:xfrm>
            <a:off x="4894282" y="3206954"/>
            <a:ext cx="2826447" cy="136687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FB796FF-D56F-A34F-96DD-ADC08A9F5FB6}"/>
              </a:ext>
            </a:extLst>
          </p:cNvPr>
          <p:cNvCxnSpPr>
            <a:cxnSpLocks/>
          </p:cNvCxnSpPr>
          <p:nvPr/>
        </p:nvCxnSpPr>
        <p:spPr>
          <a:xfrm flipV="1">
            <a:off x="4682025" y="4574064"/>
            <a:ext cx="3046460" cy="959281"/>
          </a:xfrm>
          <a:prstGeom prst="bentConnector3">
            <a:avLst>
              <a:gd name="adj1" fmla="val 53480"/>
            </a:avLst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BBEBDBA-06D0-754F-9081-24EDD75DDB99}"/>
              </a:ext>
            </a:extLst>
          </p:cNvPr>
          <p:cNvSpPr txBox="1"/>
          <p:nvPr/>
        </p:nvSpPr>
        <p:spPr>
          <a:xfrm>
            <a:off x="811014" y="6250027"/>
            <a:ext cx="1002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J. R.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Hershey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Z. Chen, J.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Roux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Watanabe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 International Conference on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Acoustics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Processing (ICASSP), 2016, </a:t>
            </a:r>
            <a:r>
              <a:rPr lang="fi-FI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fi-FI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31–35.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CD47D-44C8-9C49-AA71-9D6804B63D8C}"/>
              </a:ext>
            </a:extLst>
          </p:cNvPr>
          <p:cNvSpPr txBox="1"/>
          <p:nvPr/>
        </p:nvSpPr>
        <p:spPr>
          <a:xfrm>
            <a:off x="8707685" y="3418500"/>
            <a:ext cx="8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4208045-B305-684A-9CD6-92760A12C507}"/>
              </a:ext>
            </a:extLst>
          </p:cNvPr>
          <p:cNvSpPr txBox="1"/>
          <p:nvPr/>
        </p:nvSpPr>
        <p:spPr>
          <a:xfrm>
            <a:off x="8659550" y="4537398"/>
            <a:ext cx="8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AC8C4C-C9FF-0646-B2CA-3B0B98B04338}"/>
              </a:ext>
            </a:extLst>
          </p:cNvPr>
          <p:cNvSpPr txBox="1"/>
          <p:nvPr/>
        </p:nvSpPr>
        <p:spPr>
          <a:xfrm>
            <a:off x="3908079" y="1662156"/>
            <a:ext cx="94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fi-FI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1" grpId="0"/>
      <p:bldP spid="142" grpId="0"/>
      <p:bldP spid="144" grpId="0"/>
      <p:bldP spid="149" grpId="0"/>
      <p:bldP spid="150" grpId="0"/>
      <p:bldP spid="154" grpId="0"/>
      <p:bldP spid="41" grpId="0" animBg="1"/>
      <p:bldP spid="155" grpId="0" animBg="1"/>
      <p:bldP spid="73" grpId="0"/>
      <p:bldP spid="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400B7C4-AAC6-2340-AFAE-79FB5659F6F0}"/>
              </a:ext>
            </a:extLst>
          </p:cNvPr>
          <p:cNvSpPr txBox="1"/>
          <p:nvPr/>
        </p:nvSpPr>
        <p:spPr>
          <a:xfrm>
            <a:off x="4182693" y="1737418"/>
            <a:ext cx="17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 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59253-74FB-6741-94D9-A455EA3C1099}"/>
              </a:ext>
            </a:extLst>
          </p:cNvPr>
          <p:cNvSpPr/>
          <p:nvPr/>
        </p:nvSpPr>
        <p:spPr>
          <a:xfrm>
            <a:off x="2904496" y="531513"/>
            <a:ext cx="6120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Deep Clustering</a:t>
            </a:r>
            <a:endParaRPr lang="en-US" sz="4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E54DA7-E5F7-A64A-A709-C066A42FB192}"/>
              </a:ext>
            </a:extLst>
          </p:cNvPr>
          <p:cNvSpPr/>
          <p:nvPr/>
        </p:nvSpPr>
        <p:spPr>
          <a:xfrm>
            <a:off x="0" y="-6233"/>
            <a:ext cx="12192000" cy="611008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4" name="Picture 83" descr="A drawing of a person&#10;&#10;Description automatically generated">
            <a:extLst>
              <a:ext uri="{FF2B5EF4-FFF2-40B4-BE49-F238E27FC236}">
                <a16:creationId xmlns:a16="http://schemas.microsoft.com/office/drawing/2014/main" id="{FBF32A4F-8AE0-1642-9F71-1D021AAA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"/>
            <a:ext cx="609600" cy="580799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040BC17F-8203-0C46-A653-F6246B980152}"/>
              </a:ext>
            </a:extLst>
          </p:cNvPr>
          <p:cNvSpPr txBox="1"/>
          <p:nvPr/>
        </p:nvSpPr>
        <p:spPr>
          <a:xfrm>
            <a:off x="3199842" y="2856284"/>
            <a:ext cx="7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89928-33AD-C54E-BC79-95DA3356EA63}"/>
              </a:ext>
            </a:extLst>
          </p:cNvPr>
          <p:cNvCxnSpPr/>
          <p:nvPr/>
        </p:nvCxnSpPr>
        <p:spPr>
          <a:xfrm>
            <a:off x="3054381" y="3225616"/>
            <a:ext cx="1029557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14AEF9B-E04F-7B43-9A65-9EF8BD1A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97957"/>
              </p:ext>
            </p:extLst>
          </p:nvPr>
        </p:nvGraphicFramePr>
        <p:xfrm>
          <a:off x="1544365" y="2809973"/>
          <a:ext cx="135939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310843119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62172147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4C841A6F-E6BF-5145-A902-C47C12450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25807"/>
              </p:ext>
            </p:extLst>
          </p:nvPr>
        </p:nvGraphicFramePr>
        <p:xfrm>
          <a:off x="4176629" y="2337058"/>
          <a:ext cx="135939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310843119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62172147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86973555-751B-C647-8C19-E8107601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81926"/>
              </p:ext>
            </p:extLst>
          </p:nvPr>
        </p:nvGraphicFramePr>
        <p:xfrm>
          <a:off x="4175589" y="3268016"/>
          <a:ext cx="135939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310843119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62172147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4516BC92-2E47-D447-BA38-DA072C85D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8155"/>
              </p:ext>
            </p:extLst>
          </p:nvPr>
        </p:nvGraphicFramePr>
        <p:xfrm>
          <a:off x="4182693" y="4214537"/>
          <a:ext cx="135939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310843119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62172147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BC8549-79EB-064B-AF62-A9EF89724CAE}"/>
              </a:ext>
            </a:extLst>
          </p:cNvPr>
          <p:cNvCxnSpPr/>
          <p:nvPr/>
        </p:nvCxnSpPr>
        <p:spPr>
          <a:xfrm>
            <a:off x="5631929" y="3298504"/>
            <a:ext cx="1029557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C1BB732-B2E7-3F45-A7B6-C401DF2D4A24}"/>
              </a:ext>
            </a:extLst>
          </p:cNvPr>
          <p:cNvSpPr txBox="1"/>
          <p:nvPr/>
        </p:nvSpPr>
        <p:spPr>
          <a:xfrm>
            <a:off x="5635616" y="2821545"/>
            <a:ext cx="120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</p:txBody>
      </p: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BDBF51E7-006A-3046-9EDB-D17484958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78994"/>
              </p:ext>
            </p:extLst>
          </p:nvPr>
        </p:nvGraphicFramePr>
        <p:xfrm>
          <a:off x="6687990" y="2358727"/>
          <a:ext cx="45313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F7D094C9-9393-B04D-B538-CDEA0610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4135"/>
              </p:ext>
            </p:extLst>
          </p:nvPr>
        </p:nvGraphicFramePr>
        <p:xfrm>
          <a:off x="6692927" y="3280880"/>
          <a:ext cx="45313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02335235-AD62-874E-ACE5-365B1BA7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27991"/>
              </p:ext>
            </p:extLst>
          </p:nvPr>
        </p:nvGraphicFramePr>
        <p:xfrm>
          <a:off x="6694618" y="4162310"/>
          <a:ext cx="446502" cy="9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2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</a:tblGrid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335A62-3599-7346-9121-39672904E56A}"/>
              </a:ext>
            </a:extLst>
          </p:cNvPr>
          <p:cNvCxnSpPr>
            <a:cxnSpLocks/>
          </p:cNvCxnSpPr>
          <p:nvPr/>
        </p:nvCxnSpPr>
        <p:spPr>
          <a:xfrm>
            <a:off x="7305618" y="3301435"/>
            <a:ext cx="844467" cy="509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0DDA93F-0FB2-7643-97E8-A25E1F0A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80521"/>
              </p:ext>
            </p:extLst>
          </p:nvPr>
        </p:nvGraphicFramePr>
        <p:xfrm>
          <a:off x="8304005" y="2852758"/>
          <a:ext cx="1359390" cy="9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3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310843119"/>
                    </a:ext>
                  </a:extLst>
                </a:gridCol>
                <a:gridCol w="453130">
                  <a:extLst>
                    <a:ext uri="{9D8B030D-6E8A-4147-A177-3AD203B41FA5}">
                      <a16:colId xmlns:a16="http://schemas.microsoft.com/office/drawing/2014/main" val="262172147"/>
                    </a:ext>
                  </a:extLst>
                </a:gridCol>
              </a:tblGrid>
              <a:tr h="453773">
                <a:tc>
                  <a:txBody>
                    <a:bodyPr/>
                    <a:lstStyle/>
                    <a:p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29231"/>
                  </a:ext>
                </a:extLst>
              </a:tr>
            </a:tbl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2112CEF7-18E2-D14D-A4C8-BBBB5871A67C}"/>
              </a:ext>
            </a:extLst>
          </p:cNvPr>
          <p:cNvSpPr txBox="1"/>
          <p:nvPr/>
        </p:nvSpPr>
        <p:spPr>
          <a:xfrm>
            <a:off x="7251631" y="2852758"/>
            <a:ext cx="10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8D50F7-7FF5-344E-AF50-5D7EF0684DBC}"/>
              </a:ext>
            </a:extLst>
          </p:cNvPr>
          <p:cNvSpPr txBox="1"/>
          <p:nvPr/>
        </p:nvSpPr>
        <p:spPr>
          <a:xfrm>
            <a:off x="1789042" y="4029871"/>
            <a:ext cx="7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× F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B3F0D0E-1D13-BA4C-91B6-197F9D34BE1F}"/>
              </a:ext>
            </a:extLst>
          </p:cNvPr>
          <p:cNvSpPr txBox="1"/>
          <p:nvPr/>
        </p:nvSpPr>
        <p:spPr>
          <a:xfrm>
            <a:off x="1484242" y="215239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Spectrogram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019A85F-2A07-2442-88EC-E743611707A5}"/>
              </a:ext>
            </a:extLst>
          </p:cNvPr>
          <p:cNvSpPr txBox="1"/>
          <p:nvPr/>
        </p:nvSpPr>
        <p:spPr>
          <a:xfrm>
            <a:off x="4483379" y="5336828"/>
            <a:ext cx="9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F × D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2CF3B01-893B-014D-BCF4-2019DEC4432D}"/>
              </a:ext>
            </a:extLst>
          </p:cNvPr>
          <p:cNvSpPr txBox="1"/>
          <p:nvPr/>
        </p:nvSpPr>
        <p:spPr>
          <a:xfrm>
            <a:off x="6439549" y="5339656"/>
            <a:ext cx="9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F × 1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D0EAC4-4466-1E47-8D34-2AF3AB1AABD0}"/>
              </a:ext>
            </a:extLst>
          </p:cNvPr>
          <p:cNvSpPr txBox="1"/>
          <p:nvPr/>
        </p:nvSpPr>
        <p:spPr>
          <a:xfrm>
            <a:off x="8566656" y="4003760"/>
            <a:ext cx="8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×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F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50B36C1-101D-C74B-A7F4-6BA8ECB614A1}"/>
              </a:ext>
            </a:extLst>
          </p:cNvPr>
          <p:cNvSpPr txBox="1"/>
          <p:nvPr/>
        </p:nvSpPr>
        <p:spPr>
          <a:xfrm>
            <a:off x="6303488" y="1783060"/>
            <a:ext cx="17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Mask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30172B1-4514-CD45-9AD9-F11A6C5023F4}"/>
              </a:ext>
            </a:extLst>
          </p:cNvPr>
          <p:cNvSpPr txBox="1"/>
          <p:nvPr/>
        </p:nvSpPr>
        <p:spPr>
          <a:xfrm>
            <a:off x="8293091" y="2239970"/>
            <a:ext cx="17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Mask</a:t>
            </a:r>
          </a:p>
        </p:txBody>
      </p: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EBDC88D0-7AEA-6E49-B2E6-DB54DEE8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09135"/>
              </p:ext>
            </p:extLst>
          </p:nvPr>
        </p:nvGraphicFramePr>
        <p:xfrm>
          <a:off x="870828" y="4607957"/>
          <a:ext cx="33512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2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</a:tbl>
          </a:graphicData>
        </a:graphic>
      </p:graphicFrame>
      <p:graphicFrame>
        <p:nvGraphicFramePr>
          <p:cNvPr id="166" name="Table 165">
            <a:extLst>
              <a:ext uri="{FF2B5EF4-FFF2-40B4-BE49-F238E27FC236}">
                <a16:creationId xmlns:a16="http://schemas.microsoft.com/office/drawing/2014/main" id="{AED41C4C-D1CC-EF4A-9440-3A50EC5C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56914"/>
              </p:ext>
            </p:extLst>
          </p:nvPr>
        </p:nvGraphicFramePr>
        <p:xfrm>
          <a:off x="870828" y="5381854"/>
          <a:ext cx="335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20">
                  <a:extLst>
                    <a:ext uri="{9D8B030D-6E8A-4147-A177-3AD203B41FA5}">
                      <a16:colId xmlns:a16="http://schemas.microsoft.com/office/drawing/2014/main" val="327856356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392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8FA03EF-D2BE-B34C-A2F4-A614C624801A}"/>
              </a:ext>
            </a:extLst>
          </p:cNvPr>
          <p:cNvSpPr txBox="1"/>
          <p:nvPr/>
        </p:nvSpPr>
        <p:spPr>
          <a:xfrm>
            <a:off x="1544365" y="4607957"/>
            <a:ext cx="13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tx2">
                    <a:lumMod val="10000"/>
                  </a:schemeClr>
                </a:solidFill>
              </a:rPr>
              <a:t>Speaker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5847534-4F47-214C-8935-7E8AA0DC901F}"/>
              </a:ext>
            </a:extLst>
          </p:cNvPr>
          <p:cNvSpPr txBox="1"/>
          <p:nvPr/>
        </p:nvSpPr>
        <p:spPr>
          <a:xfrm>
            <a:off x="1511232" y="5422966"/>
            <a:ext cx="13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tx2">
                    <a:lumMod val="10000"/>
                  </a:schemeClr>
                </a:solidFill>
              </a:rPr>
              <a:t>Speaker</a:t>
            </a:r>
            <a:r>
              <a:rPr lang="fi-FI" dirty="0">
                <a:solidFill>
                  <a:schemeClr val="tx2">
                    <a:lumMod val="1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244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35" grpId="0"/>
      <p:bldP spid="148" grpId="0"/>
      <p:bldP spid="154" grpId="0"/>
      <p:bldP spid="157" grpId="0"/>
      <p:bldP spid="159" grpId="0"/>
      <p:bldP spid="160" grpId="0"/>
      <p:bldP spid="161" grpId="0"/>
      <p:bldP spid="162" grpId="0"/>
      <p:bldP spid="34" grpId="0"/>
      <p:bldP spid="1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88D9FB-3359-6745-AB31-E00B48AE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029"/>
            <a:ext cx="10515600" cy="645616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Clustering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8ED9E-741A-9642-9C53-C414B73A4E7C}"/>
              </a:ext>
            </a:extLst>
          </p:cNvPr>
          <p:cNvSpPr/>
          <p:nvPr/>
        </p:nvSpPr>
        <p:spPr>
          <a:xfrm>
            <a:off x="0" y="-31723"/>
            <a:ext cx="12192000" cy="587243"/>
          </a:xfrm>
          <a:prstGeom prst="rect">
            <a:avLst/>
          </a:prstGeom>
          <a:solidFill>
            <a:schemeClr val="tx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17" descr="A drawing of a person&#10;&#10;Description automatically generated">
            <a:extLst>
              <a:ext uri="{FF2B5EF4-FFF2-40B4-BE49-F238E27FC236}">
                <a16:creationId xmlns:a16="http://schemas.microsoft.com/office/drawing/2014/main" id="{75E1F210-7C49-D246-BE59-05BDBD15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"/>
            <a:ext cx="498025" cy="539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68B898-FB96-BA4F-A8F4-4F3E728C282C}"/>
                  </a:ext>
                </a:extLst>
              </p:cNvPr>
              <p:cNvSpPr txBox="1"/>
              <p:nvPr/>
            </p:nvSpPr>
            <p:spPr>
              <a:xfrm>
                <a:off x="687808" y="1756728"/>
                <a:ext cx="112856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neural network is trained to minimize the difference between the estimated affinity matrix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target binary mask affinity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𝐘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68B898-FB96-BA4F-A8F4-4F3E728C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8" y="1756728"/>
                <a:ext cx="11285658" cy="830997"/>
              </a:xfrm>
              <a:prstGeom prst="rect">
                <a:avLst/>
              </a:prstGeom>
              <a:blipFill>
                <a:blip r:embed="rId3"/>
                <a:stretch>
                  <a:fillRect l="-787" t="-4478" b="-14925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CDF79-9121-754F-A364-0D116D75ED41}"/>
              </a:ext>
            </a:extLst>
          </p:cNvPr>
          <p:cNvCxnSpPr>
            <a:cxnSpLocks/>
          </p:cNvCxnSpPr>
          <p:nvPr/>
        </p:nvCxnSpPr>
        <p:spPr>
          <a:xfrm>
            <a:off x="2317784" y="3708162"/>
            <a:ext cx="3210596" cy="16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78B5CB-E238-A944-9868-2208A907CAF6}"/>
              </a:ext>
            </a:extLst>
          </p:cNvPr>
          <p:cNvCxnSpPr>
            <a:cxnSpLocks/>
          </p:cNvCxnSpPr>
          <p:nvPr/>
        </p:nvCxnSpPr>
        <p:spPr>
          <a:xfrm>
            <a:off x="2317783" y="3708162"/>
            <a:ext cx="0" cy="262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97D52-BFC8-2145-956F-8F5377D608EE}"/>
              </a:ext>
            </a:extLst>
          </p:cNvPr>
          <p:cNvCxnSpPr>
            <a:cxnSpLocks/>
          </p:cNvCxnSpPr>
          <p:nvPr/>
        </p:nvCxnSpPr>
        <p:spPr>
          <a:xfrm>
            <a:off x="2308935" y="40510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90F46-2B4E-6846-829F-A69976983244}"/>
              </a:ext>
            </a:extLst>
          </p:cNvPr>
          <p:cNvCxnSpPr>
            <a:cxnSpLocks/>
          </p:cNvCxnSpPr>
          <p:nvPr/>
        </p:nvCxnSpPr>
        <p:spPr>
          <a:xfrm>
            <a:off x="2308933" y="52448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FA5C26-32A4-4A41-8D02-5EF53AA4EFCB}"/>
              </a:ext>
            </a:extLst>
          </p:cNvPr>
          <p:cNvCxnSpPr>
            <a:cxnSpLocks/>
          </p:cNvCxnSpPr>
          <p:nvPr/>
        </p:nvCxnSpPr>
        <p:spPr>
          <a:xfrm>
            <a:off x="2308934" y="48384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B7CFF-86E1-1946-B2A9-2B7053A6249B}"/>
              </a:ext>
            </a:extLst>
          </p:cNvPr>
          <p:cNvCxnSpPr>
            <a:cxnSpLocks/>
          </p:cNvCxnSpPr>
          <p:nvPr/>
        </p:nvCxnSpPr>
        <p:spPr>
          <a:xfrm>
            <a:off x="2317784" y="44320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572B3B-C2B8-CE47-A963-AF7F03667FB5}"/>
              </a:ext>
            </a:extLst>
          </p:cNvPr>
          <p:cNvCxnSpPr>
            <a:cxnSpLocks/>
          </p:cNvCxnSpPr>
          <p:nvPr/>
        </p:nvCxnSpPr>
        <p:spPr>
          <a:xfrm>
            <a:off x="2308931" y="59814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87159E-FF2A-D642-8B3B-11EDEEB13DED}"/>
              </a:ext>
            </a:extLst>
          </p:cNvPr>
          <p:cNvCxnSpPr>
            <a:cxnSpLocks/>
          </p:cNvCxnSpPr>
          <p:nvPr/>
        </p:nvCxnSpPr>
        <p:spPr>
          <a:xfrm>
            <a:off x="2308932" y="562586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BDCC2-E881-B046-8C76-E8A5C628CB59}"/>
              </a:ext>
            </a:extLst>
          </p:cNvPr>
          <p:cNvCxnSpPr>
            <a:cxnSpLocks/>
          </p:cNvCxnSpPr>
          <p:nvPr/>
        </p:nvCxnSpPr>
        <p:spPr>
          <a:xfrm>
            <a:off x="2317784" y="6330712"/>
            <a:ext cx="321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6E089E-BFA8-6E48-8086-6791D2EAEAE6}"/>
              </a:ext>
            </a:extLst>
          </p:cNvPr>
          <p:cNvCxnSpPr>
            <a:cxnSpLocks/>
          </p:cNvCxnSpPr>
          <p:nvPr/>
        </p:nvCxnSpPr>
        <p:spPr>
          <a:xfrm>
            <a:off x="5537228" y="3724651"/>
            <a:ext cx="7178" cy="260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2D0396-83EF-E044-A7D5-26230FB8700D}"/>
              </a:ext>
            </a:extLst>
          </p:cNvPr>
          <p:cNvCxnSpPr>
            <a:cxnSpLocks/>
          </p:cNvCxnSpPr>
          <p:nvPr/>
        </p:nvCxnSpPr>
        <p:spPr>
          <a:xfrm>
            <a:off x="2696170" y="3724652"/>
            <a:ext cx="0" cy="260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ADABD-0C91-C642-8C9D-D89F9CBD1F44}"/>
              </a:ext>
            </a:extLst>
          </p:cNvPr>
          <p:cNvCxnSpPr>
            <a:cxnSpLocks/>
          </p:cNvCxnSpPr>
          <p:nvPr/>
        </p:nvCxnSpPr>
        <p:spPr>
          <a:xfrm>
            <a:off x="3055052" y="3714825"/>
            <a:ext cx="0" cy="2615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EE6CE-467D-784F-B465-E02FFE6B6ED4}"/>
              </a:ext>
            </a:extLst>
          </p:cNvPr>
          <p:cNvCxnSpPr>
            <a:cxnSpLocks/>
          </p:cNvCxnSpPr>
          <p:nvPr/>
        </p:nvCxnSpPr>
        <p:spPr>
          <a:xfrm>
            <a:off x="5160890" y="3724651"/>
            <a:ext cx="0" cy="2618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B2B5E5-7669-1640-AC0A-7EE390C5BC41}"/>
              </a:ext>
            </a:extLst>
          </p:cNvPr>
          <p:cNvSpPr txBox="1"/>
          <p:nvPr/>
        </p:nvSpPr>
        <p:spPr>
          <a:xfrm>
            <a:off x="3771930" y="4024591"/>
            <a:ext cx="4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232F8-7062-9245-802D-D6A8D695F9BB}"/>
              </a:ext>
            </a:extLst>
          </p:cNvPr>
          <p:cNvSpPr txBox="1"/>
          <p:nvPr/>
        </p:nvSpPr>
        <p:spPr>
          <a:xfrm>
            <a:off x="3762642" y="44309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3843C-ADFD-DC4C-B0FE-F5446B3DC34E}"/>
              </a:ext>
            </a:extLst>
          </p:cNvPr>
          <p:cNvSpPr txBox="1"/>
          <p:nvPr/>
        </p:nvSpPr>
        <p:spPr>
          <a:xfrm>
            <a:off x="3759261" y="556133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A6394-8F4C-2447-9E63-C02F7382FB61}"/>
              </a:ext>
            </a:extLst>
          </p:cNvPr>
          <p:cNvSpPr txBox="1"/>
          <p:nvPr/>
        </p:nvSpPr>
        <p:spPr>
          <a:xfrm>
            <a:off x="3759261" y="520573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48D3D7-60E7-F547-BEC5-71ED0BE83535}"/>
              </a:ext>
            </a:extLst>
          </p:cNvPr>
          <p:cNvSpPr txBox="1"/>
          <p:nvPr/>
        </p:nvSpPr>
        <p:spPr>
          <a:xfrm>
            <a:off x="3759261" y="482585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DE264-F06B-F94D-8803-3FF5E37A9374}"/>
              </a:ext>
            </a:extLst>
          </p:cNvPr>
          <p:cNvSpPr txBox="1"/>
          <p:nvPr/>
        </p:nvSpPr>
        <p:spPr>
          <a:xfrm>
            <a:off x="3771930" y="588617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5C3A0C-3E2B-B043-8DD2-ADC9D54B15E3}"/>
              </a:ext>
            </a:extLst>
          </p:cNvPr>
          <p:cNvCxnSpPr>
            <a:cxnSpLocks/>
          </p:cNvCxnSpPr>
          <p:nvPr/>
        </p:nvCxnSpPr>
        <p:spPr>
          <a:xfrm>
            <a:off x="6620117" y="3698147"/>
            <a:ext cx="0" cy="262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492F98-0977-574A-90C2-69146E85AF4F}"/>
              </a:ext>
            </a:extLst>
          </p:cNvPr>
          <p:cNvCxnSpPr>
            <a:cxnSpLocks/>
          </p:cNvCxnSpPr>
          <p:nvPr/>
        </p:nvCxnSpPr>
        <p:spPr>
          <a:xfrm>
            <a:off x="6996805" y="3668766"/>
            <a:ext cx="0" cy="262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EF116D-B0C6-AC4F-9EDE-C63ADE9F5CEA}"/>
              </a:ext>
            </a:extLst>
          </p:cNvPr>
          <p:cNvCxnSpPr>
            <a:cxnSpLocks/>
          </p:cNvCxnSpPr>
          <p:nvPr/>
        </p:nvCxnSpPr>
        <p:spPr>
          <a:xfrm>
            <a:off x="7373491" y="3709646"/>
            <a:ext cx="0" cy="262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203E0E-1732-6844-8337-6B836761A8D6}"/>
              </a:ext>
            </a:extLst>
          </p:cNvPr>
          <p:cNvCxnSpPr>
            <a:cxnSpLocks/>
          </p:cNvCxnSpPr>
          <p:nvPr/>
        </p:nvCxnSpPr>
        <p:spPr>
          <a:xfrm>
            <a:off x="6611491" y="3681332"/>
            <a:ext cx="770627" cy="1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67DBD3-84D6-724B-B19F-DFBA982F5ABB}"/>
              </a:ext>
            </a:extLst>
          </p:cNvPr>
          <p:cNvCxnSpPr>
            <a:cxnSpLocks/>
          </p:cNvCxnSpPr>
          <p:nvPr/>
        </p:nvCxnSpPr>
        <p:spPr>
          <a:xfrm>
            <a:off x="6611150" y="6320465"/>
            <a:ext cx="762341" cy="10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EE22D-C3C9-EC4D-9E31-FC7E7B2FBBFC}"/>
              </a:ext>
            </a:extLst>
          </p:cNvPr>
          <p:cNvCxnSpPr>
            <a:cxnSpLocks/>
          </p:cNvCxnSpPr>
          <p:nvPr/>
        </p:nvCxnSpPr>
        <p:spPr>
          <a:xfrm>
            <a:off x="6627290" y="4024414"/>
            <a:ext cx="740767" cy="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E59E03-4929-DB4B-9A00-FDAD99335B39}"/>
              </a:ext>
            </a:extLst>
          </p:cNvPr>
          <p:cNvCxnSpPr>
            <a:cxnSpLocks/>
          </p:cNvCxnSpPr>
          <p:nvPr/>
        </p:nvCxnSpPr>
        <p:spPr>
          <a:xfrm>
            <a:off x="6611150" y="5235819"/>
            <a:ext cx="770627" cy="1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744A1A-43C5-A34A-AA8B-0D5D9F43816A}"/>
              </a:ext>
            </a:extLst>
          </p:cNvPr>
          <p:cNvCxnSpPr>
            <a:cxnSpLocks/>
          </p:cNvCxnSpPr>
          <p:nvPr/>
        </p:nvCxnSpPr>
        <p:spPr>
          <a:xfrm>
            <a:off x="6603688" y="5606080"/>
            <a:ext cx="770627" cy="1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B68A5B-EE4C-284F-97E1-C36A5B0E870C}"/>
              </a:ext>
            </a:extLst>
          </p:cNvPr>
          <p:cNvCxnSpPr>
            <a:cxnSpLocks/>
          </p:cNvCxnSpPr>
          <p:nvPr/>
        </p:nvCxnSpPr>
        <p:spPr>
          <a:xfrm>
            <a:off x="6620117" y="5964840"/>
            <a:ext cx="747940" cy="11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7D459-86BE-DF49-853D-2B9B21F0B423}"/>
              </a:ext>
            </a:extLst>
          </p:cNvPr>
          <p:cNvCxnSpPr>
            <a:cxnSpLocks/>
          </p:cNvCxnSpPr>
          <p:nvPr/>
        </p:nvCxnSpPr>
        <p:spPr>
          <a:xfrm>
            <a:off x="6611490" y="4404486"/>
            <a:ext cx="770627" cy="1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E150B2-B8CD-034B-A734-08C4D507C5A0}"/>
              </a:ext>
            </a:extLst>
          </p:cNvPr>
          <p:cNvSpPr txBox="1"/>
          <p:nvPr/>
        </p:nvSpPr>
        <p:spPr>
          <a:xfrm>
            <a:off x="6646338" y="4651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730412-B244-7245-9820-D0E15BD63747}"/>
              </a:ext>
            </a:extLst>
          </p:cNvPr>
          <p:cNvSpPr txBox="1"/>
          <p:nvPr/>
        </p:nvSpPr>
        <p:spPr>
          <a:xfrm>
            <a:off x="6987609" y="4665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43694-A143-CD40-A98E-54C54ED6E2AD}"/>
                  </a:ext>
                </a:extLst>
              </p:cNvPr>
              <p:cNvSpPr txBox="1"/>
              <p:nvPr/>
            </p:nvSpPr>
            <p:spPr>
              <a:xfrm>
                <a:off x="2308931" y="3299789"/>
                <a:ext cx="32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43694-A143-CD40-A98E-54C54ED6E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31" y="3299789"/>
                <a:ext cx="3219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C6B627-6B79-7845-8FD2-2F22CFBC5462}"/>
                  </a:ext>
                </a:extLst>
              </p:cNvPr>
              <p:cNvSpPr txBox="1"/>
              <p:nvPr/>
            </p:nvSpPr>
            <p:spPr>
              <a:xfrm>
                <a:off x="5501880" y="3307578"/>
                <a:ext cx="32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C6B627-6B79-7845-8FD2-2F22CFBC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80" y="3307578"/>
                <a:ext cx="32194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05057B0-7AAD-A642-B0E9-54EBD0B6AE6A}"/>
              </a:ext>
            </a:extLst>
          </p:cNvPr>
          <p:cNvSpPr txBox="1"/>
          <p:nvPr/>
        </p:nvSpPr>
        <p:spPr>
          <a:xfrm>
            <a:off x="6646338" y="3708712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D68A03-BBCE-174E-9472-ACBCD3221231}"/>
              </a:ext>
            </a:extLst>
          </p:cNvPr>
          <p:cNvSpPr txBox="1"/>
          <p:nvPr/>
        </p:nvSpPr>
        <p:spPr>
          <a:xfrm>
            <a:off x="7035728" y="3701240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1B2414-7784-9540-8621-920A0041C58C}"/>
              </a:ext>
            </a:extLst>
          </p:cNvPr>
          <p:cNvSpPr txBox="1"/>
          <p:nvPr/>
        </p:nvSpPr>
        <p:spPr>
          <a:xfrm>
            <a:off x="6679353" y="4062086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383CD7-256E-CC42-AC11-1AA6BA0DC815}"/>
              </a:ext>
            </a:extLst>
          </p:cNvPr>
          <p:cNvSpPr txBox="1"/>
          <p:nvPr/>
        </p:nvSpPr>
        <p:spPr>
          <a:xfrm>
            <a:off x="7037086" y="4060388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4791C9-8FAB-7C4C-A782-DFC80E6EF8E8}"/>
              </a:ext>
            </a:extLst>
          </p:cNvPr>
          <p:cNvSpPr txBox="1"/>
          <p:nvPr/>
        </p:nvSpPr>
        <p:spPr>
          <a:xfrm>
            <a:off x="6674869" y="4410609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844CE9-B644-ED46-A6BF-B02BD0C79F43}"/>
              </a:ext>
            </a:extLst>
          </p:cNvPr>
          <p:cNvSpPr txBox="1"/>
          <p:nvPr/>
        </p:nvSpPr>
        <p:spPr>
          <a:xfrm>
            <a:off x="7071032" y="4409135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C90F0B-25B6-1749-A661-ECAE42CD04A5}"/>
              </a:ext>
            </a:extLst>
          </p:cNvPr>
          <p:cNvSpPr txBox="1"/>
          <p:nvPr/>
        </p:nvSpPr>
        <p:spPr>
          <a:xfrm>
            <a:off x="6677519" y="5954025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BE9B6D-A6A0-D545-84B5-84723F405480}"/>
              </a:ext>
            </a:extLst>
          </p:cNvPr>
          <p:cNvSpPr txBox="1"/>
          <p:nvPr/>
        </p:nvSpPr>
        <p:spPr>
          <a:xfrm>
            <a:off x="7051581" y="5622523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2553A-A594-DF4C-9047-73D90452CF54}"/>
              </a:ext>
            </a:extLst>
          </p:cNvPr>
          <p:cNvSpPr txBox="1"/>
          <p:nvPr/>
        </p:nvSpPr>
        <p:spPr>
          <a:xfrm>
            <a:off x="6677519" y="5224522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50A338-074F-8E46-BC59-51CFFD4AF8CE}"/>
              </a:ext>
            </a:extLst>
          </p:cNvPr>
          <p:cNvSpPr txBox="1"/>
          <p:nvPr/>
        </p:nvSpPr>
        <p:spPr>
          <a:xfrm>
            <a:off x="7042156" y="5244731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3CDABE-9324-774D-BFD0-32E2E1C5585E}"/>
              </a:ext>
            </a:extLst>
          </p:cNvPr>
          <p:cNvSpPr txBox="1"/>
          <p:nvPr/>
        </p:nvSpPr>
        <p:spPr>
          <a:xfrm>
            <a:off x="6677803" y="5620456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7C9CCD-A4B5-5C42-B0C9-1FEBA44E7D53}"/>
              </a:ext>
            </a:extLst>
          </p:cNvPr>
          <p:cNvSpPr txBox="1"/>
          <p:nvPr/>
        </p:nvSpPr>
        <p:spPr>
          <a:xfrm>
            <a:off x="7060968" y="5966040"/>
            <a:ext cx="3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4A0031-5E53-A34F-8221-DD66D292B3C8}"/>
                  </a:ext>
                </a:extLst>
              </p:cNvPr>
              <p:cNvSpPr txBox="1"/>
              <p:nvPr/>
            </p:nvSpPr>
            <p:spPr>
              <a:xfrm>
                <a:off x="2668714" y="2732439"/>
                <a:ext cx="3219449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𝑽𝑽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𝒀𝒀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4A0031-5E53-A34F-8221-DD66D292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14" y="2732439"/>
                <a:ext cx="3219449" cy="466859"/>
              </a:xfrm>
              <a:prstGeom prst="rect">
                <a:avLst/>
              </a:prstGeom>
              <a:blipFill>
                <a:blip r:embed="rId6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55646FC-6BE1-FC49-AD2E-83F3CAE385E5}"/>
              </a:ext>
            </a:extLst>
          </p:cNvPr>
          <p:cNvSpPr txBox="1"/>
          <p:nvPr/>
        </p:nvSpPr>
        <p:spPr>
          <a:xfrm>
            <a:off x="5506058" y="2782210"/>
            <a:ext cx="561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F denotes the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Frobenius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 of the matrix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7394C-1779-CC49-8C86-03681F902448}"/>
              </a:ext>
            </a:extLst>
          </p:cNvPr>
          <p:cNvSpPr txBox="1"/>
          <p:nvPr/>
        </p:nvSpPr>
        <p:spPr>
          <a:xfrm>
            <a:off x="8538123" y="4132136"/>
            <a:ext cx="365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 Speaker independent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BE783D-B73E-3A46-BC7A-F8FC482AA2B4}"/>
              </a:ext>
            </a:extLst>
          </p:cNvPr>
          <p:cNvSpPr txBox="1"/>
          <p:nvPr/>
        </p:nvSpPr>
        <p:spPr>
          <a:xfrm>
            <a:off x="8538123" y="4788604"/>
            <a:ext cx="235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 offline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4D203B-1B4E-7744-A3B5-84225E7862B7}"/>
              </a:ext>
            </a:extLst>
          </p:cNvPr>
          <p:cNvSpPr txBox="1"/>
          <p:nvPr/>
        </p:nvSpPr>
        <p:spPr>
          <a:xfrm>
            <a:off x="3710380" y="3672164"/>
            <a:ext cx="4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00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</p:bldLst>
  </p:timing>
</p:sld>
</file>

<file path=ppt/theme/theme1.xml><?xml version="1.0" encoding="utf-8"?>
<a:theme xmlns:a="http://schemas.openxmlformats.org/drawingml/2006/main" name="TUNI Theme">
  <a:themeElements>
    <a:clrScheme name="TUNI colors">
      <a:dk1>
        <a:srgbClr val="4E008E"/>
      </a:dk1>
      <a:lt1>
        <a:srgbClr val="FFFFFF"/>
      </a:lt1>
      <a:dk2>
        <a:srgbClr val="E7E6E6"/>
      </a:dk2>
      <a:lt2>
        <a:srgbClr val="E7E6E6"/>
      </a:lt2>
      <a:accent1>
        <a:srgbClr val="82C8F0"/>
      </a:accent1>
      <a:accent2>
        <a:srgbClr val="F5A5C8"/>
      </a:accent2>
      <a:accent3>
        <a:srgbClr val="FFDCA5"/>
      </a:accent3>
      <a:accent4>
        <a:srgbClr val="C8C8C8"/>
      </a:accent4>
      <a:accent5>
        <a:srgbClr val="F07387"/>
      </a:accent5>
      <a:accent6>
        <a:srgbClr val="7DCDBE"/>
      </a:accent6>
      <a:hlink>
        <a:srgbClr val="6DBEEB"/>
      </a:hlink>
      <a:folHlink>
        <a:srgbClr val="956D8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UN" id="{B628551E-DD0E-3147-8244-E9A243438172}" vid="{B3E85656-4D01-6741-9493-C2C7E5FE28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TUNI Theme</Template>
  <TotalTime>8527</TotalTime>
  <Words>750</Words>
  <Application>Microsoft Macintosh PowerPoint</Application>
  <PresentationFormat>Widescreen</PresentationFormat>
  <Paragraphs>246</Paragraphs>
  <Slides>24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TUNI Theme</vt:lpstr>
      <vt:lpstr>Low-latency Deep Clustering for Speech Separation</vt:lpstr>
      <vt:lpstr>2-speaker mixture separation</vt:lpstr>
      <vt:lpstr>Why low latency?</vt:lpstr>
      <vt:lpstr>Why low latency?</vt:lpstr>
      <vt:lpstr>Main Contribution </vt:lpstr>
      <vt:lpstr>Outline</vt:lpstr>
      <vt:lpstr>PowerPoint Presentation</vt:lpstr>
      <vt:lpstr>PowerPoint Presentation</vt:lpstr>
      <vt:lpstr>Offline Deep Clustering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Data Set: 2-speaker mixtures from Wall Street Journal corpus (wsj0)</vt:lpstr>
      <vt:lpstr>Low-latency DC Evaluation </vt:lpstr>
      <vt:lpstr>Low-latency DC Evaluation </vt:lpstr>
      <vt:lpstr>Networks and Parameters</vt:lpstr>
      <vt:lpstr>PowerPoint Presentation</vt:lpstr>
      <vt:lpstr>The Effect of Buffer Length</vt:lpstr>
      <vt:lpstr>Audio Samples</vt:lpstr>
      <vt:lpstr>Audio Samples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Low-latency Deep Clustering for Speech Separation</dc:title>
  <dc:creator>Shanshan Wang</dc:creator>
  <cp:lastModifiedBy>Shanshan Wang</cp:lastModifiedBy>
  <cp:revision>485</cp:revision>
  <dcterms:created xsi:type="dcterms:W3CDTF">2019-04-12T16:17:23Z</dcterms:created>
  <dcterms:modified xsi:type="dcterms:W3CDTF">2019-05-05T01:45:29Z</dcterms:modified>
</cp:coreProperties>
</file>