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gif" ContentType="image/gif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304" r:id="rId3"/>
    <p:sldId id="314" r:id="rId4"/>
    <p:sldId id="319" r:id="rId5"/>
    <p:sldId id="317" r:id="rId6"/>
    <p:sldId id="316" r:id="rId7"/>
    <p:sldId id="330" r:id="rId8"/>
    <p:sldId id="277" r:id="rId9"/>
    <p:sldId id="293" r:id="rId10"/>
    <p:sldId id="275" r:id="rId11"/>
    <p:sldId id="323" r:id="rId12"/>
    <p:sldId id="291" r:id="rId13"/>
    <p:sldId id="327" r:id="rId14"/>
    <p:sldId id="284" r:id="rId15"/>
    <p:sldId id="328" r:id="rId16"/>
    <p:sldId id="286" r:id="rId17"/>
    <p:sldId id="308" r:id="rId18"/>
    <p:sldId id="312" r:id="rId19"/>
    <p:sldId id="310" r:id="rId20"/>
    <p:sldId id="313" r:id="rId21"/>
    <p:sldId id="324" r:id="rId22"/>
    <p:sldId id="260" r:id="rId23"/>
    <p:sldId id="331" r:id="rId24"/>
    <p:sldId id="333" r:id="rId25"/>
    <p:sldId id="305" r:id="rId26"/>
    <p:sldId id="262" r:id="rId27"/>
    <p:sldId id="264" r:id="rId28"/>
    <p:sldId id="280" r:id="rId29"/>
    <p:sldId id="332" r:id="rId30"/>
    <p:sldId id="320" r:id="rId31"/>
    <p:sldId id="321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897" autoAdjust="0"/>
  </p:normalViewPr>
  <p:slideViewPr>
    <p:cSldViewPr snapToGrid="0" snapToObjects="1">
      <p:cViewPr>
        <p:scale>
          <a:sx n="100" d="100"/>
          <a:sy n="100" d="100"/>
        </p:scale>
        <p:origin x="-1720" y="-1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F80927-E9E3-7C48-80EB-AAE24C8117D4}" type="datetimeFigureOut">
              <a:rPr lang="en-US" smtClean="0"/>
              <a:t>3/30/18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81DEFD-CE48-CC4D-AB21-E4939754C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887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Inspired by “the new</a:t>
            </a:r>
            <a:r>
              <a:rPr lang="en-US" baseline="0" dirty="0" smtClean="0"/>
              <a:t> product bet” by Rudi and </a:t>
            </a:r>
            <a:r>
              <a:rPr lang="en-US" baseline="0" dirty="0" err="1" smtClean="0"/>
              <a:t>Netessine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How do these two examples different substantially?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81DEFD-CE48-CC4D-AB21-E4939754CFA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937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Missing:</a:t>
            </a:r>
            <a:r>
              <a:rPr lang="en-US" baseline="0" dirty="0" smtClean="0"/>
              <a:t> Decision makers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81DEFD-CE48-CC4D-AB21-E4939754CFA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6329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 </a:t>
            </a:r>
            <a:r>
              <a:rPr lang="en-US" dirty="0" err="1" smtClean="0"/>
              <a:t>Bodea</a:t>
            </a:r>
            <a:r>
              <a:rPr lang="en-US" dirty="0" smtClean="0"/>
              <a:t> and Ferguson “The Theory</a:t>
            </a:r>
            <a:r>
              <a:rPr lang="en-US" baseline="0" dirty="0" smtClean="0"/>
              <a:t> of Pricing Analytics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81DEFD-CE48-CC4D-AB21-E4939754CFA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3516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</a:t>
            </a:r>
            <a:r>
              <a:rPr lang="en-US" dirty="0" err="1" smtClean="0"/>
              <a:t>en.wikipedia.org</a:t>
            </a:r>
            <a:r>
              <a:rPr lang="en-US" dirty="0" smtClean="0"/>
              <a:t>/wiki/Fran%C3%A7ois_Rabelais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Slide </a:t>
            </a:r>
            <a:r>
              <a:rPr lang="en-US" dirty="0" err="1" smtClean="0"/>
              <a:t>inpsired</a:t>
            </a:r>
            <a:r>
              <a:rPr lang="en-US" dirty="0" smtClean="0"/>
              <a:t> by</a:t>
            </a:r>
            <a:r>
              <a:rPr lang="en-US" baseline="0" dirty="0" smtClean="0"/>
              <a:t> course notes by Ph. </a:t>
            </a:r>
            <a:r>
              <a:rPr lang="en-US" baseline="0" dirty="0" err="1" smtClean="0"/>
              <a:t>Delquie</a:t>
            </a:r>
            <a:r>
              <a:rPr lang="en-US" baseline="0" dirty="0" smtClean="0"/>
              <a:t> (GWU)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81DEFD-CE48-CC4D-AB21-E4939754CFA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8776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“All models are wrong, but some are useful” </a:t>
            </a:r>
          </a:p>
          <a:p>
            <a:r>
              <a:rPr lang="en-US" dirty="0" smtClean="0"/>
              <a:t>Box</a:t>
            </a:r>
          </a:p>
          <a:p>
            <a:endParaRPr lang="en-US" dirty="0" smtClean="0"/>
          </a:p>
          <a:p>
            <a:r>
              <a:rPr lang="en-US" dirty="0" smtClean="0"/>
              <a:t>“The purpose of models is not to fit data but to sharpen the questions”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Samuel </a:t>
            </a:r>
            <a:r>
              <a:rPr lang="en-US" dirty="0" err="1" smtClean="0"/>
              <a:t>Karlin</a:t>
            </a:r>
            <a:endParaRPr lang="en-US" dirty="0" smtClean="0"/>
          </a:p>
          <a:p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“When you are lost, any old map will do”‖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(</a:t>
            </a:r>
            <a:r>
              <a:rPr lang="en-US" dirty="0" err="1" smtClean="0"/>
              <a:t>Weick</a:t>
            </a:r>
            <a:r>
              <a:rPr lang="en-US" dirty="0" smtClean="0"/>
              <a:t>, 1995: 54).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81DEFD-CE48-CC4D-AB21-E4939754CFA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613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51594-978C-9440-A34E-DB61F72C7D4A}" type="datetimeFigureOut">
              <a:rPr lang="en-US" smtClean="0"/>
              <a:t>3/30/18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D7D1-86FE-CD44-881B-FC9DE46E7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086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51594-978C-9440-A34E-DB61F72C7D4A}" type="datetimeFigureOut">
              <a:rPr lang="en-US" smtClean="0"/>
              <a:t>3/30/18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D7D1-86FE-CD44-881B-FC9DE46E7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504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51594-978C-9440-A34E-DB61F72C7D4A}" type="datetimeFigureOut">
              <a:rPr lang="en-US" smtClean="0"/>
              <a:t>3/30/18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D7D1-86FE-CD44-881B-FC9DE46E7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145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51594-978C-9440-A34E-DB61F72C7D4A}" type="datetimeFigureOut">
              <a:rPr lang="en-US" smtClean="0"/>
              <a:t>3/30/18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D7D1-86FE-CD44-881B-FC9DE46E7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569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51594-978C-9440-A34E-DB61F72C7D4A}" type="datetimeFigureOut">
              <a:rPr lang="en-US" smtClean="0"/>
              <a:t>3/30/18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D7D1-86FE-CD44-881B-FC9DE46E7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978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51594-978C-9440-A34E-DB61F72C7D4A}" type="datetimeFigureOut">
              <a:rPr lang="en-US" smtClean="0"/>
              <a:t>3/30/18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D7D1-86FE-CD44-881B-FC9DE46E7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759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51594-978C-9440-A34E-DB61F72C7D4A}" type="datetimeFigureOut">
              <a:rPr lang="en-US" smtClean="0"/>
              <a:t>3/30/18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D7D1-86FE-CD44-881B-FC9DE46E7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56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51594-978C-9440-A34E-DB61F72C7D4A}" type="datetimeFigureOut">
              <a:rPr lang="en-US" smtClean="0"/>
              <a:t>3/30/18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D7D1-86FE-CD44-881B-FC9DE46E7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603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51594-978C-9440-A34E-DB61F72C7D4A}" type="datetimeFigureOut">
              <a:rPr lang="en-US" smtClean="0"/>
              <a:t>3/30/18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D7D1-86FE-CD44-881B-FC9DE46E7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080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51594-978C-9440-A34E-DB61F72C7D4A}" type="datetimeFigureOut">
              <a:rPr lang="en-US" smtClean="0"/>
              <a:t>3/30/18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D7D1-86FE-CD44-881B-FC9DE46E7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828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51594-978C-9440-A34E-DB61F72C7D4A}" type="datetimeFigureOut">
              <a:rPr lang="en-US" smtClean="0"/>
              <a:t>3/30/18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D7D1-86FE-CD44-881B-FC9DE46E7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876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51594-978C-9440-A34E-DB61F72C7D4A}" type="datetimeFigureOut">
              <a:rPr lang="en-US" smtClean="0"/>
              <a:t>3/30/18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1D7D1-86FE-CD44-881B-FC9DE46E7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367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4" Type="http://schemas.openxmlformats.org/officeDocument/2006/relationships/image" Target="../media/image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gi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vxpy.org/en/latest/" TargetMode="External"/><Relationship Id="rId3" Type="http://schemas.openxmlformats.org/officeDocument/2006/relationships/hyperlink" Target="http://cvxopt.or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16175"/>
            <a:ext cx="7772400" cy="1470025"/>
          </a:xfrm>
        </p:spPr>
        <p:txBody>
          <a:bodyPr/>
          <a:lstStyle/>
          <a:p>
            <a:r>
              <a:rPr lang="en-US" b="1" dirty="0" smtClean="0">
                <a:latin typeface="Garamond"/>
                <a:cs typeface="Garamond"/>
              </a:rPr>
              <a:t>Analytical Decision Making</a:t>
            </a:r>
            <a:br>
              <a:rPr lang="en-US" b="1" dirty="0" smtClean="0">
                <a:latin typeface="Garamond"/>
                <a:cs typeface="Garamond"/>
              </a:rPr>
            </a:br>
            <a:r>
              <a:rPr lang="en-US" sz="3600" dirty="0" smtClean="0">
                <a:latin typeface="Garamond"/>
                <a:cs typeface="Garamond"/>
              </a:rPr>
              <a:t>Introduction</a:t>
            </a:r>
            <a:endParaRPr lang="en-US" sz="3600" dirty="0">
              <a:latin typeface="Garamond"/>
              <a:cs typeface="Garamond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8045" y="5085644"/>
            <a:ext cx="6400800" cy="1752600"/>
          </a:xfrm>
        </p:spPr>
        <p:txBody>
          <a:bodyPr/>
          <a:lstStyle/>
          <a:p>
            <a:r>
              <a:rPr lang="en-US" dirty="0" smtClean="0">
                <a:latin typeface="Garamond"/>
                <a:cs typeface="Garamond"/>
              </a:rPr>
              <a:t>Olivier Rubel, Ph.D.,</a:t>
            </a:r>
          </a:p>
          <a:p>
            <a:r>
              <a:rPr lang="en-US" dirty="0" smtClean="0">
                <a:latin typeface="Garamond"/>
                <a:cs typeface="Garamond"/>
              </a:rPr>
              <a:t>Associate Professor of Marketing</a:t>
            </a:r>
            <a:endParaRPr lang="en-US" dirty="0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94680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5"/>
          <p:cNvSpPr>
            <a:spLocks noChangeArrowheads="1"/>
          </p:cNvSpPr>
          <p:nvPr/>
        </p:nvSpPr>
        <p:spPr bwMode="auto">
          <a:xfrm>
            <a:off x="2100263" y="2432050"/>
            <a:ext cx="4602162" cy="849313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entury Gothic" charset="0"/>
              <a:cs typeface="Century Gothic" charset="0"/>
            </a:endParaRPr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2173288" y="2519363"/>
            <a:ext cx="1566862" cy="696912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b="1" dirty="0">
                <a:latin typeface="Century Gothic" charset="0"/>
                <a:cs typeface="Century Gothic" charset="0"/>
              </a:rPr>
              <a:t>Typical </a:t>
            </a:r>
          </a:p>
          <a:p>
            <a:pPr algn="ctr"/>
            <a:r>
              <a:rPr lang="en-US" b="1" dirty="0">
                <a:latin typeface="Century Gothic" charset="0"/>
                <a:cs typeface="Century Gothic" charset="0"/>
              </a:rPr>
              <a:t>problem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4254500" y="4346575"/>
            <a:ext cx="274638" cy="403225"/>
          </a:xfrm>
          <a:prstGeom prst="rightArrow">
            <a:avLst>
              <a:gd name="adj1" fmla="val 32769"/>
              <a:gd name="adj2" fmla="val 46764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entury Gothic" charset="0"/>
              <a:cs typeface="Century Gothic" charset="0"/>
            </a:endParaRP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4267200" y="2657475"/>
            <a:ext cx="274638" cy="403225"/>
          </a:xfrm>
          <a:prstGeom prst="rightArrow">
            <a:avLst>
              <a:gd name="adj1" fmla="val 32769"/>
              <a:gd name="adj2" fmla="val 46764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entury Gothic" charset="0"/>
              <a:cs typeface="Century Gothic" charset="0"/>
            </a:endParaRPr>
          </a:p>
        </p:txBody>
      </p:sp>
      <p:sp>
        <p:nvSpPr>
          <p:cNvPr id="8" name="AutoShape 9"/>
          <p:cNvSpPr>
            <a:spLocks noChangeArrowheads="1"/>
          </p:cNvSpPr>
          <p:nvPr/>
        </p:nvSpPr>
        <p:spPr bwMode="auto">
          <a:xfrm rot="-5400000">
            <a:off x="2769394" y="3482181"/>
            <a:ext cx="274638" cy="403225"/>
          </a:xfrm>
          <a:prstGeom prst="rightArrow">
            <a:avLst>
              <a:gd name="adj1" fmla="val 32769"/>
              <a:gd name="adj2" fmla="val 46764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anchor="ctr"/>
          <a:lstStyle/>
          <a:p>
            <a:pPr algn="ctr"/>
            <a:endParaRPr lang="en-US">
              <a:latin typeface="Century Gothic" charset="0"/>
              <a:cs typeface="Century Gothic" charset="0"/>
            </a:endParaRPr>
          </a:p>
        </p:txBody>
      </p:sp>
      <p:sp>
        <p:nvSpPr>
          <p:cNvPr id="9" name="AutoShape 10"/>
          <p:cNvSpPr>
            <a:spLocks noChangeArrowheads="1"/>
          </p:cNvSpPr>
          <p:nvPr/>
        </p:nvSpPr>
        <p:spPr bwMode="auto">
          <a:xfrm rot="5400000">
            <a:off x="5671344" y="3494881"/>
            <a:ext cx="274638" cy="403225"/>
          </a:xfrm>
          <a:prstGeom prst="rightArrow">
            <a:avLst>
              <a:gd name="adj1" fmla="val 32769"/>
              <a:gd name="adj2" fmla="val 46764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/>
          <a:p>
            <a:pPr algn="ctr"/>
            <a:endParaRPr lang="en-US">
              <a:latin typeface="Century Gothic" charset="0"/>
              <a:cs typeface="Century Gothic" charset="0"/>
            </a:endParaRPr>
          </a:p>
        </p:txBody>
      </p:sp>
      <p:sp>
        <p:nvSpPr>
          <p:cNvPr id="10" name="AutoShape 11"/>
          <p:cNvSpPr>
            <a:spLocks noChangeArrowheads="1"/>
          </p:cNvSpPr>
          <p:nvPr/>
        </p:nvSpPr>
        <p:spPr bwMode="auto">
          <a:xfrm>
            <a:off x="5002213" y="4194175"/>
            <a:ext cx="1604962" cy="696913"/>
          </a:xfrm>
          <a:prstGeom prst="roundRect">
            <a:avLst>
              <a:gd name="adj" fmla="val 1025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b="1">
                <a:latin typeface="Century Gothic" charset="0"/>
                <a:cs typeface="Century Gothic" charset="0"/>
              </a:rPr>
              <a:t> Specific </a:t>
            </a:r>
          </a:p>
          <a:p>
            <a:pPr algn="ctr"/>
            <a:r>
              <a:rPr lang="en-US" b="1">
                <a:latin typeface="Century Gothic" charset="0"/>
                <a:cs typeface="Century Gothic" charset="0"/>
              </a:rPr>
              <a:t>solution</a:t>
            </a:r>
          </a:p>
        </p:txBody>
      </p:sp>
      <p:sp>
        <p:nvSpPr>
          <p:cNvPr id="11" name="AutoShape 12"/>
          <p:cNvSpPr>
            <a:spLocks noChangeArrowheads="1"/>
          </p:cNvSpPr>
          <p:nvPr/>
        </p:nvSpPr>
        <p:spPr bwMode="auto">
          <a:xfrm>
            <a:off x="5008563" y="2527300"/>
            <a:ext cx="1604962" cy="696913"/>
          </a:xfrm>
          <a:prstGeom prst="roundRect">
            <a:avLst>
              <a:gd name="adj" fmla="val 1025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b="1">
                <a:latin typeface="Century Gothic" charset="0"/>
                <a:cs typeface="Century Gothic" charset="0"/>
              </a:rPr>
              <a:t>Typical </a:t>
            </a:r>
          </a:p>
          <a:p>
            <a:pPr algn="ctr"/>
            <a:r>
              <a:rPr lang="en-US" b="1">
                <a:latin typeface="Century Gothic" charset="0"/>
                <a:cs typeface="Century Gothic" charset="0"/>
              </a:rPr>
              <a:t>solution</a:t>
            </a:r>
          </a:p>
        </p:txBody>
      </p:sp>
      <p:sp>
        <p:nvSpPr>
          <p:cNvPr id="12" name="AutoShape 13"/>
          <p:cNvSpPr>
            <a:spLocks noChangeArrowheads="1"/>
          </p:cNvSpPr>
          <p:nvPr/>
        </p:nvSpPr>
        <p:spPr bwMode="auto">
          <a:xfrm>
            <a:off x="2163763" y="4184650"/>
            <a:ext cx="1566862" cy="696913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b="1">
                <a:latin typeface="Century Gothic" charset="0"/>
                <a:cs typeface="Century Gothic" charset="0"/>
              </a:rPr>
              <a:t>Specific </a:t>
            </a:r>
          </a:p>
          <a:p>
            <a:pPr algn="ctr"/>
            <a:r>
              <a:rPr lang="en-US" b="1">
                <a:latin typeface="Century Gothic" charset="0"/>
                <a:cs typeface="Century Gothic" charset="0"/>
              </a:rPr>
              <a:t> problem</a:t>
            </a:r>
          </a:p>
        </p:txBody>
      </p:sp>
      <p:sp>
        <p:nvSpPr>
          <p:cNvPr id="13" name="AutoShape 14"/>
          <p:cNvSpPr>
            <a:spLocks noChangeArrowheads="1"/>
          </p:cNvSpPr>
          <p:nvPr/>
        </p:nvSpPr>
        <p:spPr bwMode="auto">
          <a:xfrm>
            <a:off x="2087563" y="4105275"/>
            <a:ext cx="4602162" cy="849313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entury Gothic" charset="0"/>
              <a:cs typeface="Century Gothic" charset="0"/>
            </a:endParaRP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>
            <a:off x="3694113" y="2033588"/>
            <a:ext cx="14192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entury Gothic" charset="0"/>
                <a:cs typeface="Century Gothic" charset="0"/>
              </a:rPr>
              <a:t>Framework</a:t>
            </a:r>
          </a:p>
        </p:txBody>
      </p:sp>
      <p:sp>
        <p:nvSpPr>
          <p:cNvPr id="15" name="Text Box 16"/>
          <p:cNvSpPr txBox="1">
            <a:spLocks noChangeArrowheads="1"/>
          </p:cNvSpPr>
          <p:nvPr/>
        </p:nvSpPr>
        <p:spPr bwMode="auto">
          <a:xfrm>
            <a:off x="3109913" y="3508375"/>
            <a:ext cx="1473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entury Gothic" charset="0"/>
                <a:cs typeface="Century Gothic" charset="0"/>
              </a:rPr>
              <a:t>Abstraction</a:t>
            </a:r>
          </a:p>
        </p:txBody>
      </p:sp>
      <p:sp>
        <p:nvSpPr>
          <p:cNvPr id="16" name="Text Box 17"/>
          <p:cNvSpPr txBox="1">
            <a:spLocks noChangeArrowheads="1"/>
          </p:cNvSpPr>
          <p:nvPr/>
        </p:nvSpPr>
        <p:spPr bwMode="auto">
          <a:xfrm>
            <a:off x="6005513" y="3508375"/>
            <a:ext cx="1485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entury Gothic" charset="0"/>
                <a:cs typeface="Century Gothic" charset="0"/>
              </a:rPr>
              <a:t>Application</a:t>
            </a:r>
          </a:p>
        </p:txBody>
      </p:sp>
      <p:sp>
        <p:nvSpPr>
          <p:cNvPr id="17" name="Text Box 18"/>
          <p:cNvSpPr txBox="1">
            <a:spLocks noChangeArrowheads="1"/>
          </p:cNvSpPr>
          <p:nvPr/>
        </p:nvSpPr>
        <p:spPr bwMode="auto">
          <a:xfrm>
            <a:off x="3694113" y="4992688"/>
            <a:ext cx="13954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entury Gothic" charset="0"/>
                <a:cs typeface="Century Gothic" charset="0"/>
              </a:rPr>
              <a:t>Trial &amp; error</a:t>
            </a: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latin typeface="Garamond"/>
                <a:cs typeface="Garamond"/>
              </a:rPr>
              <a:t>Art of Modeling</a:t>
            </a:r>
            <a:endParaRPr lang="en-US" b="1" dirty="0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2798971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Garamond"/>
                <a:cs typeface="Garamond"/>
              </a:rPr>
              <a:t>Why Models?</a:t>
            </a:r>
            <a:endParaRPr lang="en-US" b="1" dirty="0">
              <a:latin typeface="Garamond"/>
              <a:cs typeface="Garamon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Garamond"/>
                <a:cs typeface="Garamond"/>
              </a:rPr>
              <a:t>B</a:t>
            </a:r>
            <a:r>
              <a:rPr lang="en-US" sz="2800" dirty="0" smtClean="0">
                <a:latin typeface="Garamond"/>
                <a:cs typeface="Garamond"/>
              </a:rPr>
              <a:t>uilding </a:t>
            </a:r>
            <a:r>
              <a:rPr lang="en-US" sz="2800" dirty="0">
                <a:latin typeface="Garamond"/>
                <a:cs typeface="Garamond"/>
              </a:rPr>
              <a:t>a model often reveals relationships </a:t>
            </a:r>
            <a:r>
              <a:rPr lang="en-US" sz="2800" dirty="0" smtClean="0">
                <a:latin typeface="Garamond"/>
                <a:cs typeface="Garamond"/>
              </a:rPr>
              <a:t>that were </a:t>
            </a:r>
            <a:r>
              <a:rPr lang="en-US" sz="2800" dirty="0">
                <a:latin typeface="Garamond"/>
                <a:cs typeface="Garamond"/>
              </a:rPr>
              <a:t>not apparent to many people. As a result, a greater understanding </a:t>
            </a:r>
            <a:r>
              <a:rPr lang="en-US" sz="2800" dirty="0" smtClean="0">
                <a:latin typeface="Garamond"/>
                <a:cs typeface="Garamond"/>
              </a:rPr>
              <a:t>is achieved </a:t>
            </a:r>
            <a:r>
              <a:rPr lang="en-US" sz="2800" dirty="0">
                <a:latin typeface="Garamond"/>
                <a:cs typeface="Garamond"/>
              </a:rPr>
              <a:t>of the object being </a:t>
            </a:r>
            <a:r>
              <a:rPr lang="en-US" sz="2800" dirty="0" smtClean="0">
                <a:latin typeface="Garamond"/>
                <a:cs typeface="Garamond"/>
              </a:rPr>
              <a:t>modeled.</a:t>
            </a:r>
          </a:p>
          <a:p>
            <a:endParaRPr lang="en-US" sz="2800" dirty="0" smtClean="0">
              <a:latin typeface="Garamond"/>
              <a:cs typeface="Garamond"/>
            </a:endParaRPr>
          </a:p>
          <a:p>
            <a:r>
              <a:rPr lang="en-US" sz="2800" dirty="0" smtClean="0">
                <a:latin typeface="Garamond"/>
                <a:cs typeface="Garamond"/>
              </a:rPr>
              <a:t>Having </a:t>
            </a:r>
            <a:r>
              <a:rPr lang="en-US" sz="2800" dirty="0">
                <a:latin typeface="Garamond"/>
                <a:cs typeface="Garamond"/>
              </a:rPr>
              <a:t>built a model it is usually possible to </a:t>
            </a:r>
            <a:r>
              <a:rPr lang="en-US" sz="2800" dirty="0" smtClean="0">
                <a:latin typeface="Garamond"/>
                <a:cs typeface="Garamond"/>
              </a:rPr>
              <a:t>analyze </a:t>
            </a:r>
            <a:r>
              <a:rPr lang="en-US" sz="2800" dirty="0">
                <a:latin typeface="Garamond"/>
                <a:cs typeface="Garamond"/>
              </a:rPr>
              <a:t>it mathematically </a:t>
            </a:r>
            <a:r>
              <a:rPr lang="en-US" sz="2800" dirty="0" smtClean="0">
                <a:latin typeface="Garamond"/>
                <a:cs typeface="Garamond"/>
              </a:rPr>
              <a:t>to help </a:t>
            </a:r>
            <a:r>
              <a:rPr lang="en-US" sz="2800" dirty="0">
                <a:latin typeface="Garamond"/>
                <a:cs typeface="Garamond"/>
              </a:rPr>
              <a:t>suggest courses of action that might not otherwise be apparent</a:t>
            </a:r>
            <a:r>
              <a:rPr lang="en-US" sz="2800" dirty="0" smtClean="0">
                <a:latin typeface="Garamond"/>
                <a:cs typeface="Garamond"/>
              </a:rPr>
              <a:t>.</a:t>
            </a:r>
          </a:p>
          <a:p>
            <a:endParaRPr lang="en-US" sz="2800" dirty="0" smtClean="0">
              <a:latin typeface="Garamond"/>
              <a:cs typeface="Garamond"/>
            </a:endParaRPr>
          </a:p>
          <a:p>
            <a:r>
              <a:rPr lang="en-US" sz="2800" dirty="0" smtClean="0">
                <a:latin typeface="Garamond"/>
                <a:cs typeface="Garamond"/>
              </a:rPr>
              <a:t>Experimentation </a:t>
            </a:r>
            <a:r>
              <a:rPr lang="en-US" sz="2800" dirty="0">
                <a:latin typeface="Garamond"/>
                <a:cs typeface="Garamond"/>
              </a:rPr>
              <a:t>is possible with a model, whereas it is often not </a:t>
            </a:r>
            <a:r>
              <a:rPr lang="en-US" sz="2800" dirty="0" smtClean="0">
                <a:latin typeface="Garamond"/>
                <a:cs typeface="Garamond"/>
              </a:rPr>
              <a:t>possible or </a:t>
            </a:r>
            <a:r>
              <a:rPr lang="en-US" sz="2800" dirty="0">
                <a:latin typeface="Garamond"/>
                <a:cs typeface="Garamond"/>
              </a:rPr>
              <a:t>desirable to experiment with the object being </a:t>
            </a:r>
            <a:r>
              <a:rPr lang="en-US" sz="2800" dirty="0" smtClean="0">
                <a:latin typeface="Garamond"/>
                <a:cs typeface="Garamond"/>
              </a:rPr>
              <a:t>modeled</a:t>
            </a:r>
            <a:r>
              <a:rPr lang="en-US" sz="2800" dirty="0">
                <a:latin typeface="Garamond"/>
                <a:cs typeface="Garamond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5950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Garamond"/>
                <a:cs typeface="Garamond"/>
              </a:rPr>
              <a:t>Building Blocks</a:t>
            </a:r>
            <a:endParaRPr lang="en-US" b="1" dirty="0">
              <a:latin typeface="Garamond"/>
              <a:cs typeface="Garamon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25364" cy="503319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Garamond"/>
                <a:cs typeface="Garamond"/>
              </a:rPr>
              <a:t>Decisions</a:t>
            </a:r>
          </a:p>
          <a:p>
            <a:pPr lvl="1"/>
            <a:r>
              <a:rPr lang="en-US" dirty="0" smtClean="0">
                <a:latin typeface="Garamond"/>
                <a:cs typeface="Garamond"/>
              </a:rPr>
              <a:t>Tactical vs. Strategic</a:t>
            </a:r>
          </a:p>
          <a:p>
            <a:r>
              <a:rPr lang="en-US" dirty="0" smtClean="0">
                <a:latin typeface="Garamond"/>
                <a:cs typeface="Garamond"/>
              </a:rPr>
              <a:t>Objectives</a:t>
            </a:r>
          </a:p>
          <a:p>
            <a:pPr lvl="1"/>
            <a:r>
              <a:rPr lang="en-US" dirty="0" smtClean="0">
                <a:latin typeface="Garamond"/>
                <a:cs typeface="Garamond"/>
              </a:rPr>
              <a:t>Maximize profit and minimize cost, only?</a:t>
            </a:r>
          </a:p>
          <a:p>
            <a:pPr lvl="1"/>
            <a:r>
              <a:rPr lang="en-US" dirty="0" smtClean="0">
                <a:latin typeface="Garamond"/>
                <a:cs typeface="Garamond"/>
              </a:rPr>
              <a:t>Decision makers?</a:t>
            </a:r>
          </a:p>
          <a:p>
            <a:r>
              <a:rPr lang="en-US" dirty="0" smtClean="0">
                <a:latin typeface="Garamond"/>
                <a:cs typeface="Garamond"/>
              </a:rPr>
              <a:t>Constraints</a:t>
            </a:r>
          </a:p>
          <a:p>
            <a:pPr lvl="1"/>
            <a:r>
              <a:rPr lang="en-US" dirty="0">
                <a:latin typeface="Garamond"/>
                <a:cs typeface="Garamond"/>
              </a:rPr>
              <a:t>Physical</a:t>
            </a:r>
          </a:p>
          <a:p>
            <a:pPr lvl="1"/>
            <a:r>
              <a:rPr lang="en-US" dirty="0">
                <a:latin typeface="Garamond"/>
                <a:cs typeface="Garamond"/>
              </a:rPr>
              <a:t>Economics</a:t>
            </a:r>
          </a:p>
          <a:p>
            <a:pPr lvl="1"/>
            <a:r>
              <a:rPr lang="en-US" dirty="0">
                <a:latin typeface="Garamond"/>
                <a:cs typeface="Garamond"/>
              </a:rPr>
              <a:t>Business rules</a:t>
            </a:r>
          </a:p>
          <a:p>
            <a:pPr lvl="1"/>
            <a:r>
              <a:rPr lang="en-US" dirty="0">
                <a:latin typeface="Garamond"/>
                <a:cs typeface="Garamond"/>
              </a:rPr>
              <a:t>Legal</a:t>
            </a:r>
          </a:p>
          <a:p>
            <a:pPr lvl="1"/>
            <a:r>
              <a:rPr lang="en-US" dirty="0">
                <a:latin typeface="Garamond"/>
                <a:cs typeface="Garamond"/>
              </a:rPr>
              <a:t>Industry norms</a:t>
            </a:r>
          </a:p>
        </p:txBody>
      </p:sp>
    </p:spTree>
    <p:extLst>
      <p:ext uri="{BB962C8B-B14F-4D97-AF65-F5344CB8AC3E}">
        <p14:creationId xmlns:p14="http://schemas.microsoft.com/office/powerpoint/2010/main" val="1678037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Garamond"/>
                <a:cs typeface="Garamond"/>
              </a:rPr>
              <a:t>Business Analytics</a:t>
            </a:r>
            <a:endParaRPr lang="en-US" b="1" dirty="0">
              <a:latin typeface="Garamond"/>
              <a:cs typeface="Garamond"/>
            </a:endParaRPr>
          </a:p>
        </p:txBody>
      </p:sp>
      <p:pic>
        <p:nvPicPr>
          <p:cNvPr id="5" name="Content Placeholder 4" descr="fig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40" r="-144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94113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Garamond"/>
                <a:cs typeface="Garamond"/>
              </a:rPr>
              <a:t>Mathematical Model</a:t>
            </a:r>
            <a:endParaRPr lang="en-US" b="1" dirty="0">
              <a:latin typeface="Garamond"/>
              <a:cs typeface="Garamond"/>
            </a:endParaRPr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931932"/>
              </p:ext>
            </p:extLst>
          </p:nvPr>
        </p:nvGraphicFramePr>
        <p:xfrm>
          <a:off x="967980" y="1461469"/>
          <a:ext cx="7234238" cy="47709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1" name="Document" r:id="rId3" imgW="7010400" imgH="4622800" progId="Word.Document.12">
                  <p:embed/>
                </p:oleObj>
              </mc:Choice>
              <mc:Fallback>
                <p:oleObj name="Document" r:id="rId3" imgW="7010400" imgH="46228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67980" y="1461469"/>
                        <a:ext cx="7234238" cy="47709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030069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Garamond"/>
                <a:cs typeface="Garamond"/>
              </a:rPr>
              <a:t>Decision Analytics</a:t>
            </a:r>
            <a:endParaRPr lang="en-US" b="1" dirty="0">
              <a:latin typeface="Garamond"/>
              <a:cs typeface="Garamond"/>
            </a:endParaRPr>
          </a:p>
        </p:txBody>
      </p:sp>
      <p:pic>
        <p:nvPicPr>
          <p:cNvPr id="5" name="Content Placeholder 4" descr="Fig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6460" b="-4646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16899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Garamond"/>
                <a:cs typeface="Garamond"/>
              </a:rPr>
              <a:t>Why the Math?</a:t>
            </a:r>
            <a:endParaRPr lang="en-US" b="1" dirty="0">
              <a:latin typeface="Garamond"/>
              <a:cs typeface="Garamon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Garamond"/>
                <a:cs typeface="Garamond"/>
              </a:rPr>
              <a:t>Reason # 1</a:t>
            </a:r>
          </a:p>
          <a:p>
            <a:pPr lvl="1"/>
            <a:r>
              <a:rPr lang="en-US" dirty="0">
                <a:latin typeface="Garamond"/>
                <a:cs typeface="Garamond"/>
              </a:rPr>
              <a:t>“The purpose of models is not to fit data but to sharpen the questions</a:t>
            </a:r>
            <a:r>
              <a:rPr lang="en-US" dirty="0" smtClean="0">
                <a:latin typeface="Garamond"/>
                <a:cs typeface="Garamond"/>
              </a:rPr>
              <a:t>”</a:t>
            </a:r>
          </a:p>
          <a:p>
            <a:pPr marL="457200" lvl="1" indent="0">
              <a:buNone/>
            </a:pPr>
            <a:endParaRPr lang="en-US" dirty="0" smtClean="0">
              <a:latin typeface="Garamond"/>
              <a:cs typeface="Garamond"/>
            </a:endParaRPr>
          </a:p>
          <a:p>
            <a:r>
              <a:rPr lang="en-US" dirty="0" smtClean="0">
                <a:latin typeface="Garamond"/>
                <a:cs typeface="Garamond"/>
              </a:rPr>
              <a:t>Reason # 2</a:t>
            </a:r>
          </a:p>
          <a:p>
            <a:pPr lvl="1"/>
            <a:r>
              <a:rPr lang="en-US" dirty="0" smtClean="0">
                <a:latin typeface="Garamond"/>
                <a:cs typeface="Garamond"/>
              </a:rPr>
              <a:t>Can be implemented in a spreadsheet or modeling language (computer) to identify solutions</a:t>
            </a:r>
            <a:endParaRPr lang="en-US" dirty="0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182814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Garamond"/>
                <a:cs typeface="Garamond"/>
              </a:rPr>
              <a:t>Pricing Analytics</a:t>
            </a:r>
            <a:endParaRPr lang="en-US" b="1" dirty="0">
              <a:latin typeface="Garamond"/>
              <a:cs typeface="Garamon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7244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>
                <a:latin typeface="Garamond"/>
                <a:cs typeface="Garamond"/>
              </a:rPr>
              <a:t>“The </a:t>
            </a:r>
            <a:r>
              <a:rPr lang="en-US" sz="2400" dirty="0">
                <a:latin typeface="Garamond"/>
                <a:cs typeface="Garamond"/>
              </a:rPr>
              <a:t>single most important business decision in evaluating </a:t>
            </a:r>
            <a:r>
              <a:rPr lang="en-US" sz="2400" dirty="0" smtClean="0">
                <a:latin typeface="Garamond"/>
                <a:cs typeface="Garamond"/>
              </a:rPr>
              <a:t>a business </a:t>
            </a:r>
            <a:r>
              <a:rPr lang="en-US" sz="2400" dirty="0">
                <a:latin typeface="Garamond"/>
                <a:cs typeface="Garamond"/>
              </a:rPr>
              <a:t>is pricing power</a:t>
            </a:r>
            <a:r>
              <a:rPr lang="en-US" sz="2400" dirty="0" smtClean="0">
                <a:latin typeface="Garamond"/>
                <a:cs typeface="Garamond"/>
              </a:rPr>
              <a:t>.”</a:t>
            </a:r>
            <a:endParaRPr lang="en-US" sz="2400" dirty="0">
              <a:latin typeface="Garamond"/>
              <a:cs typeface="Garamond"/>
            </a:endParaRPr>
          </a:p>
          <a:p>
            <a:pPr lvl="1"/>
            <a:r>
              <a:rPr lang="en-US" sz="2400" dirty="0" smtClean="0">
                <a:latin typeface="Garamond"/>
                <a:cs typeface="Garamond"/>
              </a:rPr>
              <a:t>Warren Buffet</a:t>
            </a:r>
          </a:p>
          <a:p>
            <a:endParaRPr lang="en-US" sz="2400" dirty="0" smtClean="0">
              <a:latin typeface="Garamond"/>
              <a:cs typeface="Garamond"/>
            </a:endParaRPr>
          </a:p>
          <a:p>
            <a:r>
              <a:rPr lang="en-US" sz="2400" dirty="0" smtClean="0">
                <a:latin typeface="Garamond"/>
                <a:cs typeface="Garamond"/>
              </a:rPr>
              <a:t>How </a:t>
            </a:r>
            <a:r>
              <a:rPr lang="en-US" sz="2400" dirty="0">
                <a:latin typeface="Garamond"/>
                <a:cs typeface="Garamond"/>
              </a:rPr>
              <a:t>customers respond </a:t>
            </a:r>
            <a:r>
              <a:rPr lang="en-US" sz="2400" dirty="0" smtClean="0">
                <a:latin typeface="Garamond"/>
                <a:cs typeface="Garamond"/>
              </a:rPr>
              <a:t>to </a:t>
            </a:r>
            <a:r>
              <a:rPr lang="en-US" sz="2400" dirty="0">
                <a:latin typeface="Garamond"/>
                <a:cs typeface="Garamond"/>
              </a:rPr>
              <a:t>prices is the ultimate </a:t>
            </a:r>
            <a:r>
              <a:rPr lang="en-US" sz="2400" dirty="0" smtClean="0">
                <a:latin typeface="Garamond"/>
                <a:cs typeface="Garamond"/>
              </a:rPr>
              <a:t>measure of investments </a:t>
            </a:r>
            <a:r>
              <a:rPr lang="en-US" sz="2400" dirty="0">
                <a:latin typeface="Garamond"/>
                <a:cs typeface="Garamond"/>
              </a:rPr>
              <a:t>in product improvement, distribution, </a:t>
            </a:r>
            <a:r>
              <a:rPr lang="en-US" sz="2400" dirty="0" smtClean="0">
                <a:latin typeface="Garamond"/>
                <a:cs typeface="Garamond"/>
              </a:rPr>
              <a:t>and marketing.</a:t>
            </a:r>
          </a:p>
          <a:p>
            <a:endParaRPr lang="en-US" sz="2400" dirty="0">
              <a:latin typeface="Garamond"/>
              <a:cs typeface="Garamond"/>
            </a:endParaRPr>
          </a:p>
          <a:p>
            <a:r>
              <a:rPr lang="en-US" sz="2400" dirty="0" smtClean="0">
                <a:latin typeface="Garamond"/>
                <a:cs typeface="Garamond"/>
              </a:rPr>
              <a:t>Pricing is also a critical factor in determining short-run profits, volume and market-share</a:t>
            </a:r>
          </a:p>
          <a:p>
            <a:endParaRPr lang="en-US" sz="2400" dirty="0">
              <a:latin typeface="Garamond"/>
              <a:cs typeface="Garamond"/>
            </a:endParaRPr>
          </a:p>
          <a:p>
            <a:r>
              <a:rPr lang="en-US" sz="2400" dirty="0" smtClean="0">
                <a:latin typeface="Garamond"/>
                <a:cs typeface="Garamond"/>
              </a:rPr>
              <a:t>Despite its importance, pricing is often poorly understood, poorly managed and poorly evaluated by most companies</a:t>
            </a:r>
          </a:p>
          <a:p>
            <a:endParaRPr lang="en-US" sz="2400" dirty="0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7621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Garamond"/>
                <a:cs typeface="Garamond"/>
              </a:rPr>
              <a:t>Pricing Analytics Process</a:t>
            </a:r>
            <a:endParaRPr lang="en-US" b="1" dirty="0">
              <a:latin typeface="Garamond"/>
              <a:cs typeface="Garamond"/>
            </a:endParaRPr>
          </a:p>
        </p:txBody>
      </p:sp>
      <p:pic>
        <p:nvPicPr>
          <p:cNvPr id="4" name="Content Placeholder 3" descr="Pricing Analytics Process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25" b="-525"/>
          <a:stretch>
            <a:fillRect/>
          </a:stretch>
        </p:blipFill>
        <p:spPr/>
      </p:pic>
      <p:sp>
        <p:nvSpPr>
          <p:cNvPr id="5" name="Rectangle 4"/>
          <p:cNvSpPr/>
          <p:nvPr/>
        </p:nvSpPr>
        <p:spPr>
          <a:xfrm>
            <a:off x="5134422" y="2796564"/>
            <a:ext cx="1743001" cy="864639"/>
          </a:xfrm>
          <a:prstGeom prst="rect">
            <a:avLst/>
          </a:prstGeom>
          <a:noFill/>
          <a:ln w="571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246565" y="4124332"/>
            <a:ext cx="1225788" cy="604160"/>
          </a:xfrm>
          <a:prstGeom prst="rect">
            <a:avLst/>
          </a:prstGeom>
          <a:noFill/>
          <a:ln w="571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493268" y="4124332"/>
            <a:ext cx="1019341" cy="604160"/>
          </a:xfrm>
          <a:prstGeom prst="rect">
            <a:avLst/>
          </a:prstGeom>
          <a:noFill/>
          <a:ln w="571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0214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Garamond"/>
                <a:cs typeface="Garamond"/>
              </a:rPr>
              <a:t>Price Optimization</a:t>
            </a:r>
            <a:endParaRPr lang="en-US" b="1" dirty="0">
              <a:latin typeface="Garamond"/>
              <a:cs typeface="Garamon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latin typeface="Garamond"/>
                <a:cs typeface="Garamond"/>
              </a:rPr>
              <a:t>Decisions</a:t>
            </a:r>
            <a:r>
              <a:rPr lang="en-US" sz="2400" dirty="0" smtClean="0">
                <a:latin typeface="Garamond"/>
                <a:cs typeface="Garamond"/>
              </a:rPr>
              <a:t>: Prices and/or allocation of different products and services to different customers through different channels</a:t>
            </a:r>
          </a:p>
          <a:p>
            <a:r>
              <a:rPr lang="en-US" sz="2400" b="1" dirty="0" smtClean="0">
                <a:latin typeface="Garamond"/>
                <a:cs typeface="Garamond"/>
              </a:rPr>
              <a:t>Objective</a:t>
            </a:r>
            <a:r>
              <a:rPr lang="en-US" sz="2400" dirty="0" smtClean="0">
                <a:latin typeface="Garamond"/>
                <a:cs typeface="Garamond"/>
              </a:rPr>
              <a:t>: usually to maximize expected net contributions</a:t>
            </a:r>
          </a:p>
          <a:p>
            <a:r>
              <a:rPr lang="en-US" sz="2400" b="1" dirty="0" smtClean="0">
                <a:latin typeface="Garamond"/>
                <a:cs typeface="Garamond"/>
              </a:rPr>
              <a:t>Constraints</a:t>
            </a:r>
            <a:r>
              <a:rPr lang="en-US" sz="2400" dirty="0" smtClean="0">
                <a:latin typeface="Garamond"/>
                <a:cs typeface="Garamond"/>
              </a:rPr>
              <a:t>: One or more</a:t>
            </a:r>
          </a:p>
          <a:p>
            <a:pPr lvl="1"/>
            <a:r>
              <a:rPr lang="en-US" sz="2400" dirty="0" smtClean="0">
                <a:latin typeface="Garamond"/>
                <a:cs typeface="Garamond"/>
              </a:rPr>
              <a:t>Physical limitation in capacity or inventory</a:t>
            </a:r>
          </a:p>
          <a:p>
            <a:pPr lvl="1"/>
            <a:r>
              <a:rPr lang="en-US" sz="2400" dirty="0" smtClean="0">
                <a:latin typeface="Garamond"/>
                <a:cs typeface="Garamond"/>
              </a:rPr>
              <a:t>Business or marketing rules</a:t>
            </a:r>
          </a:p>
          <a:p>
            <a:pPr lvl="1"/>
            <a:r>
              <a:rPr lang="en-US" sz="2400" dirty="0" smtClean="0">
                <a:latin typeface="Garamond"/>
                <a:cs typeface="Garamond"/>
              </a:rPr>
              <a:t>Legal limitations</a:t>
            </a:r>
          </a:p>
          <a:p>
            <a:pPr lvl="1"/>
            <a:r>
              <a:rPr lang="en-US" sz="2400" dirty="0" err="1" smtClean="0">
                <a:latin typeface="Garamond"/>
                <a:cs typeface="Garamond"/>
              </a:rPr>
              <a:t>etc</a:t>
            </a:r>
            <a:endParaRPr lang="en-US" sz="2400" dirty="0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5326394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Garamond"/>
                <a:cs typeface="Garamond"/>
              </a:rPr>
              <a:t>Outline</a:t>
            </a:r>
            <a:endParaRPr lang="en-US" b="1" dirty="0">
              <a:latin typeface="Garamond"/>
              <a:cs typeface="Garamon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Garamond"/>
                <a:cs typeface="Garamond"/>
              </a:rPr>
              <a:t>Introduction and Class Administration</a:t>
            </a:r>
          </a:p>
          <a:p>
            <a:r>
              <a:rPr lang="en-US" dirty="0" smtClean="0">
                <a:latin typeface="Garamond"/>
                <a:cs typeface="Garamond"/>
              </a:rPr>
              <a:t>Elements of Modeling and Pricing Analytics</a:t>
            </a:r>
            <a:endParaRPr lang="en-US" dirty="0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4001067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Garamond"/>
                <a:cs typeface="Garamond"/>
              </a:rPr>
              <a:t>Choosing the Best Model/Approach</a:t>
            </a:r>
            <a:endParaRPr lang="en-US" b="1" dirty="0">
              <a:latin typeface="Garamond"/>
              <a:cs typeface="Garamon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510619" cy="501384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Garamond"/>
                <a:cs typeface="Garamond"/>
              </a:rPr>
              <a:t>Static vs. Dynamic</a:t>
            </a:r>
          </a:p>
          <a:p>
            <a:r>
              <a:rPr lang="en-US" dirty="0" smtClean="0">
                <a:latin typeface="Garamond"/>
                <a:cs typeface="Garamond"/>
              </a:rPr>
              <a:t>Deterministic vs. Uncertainty</a:t>
            </a:r>
          </a:p>
          <a:p>
            <a:r>
              <a:rPr lang="en-US" dirty="0" smtClean="0">
                <a:latin typeface="Garamond"/>
                <a:cs typeface="Garamond"/>
              </a:rPr>
              <a:t>Linear or non Linear pricing</a:t>
            </a:r>
          </a:p>
          <a:p>
            <a:r>
              <a:rPr lang="en-US" dirty="0" smtClean="0">
                <a:latin typeface="Garamond"/>
                <a:cs typeface="Garamond"/>
              </a:rPr>
              <a:t>Monopoly</a:t>
            </a:r>
            <a:r>
              <a:rPr lang="en-US" dirty="0">
                <a:latin typeface="Garamond"/>
                <a:cs typeface="Garamond"/>
              </a:rPr>
              <a:t> </a:t>
            </a:r>
            <a:r>
              <a:rPr lang="en-US" dirty="0" smtClean="0">
                <a:latin typeface="Garamond"/>
                <a:cs typeface="Garamond"/>
              </a:rPr>
              <a:t>vs. Competition</a:t>
            </a:r>
          </a:p>
          <a:p>
            <a:r>
              <a:rPr lang="en-US" dirty="0" smtClean="0">
                <a:latin typeface="Garamond"/>
                <a:cs typeface="Garamond"/>
              </a:rPr>
              <a:t>Vertical vs. </a:t>
            </a:r>
            <a:r>
              <a:rPr lang="en-US" dirty="0">
                <a:latin typeface="Garamond"/>
                <a:cs typeface="Garamond"/>
              </a:rPr>
              <a:t>H</a:t>
            </a:r>
            <a:r>
              <a:rPr lang="en-US" dirty="0" smtClean="0">
                <a:latin typeface="Garamond"/>
                <a:cs typeface="Garamond"/>
              </a:rPr>
              <a:t>orizontal strategic interactions</a:t>
            </a:r>
          </a:p>
          <a:p>
            <a:endParaRPr lang="en-US" dirty="0">
              <a:latin typeface="Garamond"/>
              <a:cs typeface="Garamond"/>
            </a:endParaRPr>
          </a:p>
          <a:p>
            <a:r>
              <a:rPr lang="en-US" dirty="0" smtClean="0">
                <a:latin typeface="Garamond"/>
                <a:cs typeface="Garamond"/>
              </a:rPr>
              <a:t>Thus, choosing the right price requires to consider the important features of the problem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087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Garamond"/>
                <a:cs typeface="Garamond"/>
              </a:rPr>
              <a:t>Remember</a:t>
            </a:r>
            <a:endParaRPr lang="en-US" b="1" dirty="0">
              <a:latin typeface="Garamond"/>
              <a:cs typeface="Garamon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Garamond"/>
                <a:cs typeface="Garamond"/>
              </a:rPr>
              <a:t>Selling Diapers</a:t>
            </a:r>
          </a:p>
          <a:p>
            <a:pPr lvl="1"/>
            <a:r>
              <a:rPr lang="en-US" dirty="0">
                <a:latin typeface="Garamond"/>
                <a:cs typeface="Garamond"/>
              </a:rPr>
              <a:t>Historical data</a:t>
            </a:r>
          </a:p>
          <a:p>
            <a:pPr lvl="1"/>
            <a:r>
              <a:rPr lang="en-US" dirty="0">
                <a:latin typeface="Garamond"/>
                <a:cs typeface="Garamond"/>
              </a:rPr>
              <a:t>Driven by needs</a:t>
            </a:r>
          </a:p>
          <a:p>
            <a:pPr lvl="1"/>
            <a:r>
              <a:rPr lang="en-US" dirty="0">
                <a:latin typeface="Garamond"/>
                <a:cs typeface="Garamond"/>
              </a:rPr>
              <a:t>Mature </a:t>
            </a:r>
            <a:r>
              <a:rPr lang="en-US" dirty="0" smtClean="0">
                <a:latin typeface="Garamond"/>
                <a:cs typeface="Garamond"/>
              </a:rPr>
              <a:t>product</a:t>
            </a:r>
          </a:p>
          <a:p>
            <a:r>
              <a:rPr lang="en-US" dirty="0" smtClean="0">
                <a:latin typeface="Garamond"/>
                <a:cs typeface="Garamond"/>
              </a:rPr>
              <a:t>Selling Fashion</a:t>
            </a:r>
          </a:p>
          <a:p>
            <a:pPr lvl="1"/>
            <a:r>
              <a:rPr lang="en-US" dirty="0">
                <a:latin typeface="Garamond"/>
                <a:cs typeface="Garamond"/>
              </a:rPr>
              <a:t>No historical data</a:t>
            </a:r>
          </a:p>
          <a:p>
            <a:pPr lvl="1"/>
            <a:r>
              <a:rPr lang="en-US" dirty="0">
                <a:latin typeface="Garamond"/>
                <a:cs typeface="Garamond"/>
              </a:rPr>
              <a:t>Driven by desire</a:t>
            </a:r>
          </a:p>
          <a:p>
            <a:pPr lvl="1"/>
            <a:r>
              <a:rPr lang="en-US" dirty="0">
                <a:latin typeface="Garamond"/>
                <a:cs typeface="Garamond"/>
              </a:rPr>
              <a:t>New product</a:t>
            </a:r>
          </a:p>
          <a:p>
            <a:endParaRPr lang="en-US" dirty="0">
              <a:latin typeface="Garamond"/>
              <a:cs typeface="Garamond"/>
            </a:endParaRP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>
                <a:latin typeface="Garamond"/>
                <a:cs typeface="Garamond"/>
              </a:rPr>
              <a:t>Selling diapers</a:t>
            </a:r>
          </a:p>
          <a:p>
            <a:pPr lvl="1"/>
            <a:r>
              <a:rPr lang="en-US" dirty="0" smtClean="0">
                <a:latin typeface="Garamond"/>
                <a:cs typeface="Garamond"/>
              </a:rPr>
              <a:t>“standard” non-linear optimization</a:t>
            </a:r>
          </a:p>
          <a:p>
            <a:pPr marL="457200" lvl="1" indent="0">
              <a:buNone/>
            </a:pPr>
            <a:endParaRPr lang="en-US" dirty="0" smtClean="0">
              <a:latin typeface="Garamond"/>
              <a:cs typeface="Garamond"/>
            </a:endParaRPr>
          </a:p>
          <a:p>
            <a:r>
              <a:rPr lang="en-US" dirty="0" smtClean="0">
                <a:latin typeface="Garamond"/>
                <a:cs typeface="Garamond"/>
              </a:rPr>
              <a:t>Selling Fashion</a:t>
            </a:r>
          </a:p>
          <a:p>
            <a:pPr lvl="1"/>
            <a:r>
              <a:rPr lang="en-US" dirty="0" smtClean="0">
                <a:latin typeface="Garamond"/>
                <a:cs typeface="Garamond"/>
              </a:rPr>
              <a:t>Markdown pricing</a:t>
            </a:r>
          </a:p>
          <a:p>
            <a:pPr lvl="1"/>
            <a:r>
              <a:rPr lang="en-US" dirty="0" smtClean="0">
                <a:latin typeface="Garamond"/>
                <a:cs typeface="Garamond"/>
              </a:rPr>
              <a:t>Revenue management</a:t>
            </a:r>
            <a:endParaRPr lang="en-US" dirty="0">
              <a:latin typeface="Garamond"/>
              <a:cs typeface="Garamond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56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Garamond"/>
                <a:cs typeface="Garamond"/>
              </a:rPr>
              <a:t>Simple Pricing Problem</a:t>
            </a:r>
            <a:endParaRPr lang="en-US" b="1" dirty="0">
              <a:latin typeface="Garamond"/>
              <a:cs typeface="Garamon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/>
            <a:r>
              <a:rPr lang="en-US" sz="2800" b="1" dirty="0" smtClean="0">
                <a:latin typeface="Garamond"/>
                <a:cs typeface="Garamond"/>
              </a:rPr>
              <a:t>Problem:</a:t>
            </a:r>
            <a:r>
              <a:rPr lang="en-US" sz="2800" dirty="0" smtClean="0">
                <a:latin typeface="Garamond"/>
                <a:cs typeface="Garamond"/>
              </a:rPr>
              <a:t> </a:t>
            </a:r>
            <a:r>
              <a:rPr lang="en-US" sz="2400" dirty="0" smtClean="0">
                <a:latin typeface="Garamond"/>
                <a:cs typeface="Garamond"/>
              </a:rPr>
              <a:t>Your company is going to market a new product. As a marketing manager, you need to set a price for the product. You know the cost for a unit of product is $c. What are you going to do?</a:t>
            </a:r>
          </a:p>
          <a:p>
            <a:pPr marL="285750" indent="-285750"/>
            <a:endParaRPr lang="en-US" sz="2400" dirty="0" smtClean="0">
              <a:latin typeface="Garamond"/>
              <a:cs typeface="Garamond"/>
            </a:endParaRPr>
          </a:p>
          <a:p>
            <a:pPr marL="285750" indent="-285750"/>
            <a:r>
              <a:rPr lang="en-US" sz="2800" dirty="0" smtClean="0">
                <a:latin typeface="Garamond"/>
                <a:cs typeface="Garamond"/>
              </a:rPr>
              <a:t>Let’s build a model to solve this problem:</a:t>
            </a:r>
          </a:p>
          <a:p>
            <a:pPr marL="685800" lvl="1" indent="-228600"/>
            <a:r>
              <a:rPr lang="en-US" sz="2400" dirty="0" smtClean="0">
                <a:latin typeface="Garamond"/>
                <a:cs typeface="Garamond"/>
              </a:rPr>
              <a:t>What is the objective?</a:t>
            </a:r>
          </a:p>
          <a:p>
            <a:pPr marL="685800" lvl="1" indent="-228600"/>
            <a:r>
              <a:rPr lang="en-US" sz="2400" dirty="0" smtClean="0">
                <a:latin typeface="Garamond"/>
                <a:cs typeface="Garamond"/>
              </a:rPr>
              <a:t>What is the decision you can make?</a:t>
            </a:r>
          </a:p>
          <a:p>
            <a:pPr marL="685800" lvl="1" indent="-228600"/>
            <a:r>
              <a:rPr lang="en-US" sz="2400" dirty="0" smtClean="0">
                <a:latin typeface="Garamond"/>
                <a:cs typeface="Garamond"/>
              </a:rPr>
              <a:t>How does pricing affect your objective?</a:t>
            </a:r>
          </a:p>
          <a:p>
            <a:pPr marL="685800" lvl="1" indent="-228600"/>
            <a:r>
              <a:rPr lang="en-US" sz="2400" b="1" dirty="0" smtClean="0">
                <a:solidFill>
                  <a:srgbClr val="FF0000"/>
                </a:solidFill>
                <a:latin typeface="Garamond"/>
                <a:cs typeface="Garamond"/>
              </a:rPr>
              <a:t>What are the factors that you need to consider?</a:t>
            </a:r>
          </a:p>
          <a:p>
            <a:endParaRPr lang="en-US" dirty="0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924742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Garamond"/>
                <a:cs typeface="Garamond"/>
              </a:rPr>
              <a:t>Demand Function</a:t>
            </a:r>
            <a:endParaRPr lang="en-US" b="1" dirty="0">
              <a:latin typeface="Garamond"/>
              <a:cs typeface="Garamon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Garamond"/>
                <a:cs typeface="Garamond"/>
              </a:rPr>
              <a:t>Estimated demand function is linear</a:t>
            </a:r>
          </a:p>
          <a:p>
            <a:pPr lvl="1"/>
            <a:r>
              <a:rPr lang="en-US" dirty="0" smtClean="0">
                <a:latin typeface="Garamond"/>
                <a:cs typeface="Garamond"/>
              </a:rPr>
              <a:t>Intercept is a</a:t>
            </a:r>
          </a:p>
          <a:p>
            <a:pPr lvl="1"/>
            <a:r>
              <a:rPr lang="en-US" dirty="0" smtClean="0">
                <a:latin typeface="Garamond"/>
                <a:cs typeface="Garamond"/>
              </a:rPr>
              <a:t>Sensitivity of demand to price is b</a:t>
            </a:r>
          </a:p>
          <a:p>
            <a:endParaRPr lang="en-US" dirty="0" smtClean="0">
              <a:latin typeface="Garamond"/>
              <a:cs typeface="Garamond"/>
            </a:endParaRPr>
          </a:p>
          <a:p>
            <a:r>
              <a:rPr lang="en-US" dirty="0" smtClean="0">
                <a:latin typeface="Garamond"/>
                <a:cs typeface="Garamond"/>
              </a:rPr>
              <a:t>Marginal cost of production is c</a:t>
            </a:r>
          </a:p>
          <a:p>
            <a:pPr lvl="1"/>
            <a:endParaRPr lang="en-US" dirty="0" smtClean="0">
              <a:latin typeface="Garamond"/>
              <a:cs typeface="Garamond"/>
            </a:endParaRPr>
          </a:p>
          <a:p>
            <a:r>
              <a:rPr lang="en-US" dirty="0" smtClean="0">
                <a:latin typeface="Garamond"/>
                <a:cs typeface="Garamond"/>
              </a:rPr>
              <a:t>What is the optimal price?</a:t>
            </a:r>
            <a:endParaRPr lang="en-US" dirty="0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8525581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Garamond"/>
                <a:cs typeface="Garamond"/>
              </a:rPr>
              <a:t>Optimal Price</a:t>
            </a:r>
            <a:endParaRPr lang="en-US" b="1" dirty="0">
              <a:latin typeface="Garamond"/>
              <a:cs typeface="Garamon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0411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Garamond"/>
                <a:cs typeface="Garamond"/>
              </a:rPr>
              <a:t>Model Solution</a:t>
            </a:r>
            <a:endParaRPr lang="en-US" b="1" dirty="0">
              <a:latin typeface="Garamond"/>
              <a:cs typeface="Garamon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latin typeface="Garamond"/>
                <a:cs typeface="Garamond"/>
              </a:rPr>
              <a:t>The analyst attempts to identify the alternative (the set of decision variable values) that provides </a:t>
            </a:r>
            <a:r>
              <a:rPr lang="en-US" i="1" dirty="0">
                <a:solidFill>
                  <a:schemeClr val="hlink"/>
                </a:solidFill>
                <a:latin typeface="Garamond"/>
                <a:cs typeface="Garamond"/>
              </a:rPr>
              <a:t>the “best” output for the model</a:t>
            </a:r>
            <a:r>
              <a:rPr lang="en-US" dirty="0">
                <a:latin typeface="Garamond"/>
                <a:cs typeface="Garamond"/>
              </a:rPr>
              <a:t> (</a:t>
            </a:r>
            <a:r>
              <a:rPr lang="en-US" i="1" dirty="0">
                <a:latin typeface="Garamond"/>
                <a:cs typeface="Garamond"/>
              </a:rPr>
              <a:t>i.e.,</a:t>
            </a:r>
            <a:r>
              <a:rPr lang="en-US" dirty="0">
                <a:latin typeface="Garamond"/>
                <a:cs typeface="Garamond"/>
              </a:rPr>
              <a:t> the optimal solution)</a:t>
            </a:r>
            <a:r>
              <a:rPr lang="en-US" dirty="0" smtClean="0">
                <a:latin typeface="Garamond"/>
                <a:cs typeface="Garamond"/>
              </a:rPr>
              <a:t>.</a:t>
            </a:r>
          </a:p>
          <a:p>
            <a:pPr lvl="1"/>
            <a:r>
              <a:rPr lang="en-US" dirty="0" smtClean="0">
                <a:latin typeface="Garamond"/>
                <a:cs typeface="Garamond"/>
              </a:rPr>
              <a:t>I need some criterion that defines optimality</a:t>
            </a:r>
            <a:endParaRPr lang="en-US" dirty="0">
              <a:latin typeface="Garamond"/>
              <a:cs typeface="Garamond"/>
            </a:endParaRPr>
          </a:p>
          <a:p>
            <a:endParaRPr lang="en-US" dirty="0">
              <a:latin typeface="Garamond"/>
              <a:cs typeface="Garamond"/>
            </a:endParaRPr>
          </a:p>
          <a:p>
            <a:r>
              <a:rPr lang="en-US" dirty="0">
                <a:latin typeface="Garamond"/>
                <a:cs typeface="Garamond"/>
              </a:rPr>
              <a:t>If the alternative does not satisfy all of the model constraints, it is rejected as being </a:t>
            </a:r>
            <a:r>
              <a:rPr lang="en-US" i="1" dirty="0">
                <a:solidFill>
                  <a:schemeClr val="hlink"/>
                </a:solidFill>
                <a:latin typeface="Garamond"/>
                <a:cs typeface="Garamond"/>
              </a:rPr>
              <a:t>infeasible</a:t>
            </a:r>
            <a:r>
              <a:rPr lang="en-US" dirty="0">
                <a:latin typeface="Garamond"/>
                <a:cs typeface="Garamond"/>
              </a:rPr>
              <a:t>, regardless of the objective function value.</a:t>
            </a:r>
          </a:p>
          <a:p>
            <a:endParaRPr lang="en-US" dirty="0">
              <a:latin typeface="Garamond"/>
              <a:cs typeface="Garamond"/>
            </a:endParaRPr>
          </a:p>
          <a:p>
            <a:r>
              <a:rPr lang="en-US" dirty="0">
                <a:latin typeface="Garamond"/>
                <a:cs typeface="Garamond"/>
              </a:rPr>
              <a:t>If the alternative satisfies all of the model constraints, it is </a:t>
            </a:r>
            <a:r>
              <a:rPr lang="en-US" i="1" dirty="0">
                <a:solidFill>
                  <a:schemeClr val="hlink"/>
                </a:solidFill>
                <a:latin typeface="Garamond"/>
                <a:cs typeface="Garamond"/>
              </a:rPr>
              <a:t>feasible</a:t>
            </a:r>
            <a:r>
              <a:rPr lang="en-US" dirty="0">
                <a:latin typeface="Garamond"/>
                <a:cs typeface="Garamond"/>
              </a:rPr>
              <a:t> and a candidate for the “best” solution.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161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Garamond"/>
                <a:cs typeface="Garamond"/>
              </a:rPr>
              <a:t>Reaching a Solution</a:t>
            </a:r>
            <a:endParaRPr lang="en-US" b="1" dirty="0">
              <a:latin typeface="Garamond"/>
              <a:cs typeface="Garamond"/>
            </a:endParaRP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828800"/>
            <a:ext cx="8345488" cy="4800600"/>
          </a:xfrm>
        </p:spPr>
        <p:txBody>
          <a:bodyPr/>
          <a:lstStyle/>
          <a:p>
            <a:r>
              <a:rPr lang="en-US" sz="2400" dirty="0">
                <a:latin typeface="Garamond"/>
                <a:cs typeface="Garamond"/>
              </a:rPr>
              <a:t>One solution approach is trial-and-error.</a:t>
            </a:r>
          </a:p>
          <a:p>
            <a:pPr lvl="1"/>
            <a:r>
              <a:rPr lang="en-US" sz="2000" dirty="0">
                <a:latin typeface="Garamond"/>
                <a:cs typeface="Garamond"/>
              </a:rPr>
              <a:t>Might not provide the best solution</a:t>
            </a:r>
          </a:p>
          <a:p>
            <a:pPr lvl="1"/>
            <a:r>
              <a:rPr lang="en-US" sz="2000" dirty="0">
                <a:latin typeface="Garamond"/>
                <a:cs typeface="Garamond"/>
              </a:rPr>
              <a:t>Inefficient (numerous calculations required)</a:t>
            </a:r>
          </a:p>
          <a:p>
            <a:r>
              <a:rPr lang="en-US" sz="2400" dirty="0">
                <a:latin typeface="Garamond"/>
                <a:cs typeface="Garamond"/>
              </a:rPr>
              <a:t>Special solution procedures have been developed for specific mathematical models.</a:t>
            </a:r>
          </a:p>
          <a:p>
            <a:pPr lvl="1"/>
            <a:r>
              <a:rPr lang="en-US" sz="2000" dirty="0">
                <a:latin typeface="Garamond"/>
                <a:cs typeface="Garamond"/>
              </a:rPr>
              <a:t>Some small models/problems can be solved by hand calculations</a:t>
            </a:r>
          </a:p>
          <a:p>
            <a:pPr lvl="1"/>
            <a:r>
              <a:rPr lang="en-US" sz="2000" dirty="0">
                <a:latin typeface="Garamond"/>
                <a:cs typeface="Garamond"/>
              </a:rPr>
              <a:t>Most practical applications require using a computer</a:t>
            </a:r>
          </a:p>
          <a:p>
            <a:r>
              <a:rPr lang="en-US" sz="2400" dirty="0">
                <a:latin typeface="Garamond"/>
                <a:cs typeface="Garamond"/>
              </a:rPr>
              <a:t>A variety of software packages are available for solving mathematical models.  </a:t>
            </a:r>
          </a:p>
          <a:p>
            <a:pPr lvl="1"/>
            <a:r>
              <a:rPr lang="en-US" sz="2000" dirty="0">
                <a:latin typeface="Garamond"/>
                <a:cs typeface="Garamond"/>
              </a:rPr>
              <a:t>Spreadsheet packages such as </a:t>
            </a:r>
            <a:r>
              <a:rPr lang="en-US" sz="2000" i="1" dirty="0">
                <a:latin typeface="Garamond"/>
                <a:cs typeface="Garamond"/>
              </a:rPr>
              <a:t>Microsoft </a:t>
            </a:r>
            <a:r>
              <a:rPr lang="en-US" sz="2000" i="1" dirty="0" smtClean="0">
                <a:latin typeface="Garamond"/>
                <a:cs typeface="Garamond"/>
              </a:rPr>
              <a:t>Excel (or Google Sheet)</a:t>
            </a:r>
          </a:p>
          <a:p>
            <a:pPr lvl="1"/>
            <a:r>
              <a:rPr lang="en-US" sz="2000" dirty="0" smtClean="0">
                <a:latin typeface="Garamond"/>
                <a:cs typeface="Garamond"/>
              </a:rPr>
              <a:t>The optimization package such as </a:t>
            </a:r>
            <a:r>
              <a:rPr lang="en-US" sz="2000" i="1" dirty="0" smtClean="0">
                <a:latin typeface="Garamond"/>
                <a:cs typeface="Garamond"/>
              </a:rPr>
              <a:t>PYOMO, CVXPY, </a:t>
            </a:r>
            <a:r>
              <a:rPr lang="en-US" sz="2000" i="1" dirty="0" err="1" smtClean="0">
                <a:latin typeface="Garamond"/>
                <a:cs typeface="Garamond"/>
              </a:rPr>
              <a:t>PuLP</a:t>
            </a:r>
            <a:r>
              <a:rPr lang="en-US" sz="2000" i="1" dirty="0" smtClean="0">
                <a:latin typeface="Garamond"/>
                <a:cs typeface="Garamond"/>
              </a:rPr>
              <a:t>,  (All in Python)</a:t>
            </a:r>
            <a:endParaRPr lang="en-US" sz="2000" i="1" dirty="0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920166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Garamond"/>
                <a:cs typeface="Garamond"/>
              </a:rPr>
              <a:t>Uses of </a:t>
            </a:r>
            <a:r>
              <a:rPr lang="en-US" b="1" dirty="0" smtClean="0">
                <a:latin typeface="Garamond"/>
                <a:cs typeface="Garamond"/>
              </a:rPr>
              <a:t>Models</a:t>
            </a:r>
            <a:endParaRPr lang="en-US" b="1" dirty="0">
              <a:latin typeface="Garamond"/>
              <a:cs typeface="Garamond"/>
            </a:endParaRP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905000"/>
            <a:ext cx="8305800" cy="4724400"/>
          </a:xfrm>
        </p:spPr>
        <p:txBody>
          <a:bodyPr/>
          <a:lstStyle/>
          <a:p>
            <a:pPr marL="285750" indent="-285750">
              <a:lnSpc>
                <a:spcPct val="90000"/>
              </a:lnSpc>
            </a:pPr>
            <a:r>
              <a:rPr lang="en-US" sz="2800" dirty="0">
                <a:latin typeface="Garamond"/>
                <a:cs typeface="Garamond"/>
              </a:rPr>
              <a:t>Tools for decision-making</a:t>
            </a:r>
          </a:p>
          <a:p>
            <a:pPr marL="685800" lvl="1" indent="-228600">
              <a:lnSpc>
                <a:spcPct val="90000"/>
              </a:lnSpc>
            </a:pPr>
            <a:r>
              <a:rPr lang="en-US" sz="2000" dirty="0">
                <a:latin typeface="Garamond"/>
                <a:cs typeface="Garamond"/>
              </a:rPr>
              <a:t>model helps select a policy/action to follow</a:t>
            </a:r>
          </a:p>
          <a:p>
            <a:pPr marL="685800" lvl="1" indent="-228600">
              <a:lnSpc>
                <a:spcPct val="90000"/>
              </a:lnSpc>
            </a:pPr>
            <a:r>
              <a:rPr lang="en-US" sz="2000" dirty="0">
                <a:latin typeface="Garamond"/>
                <a:cs typeface="Garamond"/>
              </a:rPr>
              <a:t>decision-maker implements the policy</a:t>
            </a:r>
          </a:p>
          <a:p>
            <a:pPr marL="285750" indent="-285750">
              <a:lnSpc>
                <a:spcPct val="90000"/>
              </a:lnSpc>
            </a:pPr>
            <a:endParaRPr lang="en-US" sz="2000" dirty="0">
              <a:latin typeface="Garamond"/>
              <a:cs typeface="Garamond"/>
            </a:endParaRPr>
          </a:p>
          <a:p>
            <a:pPr marL="285750" indent="-285750">
              <a:lnSpc>
                <a:spcPct val="90000"/>
              </a:lnSpc>
            </a:pPr>
            <a:r>
              <a:rPr lang="en-US" sz="2800" dirty="0">
                <a:latin typeface="Garamond"/>
                <a:cs typeface="Garamond"/>
              </a:rPr>
              <a:t>Sources of insight</a:t>
            </a:r>
          </a:p>
          <a:p>
            <a:pPr marL="685800" lvl="1" indent="-228600">
              <a:lnSpc>
                <a:spcPct val="90000"/>
              </a:lnSpc>
            </a:pPr>
            <a:r>
              <a:rPr lang="en-US" sz="2000" dirty="0">
                <a:latin typeface="Garamond"/>
                <a:cs typeface="Garamond"/>
              </a:rPr>
              <a:t>illuminates the relationship among many complex variables</a:t>
            </a:r>
          </a:p>
          <a:p>
            <a:pPr marL="685800" lvl="1" indent="-228600">
              <a:lnSpc>
                <a:spcPct val="90000"/>
              </a:lnSpc>
            </a:pPr>
            <a:r>
              <a:rPr lang="en-US" sz="2000" dirty="0">
                <a:latin typeface="Garamond"/>
                <a:cs typeface="Garamond"/>
              </a:rPr>
              <a:t>decision-maker’s understanding of the relationship informs his/her judgment</a:t>
            </a:r>
          </a:p>
          <a:p>
            <a:pPr marL="285750" indent="-285750">
              <a:lnSpc>
                <a:spcPct val="90000"/>
              </a:lnSpc>
            </a:pPr>
            <a:endParaRPr lang="en-US" sz="2000" dirty="0">
              <a:latin typeface="Garamond"/>
              <a:cs typeface="Garamond"/>
            </a:endParaRPr>
          </a:p>
          <a:p>
            <a:pPr marL="285750" indent="-285750">
              <a:lnSpc>
                <a:spcPct val="90000"/>
              </a:lnSpc>
            </a:pPr>
            <a:r>
              <a:rPr lang="en-US" sz="2800" dirty="0">
                <a:latin typeface="Garamond"/>
                <a:cs typeface="Garamond"/>
              </a:rPr>
              <a:t>Training tools</a:t>
            </a:r>
          </a:p>
          <a:p>
            <a:pPr marL="685800" lvl="1" indent="-228600">
              <a:lnSpc>
                <a:spcPct val="90000"/>
              </a:lnSpc>
            </a:pPr>
            <a:r>
              <a:rPr lang="en-US" sz="2000" dirty="0">
                <a:latin typeface="Garamond"/>
                <a:cs typeface="Garamond"/>
              </a:rPr>
              <a:t>decision-maker selects a policy/action</a:t>
            </a:r>
          </a:p>
          <a:p>
            <a:pPr marL="685800" lvl="1" indent="-228600">
              <a:lnSpc>
                <a:spcPct val="90000"/>
              </a:lnSpc>
            </a:pPr>
            <a:r>
              <a:rPr lang="en-US" sz="2000" dirty="0">
                <a:latin typeface="Garamond"/>
                <a:cs typeface="Garamond"/>
              </a:rPr>
              <a:t>model describes the outcome of following the selected policy/action</a:t>
            </a:r>
            <a:endParaRPr lang="en-US" sz="3200" dirty="0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65906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Garamond"/>
                <a:cs typeface="Garamond"/>
              </a:rPr>
              <a:t>Ethics of Modeling</a:t>
            </a:r>
            <a:endParaRPr lang="en-US" b="1" dirty="0">
              <a:latin typeface="Garamond"/>
              <a:cs typeface="Garamond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Garamond"/>
                <a:cs typeface="Garamond"/>
              </a:rPr>
              <a:t>Hidden Assumptions</a:t>
            </a:r>
          </a:p>
          <a:p>
            <a:r>
              <a:rPr lang="en-US" dirty="0" smtClean="0">
                <a:latin typeface="Garamond"/>
                <a:cs typeface="Garamond"/>
              </a:rPr>
              <a:t>Misrepresentation of preferences</a:t>
            </a:r>
          </a:p>
          <a:p>
            <a:r>
              <a:rPr lang="en-US" dirty="0" smtClean="0">
                <a:latin typeface="Garamond"/>
                <a:cs typeface="Garamond"/>
              </a:rPr>
              <a:t>Outcome manipulation</a:t>
            </a:r>
            <a:endParaRPr lang="en-US" dirty="0">
              <a:latin typeface="Garamond"/>
              <a:cs typeface="Garamond"/>
            </a:endParaRPr>
          </a:p>
        </p:txBody>
      </p:sp>
      <p:pic>
        <p:nvPicPr>
          <p:cNvPr id="4" name="Content Placeholder 3" descr="rabelais-color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1221" r="-71221"/>
          <a:stretch>
            <a:fillRect/>
          </a:stretch>
        </p:blipFill>
        <p:spPr>
          <a:xfrm>
            <a:off x="6006307" y="4518529"/>
            <a:ext cx="4253882" cy="233947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103845" y="6003057"/>
            <a:ext cx="41216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Garamond"/>
                <a:cs typeface="Garamond"/>
              </a:rPr>
              <a:t>“</a:t>
            </a:r>
            <a:r>
              <a:rPr lang="en-US" i="1" dirty="0">
                <a:latin typeface="Garamond"/>
                <a:cs typeface="Garamond"/>
              </a:rPr>
              <a:t>Science without conscience is the death of the soul”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040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Garamond"/>
                <a:cs typeface="Garamond"/>
              </a:rPr>
              <a:t>Next Class</a:t>
            </a:r>
            <a:endParaRPr lang="en-US" b="1" dirty="0">
              <a:latin typeface="Garamond"/>
              <a:cs typeface="Garamon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Garamond"/>
                <a:cs typeface="Garamond"/>
              </a:rPr>
              <a:t>Linear programming, see note on canvas</a:t>
            </a:r>
          </a:p>
          <a:p>
            <a:endParaRPr lang="en-US" dirty="0">
              <a:latin typeface="Garamond"/>
              <a:cs typeface="Garamond"/>
            </a:endParaRPr>
          </a:p>
          <a:p>
            <a:r>
              <a:rPr lang="en-US" dirty="0" smtClean="0">
                <a:latin typeface="Garamond"/>
                <a:cs typeface="Garamond"/>
              </a:rPr>
              <a:t>Python</a:t>
            </a:r>
          </a:p>
          <a:p>
            <a:pPr lvl="1"/>
            <a:r>
              <a:rPr lang="en-US" dirty="0" smtClean="0">
                <a:latin typeface="Garamond"/>
                <a:cs typeface="Garamond"/>
              </a:rPr>
              <a:t>Install </a:t>
            </a:r>
          </a:p>
          <a:p>
            <a:pPr lvl="2"/>
            <a:r>
              <a:rPr lang="en-US" dirty="0">
                <a:latin typeface="Garamond"/>
                <a:cs typeface="Garamond"/>
              </a:rPr>
              <a:t>CVXPY (</a:t>
            </a:r>
            <a:r>
              <a:rPr lang="en-US" dirty="0">
                <a:latin typeface="Garamond"/>
                <a:cs typeface="Garamond"/>
                <a:hlinkClick r:id="rId2"/>
              </a:rPr>
              <a:t>http://</a:t>
            </a:r>
            <a:r>
              <a:rPr lang="en-US" dirty="0" err="1">
                <a:latin typeface="Garamond"/>
                <a:cs typeface="Garamond"/>
                <a:hlinkClick r:id="rId2"/>
              </a:rPr>
              <a:t>www.cvxpy.org</a:t>
            </a:r>
            <a:r>
              <a:rPr lang="en-US" dirty="0">
                <a:latin typeface="Garamond"/>
                <a:cs typeface="Garamond"/>
                <a:hlinkClick r:id="rId2"/>
              </a:rPr>
              <a:t>/en/latest/</a:t>
            </a:r>
            <a:r>
              <a:rPr lang="en-US" dirty="0">
                <a:latin typeface="Garamond"/>
                <a:cs typeface="Garamond"/>
              </a:rPr>
              <a:t>)</a:t>
            </a:r>
            <a:endParaRPr lang="en-US" dirty="0" smtClean="0">
              <a:latin typeface="Garamond"/>
              <a:cs typeface="Garamond"/>
            </a:endParaRPr>
          </a:p>
          <a:p>
            <a:pPr lvl="2"/>
            <a:r>
              <a:rPr lang="en-US" dirty="0" smtClean="0">
                <a:latin typeface="Garamond"/>
                <a:cs typeface="Garamond"/>
              </a:rPr>
              <a:t>CVXOPT </a:t>
            </a:r>
            <a:r>
              <a:rPr lang="en-US" dirty="0">
                <a:latin typeface="Garamond"/>
                <a:cs typeface="Garamond"/>
              </a:rPr>
              <a:t>(</a:t>
            </a:r>
            <a:r>
              <a:rPr lang="en-US" dirty="0">
                <a:latin typeface="Garamond"/>
                <a:cs typeface="Garamond"/>
                <a:hlinkClick r:id="rId3"/>
              </a:rPr>
              <a:t>http://cvxopt.org/</a:t>
            </a:r>
            <a:r>
              <a:rPr lang="en-US" dirty="0" smtClean="0">
                <a:latin typeface="Garamond"/>
                <a:cs typeface="Garamond"/>
              </a:rPr>
              <a:t>) </a:t>
            </a:r>
          </a:p>
          <a:p>
            <a:pPr lvl="2"/>
            <a:r>
              <a:rPr lang="en-US" dirty="0" smtClean="0">
                <a:latin typeface="Garamond"/>
                <a:cs typeface="Garamond"/>
              </a:rPr>
              <a:t>We will also use </a:t>
            </a:r>
            <a:r>
              <a:rPr lang="en-US" dirty="0" err="1" smtClean="0">
                <a:latin typeface="Garamond"/>
                <a:cs typeface="Garamond"/>
              </a:rPr>
              <a:t>numpy</a:t>
            </a:r>
            <a:r>
              <a:rPr lang="en-US" dirty="0" smtClean="0">
                <a:latin typeface="Garamond"/>
                <a:cs typeface="Garamond"/>
              </a:rPr>
              <a:t>, </a:t>
            </a:r>
            <a:r>
              <a:rPr lang="en-US" dirty="0" err="1" smtClean="0">
                <a:latin typeface="Garamond"/>
                <a:cs typeface="Garamond"/>
              </a:rPr>
              <a:t>matplotlib</a:t>
            </a:r>
            <a:r>
              <a:rPr lang="en-US" dirty="0" smtClean="0">
                <a:latin typeface="Garamond"/>
                <a:cs typeface="Garamond"/>
              </a:rPr>
              <a:t>, </a:t>
            </a:r>
            <a:r>
              <a:rPr lang="en-US" dirty="0" err="1" smtClean="0">
                <a:latin typeface="Garamond"/>
                <a:cs typeface="Garamond"/>
              </a:rPr>
              <a:t>seaborn</a:t>
            </a:r>
            <a:endParaRPr lang="en-US" dirty="0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482053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Garamond"/>
                <a:cs typeface="Garamond"/>
              </a:rPr>
              <a:t>Me</a:t>
            </a:r>
            <a:endParaRPr lang="en-US" b="1" dirty="0">
              <a:latin typeface="Garamond"/>
              <a:cs typeface="Garamond"/>
            </a:endParaRPr>
          </a:p>
        </p:txBody>
      </p:sp>
      <p:pic>
        <p:nvPicPr>
          <p:cNvPr id="5" name="Content Placeholder 4" descr="max.jp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4" r="5384"/>
          <a:stretch>
            <a:fillRect/>
          </a:stretch>
        </p:blipFill>
        <p:spPr>
          <a:xfrm>
            <a:off x="50800" y="1600200"/>
            <a:ext cx="4038600" cy="4525963"/>
          </a:xfr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3721100" y="1600200"/>
            <a:ext cx="5422900" cy="4525963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Garamond"/>
                <a:cs typeface="Garamond"/>
              </a:rPr>
              <a:t>Associate Professor of Marketing</a:t>
            </a:r>
          </a:p>
          <a:p>
            <a:r>
              <a:rPr lang="en-US" sz="2400" dirty="0" smtClean="0">
                <a:latin typeface="Garamond"/>
                <a:cs typeface="Garamond"/>
              </a:rPr>
              <a:t>PhD in Marketing with some OR</a:t>
            </a:r>
          </a:p>
          <a:p>
            <a:r>
              <a:rPr lang="en-US" sz="2400" dirty="0" smtClean="0">
                <a:latin typeface="Garamond"/>
                <a:cs typeface="Garamond"/>
              </a:rPr>
              <a:t>Econ background</a:t>
            </a:r>
          </a:p>
          <a:p>
            <a:r>
              <a:rPr lang="en-US" sz="2400" dirty="0" smtClean="0">
                <a:latin typeface="Garamond"/>
                <a:cs typeface="Garamond"/>
              </a:rPr>
              <a:t>Current research</a:t>
            </a:r>
          </a:p>
          <a:p>
            <a:pPr lvl="1"/>
            <a:r>
              <a:rPr lang="en-US" sz="2000" dirty="0" smtClean="0">
                <a:latin typeface="Garamond"/>
                <a:cs typeface="Garamond"/>
              </a:rPr>
              <a:t>Methodologically</a:t>
            </a:r>
          </a:p>
          <a:p>
            <a:pPr lvl="2"/>
            <a:r>
              <a:rPr lang="en-US" sz="1600" dirty="0" smtClean="0">
                <a:latin typeface="Garamond"/>
                <a:cs typeface="Garamond"/>
              </a:rPr>
              <a:t>Dynamic optimization</a:t>
            </a:r>
          </a:p>
          <a:p>
            <a:pPr lvl="2"/>
            <a:r>
              <a:rPr lang="en-US" sz="1600" dirty="0" smtClean="0">
                <a:latin typeface="Garamond"/>
                <a:cs typeface="Garamond"/>
              </a:rPr>
              <a:t>Dynamic game theory</a:t>
            </a:r>
          </a:p>
          <a:p>
            <a:pPr lvl="2"/>
            <a:r>
              <a:rPr lang="en-US" sz="1600" dirty="0" smtClean="0">
                <a:latin typeface="Garamond"/>
                <a:cs typeface="Garamond"/>
              </a:rPr>
              <a:t>Time series econometrics</a:t>
            </a:r>
          </a:p>
          <a:p>
            <a:pPr lvl="1"/>
            <a:r>
              <a:rPr lang="en-US" sz="2000" dirty="0" smtClean="0">
                <a:latin typeface="Garamond"/>
                <a:cs typeface="Garamond"/>
              </a:rPr>
              <a:t>Substantive issues</a:t>
            </a:r>
          </a:p>
          <a:p>
            <a:pPr lvl="2"/>
            <a:r>
              <a:rPr lang="en-US" sz="1600" dirty="0" smtClean="0">
                <a:latin typeface="Garamond"/>
                <a:cs typeface="Garamond"/>
              </a:rPr>
              <a:t>Marketing dynamics</a:t>
            </a:r>
          </a:p>
          <a:p>
            <a:pPr lvl="2"/>
            <a:r>
              <a:rPr lang="en-US" sz="1600" dirty="0" smtClean="0">
                <a:latin typeface="Garamond"/>
                <a:cs typeface="Garamond"/>
              </a:rPr>
              <a:t>Coordination of sales and marketing</a:t>
            </a:r>
          </a:p>
          <a:p>
            <a:pPr lvl="2"/>
            <a:r>
              <a:rPr lang="en-US" sz="1600" dirty="0">
                <a:latin typeface="Garamond"/>
                <a:cs typeface="Garamond"/>
              </a:rPr>
              <a:t>Sales force management </a:t>
            </a:r>
          </a:p>
          <a:p>
            <a:pPr marL="914400" lvl="2" indent="0">
              <a:buNone/>
            </a:pPr>
            <a:endParaRPr lang="en-US" sz="1400" dirty="0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27291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Garamond"/>
                <a:cs typeface="Garamond"/>
              </a:rPr>
              <a:t>Take </a:t>
            </a:r>
            <a:r>
              <a:rPr lang="en-US" b="1" dirty="0" err="1" smtClean="0">
                <a:latin typeface="Garamond"/>
                <a:cs typeface="Garamond"/>
              </a:rPr>
              <a:t>Aways</a:t>
            </a:r>
            <a:endParaRPr lang="en-US" b="1" dirty="0">
              <a:latin typeface="Garamond"/>
              <a:cs typeface="Garamond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 smtClean="0">
                <a:latin typeface="Garamond"/>
                <a:cs typeface="Garamond"/>
              </a:rPr>
              <a:t>To solve a decision problem, define</a:t>
            </a:r>
          </a:p>
          <a:p>
            <a:pPr lvl="1"/>
            <a:r>
              <a:rPr lang="en-US" sz="2500" dirty="0" smtClean="0">
                <a:latin typeface="Garamond"/>
                <a:cs typeface="Garamond"/>
              </a:rPr>
              <a:t>The decision(s)</a:t>
            </a:r>
          </a:p>
          <a:p>
            <a:pPr lvl="1"/>
            <a:r>
              <a:rPr lang="en-US" sz="2500" dirty="0" smtClean="0">
                <a:latin typeface="Garamond"/>
                <a:cs typeface="Garamond"/>
              </a:rPr>
              <a:t>The objective(s)</a:t>
            </a:r>
          </a:p>
          <a:p>
            <a:pPr lvl="1"/>
            <a:r>
              <a:rPr lang="en-US" sz="2500" dirty="0" smtClean="0">
                <a:latin typeface="Garamond"/>
                <a:cs typeface="Garamond"/>
              </a:rPr>
              <a:t>The constraint(s)</a:t>
            </a:r>
          </a:p>
          <a:p>
            <a:endParaRPr lang="en-US" sz="2500" dirty="0" smtClean="0">
              <a:latin typeface="Garamond"/>
              <a:cs typeface="Garamond"/>
            </a:endParaRPr>
          </a:p>
          <a:p>
            <a:r>
              <a:rPr lang="en-US" sz="2500" dirty="0" smtClean="0">
                <a:latin typeface="Garamond"/>
                <a:cs typeface="Garamond"/>
              </a:rPr>
              <a:t>All models are wrong, but some are useful</a:t>
            </a:r>
          </a:p>
          <a:p>
            <a:pPr marL="0" indent="0">
              <a:buNone/>
            </a:pPr>
            <a:endParaRPr lang="en-US" sz="2500" dirty="0" smtClean="0">
              <a:latin typeface="Garamond"/>
              <a:cs typeface="Garamond"/>
            </a:endParaRPr>
          </a:p>
          <a:p>
            <a:r>
              <a:rPr lang="en-US" sz="2500" dirty="0">
                <a:latin typeface="Garamond"/>
                <a:cs typeface="Garamond"/>
              </a:rPr>
              <a:t>The purpose of models is not to fit data but to sharpen the questions</a:t>
            </a:r>
            <a:endParaRPr lang="en-US" sz="2500" dirty="0" smtClean="0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089445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Garamond"/>
                <a:cs typeface="Garamond"/>
              </a:rPr>
              <a:t>Metrics Trivia</a:t>
            </a:r>
            <a:endParaRPr lang="en-US" b="1" dirty="0">
              <a:latin typeface="Garamond"/>
              <a:cs typeface="Garamon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Garamond"/>
                <a:cs typeface="Garamond"/>
              </a:rPr>
              <a:t>Net Present Value</a:t>
            </a:r>
          </a:p>
          <a:p>
            <a:r>
              <a:rPr lang="en-US" dirty="0" smtClean="0">
                <a:latin typeface="Garamond"/>
                <a:cs typeface="Garamond"/>
              </a:rPr>
              <a:t>Elasticity</a:t>
            </a:r>
            <a:endParaRPr lang="en-US" dirty="0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198635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Garamond"/>
                <a:cs typeface="Garamond"/>
              </a:rPr>
              <a:t>Learning Objectives of the Course</a:t>
            </a:r>
            <a:endParaRPr lang="en-US" b="1" dirty="0">
              <a:latin typeface="Garamond"/>
              <a:cs typeface="Garamon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Garamond"/>
                <a:cs typeface="Garamond"/>
              </a:rPr>
              <a:t>To think analytically about decision making</a:t>
            </a:r>
          </a:p>
          <a:p>
            <a:pPr lvl="1"/>
            <a:r>
              <a:rPr lang="en-US" dirty="0" smtClean="0">
                <a:latin typeface="Garamond"/>
                <a:cs typeface="Garamond"/>
              </a:rPr>
              <a:t>Not to solve optimization problems in Python</a:t>
            </a:r>
          </a:p>
          <a:p>
            <a:pPr lvl="2"/>
            <a:r>
              <a:rPr lang="en-US" dirty="0" smtClean="0">
                <a:latin typeface="Garamond"/>
                <a:cs typeface="Garamond"/>
              </a:rPr>
              <a:t>Even though you should be able to do some of that by the end of the first part</a:t>
            </a:r>
          </a:p>
          <a:p>
            <a:pPr marL="0" indent="0">
              <a:buNone/>
            </a:pPr>
            <a:endParaRPr lang="en-US" dirty="0">
              <a:latin typeface="Garamond"/>
              <a:cs typeface="Garamond"/>
            </a:endParaRPr>
          </a:p>
          <a:p>
            <a:r>
              <a:rPr lang="en-US" dirty="0" smtClean="0">
                <a:latin typeface="Garamond"/>
                <a:cs typeface="Garamond"/>
              </a:rPr>
              <a:t>To acquire a useful tool box</a:t>
            </a:r>
          </a:p>
          <a:p>
            <a:endParaRPr lang="en-US" dirty="0">
              <a:latin typeface="Garamond"/>
              <a:cs typeface="Garamond"/>
            </a:endParaRPr>
          </a:p>
          <a:p>
            <a:r>
              <a:rPr lang="en-US" dirty="0" smtClean="0">
                <a:latin typeface="Garamond"/>
                <a:cs typeface="Garamond"/>
              </a:rPr>
              <a:t>To provide bases for future learning about decision making</a:t>
            </a:r>
          </a:p>
        </p:txBody>
      </p:sp>
    </p:spTree>
    <p:extLst>
      <p:ext uri="{BB962C8B-B14F-4D97-AF65-F5344CB8AC3E}">
        <p14:creationId xmlns:p14="http://schemas.microsoft.com/office/powerpoint/2010/main" val="184197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Garamond"/>
                <a:cs typeface="Garamond"/>
              </a:rPr>
              <a:t>Evaluation</a:t>
            </a:r>
            <a:endParaRPr lang="en-US" b="1" dirty="0">
              <a:latin typeface="Garamond"/>
              <a:cs typeface="Garamon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156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Garamond"/>
                <a:cs typeface="Garamond"/>
              </a:rPr>
              <a:t>Participation: </a:t>
            </a:r>
            <a:r>
              <a:rPr lang="en-US" dirty="0" smtClean="0">
                <a:latin typeface="Garamond"/>
                <a:cs typeface="Garamond"/>
              </a:rPr>
              <a:t>20%</a:t>
            </a:r>
            <a:endParaRPr lang="en-US" dirty="0" smtClean="0">
              <a:latin typeface="Garamond"/>
              <a:cs typeface="Garamond"/>
            </a:endParaRPr>
          </a:p>
          <a:p>
            <a:r>
              <a:rPr lang="en-US" dirty="0" smtClean="0">
                <a:latin typeface="Garamond"/>
                <a:cs typeface="Garamond"/>
              </a:rPr>
              <a:t>Homework 1: </a:t>
            </a:r>
            <a:r>
              <a:rPr lang="en-US" dirty="0" smtClean="0">
                <a:latin typeface="Garamond"/>
                <a:cs typeface="Garamond"/>
              </a:rPr>
              <a:t>20%</a:t>
            </a:r>
          </a:p>
          <a:p>
            <a:pPr lvl="2"/>
            <a:r>
              <a:rPr lang="en-US" dirty="0" smtClean="0">
                <a:latin typeface="Garamond"/>
                <a:cs typeface="Garamond"/>
              </a:rPr>
              <a:t>Will cover Lectures 1 to 3</a:t>
            </a:r>
            <a:endParaRPr lang="en-US" dirty="0" smtClean="0">
              <a:latin typeface="Garamond"/>
              <a:cs typeface="Garamond"/>
            </a:endParaRPr>
          </a:p>
          <a:p>
            <a:r>
              <a:rPr lang="en-US" dirty="0" smtClean="0">
                <a:latin typeface="Garamond"/>
                <a:cs typeface="Garamond"/>
              </a:rPr>
              <a:t>Homework </a:t>
            </a:r>
            <a:r>
              <a:rPr lang="en-US" dirty="0">
                <a:latin typeface="Garamond"/>
                <a:cs typeface="Garamond"/>
              </a:rPr>
              <a:t>2</a:t>
            </a:r>
            <a:r>
              <a:rPr lang="en-US" dirty="0" smtClean="0">
                <a:latin typeface="Garamond"/>
                <a:cs typeface="Garamond"/>
              </a:rPr>
              <a:t>: </a:t>
            </a:r>
            <a:r>
              <a:rPr lang="en-US" dirty="0" smtClean="0">
                <a:latin typeface="Garamond"/>
                <a:cs typeface="Garamond"/>
              </a:rPr>
              <a:t>20%</a:t>
            </a:r>
          </a:p>
          <a:p>
            <a:pPr lvl="2"/>
            <a:r>
              <a:rPr lang="en-US" dirty="0" smtClean="0">
                <a:latin typeface="Garamond"/>
                <a:cs typeface="Garamond"/>
              </a:rPr>
              <a:t>Will cover Lectures 4 to 8</a:t>
            </a:r>
            <a:endParaRPr lang="en-US" dirty="0" smtClean="0">
              <a:latin typeface="Garamond"/>
              <a:cs typeface="Garamond"/>
            </a:endParaRPr>
          </a:p>
          <a:p>
            <a:r>
              <a:rPr lang="en-US" dirty="0" smtClean="0">
                <a:latin typeface="Garamond"/>
                <a:cs typeface="Garamond"/>
              </a:rPr>
              <a:t>Mini-Quiz # 1: 15%</a:t>
            </a:r>
          </a:p>
          <a:p>
            <a:pPr lvl="2"/>
            <a:r>
              <a:rPr lang="en-US" dirty="0" smtClean="0">
                <a:latin typeface="Garamond"/>
                <a:cs typeface="Garamond"/>
              </a:rPr>
              <a:t>Will cover Lectures 1 to 4</a:t>
            </a:r>
          </a:p>
          <a:p>
            <a:r>
              <a:rPr lang="en-US" dirty="0" smtClean="0">
                <a:latin typeface="Garamond"/>
                <a:cs typeface="Garamond"/>
              </a:rPr>
              <a:t>Mini-Quiz # 2: 15%</a:t>
            </a:r>
          </a:p>
          <a:p>
            <a:pPr lvl="2"/>
            <a:r>
              <a:rPr lang="en-US" dirty="0" smtClean="0">
                <a:latin typeface="Garamond"/>
                <a:cs typeface="Garamond"/>
              </a:rPr>
              <a:t>Will cover Lectures 5 to 8</a:t>
            </a:r>
            <a:endParaRPr lang="en-US" dirty="0">
              <a:latin typeface="Garamond"/>
              <a:cs typeface="Garamond"/>
            </a:endParaRPr>
          </a:p>
          <a:p>
            <a:r>
              <a:rPr lang="en-US" dirty="0" smtClean="0">
                <a:latin typeface="Garamond"/>
                <a:cs typeface="Garamond"/>
              </a:rPr>
              <a:t>Group Project: 10%</a:t>
            </a:r>
            <a:endParaRPr lang="en-US" dirty="0">
              <a:latin typeface="Garamond"/>
              <a:cs typeface="Garamond"/>
            </a:endParaRPr>
          </a:p>
          <a:p>
            <a:pPr lvl="1"/>
            <a:r>
              <a:rPr lang="en-US" dirty="0" smtClean="0">
                <a:latin typeface="Garamond"/>
                <a:cs typeface="Garamond"/>
              </a:rPr>
              <a:t>More information to be posted</a:t>
            </a:r>
          </a:p>
        </p:txBody>
      </p:sp>
    </p:spTree>
    <p:extLst>
      <p:ext uri="{BB962C8B-B14F-4D97-AF65-F5344CB8AC3E}">
        <p14:creationId xmlns:p14="http://schemas.microsoft.com/office/powerpoint/2010/main" val="2003273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Garamond"/>
                <a:cs typeface="Garamond"/>
              </a:rPr>
              <a:t>The Class</a:t>
            </a:r>
            <a:endParaRPr lang="en-US" b="1" dirty="0">
              <a:latin typeface="Garamond"/>
              <a:cs typeface="Garamon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11633" cy="5060244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Garamond"/>
                <a:cs typeface="Garamond"/>
              </a:rPr>
              <a:t>Part A: Optimization and Operations Research</a:t>
            </a:r>
          </a:p>
          <a:p>
            <a:pPr lvl="1"/>
            <a:r>
              <a:rPr lang="en-US" sz="2200" dirty="0" smtClean="0">
                <a:latin typeface="Garamond"/>
                <a:cs typeface="Garamond"/>
              </a:rPr>
              <a:t>Lecture 1: Modeling</a:t>
            </a:r>
          </a:p>
          <a:p>
            <a:pPr lvl="1"/>
            <a:r>
              <a:rPr lang="en-US" sz="2200" dirty="0" smtClean="0">
                <a:latin typeface="Garamond"/>
                <a:cs typeface="Garamond"/>
              </a:rPr>
              <a:t>Lecture 2: Linear Programming I</a:t>
            </a:r>
          </a:p>
          <a:p>
            <a:pPr lvl="1"/>
            <a:r>
              <a:rPr lang="en-US" sz="2200" dirty="0" smtClean="0">
                <a:latin typeface="Garamond"/>
                <a:cs typeface="Garamond"/>
              </a:rPr>
              <a:t>Lecture 3: Linear Programming II</a:t>
            </a:r>
          </a:p>
          <a:p>
            <a:pPr lvl="1"/>
            <a:r>
              <a:rPr lang="en-US" sz="2200" dirty="0" smtClean="0">
                <a:latin typeface="Garamond"/>
                <a:cs typeface="Garamond"/>
              </a:rPr>
              <a:t>Lecture 4: Non Linear Optimization</a:t>
            </a:r>
          </a:p>
          <a:p>
            <a:pPr lvl="1"/>
            <a:r>
              <a:rPr lang="en-US" sz="2200" dirty="0" smtClean="0">
                <a:latin typeface="Garamond"/>
                <a:cs typeface="Garamond"/>
              </a:rPr>
              <a:t>Lecture </a:t>
            </a:r>
            <a:r>
              <a:rPr lang="en-US" sz="2200" dirty="0" smtClean="0">
                <a:latin typeface="Garamond"/>
                <a:cs typeface="Garamond"/>
              </a:rPr>
              <a:t>8: </a:t>
            </a:r>
            <a:r>
              <a:rPr lang="en-US" sz="2200" dirty="0" smtClean="0">
                <a:latin typeface="Garamond"/>
                <a:cs typeface="Garamond"/>
              </a:rPr>
              <a:t>Dynamic </a:t>
            </a:r>
            <a:r>
              <a:rPr lang="en-US" sz="2200" dirty="0">
                <a:latin typeface="Garamond"/>
                <a:cs typeface="Garamond"/>
              </a:rPr>
              <a:t>Programming</a:t>
            </a:r>
          </a:p>
          <a:p>
            <a:pPr lvl="1"/>
            <a:r>
              <a:rPr lang="en-US" sz="2200" dirty="0" smtClean="0">
                <a:latin typeface="Garamond"/>
                <a:cs typeface="Garamond"/>
              </a:rPr>
              <a:t>Lecture 9: Dynamic Programming</a:t>
            </a:r>
            <a:endParaRPr lang="en-US" sz="2200" dirty="0" smtClean="0">
              <a:latin typeface="Garamond"/>
              <a:cs typeface="Garamond"/>
            </a:endParaRPr>
          </a:p>
          <a:p>
            <a:r>
              <a:rPr lang="en-US" sz="2400" dirty="0" smtClean="0">
                <a:latin typeface="Garamond"/>
                <a:cs typeface="Garamond"/>
              </a:rPr>
              <a:t>Part B: Economic Engineering</a:t>
            </a:r>
            <a:endParaRPr lang="en-US" sz="2400" dirty="0">
              <a:latin typeface="Garamond"/>
              <a:cs typeface="Garamond"/>
            </a:endParaRPr>
          </a:p>
          <a:p>
            <a:pPr lvl="1"/>
            <a:r>
              <a:rPr lang="en-US" sz="2200" dirty="0" smtClean="0">
                <a:latin typeface="Garamond"/>
                <a:cs typeface="Garamond"/>
              </a:rPr>
              <a:t>Lecture </a:t>
            </a:r>
            <a:r>
              <a:rPr lang="en-US" sz="2200" dirty="0">
                <a:latin typeface="Garamond"/>
                <a:cs typeface="Garamond"/>
              </a:rPr>
              <a:t>5</a:t>
            </a:r>
            <a:r>
              <a:rPr lang="en-US" sz="2200" dirty="0" smtClean="0">
                <a:latin typeface="Garamond"/>
                <a:cs typeface="Garamond"/>
              </a:rPr>
              <a:t>: </a:t>
            </a:r>
            <a:r>
              <a:rPr lang="en-US" sz="2200" dirty="0" smtClean="0">
                <a:latin typeface="Garamond"/>
                <a:cs typeface="Garamond"/>
              </a:rPr>
              <a:t>Decision Analysis and Decision under Risk</a:t>
            </a:r>
          </a:p>
          <a:p>
            <a:pPr lvl="1"/>
            <a:r>
              <a:rPr lang="en-US" sz="2200" dirty="0">
                <a:latin typeface="Garamond"/>
                <a:cs typeface="Garamond"/>
              </a:rPr>
              <a:t>Lecture </a:t>
            </a:r>
            <a:r>
              <a:rPr lang="en-US" sz="2200" dirty="0">
                <a:latin typeface="Garamond"/>
                <a:cs typeface="Garamond"/>
              </a:rPr>
              <a:t>6</a:t>
            </a:r>
            <a:r>
              <a:rPr lang="en-US" sz="2200" dirty="0" smtClean="0">
                <a:latin typeface="Garamond"/>
                <a:cs typeface="Garamond"/>
              </a:rPr>
              <a:t>: Game Theory</a:t>
            </a:r>
            <a:endParaRPr lang="en-US" sz="2200" dirty="0">
              <a:latin typeface="Garamond"/>
              <a:cs typeface="Garamond"/>
            </a:endParaRPr>
          </a:p>
          <a:p>
            <a:pPr lvl="1"/>
            <a:r>
              <a:rPr lang="en-US" sz="2200" dirty="0" smtClean="0">
                <a:latin typeface="Garamond"/>
                <a:cs typeface="Garamond"/>
              </a:rPr>
              <a:t>Lecture 7: </a:t>
            </a:r>
            <a:r>
              <a:rPr lang="en-US" sz="2200" dirty="0" smtClean="0">
                <a:latin typeface="Garamond"/>
                <a:cs typeface="Garamond"/>
              </a:rPr>
              <a:t>Incentives </a:t>
            </a:r>
            <a:r>
              <a:rPr lang="en-US" sz="2200" dirty="0">
                <a:latin typeface="Garamond"/>
                <a:cs typeface="Garamond"/>
              </a:rPr>
              <a:t>and Mechanism </a:t>
            </a:r>
            <a:r>
              <a:rPr lang="en-US" sz="2200" dirty="0" smtClean="0">
                <a:latin typeface="Garamond"/>
                <a:cs typeface="Garamond"/>
              </a:rPr>
              <a:t>Design</a:t>
            </a:r>
            <a:endParaRPr lang="en-US" sz="2200" dirty="0" smtClean="0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109123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Garamond"/>
                <a:cs typeface="Garamond"/>
              </a:rPr>
              <a:t>Business Analytics</a:t>
            </a:r>
            <a:endParaRPr lang="en-US" b="1" dirty="0">
              <a:latin typeface="Garamond"/>
              <a:cs typeface="Garamon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852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Garamond"/>
                <a:cs typeface="Garamond"/>
              </a:rPr>
              <a:t>Estimation and Control </a:t>
            </a:r>
          </a:p>
          <a:p>
            <a:pPr lvl="1"/>
            <a:r>
              <a:rPr lang="en-US" dirty="0" smtClean="0">
                <a:latin typeface="Garamond"/>
                <a:cs typeface="Garamond"/>
              </a:rPr>
              <a:t>Measurement and decisions</a:t>
            </a:r>
          </a:p>
          <a:p>
            <a:pPr lvl="1"/>
            <a:r>
              <a:rPr lang="en-US" dirty="0" smtClean="0">
                <a:latin typeface="Garamond"/>
                <a:cs typeface="Garamond"/>
              </a:rPr>
              <a:t>Machine Learning and “AI”</a:t>
            </a:r>
            <a:endParaRPr lang="en-US" dirty="0">
              <a:latin typeface="Garamond"/>
              <a:cs typeface="Garamond"/>
            </a:endParaRPr>
          </a:p>
          <a:p>
            <a:endParaRPr lang="en-US" dirty="0" smtClean="0">
              <a:latin typeface="Garamond"/>
              <a:cs typeface="Garamond"/>
            </a:endParaRPr>
          </a:p>
          <a:p>
            <a:r>
              <a:rPr lang="en-US" dirty="0" smtClean="0">
                <a:latin typeface="Garamond"/>
                <a:cs typeface="Garamond"/>
              </a:rPr>
              <a:t>Decisions</a:t>
            </a:r>
          </a:p>
          <a:p>
            <a:pPr lvl="1"/>
            <a:r>
              <a:rPr lang="en-US" dirty="0" smtClean="0">
                <a:latin typeface="Garamond"/>
                <a:cs typeface="Garamond"/>
              </a:rPr>
              <a:t>Optimization</a:t>
            </a:r>
            <a:r>
              <a:rPr lang="en-US" dirty="0" smtClean="0">
                <a:latin typeface="Garamond"/>
                <a:cs typeface="Garamond"/>
              </a:rPr>
              <a:t>: Tactical (Micro) vs. Strategic (Macro) </a:t>
            </a:r>
            <a:r>
              <a:rPr lang="en-US" dirty="0" smtClean="0">
                <a:latin typeface="Garamond"/>
                <a:cs typeface="Garamond"/>
              </a:rPr>
              <a:t>decisions</a:t>
            </a:r>
          </a:p>
          <a:p>
            <a:pPr lvl="1"/>
            <a:r>
              <a:rPr lang="en-US" dirty="0" smtClean="0">
                <a:latin typeface="Garamond"/>
                <a:cs typeface="Garamond"/>
              </a:rPr>
              <a:t>Economics</a:t>
            </a:r>
            <a:r>
              <a:rPr lang="en-US" dirty="0" smtClean="0">
                <a:latin typeface="Garamond"/>
                <a:cs typeface="Garamond"/>
              </a:rPr>
              <a:t>: Management of scarce resources</a:t>
            </a:r>
          </a:p>
          <a:p>
            <a:pPr lvl="2"/>
            <a:r>
              <a:rPr lang="en-US" dirty="0" smtClean="0">
                <a:latin typeface="Garamond"/>
                <a:cs typeface="Garamond"/>
              </a:rPr>
              <a:t>Discovery of the price/cost/value of alternatives to guide decisions</a:t>
            </a:r>
            <a:endParaRPr lang="en-US" dirty="0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677319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Autofit/>
          </a:bodyPr>
          <a:lstStyle/>
          <a:p>
            <a:r>
              <a:rPr lang="en-US" b="1" dirty="0" smtClean="0">
                <a:latin typeface="Garamond"/>
                <a:cs typeface="Garamond"/>
              </a:rPr>
              <a:t>Selling Diapers vs. Selling Fashion</a:t>
            </a:r>
            <a:endParaRPr lang="en-US" b="1" dirty="0">
              <a:latin typeface="Garamond"/>
              <a:cs typeface="Garamond"/>
            </a:endParaRPr>
          </a:p>
        </p:txBody>
      </p:sp>
      <p:pic>
        <p:nvPicPr>
          <p:cNvPr id="7" name="Content Placeholder 6" descr="diaper-newsletter-background-3.jpg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9616" b="-49616"/>
          <a:stretch>
            <a:fillRect/>
          </a:stretch>
        </p:blipFill>
        <p:spPr/>
      </p:pic>
      <p:pic>
        <p:nvPicPr>
          <p:cNvPr id="8" name="Content Placeholder 7" descr="Best-Zara-Pieces-Under-100.jpg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034" b="-603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60698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Autofit/>
          </a:bodyPr>
          <a:lstStyle/>
          <a:p>
            <a:r>
              <a:rPr lang="en-US" b="1" dirty="0" smtClean="0">
                <a:latin typeface="Garamond"/>
                <a:cs typeface="Garamond"/>
              </a:rPr>
              <a:t>Selling fashion is similar to selling</a:t>
            </a:r>
            <a:endParaRPr lang="en-US" b="1" dirty="0">
              <a:latin typeface="Garamond"/>
              <a:cs typeface="Garamond"/>
            </a:endParaRPr>
          </a:p>
        </p:txBody>
      </p:sp>
      <p:pic>
        <p:nvPicPr>
          <p:cNvPr id="8" name="Content Placeholder 7" descr="Best-Zara-Pieces-Under-100.jp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034" b="-6034"/>
          <a:stretch>
            <a:fillRect/>
          </a:stretch>
        </p:blipFill>
        <p:spPr/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>
                <a:latin typeface="Garamond"/>
                <a:cs typeface="Garamond"/>
              </a:rPr>
              <a:t>Digital ads</a:t>
            </a:r>
          </a:p>
          <a:p>
            <a:r>
              <a:rPr lang="en-US" dirty="0" smtClean="0">
                <a:latin typeface="Garamond"/>
                <a:cs typeface="Garamond"/>
              </a:rPr>
              <a:t>Airline tickets</a:t>
            </a:r>
          </a:p>
          <a:p>
            <a:r>
              <a:rPr lang="en-US" dirty="0" smtClean="0">
                <a:latin typeface="Garamond"/>
                <a:cs typeface="Garamond"/>
              </a:rPr>
              <a:t>Hotel rooms</a:t>
            </a:r>
          </a:p>
        </p:txBody>
      </p:sp>
    </p:spTree>
    <p:extLst>
      <p:ext uri="{BB962C8B-B14F-4D97-AF65-F5344CB8AC3E}">
        <p14:creationId xmlns:p14="http://schemas.microsoft.com/office/powerpoint/2010/main" val="1812297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3902</TotalTime>
  <Words>1288</Words>
  <Application>Microsoft Macintosh PowerPoint</Application>
  <PresentationFormat>On-screen Show (4:3)</PresentationFormat>
  <Paragraphs>239</Paragraphs>
  <Slides>31</Slides>
  <Notes>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3" baseType="lpstr">
      <vt:lpstr>Office Theme</vt:lpstr>
      <vt:lpstr>Document</vt:lpstr>
      <vt:lpstr>Analytical Decision Making Introduction</vt:lpstr>
      <vt:lpstr>Outline</vt:lpstr>
      <vt:lpstr>Me</vt:lpstr>
      <vt:lpstr>Learning Objectives of the Course</vt:lpstr>
      <vt:lpstr>Evaluation</vt:lpstr>
      <vt:lpstr>The Class</vt:lpstr>
      <vt:lpstr>Business Analytics</vt:lpstr>
      <vt:lpstr>Selling Diapers vs. Selling Fashion</vt:lpstr>
      <vt:lpstr>Selling fashion is similar to selling</vt:lpstr>
      <vt:lpstr>PowerPoint Presentation</vt:lpstr>
      <vt:lpstr>Why Models?</vt:lpstr>
      <vt:lpstr>Building Blocks</vt:lpstr>
      <vt:lpstr>Business Analytics</vt:lpstr>
      <vt:lpstr>Mathematical Model</vt:lpstr>
      <vt:lpstr>Decision Analytics</vt:lpstr>
      <vt:lpstr>Why the Math?</vt:lpstr>
      <vt:lpstr>Pricing Analytics</vt:lpstr>
      <vt:lpstr>Pricing Analytics Process</vt:lpstr>
      <vt:lpstr>Price Optimization</vt:lpstr>
      <vt:lpstr>Choosing the Best Model/Approach</vt:lpstr>
      <vt:lpstr>Remember</vt:lpstr>
      <vt:lpstr>Simple Pricing Problem</vt:lpstr>
      <vt:lpstr>Demand Function</vt:lpstr>
      <vt:lpstr>Optimal Price</vt:lpstr>
      <vt:lpstr>Model Solution</vt:lpstr>
      <vt:lpstr>Reaching a Solution</vt:lpstr>
      <vt:lpstr>Uses of Models</vt:lpstr>
      <vt:lpstr>Ethics of Modeling</vt:lpstr>
      <vt:lpstr>Next Class</vt:lpstr>
      <vt:lpstr>Take Aways</vt:lpstr>
      <vt:lpstr>Metrics Trivia</vt:lpstr>
    </vt:vector>
  </TitlesOfParts>
  <Company>UCDavis GSM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Olivier Rubel</dc:creator>
  <cp:lastModifiedBy>Olivier Rubel</cp:lastModifiedBy>
  <cp:revision>59</cp:revision>
  <dcterms:created xsi:type="dcterms:W3CDTF">2018-02-18T21:19:28Z</dcterms:created>
  <dcterms:modified xsi:type="dcterms:W3CDTF">2018-03-30T16:58:44Z</dcterms:modified>
</cp:coreProperties>
</file>