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362" r:id="rId3"/>
    <p:sldId id="320" r:id="rId4"/>
    <p:sldId id="348" r:id="rId5"/>
    <p:sldId id="322" r:id="rId6"/>
    <p:sldId id="323" r:id="rId7"/>
    <p:sldId id="324" r:id="rId8"/>
    <p:sldId id="325" r:id="rId9"/>
    <p:sldId id="334" r:id="rId10"/>
    <p:sldId id="363" r:id="rId11"/>
    <p:sldId id="335" r:id="rId12"/>
    <p:sldId id="336" r:id="rId13"/>
    <p:sldId id="327" r:id="rId14"/>
    <p:sldId id="330" r:id="rId15"/>
    <p:sldId id="331" r:id="rId16"/>
    <p:sldId id="337" r:id="rId17"/>
    <p:sldId id="364" r:id="rId18"/>
    <p:sldId id="352" r:id="rId19"/>
    <p:sldId id="332" r:id="rId20"/>
    <p:sldId id="353" r:id="rId21"/>
    <p:sldId id="339" r:id="rId22"/>
    <p:sldId id="338" r:id="rId23"/>
    <p:sldId id="340" r:id="rId24"/>
    <p:sldId id="341" r:id="rId25"/>
    <p:sldId id="366" r:id="rId26"/>
    <p:sldId id="367" r:id="rId27"/>
    <p:sldId id="368" r:id="rId28"/>
    <p:sldId id="369" r:id="rId29"/>
    <p:sldId id="343" r:id="rId30"/>
    <p:sldId id="349" r:id="rId31"/>
    <p:sldId id="350" r:id="rId32"/>
    <p:sldId id="344" r:id="rId33"/>
    <p:sldId id="345" r:id="rId34"/>
    <p:sldId id="346" r:id="rId35"/>
    <p:sldId id="351" r:id="rId36"/>
    <p:sldId id="34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8" autoAdjust="0"/>
    <p:restoredTop sz="76846" autoAdjust="0"/>
  </p:normalViewPr>
  <p:slideViewPr>
    <p:cSldViewPr snapToGrid="0" snapToObjects="1">
      <p:cViewPr>
        <p:scale>
          <a:sx n="75" d="100"/>
          <a:sy n="75" d="100"/>
        </p:scale>
        <p:origin x="-2096" y="-152"/>
      </p:cViewPr>
      <p:guideLst>
        <p:guide orient="horz" pos="2160"/>
        <p:guide pos="2880"/>
      </p:guideLst>
    </p:cSldViewPr>
  </p:slideViewPr>
  <p:notesTextViewPr>
    <p:cViewPr>
      <p:scale>
        <a:sx n="215" d="100"/>
        <a:sy n="215"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80927-E9E3-7C48-80EB-AAE24C8117D4}" type="datetimeFigureOut">
              <a:rPr lang="en-US" smtClean="0"/>
              <a:t>4/13/18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1DEFD-CE48-CC4D-AB21-E4939754CFA1}" type="slidenum">
              <a:rPr lang="en-US" smtClean="0"/>
              <a:t>‹#›</a:t>
            </a:fld>
            <a:endParaRPr lang="en-US"/>
          </a:p>
        </p:txBody>
      </p:sp>
    </p:spTree>
    <p:extLst>
      <p:ext uri="{BB962C8B-B14F-4D97-AF65-F5344CB8AC3E}">
        <p14:creationId xmlns:p14="http://schemas.microsoft.com/office/powerpoint/2010/main" val="13118872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000" indent="-381000">
              <a:lnSpc>
                <a:spcPct val="80000"/>
              </a:lnSpc>
            </a:pPr>
            <a:r>
              <a:rPr lang="en-US" sz="2000" dirty="0" smtClean="0">
                <a:latin typeface="Arial" charset="0"/>
              </a:rPr>
              <a:t>When </a:t>
            </a:r>
            <a:r>
              <a:rPr lang="en-US" sz="2000" i="1" dirty="0" smtClean="0">
                <a:latin typeface="Arial" charset="0"/>
              </a:rPr>
              <a:t>y</a:t>
            </a:r>
            <a:r>
              <a:rPr lang="en-US" sz="2000" dirty="0" smtClean="0">
                <a:latin typeface="Arial" charset="0"/>
              </a:rPr>
              <a:t> = 0 (and therefore no fixed cost is incurred), the right-hand side becomes zero, and the solver interprets the constraint as </a:t>
            </a:r>
            <a:r>
              <a:rPr lang="en-US" sz="2000" i="1" dirty="0" smtClean="0">
                <a:latin typeface="Arial" charset="0"/>
              </a:rPr>
              <a:t>x</a:t>
            </a:r>
            <a:r>
              <a:rPr lang="en-US" sz="2000" dirty="0" smtClean="0">
                <a:latin typeface="Arial" charset="0"/>
              </a:rPr>
              <a:t> &lt;= 0. </a:t>
            </a:r>
          </a:p>
          <a:p>
            <a:pPr marL="381000" indent="-381000">
              <a:lnSpc>
                <a:spcPct val="80000"/>
              </a:lnSpc>
              <a:buFont typeface="Wingdings" pitchFamily="2" charset="2"/>
              <a:buNone/>
            </a:pPr>
            <a:r>
              <a:rPr lang="en-US" sz="2000" dirty="0" smtClean="0">
                <a:latin typeface="Arial" charset="0"/>
              </a:rPr>
              <a:t>	Since we also require </a:t>
            </a:r>
            <a:r>
              <a:rPr lang="en-US" sz="2000" i="1" dirty="0" smtClean="0">
                <a:latin typeface="Arial" charset="0"/>
              </a:rPr>
              <a:t>x</a:t>
            </a:r>
            <a:r>
              <a:rPr lang="en-US" sz="2000" dirty="0" smtClean="0">
                <a:latin typeface="Arial" charset="0"/>
              </a:rPr>
              <a:t> &gt;= 0, these two constraints together force </a:t>
            </a:r>
            <a:r>
              <a:rPr lang="en-US" sz="2000" i="1" dirty="0" smtClean="0">
                <a:latin typeface="Arial" charset="0"/>
              </a:rPr>
              <a:t>x</a:t>
            </a:r>
            <a:r>
              <a:rPr lang="en-US" sz="2000" dirty="0" smtClean="0">
                <a:latin typeface="Arial" charset="0"/>
              </a:rPr>
              <a:t> to be zero. </a:t>
            </a:r>
          </a:p>
          <a:p>
            <a:pPr marL="381000" indent="-381000">
              <a:lnSpc>
                <a:spcPct val="80000"/>
              </a:lnSpc>
              <a:buFont typeface="Wingdings" pitchFamily="2" charset="2"/>
              <a:buNone/>
            </a:pPr>
            <a:r>
              <a:rPr lang="en-US" sz="2000" dirty="0" smtClean="0">
                <a:latin typeface="Arial" charset="0"/>
              </a:rPr>
              <a:t>	Thus, when </a:t>
            </a:r>
            <a:r>
              <a:rPr lang="en-US" sz="2000" i="1" dirty="0" smtClean="0">
                <a:latin typeface="Arial" charset="0"/>
              </a:rPr>
              <a:t>y</a:t>
            </a:r>
            <a:r>
              <a:rPr lang="en-US" sz="2000" dirty="0" smtClean="0">
                <a:latin typeface="Arial" charset="0"/>
              </a:rPr>
              <a:t> = 0, it will be consistent to avoid the fixed cost. </a:t>
            </a:r>
          </a:p>
          <a:p>
            <a:pPr marL="381000" indent="-381000">
              <a:lnSpc>
                <a:spcPct val="80000"/>
              </a:lnSpc>
            </a:pPr>
            <a:endParaRPr lang="en-US" sz="2000" dirty="0" smtClean="0">
              <a:latin typeface="Arial" charset="0"/>
            </a:endParaRPr>
          </a:p>
          <a:p>
            <a:pPr marL="381000" indent="-381000">
              <a:lnSpc>
                <a:spcPct val="80000"/>
              </a:lnSpc>
            </a:pPr>
            <a:r>
              <a:rPr lang="en-US" sz="2000" dirty="0" smtClean="0">
                <a:latin typeface="Arial" charset="0"/>
              </a:rPr>
              <a:t>On the other hand, when </a:t>
            </a:r>
            <a:r>
              <a:rPr lang="en-US" sz="2000" i="1" dirty="0" smtClean="0">
                <a:latin typeface="Arial" charset="0"/>
              </a:rPr>
              <a:t>y</a:t>
            </a:r>
            <a:r>
              <a:rPr lang="en-US" sz="2000" dirty="0" smtClean="0">
                <a:latin typeface="Arial" charset="0"/>
              </a:rPr>
              <a:t> = 1, the right-hand side will be so large that the solver does not need to restrict </a:t>
            </a:r>
            <a:r>
              <a:rPr lang="en-US" sz="2000" i="1" dirty="0" smtClean="0">
                <a:latin typeface="Arial" charset="0"/>
              </a:rPr>
              <a:t>x</a:t>
            </a:r>
            <a:r>
              <a:rPr lang="en-US" sz="2000" dirty="0" smtClean="0">
                <a:latin typeface="Arial" charset="0"/>
              </a:rPr>
              <a:t> at all, permitting its value to be positive while we incur the fixed cost. </a:t>
            </a:r>
          </a:p>
          <a:p>
            <a:pPr marL="800100" lvl="1" indent="-342900">
              <a:lnSpc>
                <a:spcPct val="80000"/>
              </a:lnSpc>
              <a:buFont typeface="Wingdings" pitchFamily="2" charset="2"/>
              <a:buNone/>
            </a:pPr>
            <a:r>
              <a:rPr lang="en-US" sz="2000" dirty="0" smtClean="0">
                <a:latin typeface="Arial" charset="0"/>
              </a:rPr>
              <a:t>Thus, when </a:t>
            </a:r>
            <a:r>
              <a:rPr lang="en-US" sz="2000" i="1" dirty="0" smtClean="0">
                <a:latin typeface="Arial" charset="0"/>
              </a:rPr>
              <a:t>y</a:t>
            </a:r>
            <a:r>
              <a:rPr lang="en-US" sz="2000" dirty="0" smtClean="0">
                <a:latin typeface="Arial" charset="0"/>
              </a:rPr>
              <a:t> = 1, it will be consistent to incur the fixed cost. </a:t>
            </a:r>
          </a:p>
          <a:p>
            <a:pPr marL="800100" lvl="1" indent="-342900">
              <a:lnSpc>
                <a:spcPct val="80000"/>
              </a:lnSpc>
              <a:buFont typeface="Wingdings" pitchFamily="2" charset="2"/>
              <a:buNone/>
            </a:pPr>
            <a:r>
              <a:rPr lang="en-US" sz="2000" dirty="0" smtClean="0">
                <a:latin typeface="Arial" charset="0"/>
              </a:rPr>
              <a:t>	Of course, because we are optimizing, Solver will never produce a solution with the combination of </a:t>
            </a:r>
            <a:r>
              <a:rPr lang="en-US" sz="2000" i="1" dirty="0" smtClean="0">
                <a:latin typeface="Arial" charset="0"/>
              </a:rPr>
              <a:t>y</a:t>
            </a:r>
            <a:r>
              <a:rPr lang="en-US" sz="2000" dirty="0" smtClean="0">
                <a:latin typeface="Arial" charset="0"/>
              </a:rPr>
              <a:t> = 1 and </a:t>
            </a:r>
            <a:r>
              <a:rPr lang="en-US" sz="2000" i="1" dirty="0" smtClean="0">
                <a:latin typeface="Arial" charset="0"/>
              </a:rPr>
              <a:t>x</a:t>
            </a:r>
            <a:r>
              <a:rPr lang="en-US" sz="2000" dirty="0" smtClean="0">
                <a:latin typeface="Arial" charset="0"/>
              </a:rPr>
              <a:t> = 0, because it would always be preferable to set </a:t>
            </a:r>
            <a:r>
              <a:rPr lang="en-US" sz="2000" i="1" dirty="0" smtClean="0">
                <a:latin typeface="Arial" charset="0"/>
              </a:rPr>
              <a:t>y</a:t>
            </a:r>
            <a:r>
              <a:rPr lang="en-US" sz="2000" dirty="0" smtClean="0">
                <a:latin typeface="Arial" charset="0"/>
              </a:rPr>
              <a:t> = 0.</a:t>
            </a:r>
          </a:p>
          <a:p>
            <a:endParaRPr lang="en-US" dirty="0"/>
          </a:p>
        </p:txBody>
      </p:sp>
      <p:sp>
        <p:nvSpPr>
          <p:cNvPr id="4" name="Slide Number Placeholder 3"/>
          <p:cNvSpPr>
            <a:spLocks noGrp="1"/>
          </p:cNvSpPr>
          <p:nvPr>
            <p:ph type="sldNum" sz="quarter" idx="10"/>
          </p:nvPr>
        </p:nvSpPr>
        <p:spPr/>
        <p:txBody>
          <a:bodyPr/>
          <a:lstStyle/>
          <a:p>
            <a:fld id="{B881DEFD-CE48-CC4D-AB21-E4939754CFA1}" type="slidenum">
              <a:rPr lang="en-US" smtClean="0"/>
              <a:t>31</a:t>
            </a:fld>
            <a:endParaRPr lang="en-US"/>
          </a:p>
        </p:txBody>
      </p:sp>
    </p:spTree>
    <p:extLst>
      <p:ext uri="{BB962C8B-B14F-4D97-AF65-F5344CB8AC3E}">
        <p14:creationId xmlns:p14="http://schemas.microsoft.com/office/powerpoint/2010/main" val="236687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51594-978C-9440-A34E-DB61F72C7D4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60108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51594-978C-9440-A34E-DB61F72C7D4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79250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51594-978C-9440-A34E-DB61F72C7D4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417314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51594-978C-9440-A34E-DB61F72C7D4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161156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651594-978C-9440-A34E-DB61F72C7D4A}"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69297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51594-978C-9440-A34E-DB61F72C7D4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273475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51594-978C-9440-A34E-DB61F72C7D4A}" type="datetimeFigureOut">
              <a:rPr lang="en-US" smtClean="0"/>
              <a:t>4/13/18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3485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51594-978C-9440-A34E-DB61F72C7D4A}" type="datetimeFigureOut">
              <a:rPr lang="en-US" smtClean="0"/>
              <a:t>4/13/18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203960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51594-978C-9440-A34E-DB61F72C7D4A}" type="datetimeFigureOut">
              <a:rPr lang="en-US" smtClean="0"/>
              <a:t>4/13/18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9180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594-978C-9440-A34E-DB61F72C7D4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334882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594-978C-9440-A34E-DB61F72C7D4A}"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D7D1-86FE-CD44-881B-FC9DE46E7EC3}" type="slidenum">
              <a:rPr lang="en-US" smtClean="0"/>
              <a:t>‹#›</a:t>
            </a:fld>
            <a:endParaRPr lang="en-US"/>
          </a:p>
        </p:txBody>
      </p:sp>
    </p:spTree>
    <p:extLst>
      <p:ext uri="{BB962C8B-B14F-4D97-AF65-F5344CB8AC3E}">
        <p14:creationId xmlns:p14="http://schemas.microsoft.com/office/powerpoint/2010/main" val="1707876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51594-978C-9440-A34E-DB61F72C7D4A}" type="datetimeFigureOut">
              <a:rPr lang="en-US" smtClean="0"/>
              <a:t>4/13/18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D7D1-86FE-CD44-881B-FC9DE46E7EC3}" type="slidenum">
              <a:rPr lang="en-US" smtClean="0"/>
              <a:t>‹#›</a:t>
            </a:fld>
            <a:endParaRPr lang="en-US"/>
          </a:p>
        </p:txBody>
      </p:sp>
    </p:spTree>
    <p:extLst>
      <p:ext uri="{BB962C8B-B14F-4D97-AF65-F5344CB8AC3E}">
        <p14:creationId xmlns:p14="http://schemas.microsoft.com/office/powerpoint/2010/main" val="217736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7.emf"/><Relationship Id="rId6"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Document4.docx"/><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lab.research.goog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s://www.sciencedirect.com/science/article/abs/pii/S0377221703008191" TargetMode="External"/><Relationship Id="rId4" Type="http://schemas.openxmlformats.org/officeDocument/2006/relationships/hyperlink" Target="https://optimization.mccormick.northwestern.edu/index.php/Facility_location_problems" TargetMode="External"/><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hyperlink" Target="http://examples.gurobi.com/facility-loca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vxopt.org/userguide/modeling.html" TargetMode="Externa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Garamond"/>
                <a:cs typeface="Garamond"/>
              </a:rPr>
              <a:t/>
            </a:r>
            <a:br>
              <a:rPr lang="en-US" b="1" dirty="0" smtClean="0">
                <a:latin typeface="Garamond"/>
                <a:cs typeface="Garamond"/>
              </a:rPr>
            </a:br>
            <a:r>
              <a:rPr lang="en-US" b="1" dirty="0" smtClean="0">
                <a:latin typeface="Garamond"/>
                <a:cs typeface="Garamond"/>
              </a:rPr>
              <a:t>Making Linear Decisions</a:t>
            </a:r>
            <a:br>
              <a:rPr lang="en-US" b="1" dirty="0" smtClean="0">
                <a:latin typeface="Garamond"/>
                <a:cs typeface="Garamond"/>
              </a:rPr>
            </a:br>
            <a:endParaRPr lang="en-US" b="1" dirty="0">
              <a:latin typeface="Garamond"/>
              <a:cs typeface="Garamond"/>
            </a:endParaRPr>
          </a:p>
        </p:txBody>
      </p:sp>
      <p:sp>
        <p:nvSpPr>
          <p:cNvPr id="3" name="Subtitle 2"/>
          <p:cNvSpPr>
            <a:spLocks noGrp="1"/>
          </p:cNvSpPr>
          <p:nvPr>
            <p:ph type="subTitle" idx="1"/>
          </p:nvPr>
        </p:nvSpPr>
        <p:spPr/>
        <p:txBody>
          <a:bodyPr/>
          <a:lstStyle/>
          <a:p>
            <a:r>
              <a:rPr lang="en-US" dirty="0" smtClean="0">
                <a:latin typeface="Garamond"/>
                <a:cs typeface="Garamond"/>
              </a:rPr>
              <a:t>Linear Programming Part II</a:t>
            </a:r>
            <a:endParaRPr lang="en-US" dirty="0">
              <a:latin typeface="Garamond"/>
              <a:cs typeface="Garamond"/>
            </a:endParaRPr>
          </a:p>
        </p:txBody>
      </p:sp>
    </p:spTree>
    <p:extLst>
      <p:ext uri="{BB962C8B-B14F-4D97-AF65-F5344CB8AC3E}">
        <p14:creationId xmlns:p14="http://schemas.microsoft.com/office/powerpoint/2010/main" val="9468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Modeling</a:t>
            </a:r>
            <a:endParaRPr lang="en-US" b="1" dirty="0">
              <a:latin typeface="Garamond"/>
              <a:cs typeface="Garamond"/>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564602328"/>
              </p:ext>
            </p:extLst>
          </p:nvPr>
        </p:nvGraphicFramePr>
        <p:xfrm>
          <a:off x="152400" y="3825876"/>
          <a:ext cx="10604500" cy="1982788"/>
        </p:xfrm>
        <a:graphic>
          <a:graphicData uri="http://schemas.openxmlformats.org/presentationml/2006/ole">
            <mc:AlternateContent xmlns:mc="http://schemas.openxmlformats.org/markup-compatibility/2006">
              <mc:Choice xmlns:v="urn:schemas-microsoft-com:vml" Requires="v">
                <p:oleObj spid="_x0000_s11279" name="Document" r:id="rId4" imgW="5638800" imgH="1054100" progId="Word.Document.12">
                  <p:embed/>
                </p:oleObj>
              </mc:Choice>
              <mc:Fallback>
                <p:oleObj name="Document" r:id="rId4" imgW="5638800" imgH="1054100" progId="Word.Document.12">
                  <p:embed/>
                  <p:pic>
                    <p:nvPicPr>
                      <p:cNvPr id="0" name=""/>
                      <p:cNvPicPr/>
                      <p:nvPr/>
                    </p:nvPicPr>
                    <p:blipFill>
                      <a:blip r:embed="rId5"/>
                      <a:stretch>
                        <a:fillRect/>
                      </a:stretch>
                    </p:blipFill>
                    <p:spPr>
                      <a:xfrm>
                        <a:off x="152400" y="3825876"/>
                        <a:ext cx="10604500" cy="1982788"/>
                      </a:xfrm>
                      <a:prstGeom prst="rect">
                        <a:avLst/>
                      </a:prstGeom>
                    </p:spPr>
                  </p:pic>
                </p:oleObj>
              </mc:Fallback>
            </mc:AlternateContent>
          </a:graphicData>
        </a:graphic>
      </p:graphicFrame>
      <p:sp>
        <p:nvSpPr>
          <p:cNvPr id="5" name="Content Placeholder 2"/>
          <p:cNvSpPr>
            <a:spLocks noGrp="1"/>
          </p:cNvSpPr>
          <p:nvPr>
            <p:ph idx="1"/>
          </p:nvPr>
        </p:nvSpPr>
        <p:spPr>
          <a:xfrm>
            <a:off x="330200" y="787400"/>
            <a:ext cx="8229600" cy="4525963"/>
          </a:xfrm>
        </p:spPr>
        <p:txBody>
          <a:bodyPr>
            <a:normAutofit/>
          </a:bodyPr>
          <a:lstStyle/>
          <a:p>
            <a:endParaRPr lang="en-US" sz="2000" dirty="0" smtClean="0">
              <a:latin typeface="Garamond"/>
              <a:cs typeface="Garamond"/>
            </a:endParaRPr>
          </a:p>
          <a:p>
            <a:endParaRPr lang="en-US" sz="2000" dirty="0">
              <a:latin typeface="Garamond"/>
              <a:cs typeface="Garamond"/>
            </a:endParaRPr>
          </a:p>
          <a:p>
            <a:r>
              <a:rPr lang="en-US" sz="2000" dirty="0" smtClean="0">
                <a:latin typeface="Garamond"/>
                <a:cs typeface="Garamond"/>
              </a:rPr>
              <a:t>Assume </a:t>
            </a:r>
            <a:r>
              <a:rPr lang="en-US" sz="2000" dirty="0">
                <a:latin typeface="Garamond"/>
                <a:cs typeface="Garamond"/>
              </a:rPr>
              <a:t>that the contract also specifies that The Washington Post receives $2.30 per click-</a:t>
            </a:r>
            <a:r>
              <a:rPr lang="en-US" sz="2000" dirty="0" smtClean="0">
                <a:latin typeface="Garamond"/>
                <a:cs typeface="Garamond"/>
              </a:rPr>
              <a:t>through from </a:t>
            </a:r>
            <a:r>
              <a:rPr lang="en-US" sz="2000" dirty="0">
                <a:latin typeface="Garamond"/>
                <a:cs typeface="Garamond"/>
              </a:rPr>
              <a:t>each of the four companies. However, not every page view leads to a click. If every 1000 </a:t>
            </a:r>
            <a:r>
              <a:rPr lang="en-US" sz="2000" dirty="0" smtClean="0">
                <a:latin typeface="Garamond"/>
                <a:cs typeface="Garamond"/>
              </a:rPr>
              <a:t>views leads </a:t>
            </a:r>
            <a:r>
              <a:rPr lang="en-US" sz="2000" dirty="0">
                <a:latin typeface="Garamond"/>
                <a:cs typeface="Garamond"/>
              </a:rPr>
              <a:t>to 5 clicks, the click-through rate is 0.5%. Newspapers use historical data and </a:t>
            </a:r>
            <a:r>
              <a:rPr lang="en-US" sz="2000" dirty="0" smtClean="0">
                <a:latin typeface="Garamond"/>
                <a:cs typeface="Garamond"/>
              </a:rPr>
              <a:t>tracking technologies </a:t>
            </a:r>
            <a:r>
              <a:rPr lang="en-US" sz="2000" dirty="0">
                <a:latin typeface="Garamond"/>
                <a:cs typeface="Garamond"/>
              </a:rPr>
              <a:t>to determine click-through rates. Assume that the relevant click-through rates are </a:t>
            </a:r>
            <a:r>
              <a:rPr lang="en-US" sz="2000" dirty="0" smtClean="0">
                <a:latin typeface="Garamond"/>
                <a:cs typeface="Garamond"/>
              </a:rPr>
              <a:t>given in </a:t>
            </a:r>
            <a:r>
              <a:rPr lang="en-US" sz="2000" dirty="0">
                <a:latin typeface="Garamond"/>
                <a:cs typeface="Garamond"/>
              </a:rPr>
              <a:t>the </a:t>
            </a:r>
            <a:r>
              <a:rPr lang="en-US" sz="2000" dirty="0" smtClean="0">
                <a:latin typeface="Garamond"/>
                <a:cs typeface="Garamond"/>
              </a:rPr>
              <a:t>right table below.</a:t>
            </a:r>
            <a:endParaRPr lang="en-US" sz="2000" dirty="0">
              <a:latin typeface="Garamond"/>
              <a:cs typeface="Garamond"/>
            </a:endParaRPr>
          </a:p>
        </p:txBody>
      </p:sp>
      <p:pic>
        <p:nvPicPr>
          <p:cNvPr id="6" name="Picture 5" descr="Table 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4999" y="4515503"/>
            <a:ext cx="3291417" cy="2078320"/>
          </a:xfrm>
          <a:prstGeom prst="rect">
            <a:avLst/>
          </a:prstGeom>
        </p:spPr>
      </p:pic>
      <p:grpSp>
        <p:nvGrpSpPr>
          <p:cNvPr id="11" name="Group 10"/>
          <p:cNvGrpSpPr/>
          <p:nvPr/>
        </p:nvGrpSpPr>
        <p:grpSpPr>
          <a:xfrm>
            <a:off x="3674534" y="4182532"/>
            <a:ext cx="2226733" cy="1130831"/>
            <a:chOff x="3674534" y="4182532"/>
            <a:chExt cx="2226733" cy="1130831"/>
          </a:xfrm>
        </p:grpSpPr>
        <p:sp>
          <p:nvSpPr>
            <p:cNvPr id="7" name="Oval 6"/>
            <p:cNvSpPr/>
            <p:nvPr/>
          </p:nvSpPr>
          <p:spPr>
            <a:xfrm>
              <a:off x="3674534" y="4182532"/>
              <a:ext cx="397934" cy="381000"/>
            </a:xfrm>
            <a:prstGeom prst="ellipse">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4072469" y="4563533"/>
              <a:ext cx="1828798" cy="7498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2201333" y="4134503"/>
            <a:ext cx="482599" cy="381000"/>
          </a:xfrm>
          <a:prstGeom prst="ellipse">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092199" y="2201333"/>
            <a:ext cx="1185334" cy="193317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20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Objective Function</a:t>
            </a:r>
            <a:endParaRPr lang="en-US" b="1" dirty="0">
              <a:latin typeface="Garamond"/>
              <a:cs typeface="Garamond"/>
            </a:endParaRPr>
          </a:p>
        </p:txBody>
      </p:sp>
      <p:pic>
        <p:nvPicPr>
          <p:cNvPr id="4" name="Content Placeholder 3" descr="cvxpy compact code adv.png"/>
          <p:cNvPicPr>
            <a:picLocks noGrp="1" noChangeAspect="1"/>
          </p:cNvPicPr>
          <p:nvPr>
            <p:ph sz="half" idx="1"/>
          </p:nvPr>
        </p:nvPicPr>
        <p:blipFill>
          <a:blip r:embed="rId3">
            <a:extLst>
              <a:ext uri="{28A0092B-C50C-407E-A947-70E740481C1C}">
                <a14:useLocalDpi xmlns:a14="http://schemas.microsoft.com/office/drawing/2010/main" val="0"/>
              </a:ext>
            </a:extLst>
          </a:blip>
          <a:srcRect t="-88318" b="-88318"/>
          <a:stretch>
            <a:fillRect/>
          </a:stretch>
        </p:blipFill>
        <p:spPr/>
      </p:pic>
      <p:graphicFrame>
        <p:nvGraphicFramePr>
          <p:cNvPr id="6" name="Object 5"/>
          <p:cNvGraphicFramePr>
            <a:graphicFrameLocks noChangeAspect="1"/>
          </p:cNvGraphicFramePr>
          <p:nvPr>
            <p:extLst>
              <p:ext uri="{D42A27DB-BD31-4B8C-83A1-F6EECF244321}">
                <p14:modId xmlns:p14="http://schemas.microsoft.com/office/powerpoint/2010/main" val="3525768901"/>
              </p:ext>
            </p:extLst>
          </p:nvPr>
        </p:nvGraphicFramePr>
        <p:xfrm>
          <a:off x="4572000" y="3302000"/>
          <a:ext cx="10604500" cy="1504950"/>
        </p:xfrm>
        <a:graphic>
          <a:graphicData uri="http://schemas.openxmlformats.org/presentationml/2006/ole">
            <mc:AlternateContent xmlns:mc="http://schemas.openxmlformats.org/markup-compatibility/2006">
              <mc:Choice xmlns:v="urn:schemas-microsoft-com:vml" Requires="v">
                <p:oleObj spid="_x0000_s14346" name="Document" r:id="rId5" imgW="5638800" imgH="800100" progId="Word.Document.12">
                  <p:embed/>
                </p:oleObj>
              </mc:Choice>
              <mc:Fallback>
                <p:oleObj name="Document" r:id="rId5" imgW="5638800" imgH="800100" progId="Word.Document.12">
                  <p:embed/>
                  <p:pic>
                    <p:nvPicPr>
                      <p:cNvPr id="0" name=""/>
                      <p:cNvPicPr/>
                      <p:nvPr/>
                    </p:nvPicPr>
                    <p:blipFill>
                      <a:blip r:embed="rId6"/>
                      <a:stretch>
                        <a:fillRect/>
                      </a:stretch>
                    </p:blipFill>
                    <p:spPr>
                      <a:xfrm>
                        <a:off x="4572000" y="3302000"/>
                        <a:ext cx="10604500" cy="1504950"/>
                      </a:xfrm>
                      <a:prstGeom prst="rect">
                        <a:avLst/>
                      </a:prstGeom>
                    </p:spPr>
                  </p:pic>
                </p:oleObj>
              </mc:Fallback>
            </mc:AlternateContent>
          </a:graphicData>
        </a:graphic>
      </p:graphicFrame>
    </p:spTree>
    <p:extLst>
      <p:ext uri="{BB962C8B-B14F-4D97-AF65-F5344CB8AC3E}">
        <p14:creationId xmlns:p14="http://schemas.microsoft.com/office/powerpoint/2010/main" val="158195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Constraints</a:t>
            </a:r>
            <a:endParaRPr lang="en-US" b="1" dirty="0">
              <a:latin typeface="Garamond"/>
              <a:cs typeface="Garamond"/>
            </a:endParaRPr>
          </a:p>
        </p:txBody>
      </p:sp>
      <p:pic>
        <p:nvPicPr>
          <p:cNvPr id="5" name="Content Placeholder 4" descr="constraint adv.png"/>
          <p:cNvPicPr>
            <a:picLocks noGrp="1" noChangeAspect="1"/>
          </p:cNvPicPr>
          <p:nvPr>
            <p:ph idx="1"/>
          </p:nvPr>
        </p:nvPicPr>
        <p:blipFill>
          <a:blip r:embed="rId2">
            <a:extLst>
              <a:ext uri="{28A0092B-C50C-407E-A947-70E740481C1C}">
                <a14:useLocalDpi xmlns:a14="http://schemas.microsoft.com/office/drawing/2010/main" val="0"/>
              </a:ext>
            </a:extLst>
          </a:blip>
          <a:srcRect t="-47210" b="-47210"/>
          <a:stretch>
            <a:fillRect/>
          </a:stretch>
        </p:blipFill>
        <p:spPr/>
      </p:pic>
    </p:spTree>
    <p:extLst>
      <p:ext uri="{BB962C8B-B14F-4D97-AF65-F5344CB8AC3E}">
        <p14:creationId xmlns:p14="http://schemas.microsoft.com/office/powerpoint/2010/main" val="393447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Lego Last Week</a:t>
            </a:r>
            <a:endParaRPr lang="en-US" b="1" dirty="0">
              <a:latin typeface="Garamond"/>
              <a:cs typeface="Garamond"/>
            </a:endParaRPr>
          </a:p>
        </p:txBody>
      </p:sp>
      <p:sp>
        <p:nvSpPr>
          <p:cNvPr id="3" name="Content Placeholder 2"/>
          <p:cNvSpPr>
            <a:spLocks noGrp="1"/>
          </p:cNvSpPr>
          <p:nvPr>
            <p:ph sz="half" idx="1"/>
          </p:nvPr>
        </p:nvSpPr>
        <p:spPr/>
        <p:txBody>
          <a:bodyPr>
            <a:normAutofit fontScale="70000" lnSpcReduction="20000"/>
          </a:bodyPr>
          <a:lstStyle/>
          <a:p>
            <a:r>
              <a:rPr lang="en-US" sz="2400" dirty="0">
                <a:latin typeface="Garamond"/>
                <a:cs typeface="Garamond"/>
              </a:rPr>
              <a:t>You are the manager of a Lego Furniture production facility. The current resources available in </a:t>
            </a:r>
            <a:r>
              <a:rPr lang="en-US" sz="2400" dirty="0" smtClean="0">
                <a:latin typeface="Garamond"/>
                <a:cs typeface="Garamond"/>
              </a:rPr>
              <a:t>your factory </a:t>
            </a:r>
            <a:r>
              <a:rPr lang="en-US" sz="2400" dirty="0">
                <a:latin typeface="Garamond"/>
                <a:cs typeface="Garamond"/>
              </a:rPr>
              <a:t>are 6 large orange Lego blocks and 8 small green Lego blocks</a:t>
            </a:r>
            <a:r>
              <a:rPr lang="en-US" sz="2400" dirty="0" smtClean="0">
                <a:latin typeface="Garamond"/>
                <a:cs typeface="Garamond"/>
              </a:rPr>
              <a:t>.</a:t>
            </a:r>
          </a:p>
          <a:p>
            <a:endParaRPr lang="en-US" sz="2400" dirty="0" smtClean="0">
              <a:latin typeface="Garamond"/>
              <a:cs typeface="Garamond"/>
            </a:endParaRPr>
          </a:p>
          <a:p>
            <a:r>
              <a:rPr lang="en-US" sz="2400" dirty="0" smtClean="0">
                <a:latin typeface="Garamond"/>
                <a:cs typeface="Garamond"/>
              </a:rPr>
              <a:t>You </a:t>
            </a:r>
            <a:r>
              <a:rPr lang="en-US" sz="2400" dirty="0">
                <a:latin typeface="Garamond"/>
                <a:cs typeface="Garamond"/>
              </a:rPr>
              <a:t>can make two kinds of furniture with your available Lego blocks. The first kind is a chair, </a:t>
            </a:r>
            <a:r>
              <a:rPr lang="en-US" sz="2400" dirty="0" smtClean="0">
                <a:latin typeface="Garamond"/>
                <a:cs typeface="Garamond"/>
              </a:rPr>
              <a:t>which retails </a:t>
            </a:r>
            <a:r>
              <a:rPr lang="en-US" sz="2400" dirty="0">
                <a:latin typeface="Garamond"/>
                <a:cs typeface="Garamond"/>
              </a:rPr>
              <a:t>for $10 and takes 2 green blocks and 1 orange block to manufacture. The second one is a table</a:t>
            </a:r>
            <a:r>
              <a:rPr lang="en-US" sz="2400" dirty="0" smtClean="0">
                <a:latin typeface="Garamond"/>
                <a:cs typeface="Garamond"/>
              </a:rPr>
              <a:t>, which </a:t>
            </a:r>
            <a:r>
              <a:rPr lang="en-US" sz="2400" dirty="0">
                <a:latin typeface="Garamond"/>
                <a:cs typeface="Garamond"/>
              </a:rPr>
              <a:t>retails for $16 and takes 2 green blocks and 2 orange blocks to manufacture. Both pieces </a:t>
            </a:r>
            <a:r>
              <a:rPr lang="en-US" sz="2400" dirty="0" smtClean="0">
                <a:latin typeface="Garamond"/>
                <a:cs typeface="Garamond"/>
              </a:rPr>
              <a:t>are good </a:t>
            </a:r>
            <a:r>
              <a:rPr lang="en-US" sz="2400" dirty="0">
                <a:latin typeface="Garamond"/>
                <a:cs typeface="Garamond"/>
              </a:rPr>
              <a:t>sellers and you’ll be able to sell anything you produce</a:t>
            </a:r>
            <a:r>
              <a:rPr lang="en-US" sz="2400" dirty="0" smtClean="0">
                <a:latin typeface="Garamond"/>
                <a:cs typeface="Garamond"/>
              </a:rPr>
              <a:t>.</a:t>
            </a:r>
          </a:p>
          <a:p>
            <a:endParaRPr lang="en-US" sz="2400" dirty="0" smtClean="0">
              <a:latin typeface="Garamond"/>
              <a:cs typeface="Garamond"/>
            </a:endParaRPr>
          </a:p>
          <a:p>
            <a:r>
              <a:rPr lang="en-US" sz="2400" dirty="0" smtClean="0">
                <a:latin typeface="Garamond"/>
                <a:cs typeface="Garamond"/>
              </a:rPr>
              <a:t>What </a:t>
            </a:r>
            <a:r>
              <a:rPr lang="en-US" sz="2400" dirty="0">
                <a:latin typeface="Garamond"/>
                <a:cs typeface="Garamond"/>
              </a:rPr>
              <a:t>should you build in order to maximize revenues?</a:t>
            </a:r>
          </a:p>
        </p:txBody>
      </p:sp>
      <p:sp>
        <p:nvSpPr>
          <p:cNvPr id="4" name="Content Placeholder 3"/>
          <p:cNvSpPr>
            <a:spLocks noGrp="1"/>
          </p:cNvSpPr>
          <p:nvPr>
            <p:ph sz="half" idx="2"/>
          </p:nvPr>
        </p:nvSpPr>
        <p:spPr>
          <a:xfrm>
            <a:off x="4648200" y="1600200"/>
            <a:ext cx="4495800" cy="4889500"/>
          </a:xfrm>
        </p:spPr>
        <p:txBody>
          <a:bodyPr/>
          <a:lstStyle/>
          <a:p>
            <a:endParaRPr lang="en-US" dirty="0" smtClean="0">
              <a:latin typeface="Garamond"/>
              <a:cs typeface="Garamond"/>
            </a:endParaRPr>
          </a:p>
          <a:p>
            <a:endParaRPr lang="en-US" dirty="0">
              <a:latin typeface="Garamond"/>
              <a:cs typeface="Garamond"/>
            </a:endParaRPr>
          </a:p>
          <a:p>
            <a:endParaRPr lang="en-US" dirty="0" smtClean="0">
              <a:latin typeface="Garamond"/>
              <a:cs typeface="Garamond"/>
            </a:endParaRPr>
          </a:p>
          <a:p>
            <a:endParaRPr lang="en-US" dirty="0">
              <a:latin typeface="Garamond"/>
              <a:cs typeface="Garamond"/>
            </a:endParaRPr>
          </a:p>
          <a:p>
            <a:endParaRPr lang="en-US" dirty="0" smtClean="0">
              <a:latin typeface="Garamond"/>
              <a:cs typeface="Garamond"/>
            </a:endParaRPr>
          </a:p>
          <a:p>
            <a:r>
              <a:rPr lang="en-US" dirty="0" smtClean="0">
                <a:latin typeface="Garamond"/>
                <a:cs typeface="Garamond"/>
              </a:rPr>
              <a:t># </a:t>
            </a:r>
            <a:r>
              <a:rPr lang="en-US" dirty="0">
                <a:latin typeface="Garamond"/>
                <a:cs typeface="Garamond"/>
              </a:rPr>
              <a:t>of </a:t>
            </a:r>
            <a:r>
              <a:rPr lang="en-US" dirty="0" smtClean="0">
                <a:latin typeface="Garamond"/>
                <a:cs typeface="Garamond"/>
              </a:rPr>
              <a:t>Chairs (x1): 2</a:t>
            </a:r>
            <a:endParaRPr lang="en-US" dirty="0">
              <a:latin typeface="Garamond"/>
              <a:cs typeface="Garamond"/>
            </a:endParaRPr>
          </a:p>
          <a:p>
            <a:r>
              <a:rPr lang="en-US" dirty="0">
                <a:latin typeface="Garamond"/>
                <a:cs typeface="Garamond"/>
              </a:rPr>
              <a:t># of </a:t>
            </a:r>
            <a:r>
              <a:rPr lang="en-US" dirty="0" smtClean="0">
                <a:latin typeface="Garamond"/>
                <a:cs typeface="Garamond"/>
              </a:rPr>
              <a:t>Table (x2): 2</a:t>
            </a:r>
            <a:endParaRPr lang="en-US" dirty="0">
              <a:latin typeface="Garamond"/>
              <a:cs typeface="Garamond"/>
            </a:endParaRPr>
          </a:p>
          <a:p>
            <a:r>
              <a:rPr lang="en-US" dirty="0" smtClean="0">
                <a:latin typeface="Garamond"/>
                <a:cs typeface="Garamond"/>
              </a:rPr>
              <a:t>Optimal Revenue: $52</a:t>
            </a:r>
            <a:endParaRPr lang="en-US" dirty="0">
              <a:latin typeface="Garamond"/>
              <a:cs typeface="Garamond"/>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04036019"/>
              </p:ext>
            </p:extLst>
          </p:nvPr>
        </p:nvGraphicFramePr>
        <p:xfrm>
          <a:off x="4648200" y="1752546"/>
          <a:ext cx="10604500" cy="1982841"/>
        </p:xfrm>
        <a:graphic>
          <a:graphicData uri="http://schemas.openxmlformats.org/presentationml/2006/ole">
            <mc:AlternateContent xmlns:mc="http://schemas.openxmlformats.org/markup-compatibility/2006">
              <mc:Choice xmlns:v="urn:schemas-microsoft-com:vml" Requires="v">
                <p:oleObj spid="_x0000_s1059" name="Document" r:id="rId4" imgW="5638800" imgH="1054100" progId="Word.Document.12">
                  <p:embed/>
                </p:oleObj>
              </mc:Choice>
              <mc:Fallback>
                <p:oleObj name="Document" r:id="rId4" imgW="5638800" imgH="1054100" progId="Word.Document.12">
                  <p:embed/>
                  <p:pic>
                    <p:nvPicPr>
                      <p:cNvPr id="0" name=""/>
                      <p:cNvPicPr/>
                      <p:nvPr/>
                    </p:nvPicPr>
                    <p:blipFill>
                      <a:blip r:embed="rId5"/>
                      <a:stretch>
                        <a:fillRect/>
                      </a:stretch>
                    </p:blipFill>
                    <p:spPr>
                      <a:xfrm>
                        <a:off x="4648200" y="1752546"/>
                        <a:ext cx="10604500" cy="1982841"/>
                      </a:xfrm>
                      <a:prstGeom prst="rect">
                        <a:avLst/>
                      </a:prstGeom>
                    </p:spPr>
                  </p:pic>
                </p:oleObj>
              </mc:Fallback>
            </mc:AlternateContent>
          </a:graphicData>
        </a:graphic>
      </p:graphicFrame>
    </p:spTree>
    <p:extLst>
      <p:ext uri="{BB962C8B-B14F-4D97-AF65-F5344CB8AC3E}">
        <p14:creationId xmlns:p14="http://schemas.microsoft.com/office/powerpoint/2010/main" val="5033474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Lego This Week</a:t>
            </a:r>
            <a:endParaRPr lang="en-US" b="1" dirty="0">
              <a:latin typeface="Garamond"/>
              <a:cs typeface="Garamond"/>
            </a:endParaRPr>
          </a:p>
        </p:txBody>
      </p:sp>
      <p:sp>
        <p:nvSpPr>
          <p:cNvPr id="3" name="Content Placeholder 2"/>
          <p:cNvSpPr>
            <a:spLocks noGrp="1"/>
          </p:cNvSpPr>
          <p:nvPr>
            <p:ph sz="half" idx="1"/>
          </p:nvPr>
        </p:nvSpPr>
        <p:spPr/>
        <p:txBody>
          <a:bodyPr>
            <a:normAutofit fontScale="70000" lnSpcReduction="20000"/>
          </a:bodyPr>
          <a:lstStyle/>
          <a:p>
            <a:r>
              <a:rPr lang="en-US" sz="2400" dirty="0">
                <a:latin typeface="Garamond"/>
                <a:cs typeface="Garamond"/>
              </a:rPr>
              <a:t>You are the manager of a Lego Furniture production facility. The current resources available in </a:t>
            </a:r>
            <a:r>
              <a:rPr lang="en-US" sz="2400" dirty="0" smtClean="0">
                <a:latin typeface="Garamond"/>
                <a:cs typeface="Garamond"/>
              </a:rPr>
              <a:t>your factory </a:t>
            </a:r>
            <a:r>
              <a:rPr lang="en-US" sz="2400" dirty="0">
                <a:latin typeface="Garamond"/>
                <a:cs typeface="Garamond"/>
              </a:rPr>
              <a:t>are 6 large orange Lego blocks and</a:t>
            </a:r>
            <a:r>
              <a:rPr lang="en-US" sz="2400" b="1" dirty="0">
                <a:solidFill>
                  <a:srgbClr val="FF0000"/>
                </a:solidFill>
                <a:latin typeface="Garamond"/>
                <a:cs typeface="Garamond"/>
              </a:rPr>
              <a:t> </a:t>
            </a:r>
            <a:r>
              <a:rPr lang="en-US" sz="2400" b="1" dirty="0" smtClean="0">
                <a:solidFill>
                  <a:srgbClr val="FF0000"/>
                </a:solidFill>
                <a:latin typeface="Garamond"/>
                <a:cs typeface="Garamond"/>
              </a:rPr>
              <a:t>11 </a:t>
            </a:r>
            <a:r>
              <a:rPr lang="en-US" sz="2400" dirty="0">
                <a:latin typeface="Garamond"/>
                <a:cs typeface="Garamond"/>
              </a:rPr>
              <a:t>small green Lego blocks</a:t>
            </a:r>
            <a:r>
              <a:rPr lang="en-US" sz="2400" dirty="0" smtClean="0">
                <a:latin typeface="Garamond"/>
                <a:cs typeface="Garamond"/>
              </a:rPr>
              <a:t>.</a:t>
            </a:r>
          </a:p>
          <a:p>
            <a:endParaRPr lang="en-US" sz="2400" dirty="0" smtClean="0">
              <a:latin typeface="Garamond"/>
              <a:cs typeface="Garamond"/>
            </a:endParaRPr>
          </a:p>
          <a:p>
            <a:r>
              <a:rPr lang="en-US" sz="2400" dirty="0" smtClean="0">
                <a:latin typeface="Garamond"/>
                <a:cs typeface="Garamond"/>
              </a:rPr>
              <a:t>You </a:t>
            </a:r>
            <a:r>
              <a:rPr lang="en-US" sz="2400" dirty="0">
                <a:latin typeface="Garamond"/>
                <a:cs typeface="Garamond"/>
              </a:rPr>
              <a:t>can make two kinds of furniture with your available Lego blocks. The first kind is a chair, </a:t>
            </a:r>
            <a:r>
              <a:rPr lang="en-US" sz="2400" dirty="0" smtClean="0">
                <a:latin typeface="Garamond"/>
                <a:cs typeface="Garamond"/>
              </a:rPr>
              <a:t>which retails </a:t>
            </a:r>
            <a:r>
              <a:rPr lang="en-US" sz="2400" dirty="0">
                <a:latin typeface="Garamond"/>
                <a:cs typeface="Garamond"/>
              </a:rPr>
              <a:t>for $10 and takes 2 green blocks and 1 orange block to manufacture. The second one is a table</a:t>
            </a:r>
            <a:r>
              <a:rPr lang="en-US" sz="2400" dirty="0" smtClean="0">
                <a:latin typeface="Garamond"/>
                <a:cs typeface="Garamond"/>
              </a:rPr>
              <a:t>, which </a:t>
            </a:r>
            <a:r>
              <a:rPr lang="en-US" sz="2400" dirty="0">
                <a:latin typeface="Garamond"/>
                <a:cs typeface="Garamond"/>
              </a:rPr>
              <a:t>retails for $16 and takes 2 green blocks and 2 orange blocks to manufacture. Both pieces </a:t>
            </a:r>
            <a:r>
              <a:rPr lang="en-US" sz="2400" dirty="0" smtClean="0">
                <a:latin typeface="Garamond"/>
                <a:cs typeface="Garamond"/>
              </a:rPr>
              <a:t>are good </a:t>
            </a:r>
            <a:r>
              <a:rPr lang="en-US" sz="2400" dirty="0">
                <a:latin typeface="Garamond"/>
                <a:cs typeface="Garamond"/>
              </a:rPr>
              <a:t>sellers and you’ll be able to sell anything you produce</a:t>
            </a:r>
            <a:r>
              <a:rPr lang="en-US" sz="2400" dirty="0" smtClean="0">
                <a:latin typeface="Garamond"/>
                <a:cs typeface="Garamond"/>
              </a:rPr>
              <a:t>.</a:t>
            </a:r>
          </a:p>
          <a:p>
            <a:endParaRPr lang="en-US" sz="2400" dirty="0" smtClean="0">
              <a:latin typeface="Garamond"/>
              <a:cs typeface="Garamond"/>
            </a:endParaRPr>
          </a:p>
          <a:p>
            <a:r>
              <a:rPr lang="en-US" sz="2400" dirty="0" smtClean="0">
                <a:latin typeface="Garamond"/>
                <a:cs typeface="Garamond"/>
              </a:rPr>
              <a:t>What </a:t>
            </a:r>
            <a:r>
              <a:rPr lang="en-US" sz="2400" dirty="0">
                <a:latin typeface="Garamond"/>
                <a:cs typeface="Garamond"/>
              </a:rPr>
              <a:t>should you build in order to maximize revenues?</a:t>
            </a:r>
          </a:p>
        </p:txBody>
      </p:sp>
      <p:sp>
        <p:nvSpPr>
          <p:cNvPr id="4" name="Content Placeholder 3"/>
          <p:cNvSpPr>
            <a:spLocks noGrp="1"/>
          </p:cNvSpPr>
          <p:nvPr>
            <p:ph sz="half" idx="2"/>
          </p:nvPr>
        </p:nvSpPr>
        <p:spPr>
          <a:xfrm>
            <a:off x="4648200" y="1600200"/>
            <a:ext cx="4495800" cy="4889500"/>
          </a:xfrm>
        </p:spPr>
        <p:txBody>
          <a:bodyPr/>
          <a:lstStyle/>
          <a:p>
            <a:endParaRPr lang="en-US" dirty="0" smtClean="0">
              <a:latin typeface="Garamond"/>
              <a:cs typeface="Garamond"/>
            </a:endParaRPr>
          </a:p>
          <a:p>
            <a:endParaRPr lang="en-US" dirty="0">
              <a:latin typeface="Garamond"/>
              <a:cs typeface="Garamond"/>
            </a:endParaRPr>
          </a:p>
          <a:p>
            <a:endParaRPr lang="en-US" dirty="0" smtClean="0">
              <a:latin typeface="Garamond"/>
              <a:cs typeface="Garamond"/>
            </a:endParaRPr>
          </a:p>
          <a:p>
            <a:endParaRPr lang="en-US" dirty="0">
              <a:latin typeface="Garamond"/>
              <a:cs typeface="Garamond"/>
            </a:endParaRPr>
          </a:p>
          <a:p>
            <a:endParaRPr lang="en-US" dirty="0" smtClean="0">
              <a:latin typeface="Garamond"/>
              <a:cs typeface="Garamond"/>
            </a:endParaRPr>
          </a:p>
          <a:p>
            <a:r>
              <a:rPr lang="en-US" dirty="0" smtClean="0">
                <a:latin typeface="Garamond"/>
                <a:cs typeface="Garamond"/>
              </a:rPr>
              <a:t># </a:t>
            </a:r>
            <a:r>
              <a:rPr lang="en-US" dirty="0">
                <a:latin typeface="Garamond"/>
                <a:cs typeface="Garamond"/>
              </a:rPr>
              <a:t>of </a:t>
            </a:r>
            <a:r>
              <a:rPr lang="en-US" dirty="0" smtClean="0">
                <a:latin typeface="Garamond"/>
                <a:cs typeface="Garamond"/>
              </a:rPr>
              <a:t>Chairs (x1): ?</a:t>
            </a:r>
            <a:endParaRPr lang="en-US" dirty="0">
              <a:latin typeface="Garamond"/>
              <a:cs typeface="Garamond"/>
            </a:endParaRPr>
          </a:p>
          <a:p>
            <a:r>
              <a:rPr lang="en-US" dirty="0">
                <a:latin typeface="Garamond"/>
                <a:cs typeface="Garamond"/>
              </a:rPr>
              <a:t># of </a:t>
            </a:r>
            <a:r>
              <a:rPr lang="en-US" dirty="0" smtClean="0">
                <a:latin typeface="Garamond"/>
                <a:cs typeface="Garamond"/>
              </a:rPr>
              <a:t>Table (x2): ?</a:t>
            </a:r>
            <a:endParaRPr lang="en-US" dirty="0">
              <a:latin typeface="Garamond"/>
              <a:cs typeface="Garamond"/>
            </a:endParaRPr>
          </a:p>
          <a:p>
            <a:r>
              <a:rPr lang="en-US" dirty="0" smtClean="0">
                <a:latin typeface="Garamond"/>
                <a:cs typeface="Garamond"/>
              </a:rPr>
              <a:t>Optimal Revenue: $?</a:t>
            </a:r>
            <a:endParaRPr lang="en-US" dirty="0">
              <a:latin typeface="Garamond"/>
              <a:cs typeface="Garamond"/>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510991406"/>
              </p:ext>
            </p:extLst>
          </p:nvPr>
        </p:nvGraphicFramePr>
        <p:xfrm>
          <a:off x="4648200" y="1670050"/>
          <a:ext cx="10604500" cy="2149475"/>
        </p:xfrm>
        <a:graphic>
          <a:graphicData uri="http://schemas.openxmlformats.org/presentationml/2006/ole">
            <mc:AlternateContent xmlns:mc="http://schemas.openxmlformats.org/markup-compatibility/2006">
              <mc:Choice xmlns:v="urn:schemas-microsoft-com:vml" Requires="v">
                <p:oleObj spid="_x0000_s8228" name="Document" r:id="rId4" imgW="5638800" imgH="1143000" progId="Word.Document.12">
                  <p:embed/>
                </p:oleObj>
              </mc:Choice>
              <mc:Fallback>
                <p:oleObj name="Document" r:id="rId4" imgW="5638800" imgH="1143000" progId="Word.Document.12">
                  <p:embed/>
                  <p:pic>
                    <p:nvPicPr>
                      <p:cNvPr id="0" name=""/>
                      <p:cNvPicPr/>
                      <p:nvPr/>
                    </p:nvPicPr>
                    <p:blipFill>
                      <a:blip r:embed="rId5"/>
                      <a:stretch>
                        <a:fillRect/>
                      </a:stretch>
                    </p:blipFill>
                    <p:spPr>
                      <a:xfrm>
                        <a:off x="4648200" y="1670050"/>
                        <a:ext cx="10604500" cy="2149475"/>
                      </a:xfrm>
                      <a:prstGeom prst="rect">
                        <a:avLst/>
                      </a:prstGeom>
                    </p:spPr>
                  </p:pic>
                </p:oleObj>
              </mc:Fallback>
            </mc:AlternateContent>
          </a:graphicData>
        </a:graphic>
      </p:graphicFrame>
    </p:spTree>
    <p:extLst>
      <p:ext uri="{BB962C8B-B14F-4D97-AF65-F5344CB8AC3E}">
        <p14:creationId xmlns:p14="http://schemas.microsoft.com/office/powerpoint/2010/main" val="7925342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latin typeface="Garamond"/>
                <a:cs typeface="Garamond"/>
              </a:rPr>
              <a:t>What do you think?</a:t>
            </a:r>
            <a:endParaRPr lang="en-US" b="1" dirty="0">
              <a:latin typeface="Garamond"/>
              <a:cs typeface="Garamond"/>
            </a:endParaRPr>
          </a:p>
        </p:txBody>
      </p:sp>
      <p:pic>
        <p:nvPicPr>
          <p:cNvPr id="10" name="Content Placeholder 9" descr="Lego 2a.png"/>
          <p:cNvPicPr>
            <a:picLocks noGrp="1" noChangeAspect="1"/>
          </p:cNvPicPr>
          <p:nvPr>
            <p:ph idx="1"/>
          </p:nvPr>
        </p:nvPicPr>
        <p:blipFill>
          <a:blip r:embed="rId2">
            <a:extLst>
              <a:ext uri="{28A0092B-C50C-407E-A947-70E740481C1C}">
                <a14:useLocalDpi xmlns:a14="http://schemas.microsoft.com/office/drawing/2010/main" val="0"/>
              </a:ext>
            </a:extLst>
          </a:blip>
          <a:srcRect l="-23802" r="-23802"/>
          <a:stretch>
            <a:fillRect/>
          </a:stretch>
        </p:blipFill>
        <p:spPr/>
      </p:pic>
    </p:spTree>
    <p:extLst>
      <p:ext uri="{BB962C8B-B14F-4D97-AF65-F5344CB8AC3E}">
        <p14:creationId xmlns:p14="http://schemas.microsoft.com/office/powerpoint/2010/main" val="23673022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latin typeface="Garamond"/>
                <a:cs typeface="Garamond"/>
              </a:rPr>
              <a:t>Better Modeling</a:t>
            </a:r>
            <a:endParaRPr lang="en-US" b="1" dirty="0">
              <a:latin typeface="Garamond"/>
              <a:cs typeface="Garamond"/>
            </a:endParaRPr>
          </a:p>
        </p:txBody>
      </p:sp>
      <p:sp>
        <p:nvSpPr>
          <p:cNvPr id="6" name="Content Placeholder 5"/>
          <p:cNvSpPr>
            <a:spLocks noGrp="1"/>
          </p:cNvSpPr>
          <p:nvPr>
            <p:ph idx="1"/>
          </p:nvPr>
        </p:nvSpPr>
        <p:spPr/>
        <p:txBody>
          <a:bodyPr/>
          <a:lstStyle/>
          <a:p>
            <a:r>
              <a:rPr lang="en-US" dirty="0" smtClean="0">
                <a:latin typeface="Garamond"/>
                <a:cs typeface="Garamond"/>
              </a:rPr>
              <a:t>Solution by brute force yields a solution that does not make sense</a:t>
            </a:r>
          </a:p>
          <a:p>
            <a:endParaRPr lang="en-US" dirty="0" smtClean="0">
              <a:latin typeface="Garamond"/>
              <a:cs typeface="Garamond"/>
            </a:endParaRPr>
          </a:p>
          <a:p>
            <a:r>
              <a:rPr lang="en-US" dirty="0" smtClean="0">
                <a:latin typeface="Garamond"/>
                <a:cs typeface="Garamond"/>
              </a:rPr>
              <a:t>Rounding up the solutions will give a point that is outside of the feasibility set</a:t>
            </a:r>
          </a:p>
          <a:p>
            <a:pPr marL="0" indent="0">
              <a:buNone/>
            </a:pPr>
            <a:endParaRPr lang="en-US" dirty="0" smtClean="0">
              <a:latin typeface="Garamond"/>
              <a:cs typeface="Garamond"/>
            </a:endParaRPr>
          </a:p>
          <a:p>
            <a:r>
              <a:rPr lang="en-US" dirty="0" smtClean="0">
                <a:latin typeface="Garamond"/>
                <a:cs typeface="Garamond"/>
              </a:rPr>
              <a:t>We need to take into account the integer nature of the decision variables</a:t>
            </a:r>
          </a:p>
        </p:txBody>
      </p:sp>
    </p:spTree>
    <p:extLst>
      <p:ext uri="{BB962C8B-B14F-4D97-AF65-F5344CB8AC3E}">
        <p14:creationId xmlns:p14="http://schemas.microsoft.com/office/powerpoint/2010/main" val="160722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Integer Programming</a:t>
            </a:r>
            <a:endParaRPr lang="en-US" b="1" dirty="0">
              <a:latin typeface="Garamond"/>
              <a:cs typeface="Garamond"/>
            </a:endParaRPr>
          </a:p>
        </p:txBody>
      </p:sp>
      <p:pic>
        <p:nvPicPr>
          <p:cNvPr id="5" name="Content Placeholder 4" descr="Fig2.png"/>
          <p:cNvPicPr>
            <a:picLocks noGrp="1" noChangeAspect="1"/>
          </p:cNvPicPr>
          <p:nvPr>
            <p:ph idx="1"/>
          </p:nvPr>
        </p:nvPicPr>
        <p:blipFill>
          <a:blip r:embed="rId2">
            <a:extLst>
              <a:ext uri="{28A0092B-C50C-407E-A947-70E740481C1C}">
                <a14:useLocalDpi xmlns:a14="http://schemas.microsoft.com/office/drawing/2010/main" val="0"/>
              </a:ext>
            </a:extLst>
          </a:blip>
          <a:srcRect t="-46460" b="-46460"/>
          <a:stretch>
            <a:fillRect/>
          </a:stretch>
        </p:blipFill>
        <p:spPr/>
      </p:pic>
      <p:sp>
        <p:nvSpPr>
          <p:cNvPr id="3" name="Rectangle 2"/>
          <p:cNvSpPr/>
          <p:nvPr/>
        </p:nvSpPr>
        <p:spPr>
          <a:xfrm>
            <a:off x="457200" y="3335862"/>
            <a:ext cx="8229599" cy="440266"/>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189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Garamond"/>
                <a:cs typeface="Garamond"/>
              </a:rPr>
              <a:t>Solution to by Integer Programming</a:t>
            </a:r>
            <a:endParaRPr lang="en-US" b="1" dirty="0">
              <a:latin typeface="Garamond"/>
              <a:cs typeface="Garamond"/>
            </a:endParaRPr>
          </a:p>
        </p:txBody>
      </p:sp>
      <p:pic>
        <p:nvPicPr>
          <p:cNvPr id="6" name="Content Placeholder 5" descr="Lego2c.png"/>
          <p:cNvPicPr>
            <a:picLocks noGrp="1" noChangeAspect="1"/>
          </p:cNvPicPr>
          <p:nvPr>
            <p:ph sz="half" idx="1"/>
          </p:nvPr>
        </p:nvPicPr>
        <p:blipFill>
          <a:blip r:embed="rId2">
            <a:extLst>
              <a:ext uri="{28A0092B-C50C-407E-A947-70E740481C1C}">
                <a14:useLocalDpi xmlns:a14="http://schemas.microsoft.com/office/drawing/2010/main" val="0"/>
              </a:ext>
            </a:extLst>
          </a:blip>
          <a:srcRect t="-61518" b="-61518"/>
          <a:stretch>
            <a:fillRect/>
          </a:stretch>
        </p:blipFill>
        <p:spPr/>
      </p:pic>
      <p:pic>
        <p:nvPicPr>
          <p:cNvPr id="7" name="Content Placeholder 6" descr="Lego2d.png"/>
          <p:cNvPicPr>
            <a:picLocks noGrp="1" noChangeAspect="1"/>
          </p:cNvPicPr>
          <p:nvPr>
            <p:ph sz="half" idx="2"/>
          </p:nvPr>
        </p:nvPicPr>
        <p:blipFill>
          <a:blip r:embed="rId3">
            <a:extLst>
              <a:ext uri="{28A0092B-C50C-407E-A947-70E740481C1C}">
                <a14:useLocalDpi xmlns:a14="http://schemas.microsoft.com/office/drawing/2010/main" val="0"/>
              </a:ext>
            </a:extLst>
          </a:blip>
          <a:srcRect l="-721" r="-721"/>
          <a:stretch>
            <a:fillRect/>
          </a:stretch>
        </p:blipFill>
        <p:spPr/>
      </p:pic>
      <p:sp>
        <p:nvSpPr>
          <p:cNvPr id="8" name="TextBox 7"/>
          <p:cNvSpPr txBox="1"/>
          <p:nvPr/>
        </p:nvSpPr>
        <p:spPr>
          <a:xfrm>
            <a:off x="1016000" y="6426200"/>
            <a:ext cx="2482170" cy="369332"/>
          </a:xfrm>
          <a:prstGeom prst="rect">
            <a:avLst/>
          </a:prstGeom>
          <a:noFill/>
        </p:spPr>
        <p:txBody>
          <a:bodyPr wrap="none" rtlCol="0">
            <a:spAutoFit/>
          </a:bodyPr>
          <a:lstStyle/>
          <a:p>
            <a:r>
              <a:rPr lang="en-US" b="1" dirty="0" smtClean="0">
                <a:solidFill>
                  <a:srgbClr val="FF0000"/>
                </a:solidFill>
                <a:latin typeface="Garamond"/>
                <a:cs typeface="Garamond"/>
              </a:rPr>
              <a:t>Solution with CVXOPT</a:t>
            </a:r>
            <a:endParaRPr lang="en-US" b="1" dirty="0">
              <a:solidFill>
                <a:srgbClr val="FF0000"/>
              </a:solidFill>
              <a:latin typeface="Garamond"/>
              <a:cs typeface="Garamond"/>
            </a:endParaRPr>
          </a:p>
        </p:txBody>
      </p:sp>
      <p:sp>
        <p:nvSpPr>
          <p:cNvPr id="9" name="TextBox 8"/>
          <p:cNvSpPr txBox="1"/>
          <p:nvPr/>
        </p:nvSpPr>
        <p:spPr>
          <a:xfrm>
            <a:off x="4737100" y="6414532"/>
            <a:ext cx="2300818" cy="369332"/>
          </a:xfrm>
          <a:prstGeom prst="rect">
            <a:avLst/>
          </a:prstGeom>
          <a:noFill/>
        </p:spPr>
        <p:txBody>
          <a:bodyPr wrap="none" rtlCol="0">
            <a:spAutoFit/>
          </a:bodyPr>
          <a:lstStyle/>
          <a:p>
            <a:r>
              <a:rPr lang="en-US" b="1" dirty="0" smtClean="0">
                <a:solidFill>
                  <a:srgbClr val="FF0000"/>
                </a:solidFill>
                <a:latin typeface="Garamond"/>
                <a:cs typeface="Garamond"/>
              </a:rPr>
              <a:t>Solution with CVXPY</a:t>
            </a:r>
            <a:endParaRPr lang="en-US" b="1" dirty="0">
              <a:solidFill>
                <a:srgbClr val="FF0000"/>
              </a:solidFill>
              <a:latin typeface="Garamond"/>
              <a:cs typeface="Garamond"/>
            </a:endParaRPr>
          </a:p>
        </p:txBody>
      </p:sp>
    </p:spTree>
    <p:extLst>
      <p:ext uri="{BB962C8B-B14F-4D97-AF65-F5344CB8AC3E}">
        <p14:creationId xmlns:p14="http://schemas.microsoft.com/office/powerpoint/2010/main" val="22201985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Garamond"/>
                <a:cs typeface="Garamond"/>
              </a:rPr>
              <a:t>Solution to by Integer Programming</a:t>
            </a:r>
            <a:endParaRPr lang="en-US" b="1" dirty="0">
              <a:latin typeface="Garamond"/>
              <a:cs typeface="Garamond"/>
            </a:endParaRPr>
          </a:p>
        </p:txBody>
      </p:sp>
      <p:pic>
        <p:nvPicPr>
          <p:cNvPr id="6" name="Content Placeholder 5" descr="Lego2c.png"/>
          <p:cNvPicPr>
            <a:picLocks noGrp="1" noChangeAspect="1"/>
          </p:cNvPicPr>
          <p:nvPr>
            <p:ph sz="half" idx="1"/>
          </p:nvPr>
        </p:nvPicPr>
        <p:blipFill>
          <a:blip r:embed="rId2">
            <a:extLst>
              <a:ext uri="{28A0092B-C50C-407E-A947-70E740481C1C}">
                <a14:useLocalDpi xmlns:a14="http://schemas.microsoft.com/office/drawing/2010/main" val="0"/>
              </a:ext>
            </a:extLst>
          </a:blip>
          <a:srcRect t="-61518" b="-61518"/>
          <a:stretch>
            <a:fillRect/>
          </a:stretch>
        </p:blipFill>
        <p:spPr/>
      </p:pic>
      <p:pic>
        <p:nvPicPr>
          <p:cNvPr id="7" name="Content Placeholder 6" descr="Lego2d.png"/>
          <p:cNvPicPr>
            <a:picLocks noGrp="1" noChangeAspect="1"/>
          </p:cNvPicPr>
          <p:nvPr>
            <p:ph sz="half" idx="2"/>
          </p:nvPr>
        </p:nvPicPr>
        <p:blipFill>
          <a:blip r:embed="rId3">
            <a:extLst>
              <a:ext uri="{28A0092B-C50C-407E-A947-70E740481C1C}">
                <a14:useLocalDpi xmlns:a14="http://schemas.microsoft.com/office/drawing/2010/main" val="0"/>
              </a:ext>
            </a:extLst>
          </a:blip>
          <a:srcRect l="-721" r="-721"/>
          <a:stretch>
            <a:fillRect/>
          </a:stretch>
        </p:blipFill>
        <p:spPr/>
      </p:pic>
      <p:sp>
        <p:nvSpPr>
          <p:cNvPr id="8" name="TextBox 7"/>
          <p:cNvSpPr txBox="1"/>
          <p:nvPr/>
        </p:nvSpPr>
        <p:spPr>
          <a:xfrm>
            <a:off x="1016000" y="6426200"/>
            <a:ext cx="2482170" cy="369332"/>
          </a:xfrm>
          <a:prstGeom prst="rect">
            <a:avLst/>
          </a:prstGeom>
          <a:noFill/>
        </p:spPr>
        <p:txBody>
          <a:bodyPr wrap="none" rtlCol="0">
            <a:spAutoFit/>
          </a:bodyPr>
          <a:lstStyle/>
          <a:p>
            <a:r>
              <a:rPr lang="en-US" b="1" dirty="0" smtClean="0">
                <a:solidFill>
                  <a:srgbClr val="FF0000"/>
                </a:solidFill>
                <a:latin typeface="Garamond"/>
                <a:cs typeface="Garamond"/>
              </a:rPr>
              <a:t>Solution with CVXOPT</a:t>
            </a:r>
            <a:endParaRPr lang="en-US" b="1" dirty="0">
              <a:solidFill>
                <a:srgbClr val="FF0000"/>
              </a:solidFill>
              <a:latin typeface="Garamond"/>
              <a:cs typeface="Garamond"/>
            </a:endParaRPr>
          </a:p>
        </p:txBody>
      </p:sp>
      <p:sp>
        <p:nvSpPr>
          <p:cNvPr id="9" name="TextBox 8"/>
          <p:cNvSpPr txBox="1"/>
          <p:nvPr/>
        </p:nvSpPr>
        <p:spPr>
          <a:xfrm>
            <a:off x="4737100" y="6414532"/>
            <a:ext cx="2300818" cy="369332"/>
          </a:xfrm>
          <a:prstGeom prst="rect">
            <a:avLst/>
          </a:prstGeom>
          <a:noFill/>
        </p:spPr>
        <p:txBody>
          <a:bodyPr wrap="none" rtlCol="0">
            <a:spAutoFit/>
          </a:bodyPr>
          <a:lstStyle/>
          <a:p>
            <a:r>
              <a:rPr lang="en-US" b="1" dirty="0" smtClean="0">
                <a:solidFill>
                  <a:srgbClr val="FF0000"/>
                </a:solidFill>
                <a:latin typeface="Garamond"/>
                <a:cs typeface="Garamond"/>
              </a:rPr>
              <a:t>Solution with CVXPY</a:t>
            </a:r>
            <a:endParaRPr lang="en-US" b="1" dirty="0">
              <a:solidFill>
                <a:srgbClr val="FF0000"/>
              </a:solidFill>
              <a:latin typeface="Garamond"/>
              <a:cs typeface="Garamond"/>
            </a:endParaRPr>
          </a:p>
        </p:txBody>
      </p:sp>
      <p:sp>
        <p:nvSpPr>
          <p:cNvPr id="10" name="Rectangle 9"/>
          <p:cNvSpPr/>
          <p:nvPr/>
        </p:nvSpPr>
        <p:spPr>
          <a:xfrm>
            <a:off x="457201" y="3669239"/>
            <a:ext cx="2946399" cy="213778"/>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861951" y="3917257"/>
            <a:ext cx="2741799" cy="523220"/>
          </a:xfrm>
          <a:prstGeom prst="rect">
            <a:avLst/>
          </a:prstGeom>
          <a:noFill/>
        </p:spPr>
        <p:txBody>
          <a:bodyPr wrap="square" rtlCol="0">
            <a:spAutoFit/>
          </a:bodyPr>
          <a:lstStyle/>
          <a:p>
            <a:r>
              <a:rPr lang="en-US" sz="1400" b="1" dirty="0" smtClean="0">
                <a:latin typeface="Garamond"/>
                <a:cs typeface="Garamond"/>
              </a:rPr>
              <a:t>I declare in the solvers which are the variables that are integers</a:t>
            </a:r>
            <a:endParaRPr lang="en-US" sz="1400" b="1" dirty="0">
              <a:latin typeface="Garamond"/>
              <a:cs typeface="Garamond"/>
            </a:endParaRPr>
          </a:p>
        </p:txBody>
      </p:sp>
    </p:spTree>
    <p:extLst>
      <p:ext uri="{BB962C8B-B14F-4D97-AF65-F5344CB8AC3E}">
        <p14:creationId xmlns:p14="http://schemas.microsoft.com/office/powerpoint/2010/main" val="434250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Google </a:t>
            </a:r>
            <a:r>
              <a:rPr lang="en-US" b="1" dirty="0" err="1" smtClean="0">
                <a:latin typeface="Garamond"/>
                <a:cs typeface="Garamond"/>
              </a:rPr>
              <a:t>Colab</a:t>
            </a:r>
            <a:endParaRPr lang="en-US" b="1" dirty="0">
              <a:latin typeface="Garamond"/>
              <a:cs typeface="Garamond"/>
            </a:endParaRPr>
          </a:p>
        </p:txBody>
      </p:sp>
      <p:sp>
        <p:nvSpPr>
          <p:cNvPr id="3" name="Content Placeholder 2"/>
          <p:cNvSpPr>
            <a:spLocks noGrp="1"/>
          </p:cNvSpPr>
          <p:nvPr>
            <p:ph idx="1"/>
          </p:nvPr>
        </p:nvSpPr>
        <p:spPr/>
        <p:txBody>
          <a:bodyPr/>
          <a:lstStyle/>
          <a:p>
            <a:r>
              <a:rPr lang="en-US" dirty="0" smtClean="0">
                <a:latin typeface="Garamond"/>
                <a:cs typeface="Garamond"/>
              </a:rPr>
              <a:t>If you </a:t>
            </a:r>
            <a:r>
              <a:rPr lang="en-US" dirty="0">
                <a:latin typeface="Garamond"/>
                <a:cs typeface="Garamond"/>
              </a:rPr>
              <a:t>are using </a:t>
            </a:r>
            <a:endParaRPr lang="en-US" dirty="0" smtClean="0">
              <a:latin typeface="Garamond"/>
              <a:cs typeface="Garamond"/>
            </a:endParaRPr>
          </a:p>
          <a:p>
            <a:pPr lvl="1"/>
            <a:r>
              <a:rPr lang="en-US" dirty="0" smtClean="0">
                <a:latin typeface="Garamond"/>
                <a:cs typeface="Garamond"/>
                <a:hlinkClick r:id="rId2"/>
              </a:rPr>
              <a:t>https</a:t>
            </a:r>
            <a:r>
              <a:rPr lang="en-US" dirty="0">
                <a:latin typeface="Garamond"/>
                <a:cs typeface="Garamond"/>
                <a:hlinkClick r:id="rId2"/>
              </a:rPr>
              <a:t>://</a:t>
            </a:r>
            <a:r>
              <a:rPr lang="en-US" dirty="0" smtClean="0">
                <a:latin typeface="Garamond"/>
                <a:cs typeface="Garamond"/>
                <a:hlinkClick r:id="rId2"/>
              </a:rPr>
              <a:t>colab.research.google.com</a:t>
            </a:r>
            <a:endParaRPr lang="en-US" dirty="0" smtClean="0">
              <a:latin typeface="Garamond"/>
              <a:cs typeface="Garamond"/>
            </a:endParaRPr>
          </a:p>
          <a:p>
            <a:endParaRPr lang="en-US" dirty="0">
              <a:latin typeface="Garamond"/>
              <a:cs typeface="Garamond"/>
            </a:endParaRPr>
          </a:p>
          <a:p>
            <a:r>
              <a:rPr lang="en-US" dirty="0" smtClean="0">
                <a:latin typeface="Garamond"/>
                <a:cs typeface="Garamond"/>
              </a:rPr>
              <a:t>Please install CVXOPT and CVXPY  </a:t>
            </a:r>
          </a:p>
          <a:p>
            <a:pPr lvl="1"/>
            <a:r>
              <a:rPr lang="en-US" dirty="0" smtClean="0">
                <a:latin typeface="Garamond"/>
                <a:cs typeface="Garamond"/>
              </a:rPr>
              <a:t>Just type  (in the notebook on </a:t>
            </a:r>
            <a:r>
              <a:rPr lang="en-US" dirty="0" err="1" smtClean="0">
                <a:latin typeface="Garamond"/>
                <a:cs typeface="Garamond"/>
              </a:rPr>
              <a:t>Colab</a:t>
            </a:r>
            <a:r>
              <a:rPr lang="en-US" dirty="0" smtClean="0">
                <a:latin typeface="Garamond"/>
                <a:cs typeface="Garamond"/>
              </a:rPr>
              <a:t>)</a:t>
            </a:r>
          </a:p>
          <a:p>
            <a:pPr marL="914400" lvl="2" indent="0">
              <a:buNone/>
            </a:pPr>
            <a:r>
              <a:rPr lang="en-US" dirty="0">
                <a:latin typeface="Garamond"/>
                <a:cs typeface="Garamond"/>
              </a:rPr>
              <a:t>!pip install </a:t>
            </a:r>
            <a:r>
              <a:rPr lang="en-US" dirty="0" err="1" smtClean="0">
                <a:latin typeface="Garamond"/>
                <a:cs typeface="Garamond"/>
              </a:rPr>
              <a:t>cvxopt</a:t>
            </a:r>
            <a:endParaRPr lang="en-US" dirty="0" smtClean="0">
              <a:latin typeface="Garamond"/>
              <a:cs typeface="Garamond"/>
            </a:endParaRPr>
          </a:p>
          <a:p>
            <a:pPr marL="914400" lvl="2" indent="0">
              <a:buNone/>
            </a:pPr>
            <a:r>
              <a:rPr lang="en-US" dirty="0" smtClean="0">
                <a:latin typeface="Garamond"/>
                <a:cs typeface="Garamond"/>
              </a:rPr>
              <a:t>!</a:t>
            </a:r>
            <a:r>
              <a:rPr lang="en-US" dirty="0">
                <a:latin typeface="Garamond"/>
                <a:cs typeface="Garamond"/>
              </a:rPr>
              <a:t>pip install </a:t>
            </a:r>
            <a:r>
              <a:rPr lang="en-US" dirty="0" err="1">
                <a:latin typeface="Garamond"/>
                <a:cs typeface="Garamond"/>
              </a:rPr>
              <a:t>cvxpy</a:t>
            </a:r>
            <a:endParaRPr lang="en-US" dirty="0">
              <a:latin typeface="Garamond"/>
              <a:cs typeface="Garamond"/>
            </a:endParaRPr>
          </a:p>
        </p:txBody>
      </p:sp>
    </p:spTree>
    <p:extLst>
      <p:ext uri="{BB962C8B-B14F-4D97-AF65-F5344CB8AC3E}">
        <p14:creationId xmlns:p14="http://schemas.microsoft.com/office/powerpoint/2010/main" val="226408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Garamond"/>
                <a:cs typeface="Garamond"/>
              </a:rPr>
              <a:t>Solution to by Integer Programming</a:t>
            </a:r>
            <a:endParaRPr lang="en-US" b="1" dirty="0">
              <a:latin typeface="Garamond"/>
              <a:cs typeface="Garamond"/>
            </a:endParaRPr>
          </a:p>
        </p:txBody>
      </p:sp>
      <p:pic>
        <p:nvPicPr>
          <p:cNvPr id="6" name="Content Placeholder 5" descr="Lego2c.png"/>
          <p:cNvPicPr>
            <a:picLocks noGrp="1" noChangeAspect="1"/>
          </p:cNvPicPr>
          <p:nvPr>
            <p:ph sz="half" idx="1"/>
          </p:nvPr>
        </p:nvPicPr>
        <p:blipFill>
          <a:blip r:embed="rId2">
            <a:extLst>
              <a:ext uri="{28A0092B-C50C-407E-A947-70E740481C1C}">
                <a14:useLocalDpi xmlns:a14="http://schemas.microsoft.com/office/drawing/2010/main" val="0"/>
              </a:ext>
            </a:extLst>
          </a:blip>
          <a:srcRect t="-61518" b="-61518"/>
          <a:stretch>
            <a:fillRect/>
          </a:stretch>
        </p:blipFill>
        <p:spPr/>
      </p:pic>
      <p:pic>
        <p:nvPicPr>
          <p:cNvPr id="7" name="Content Placeholder 6" descr="Lego2d.png"/>
          <p:cNvPicPr>
            <a:picLocks noGrp="1" noChangeAspect="1"/>
          </p:cNvPicPr>
          <p:nvPr>
            <p:ph sz="half" idx="2"/>
          </p:nvPr>
        </p:nvPicPr>
        <p:blipFill>
          <a:blip r:embed="rId3">
            <a:extLst>
              <a:ext uri="{28A0092B-C50C-407E-A947-70E740481C1C}">
                <a14:useLocalDpi xmlns:a14="http://schemas.microsoft.com/office/drawing/2010/main" val="0"/>
              </a:ext>
            </a:extLst>
          </a:blip>
          <a:srcRect l="-721" r="-721"/>
          <a:stretch>
            <a:fillRect/>
          </a:stretch>
        </p:blipFill>
        <p:spPr/>
      </p:pic>
      <p:sp>
        <p:nvSpPr>
          <p:cNvPr id="8" name="TextBox 7"/>
          <p:cNvSpPr txBox="1"/>
          <p:nvPr/>
        </p:nvSpPr>
        <p:spPr>
          <a:xfrm>
            <a:off x="1016000" y="6426200"/>
            <a:ext cx="2482170" cy="369332"/>
          </a:xfrm>
          <a:prstGeom prst="rect">
            <a:avLst/>
          </a:prstGeom>
          <a:noFill/>
        </p:spPr>
        <p:txBody>
          <a:bodyPr wrap="none" rtlCol="0">
            <a:spAutoFit/>
          </a:bodyPr>
          <a:lstStyle/>
          <a:p>
            <a:r>
              <a:rPr lang="en-US" b="1" dirty="0" smtClean="0">
                <a:solidFill>
                  <a:srgbClr val="FF0000"/>
                </a:solidFill>
                <a:latin typeface="Garamond"/>
                <a:cs typeface="Garamond"/>
              </a:rPr>
              <a:t>Solution with CVXOPT</a:t>
            </a:r>
            <a:endParaRPr lang="en-US" b="1" dirty="0">
              <a:solidFill>
                <a:srgbClr val="FF0000"/>
              </a:solidFill>
              <a:latin typeface="Garamond"/>
              <a:cs typeface="Garamond"/>
            </a:endParaRPr>
          </a:p>
        </p:txBody>
      </p:sp>
      <p:sp>
        <p:nvSpPr>
          <p:cNvPr id="9" name="TextBox 8"/>
          <p:cNvSpPr txBox="1"/>
          <p:nvPr/>
        </p:nvSpPr>
        <p:spPr>
          <a:xfrm>
            <a:off x="4737100" y="6414532"/>
            <a:ext cx="2300818" cy="369332"/>
          </a:xfrm>
          <a:prstGeom prst="rect">
            <a:avLst/>
          </a:prstGeom>
          <a:noFill/>
        </p:spPr>
        <p:txBody>
          <a:bodyPr wrap="none" rtlCol="0">
            <a:spAutoFit/>
          </a:bodyPr>
          <a:lstStyle/>
          <a:p>
            <a:r>
              <a:rPr lang="en-US" b="1" dirty="0" smtClean="0">
                <a:solidFill>
                  <a:srgbClr val="FF0000"/>
                </a:solidFill>
                <a:latin typeface="Garamond"/>
                <a:cs typeface="Garamond"/>
              </a:rPr>
              <a:t>Solution with CVXPY</a:t>
            </a:r>
            <a:endParaRPr lang="en-US" b="1" dirty="0">
              <a:solidFill>
                <a:srgbClr val="FF0000"/>
              </a:solidFill>
              <a:latin typeface="Garamond"/>
              <a:cs typeface="Garamond"/>
            </a:endParaRPr>
          </a:p>
        </p:txBody>
      </p:sp>
      <p:sp>
        <p:nvSpPr>
          <p:cNvPr id="11" name="Rectangle 10"/>
          <p:cNvSpPr/>
          <p:nvPr/>
        </p:nvSpPr>
        <p:spPr>
          <a:xfrm>
            <a:off x="4749800" y="2913588"/>
            <a:ext cx="1035050" cy="363011"/>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868801" y="2838420"/>
            <a:ext cx="2944999" cy="523220"/>
          </a:xfrm>
          <a:prstGeom prst="rect">
            <a:avLst/>
          </a:prstGeom>
          <a:noFill/>
        </p:spPr>
        <p:txBody>
          <a:bodyPr wrap="square" rtlCol="0">
            <a:spAutoFit/>
          </a:bodyPr>
          <a:lstStyle/>
          <a:p>
            <a:r>
              <a:rPr lang="en-US" sz="1400" b="1" dirty="0" smtClean="0">
                <a:latin typeface="Garamond"/>
                <a:cs typeface="Garamond"/>
              </a:rPr>
              <a:t>The decision variables </a:t>
            </a:r>
          </a:p>
          <a:p>
            <a:r>
              <a:rPr lang="en-US" sz="1400" b="1" dirty="0" smtClean="0">
                <a:latin typeface="Garamond"/>
                <a:cs typeface="Garamond"/>
              </a:rPr>
              <a:t>are Integers (in </a:t>
            </a:r>
            <a:r>
              <a:rPr lang="en-US" sz="1400" b="1" dirty="0" err="1" smtClean="0">
                <a:latin typeface="Garamond"/>
                <a:cs typeface="Garamond"/>
              </a:rPr>
              <a:t>cvx</a:t>
            </a:r>
            <a:r>
              <a:rPr lang="en-US" sz="1400" b="1" dirty="0" smtClean="0">
                <a:latin typeface="Garamond"/>
                <a:cs typeface="Garamond"/>
              </a:rPr>
              <a:t>, i.e., “</a:t>
            </a:r>
            <a:r>
              <a:rPr lang="en-US" sz="1400" b="1" dirty="0" err="1" smtClean="0">
                <a:latin typeface="Garamond"/>
                <a:cs typeface="Garamond"/>
              </a:rPr>
              <a:t>Int</a:t>
            </a:r>
            <a:r>
              <a:rPr lang="en-US" sz="1400" b="1" dirty="0" smtClean="0">
                <a:latin typeface="Garamond"/>
                <a:cs typeface="Garamond"/>
              </a:rPr>
              <a:t>( )”)</a:t>
            </a:r>
            <a:endParaRPr lang="en-US" sz="1400" b="1" dirty="0">
              <a:latin typeface="Garamond"/>
              <a:cs typeface="Garamond"/>
            </a:endParaRPr>
          </a:p>
        </p:txBody>
      </p:sp>
    </p:spTree>
    <p:extLst>
      <p:ext uri="{BB962C8B-B14F-4D97-AF65-F5344CB8AC3E}">
        <p14:creationId xmlns:p14="http://schemas.microsoft.com/office/powerpoint/2010/main" val="648592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Visually</a:t>
            </a:r>
            <a:endParaRPr lang="en-US" b="1" dirty="0">
              <a:latin typeface="Garamond"/>
              <a:cs typeface="Garamond"/>
            </a:endParaRPr>
          </a:p>
        </p:txBody>
      </p:sp>
      <p:pic>
        <p:nvPicPr>
          <p:cNvPr id="5" name="Content Placeholder 4" descr="LP1.png"/>
          <p:cNvPicPr>
            <a:picLocks noGrp="1" noChangeAspect="1"/>
          </p:cNvPicPr>
          <p:nvPr>
            <p:ph sz="half" idx="1"/>
          </p:nvPr>
        </p:nvPicPr>
        <p:blipFill>
          <a:blip r:embed="rId2">
            <a:extLst>
              <a:ext uri="{28A0092B-C50C-407E-A947-70E740481C1C}">
                <a14:useLocalDpi xmlns:a14="http://schemas.microsoft.com/office/drawing/2010/main" val="0"/>
              </a:ext>
            </a:extLst>
          </a:blip>
          <a:srcRect t="-60" b="-60"/>
          <a:stretch>
            <a:fillRect/>
          </a:stretch>
        </p:blipFill>
        <p:spPr/>
      </p:pic>
      <p:pic>
        <p:nvPicPr>
          <p:cNvPr id="6" name="Content Placeholder 5" descr="LP2.png"/>
          <p:cNvPicPr>
            <a:picLocks noGrp="1" noChangeAspect="1"/>
          </p:cNvPicPr>
          <p:nvPr>
            <p:ph sz="half" idx="2"/>
          </p:nvPr>
        </p:nvPicPr>
        <p:blipFill>
          <a:blip r:embed="rId3">
            <a:extLst>
              <a:ext uri="{28A0092B-C50C-407E-A947-70E740481C1C}">
                <a14:useLocalDpi xmlns:a14="http://schemas.microsoft.com/office/drawing/2010/main" val="0"/>
              </a:ext>
            </a:extLst>
          </a:blip>
          <a:srcRect l="-2760" r="-2760"/>
          <a:stretch>
            <a:fillRect/>
          </a:stretch>
        </p:blipFill>
        <p:spPr/>
      </p:pic>
    </p:spTree>
    <p:extLst>
      <p:ext uri="{BB962C8B-B14F-4D97-AF65-F5344CB8AC3E}">
        <p14:creationId xmlns:p14="http://schemas.microsoft.com/office/powerpoint/2010/main" val="41514629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Garamond"/>
                <a:cs typeface="Garamond"/>
              </a:rPr>
              <a:t>Integer Programming</a:t>
            </a:r>
            <a:endParaRPr lang="en-US" b="1" dirty="0">
              <a:latin typeface="Garamond"/>
              <a:cs typeface="Garamond"/>
            </a:endParaRPr>
          </a:p>
        </p:txBody>
      </p:sp>
      <p:sp>
        <p:nvSpPr>
          <p:cNvPr id="6" name="Content Placeholder 5"/>
          <p:cNvSpPr>
            <a:spLocks noGrp="1"/>
          </p:cNvSpPr>
          <p:nvPr>
            <p:ph idx="1"/>
          </p:nvPr>
        </p:nvSpPr>
        <p:spPr>
          <a:xfrm>
            <a:off x="457200" y="1600200"/>
            <a:ext cx="8547100" cy="5105400"/>
          </a:xfrm>
        </p:spPr>
        <p:txBody>
          <a:bodyPr>
            <a:normAutofit/>
          </a:bodyPr>
          <a:lstStyle/>
          <a:p>
            <a:r>
              <a:rPr lang="en-US" dirty="0" smtClean="0">
                <a:latin typeface="Garamond"/>
                <a:cs typeface="Garamond"/>
              </a:rPr>
              <a:t>Decision variables are not continuous but discrete</a:t>
            </a:r>
          </a:p>
          <a:p>
            <a:endParaRPr lang="en-US" dirty="0" smtClean="0">
              <a:latin typeface="Garamond"/>
              <a:cs typeface="Garamond"/>
            </a:endParaRPr>
          </a:p>
          <a:p>
            <a:r>
              <a:rPr lang="en-US" dirty="0" smtClean="0">
                <a:latin typeface="Garamond"/>
                <a:cs typeface="Garamond"/>
              </a:rPr>
              <a:t>Mathematically, shadow price cannot be computed</a:t>
            </a:r>
          </a:p>
          <a:p>
            <a:pPr lvl="1"/>
            <a:r>
              <a:rPr lang="en-US" dirty="0" smtClean="0">
                <a:latin typeface="Garamond"/>
                <a:cs typeface="Garamond"/>
              </a:rPr>
              <a:t>Resort to “sensitivity analysis”</a:t>
            </a:r>
          </a:p>
          <a:p>
            <a:pPr marL="457200" lvl="1" indent="0">
              <a:buNone/>
            </a:pPr>
            <a:endParaRPr lang="en-US" dirty="0" smtClean="0">
              <a:latin typeface="Garamond"/>
              <a:cs typeface="Garamond"/>
            </a:endParaRPr>
          </a:p>
        </p:txBody>
      </p:sp>
    </p:spTree>
    <p:extLst>
      <p:ext uri="{BB962C8B-B14F-4D97-AF65-F5344CB8AC3E}">
        <p14:creationId xmlns:p14="http://schemas.microsoft.com/office/powerpoint/2010/main" val="30836106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Garamond"/>
                <a:cs typeface="Garamond"/>
              </a:rPr>
              <a:t>Binary Variables and Binary Choice</a:t>
            </a:r>
            <a:endParaRPr lang="en-US" b="1" dirty="0">
              <a:latin typeface="Garamond"/>
              <a:cs typeface="Garamond"/>
            </a:endParaRPr>
          </a:p>
        </p:txBody>
      </p:sp>
      <p:sp>
        <p:nvSpPr>
          <p:cNvPr id="3" name="Content Placeholder 2"/>
          <p:cNvSpPr>
            <a:spLocks noGrp="1"/>
          </p:cNvSpPr>
          <p:nvPr>
            <p:ph idx="1"/>
          </p:nvPr>
        </p:nvSpPr>
        <p:spPr/>
        <p:txBody>
          <a:bodyPr>
            <a:normAutofit lnSpcReduction="10000"/>
          </a:bodyPr>
          <a:lstStyle/>
          <a:p>
            <a:r>
              <a:rPr lang="en-US" dirty="0">
                <a:latin typeface="Garamond"/>
                <a:cs typeface="Garamond"/>
              </a:rPr>
              <a:t>A binary variable, which takes on the values zero or one, can be used to represent a “go / no-go” decision. </a:t>
            </a:r>
            <a:endParaRPr lang="en-US" dirty="0" smtClean="0">
              <a:latin typeface="Garamond"/>
              <a:cs typeface="Garamond"/>
            </a:endParaRPr>
          </a:p>
          <a:p>
            <a:pPr lvl="1"/>
            <a:r>
              <a:rPr lang="en-US" dirty="0" smtClean="0">
                <a:latin typeface="Garamond"/>
                <a:cs typeface="Garamond"/>
              </a:rPr>
              <a:t>X={0,1}</a:t>
            </a:r>
            <a:endParaRPr lang="en-US" dirty="0">
              <a:latin typeface="Garamond"/>
              <a:cs typeface="Garamond"/>
            </a:endParaRPr>
          </a:p>
          <a:p>
            <a:endParaRPr lang="en-US" dirty="0">
              <a:latin typeface="Garamond"/>
              <a:cs typeface="Garamond"/>
            </a:endParaRPr>
          </a:p>
          <a:p>
            <a:r>
              <a:rPr lang="en-US" dirty="0">
                <a:latin typeface="Garamond"/>
                <a:cs typeface="Garamond"/>
              </a:rPr>
              <a:t>We can think in terms of discrete projects, where the decision to accept the project is represented by the value 1, and the decision to reject the project is represented by the value 0. </a:t>
            </a:r>
          </a:p>
          <a:p>
            <a:endParaRPr lang="en-US" dirty="0">
              <a:latin typeface="Garamond"/>
              <a:cs typeface="Garamond"/>
            </a:endParaRPr>
          </a:p>
        </p:txBody>
      </p:sp>
    </p:spTree>
    <p:extLst>
      <p:ext uri="{BB962C8B-B14F-4D97-AF65-F5344CB8AC3E}">
        <p14:creationId xmlns:p14="http://schemas.microsoft.com/office/powerpoint/2010/main" val="11511128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aramond"/>
                <a:cs typeface="Garamond"/>
              </a:rPr>
              <a:t>0-</a:t>
            </a:r>
            <a:r>
              <a:rPr lang="en-US" b="1" dirty="0" smtClean="0">
                <a:latin typeface="Garamond"/>
                <a:cs typeface="Garamond"/>
              </a:rPr>
              <a:t>1 Constraints</a:t>
            </a:r>
            <a:endParaRPr lang="en-US" b="1" dirty="0">
              <a:latin typeface="Garamond"/>
              <a:cs typeface="Garamond"/>
            </a:endParaRPr>
          </a:p>
        </p:txBody>
      </p:sp>
      <p:sp>
        <p:nvSpPr>
          <p:cNvPr id="3" name="Content Placeholder 2"/>
          <p:cNvSpPr>
            <a:spLocks noGrp="1"/>
          </p:cNvSpPr>
          <p:nvPr>
            <p:ph idx="1"/>
          </p:nvPr>
        </p:nvSpPr>
        <p:spPr/>
        <p:txBody>
          <a:bodyPr/>
          <a:lstStyle/>
          <a:p>
            <a:r>
              <a:rPr lang="en-US" sz="2400" dirty="0">
                <a:latin typeface="Garamond"/>
                <a:cs typeface="Garamond"/>
              </a:rPr>
              <a:t>When </a:t>
            </a:r>
            <a:r>
              <a:rPr lang="en-US" sz="2400" i="1" dirty="0">
                <a:latin typeface="Garamond"/>
                <a:cs typeface="Garamond"/>
              </a:rPr>
              <a:t>x</a:t>
            </a:r>
            <a:r>
              <a:rPr lang="en-US" sz="2400" i="1" baseline="-25000" dirty="0">
                <a:latin typeface="Garamond"/>
                <a:cs typeface="Garamond"/>
              </a:rPr>
              <a:t>i</a:t>
            </a:r>
            <a:r>
              <a:rPr lang="en-US" sz="2400" dirty="0">
                <a:latin typeface="Garamond"/>
                <a:cs typeface="Garamond"/>
              </a:rPr>
              <a:t> and </a:t>
            </a:r>
            <a:r>
              <a:rPr lang="en-US" sz="2400" i="1" dirty="0" err="1">
                <a:latin typeface="Garamond"/>
                <a:cs typeface="Garamond"/>
              </a:rPr>
              <a:t>x</a:t>
            </a:r>
            <a:r>
              <a:rPr lang="en-US" sz="2400" i="1" baseline="-25000" dirty="0" err="1">
                <a:latin typeface="Garamond"/>
                <a:cs typeface="Garamond"/>
              </a:rPr>
              <a:t>j</a:t>
            </a:r>
            <a:r>
              <a:rPr lang="en-US" sz="2400" dirty="0">
                <a:latin typeface="Garamond"/>
                <a:cs typeface="Garamond"/>
              </a:rPr>
              <a:t> represent binary variables designating whether projects </a:t>
            </a:r>
            <a:r>
              <a:rPr lang="en-US" sz="2400" i="1" dirty="0" err="1">
                <a:latin typeface="Garamond"/>
                <a:cs typeface="Garamond"/>
              </a:rPr>
              <a:t>i</a:t>
            </a:r>
            <a:r>
              <a:rPr lang="en-US" sz="2400" dirty="0">
                <a:latin typeface="Garamond"/>
                <a:cs typeface="Garamond"/>
              </a:rPr>
              <a:t> and </a:t>
            </a:r>
            <a:r>
              <a:rPr lang="en-US" sz="2400" i="1" dirty="0">
                <a:latin typeface="Garamond"/>
                <a:cs typeface="Garamond"/>
              </a:rPr>
              <a:t>j</a:t>
            </a:r>
            <a:r>
              <a:rPr lang="en-US" sz="2400" dirty="0">
                <a:latin typeface="Garamond"/>
                <a:cs typeface="Garamond"/>
              </a:rPr>
              <a:t> have been chosen, the following special constraints may be formulated:</a:t>
            </a:r>
          </a:p>
          <a:p>
            <a:pPr lvl="1"/>
            <a:r>
              <a:rPr lang="en-US" sz="2000" dirty="0">
                <a:latin typeface="Garamond"/>
                <a:cs typeface="Garamond"/>
              </a:rPr>
              <a:t>At most </a:t>
            </a:r>
            <a:r>
              <a:rPr lang="en-US" sz="2000" i="1" u="sng" dirty="0">
                <a:latin typeface="Garamond"/>
                <a:cs typeface="Garamond"/>
              </a:rPr>
              <a:t>k</a:t>
            </a:r>
            <a:r>
              <a:rPr lang="en-US" sz="2000" u="sng" dirty="0">
                <a:latin typeface="Garamond"/>
                <a:cs typeface="Garamond"/>
              </a:rPr>
              <a:t> out of </a:t>
            </a:r>
            <a:r>
              <a:rPr lang="en-US" sz="2000" i="1" u="sng" dirty="0">
                <a:latin typeface="Garamond"/>
                <a:cs typeface="Garamond"/>
              </a:rPr>
              <a:t>n</a:t>
            </a:r>
            <a:r>
              <a:rPr lang="en-US" sz="2000" dirty="0">
                <a:latin typeface="Garamond"/>
                <a:cs typeface="Garamond"/>
              </a:rPr>
              <a:t> projects will be chosen:  </a:t>
            </a:r>
          </a:p>
          <a:p>
            <a:pPr>
              <a:lnSpc>
                <a:spcPct val="60000"/>
              </a:lnSpc>
              <a:buFont typeface="Wingdings" pitchFamily="2" charset="2"/>
              <a:buNone/>
            </a:pPr>
            <a:r>
              <a:rPr lang="en-US" sz="2000" dirty="0">
                <a:latin typeface="Garamond"/>
                <a:cs typeface="Garamond"/>
              </a:rPr>
              <a:t>    	     	                   </a:t>
            </a:r>
            <a:r>
              <a:rPr lang="en-US" sz="2000" dirty="0">
                <a:solidFill>
                  <a:srgbClr val="000000"/>
                </a:solidFill>
                <a:latin typeface="Garamond"/>
                <a:cs typeface="Garamond"/>
              </a:rPr>
              <a:t>        </a:t>
            </a:r>
            <a:r>
              <a:rPr lang="en-US" sz="2000" i="1" dirty="0" err="1">
                <a:solidFill>
                  <a:srgbClr val="000000"/>
                </a:solidFill>
                <a:latin typeface="Garamond"/>
                <a:cs typeface="Garamond"/>
              </a:rPr>
              <a:t>x</a:t>
            </a:r>
            <a:r>
              <a:rPr lang="en-US" sz="2000" i="1" baseline="-25000" dirty="0" err="1">
                <a:solidFill>
                  <a:srgbClr val="000000"/>
                </a:solidFill>
                <a:latin typeface="Garamond"/>
                <a:cs typeface="Garamond"/>
              </a:rPr>
              <a:t>j</a:t>
            </a:r>
            <a:r>
              <a:rPr lang="en-US" sz="2000" dirty="0">
                <a:solidFill>
                  <a:srgbClr val="000000"/>
                </a:solidFill>
                <a:latin typeface="Garamond"/>
                <a:cs typeface="Garamond"/>
              </a:rPr>
              <a:t> </a:t>
            </a:r>
            <a:r>
              <a:rPr lang="en-US" sz="2000" u="sng" dirty="0">
                <a:solidFill>
                  <a:srgbClr val="000000"/>
                </a:solidFill>
                <a:latin typeface="Garamond"/>
                <a:cs typeface="Garamond"/>
              </a:rPr>
              <a:t>&lt;</a:t>
            </a:r>
            <a:r>
              <a:rPr lang="en-US" sz="2000" dirty="0">
                <a:solidFill>
                  <a:srgbClr val="000000"/>
                </a:solidFill>
                <a:latin typeface="Garamond"/>
                <a:cs typeface="Garamond"/>
              </a:rPr>
              <a:t> </a:t>
            </a:r>
            <a:r>
              <a:rPr lang="en-US" sz="2000" i="1" dirty="0">
                <a:solidFill>
                  <a:srgbClr val="000000"/>
                </a:solidFill>
                <a:latin typeface="Garamond"/>
                <a:cs typeface="Garamond"/>
              </a:rPr>
              <a:t>k</a:t>
            </a:r>
            <a:endParaRPr lang="en-US" sz="2000" dirty="0">
              <a:solidFill>
                <a:srgbClr val="000000"/>
              </a:solidFill>
              <a:latin typeface="Garamond"/>
              <a:cs typeface="Garamond"/>
            </a:endParaRPr>
          </a:p>
          <a:p>
            <a:pPr>
              <a:lnSpc>
                <a:spcPct val="60000"/>
              </a:lnSpc>
              <a:buFont typeface="Wingdings" pitchFamily="2" charset="2"/>
              <a:buNone/>
            </a:pPr>
            <a:r>
              <a:rPr lang="en-US" sz="2000" dirty="0">
                <a:solidFill>
                  <a:srgbClr val="000000"/>
                </a:solidFill>
                <a:latin typeface="Garamond"/>
                <a:cs typeface="Garamond"/>
              </a:rPr>
              <a:t>          	                           </a:t>
            </a:r>
            <a:r>
              <a:rPr lang="en-US" sz="2000" i="1" dirty="0">
                <a:solidFill>
                  <a:srgbClr val="000000"/>
                </a:solidFill>
                <a:latin typeface="Garamond"/>
                <a:cs typeface="Garamond"/>
              </a:rPr>
              <a:t>j</a:t>
            </a:r>
            <a:r>
              <a:rPr lang="en-US" sz="2000" dirty="0">
                <a:solidFill>
                  <a:srgbClr val="000000"/>
                </a:solidFill>
                <a:latin typeface="Garamond"/>
                <a:cs typeface="Garamond"/>
              </a:rPr>
              <a:t> </a:t>
            </a:r>
          </a:p>
          <a:p>
            <a:pPr lvl="1"/>
            <a:r>
              <a:rPr lang="en-US" sz="2000" dirty="0">
                <a:solidFill>
                  <a:srgbClr val="000000"/>
                </a:solidFill>
                <a:latin typeface="Garamond"/>
                <a:cs typeface="Garamond"/>
              </a:rPr>
              <a:t>Project </a:t>
            </a:r>
            <a:r>
              <a:rPr lang="en-US" sz="2000" i="1" dirty="0">
                <a:solidFill>
                  <a:srgbClr val="000000"/>
                </a:solidFill>
                <a:latin typeface="Garamond"/>
                <a:cs typeface="Garamond"/>
              </a:rPr>
              <a:t>j</a:t>
            </a:r>
            <a:r>
              <a:rPr lang="en-US" sz="2000" dirty="0">
                <a:solidFill>
                  <a:srgbClr val="000000"/>
                </a:solidFill>
                <a:latin typeface="Garamond"/>
                <a:cs typeface="Garamond"/>
              </a:rPr>
              <a:t> is </a:t>
            </a:r>
            <a:r>
              <a:rPr lang="en-US" sz="2000" u="sng" dirty="0">
                <a:solidFill>
                  <a:srgbClr val="000000"/>
                </a:solidFill>
                <a:latin typeface="Garamond"/>
                <a:cs typeface="Garamond"/>
              </a:rPr>
              <a:t>conditional</a:t>
            </a:r>
            <a:r>
              <a:rPr lang="en-US" sz="2000" dirty="0">
                <a:solidFill>
                  <a:srgbClr val="000000"/>
                </a:solidFill>
                <a:latin typeface="Garamond"/>
                <a:cs typeface="Garamond"/>
              </a:rPr>
              <a:t> on project </a:t>
            </a:r>
            <a:r>
              <a:rPr lang="en-US" sz="2000" i="1" dirty="0" err="1">
                <a:solidFill>
                  <a:srgbClr val="000000"/>
                </a:solidFill>
                <a:latin typeface="Garamond"/>
                <a:cs typeface="Garamond"/>
              </a:rPr>
              <a:t>i</a:t>
            </a:r>
            <a:r>
              <a:rPr lang="en-US" sz="2000" dirty="0">
                <a:solidFill>
                  <a:srgbClr val="000000"/>
                </a:solidFill>
                <a:latin typeface="Garamond"/>
                <a:cs typeface="Garamond"/>
              </a:rPr>
              <a:t>:     </a:t>
            </a:r>
          </a:p>
          <a:p>
            <a:pPr lvl="1">
              <a:buFont typeface="Wingdings" pitchFamily="2" charset="2"/>
              <a:buNone/>
            </a:pPr>
            <a:r>
              <a:rPr lang="en-US" sz="2000" i="1" dirty="0">
                <a:solidFill>
                  <a:srgbClr val="000000"/>
                </a:solidFill>
                <a:latin typeface="Garamond"/>
                <a:cs typeface="Garamond"/>
              </a:rPr>
              <a:t>				</a:t>
            </a:r>
            <a:r>
              <a:rPr lang="en-US" sz="2000" i="1" dirty="0" err="1">
                <a:solidFill>
                  <a:srgbClr val="000000"/>
                </a:solidFill>
                <a:latin typeface="Garamond"/>
                <a:cs typeface="Garamond"/>
              </a:rPr>
              <a:t>x</a:t>
            </a:r>
            <a:r>
              <a:rPr lang="en-US" sz="2000" i="1" baseline="-25000" dirty="0" err="1">
                <a:solidFill>
                  <a:srgbClr val="000000"/>
                </a:solidFill>
                <a:latin typeface="Garamond"/>
                <a:cs typeface="Garamond"/>
              </a:rPr>
              <a:t>j</a:t>
            </a:r>
            <a:r>
              <a:rPr lang="en-US" sz="2000" dirty="0">
                <a:solidFill>
                  <a:srgbClr val="000000"/>
                </a:solidFill>
                <a:latin typeface="Garamond"/>
                <a:cs typeface="Garamond"/>
              </a:rPr>
              <a:t> - </a:t>
            </a:r>
            <a:r>
              <a:rPr lang="en-US" sz="2000" i="1" dirty="0">
                <a:solidFill>
                  <a:srgbClr val="000000"/>
                </a:solidFill>
                <a:latin typeface="Garamond"/>
                <a:cs typeface="Garamond"/>
              </a:rPr>
              <a:t>x</a:t>
            </a:r>
            <a:r>
              <a:rPr lang="en-US" sz="2000" i="1" baseline="-25000" dirty="0">
                <a:solidFill>
                  <a:srgbClr val="000000"/>
                </a:solidFill>
                <a:latin typeface="Garamond"/>
                <a:cs typeface="Garamond"/>
              </a:rPr>
              <a:t>i</a:t>
            </a:r>
            <a:r>
              <a:rPr lang="en-US" sz="2000" dirty="0">
                <a:solidFill>
                  <a:srgbClr val="000000"/>
                </a:solidFill>
                <a:latin typeface="Garamond"/>
                <a:cs typeface="Garamond"/>
              </a:rPr>
              <a:t> </a:t>
            </a:r>
            <a:r>
              <a:rPr lang="en-US" sz="2000" u="sng" dirty="0">
                <a:solidFill>
                  <a:srgbClr val="000000"/>
                </a:solidFill>
                <a:latin typeface="Garamond"/>
                <a:cs typeface="Garamond"/>
              </a:rPr>
              <a:t>&lt;</a:t>
            </a:r>
            <a:r>
              <a:rPr lang="en-US" sz="2000" dirty="0">
                <a:solidFill>
                  <a:srgbClr val="000000"/>
                </a:solidFill>
                <a:latin typeface="Garamond"/>
                <a:cs typeface="Garamond"/>
              </a:rPr>
              <a:t> 0</a:t>
            </a:r>
          </a:p>
          <a:p>
            <a:pPr lvl="1"/>
            <a:r>
              <a:rPr lang="en-US" sz="2000" dirty="0">
                <a:solidFill>
                  <a:srgbClr val="000000"/>
                </a:solidFill>
                <a:latin typeface="Garamond"/>
                <a:cs typeface="Garamond"/>
              </a:rPr>
              <a:t>Project </a:t>
            </a:r>
            <a:r>
              <a:rPr lang="en-US" sz="2000" i="1" dirty="0" err="1">
                <a:solidFill>
                  <a:srgbClr val="000000"/>
                </a:solidFill>
                <a:latin typeface="Garamond"/>
                <a:cs typeface="Garamond"/>
              </a:rPr>
              <a:t>i</a:t>
            </a:r>
            <a:r>
              <a:rPr lang="en-US" sz="2000" dirty="0">
                <a:solidFill>
                  <a:srgbClr val="000000"/>
                </a:solidFill>
                <a:latin typeface="Garamond"/>
                <a:cs typeface="Garamond"/>
              </a:rPr>
              <a:t> is a </a:t>
            </a:r>
            <a:r>
              <a:rPr lang="en-US" sz="2000" u="sng" dirty="0" err="1">
                <a:solidFill>
                  <a:srgbClr val="000000"/>
                </a:solidFill>
                <a:latin typeface="Garamond"/>
                <a:cs typeface="Garamond"/>
              </a:rPr>
              <a:t>corequisite</a:t>
            </a:r>
            <a:r>
              <a:rPr lang="en-US" sz="2000" dirty="0">
                <a:solidFill>
                  <a:srgbClr val="000000"/>
                </a:solidFill>
                <a:latin typeface="Garamond"/>
                <a:cs typeface="Garamond"/>
              </a:rPr>
              <a:t> for project </a:t>
            </a:r>
            <a:r>
              <a:rPr lang="en-US" sz="2000" i="1" dirty="0">
                <a:solidFill>
                  <a:srgbClr val="000000"/>
                </a:solidFill>
                <a:latin typeface="Garamond"/>
                <a:cs typeface="Garamond"/>
              </a:rPr>
              <a:t>j</a:t>
            </a:r>
            <a:r>
              <a:rPr lang="en-US" sz="2000" dirty="0">
                <a:solidFill>
                  <a:srgbClr val="000000"/>
                </a:solidFill>
                <a:latin typeface="Garamond"/>
                <a:cs typeface="Garamond"/>
              </a:rPr>
              <a:t>:  </a:t>
            </a:r>
          </a:p>
          <a:p>
            <a:pPr lvl="1">
              <a:buFont typeface="Wingdings" pitchFamily="2" charset="2"/>
              <a:buNone/>
            </a:pPr>
            <a:r>
              <a:rPr lang="en-US" sz="2000" i="1" dirty="0">
                <a:solidFill>
                  <a:srgbClr val="000000"/>
                </a:solidFill>
                <a:latin typeface="Garamond"/>
                <a:cs typeface="Garamond"/>
              </a:rPr>
              <a:t>				</a:t>
            </a:r>
            <a:r>
              <a:rPr lang="en-US" sz="2000" i="1" dirty="0" err="1">
                <a:solidFill>
                  <a:srgbClr val="000000"/>
                </a:solidFill>
                <a:latin typeface="Garamond"/>
                <a:cs typeface="Garamond"/>
              </a:rPr>
              <a:t>x</a:t>
            </a:r>
            <a:r>
              <a:rPr lang="en-US" sz="2000" i="1" baseline="-25000" dirty="0" err="1">
                <a:solidFill>
                  <a:srgbClr val="000000"/>
                </a:solidFill>
                <a:latin typeface="Garamond"/>
                <a:cs typeface="Garamond"/>
              </a:rPr>
              <a:t>j</a:t>
            </a:r>
            <a:r>
              <a:rPr lang="en-US" sz="2000" dirty="0">
                <a:solidFill>
                  <a:srgbClr val="000000"/>
                </a:solidFill>
                <a:latin typeface="Garamond"/>
                <a:cs typeface="Garamond"/>
              </a:rPr>
              <a:t> - </a:t>
            </a:r>
            <a:r>
              <a:rPr lang="en-US" sz="2000" i="1" dirty="0">
                <a:solidFill>
                  <a:srgbClr val="000000"/>
                </a:solidFill>
                <a:latin typeface="Garamond"/>
                <a:cs typeface="Garamond"/>
              </a:rPr>
              <a:t>x</a:t>
            </a:r>
            <a:r>
              <a:rPr lang="en-US" sz="2000" i="1" baseline="-25000" dirty="0">
                <a:solidFill>
                  <a:srgbClr val="000000"/>
                </a:solidFill>
                <a:latin typeface="Garamond"/>
                <a:cs typeface="Garamond"/>
              </a:rPr>
              <a:t>i</a:t>
            </a:r>
            <a:r>
              <a:rPr lang="en-US" sz="2000" dirty="0">
                <a:solidFill>
                  <a:srgbClr val="000000"/>
                </a:solidFill>
                <a:latin typeface="Garamond"/>
                <a:cs typeface="Garamond"/>
              </a:rPr>
              <a:t> = 0</a:t>
            </a:r>
          </a:p>
          <a:p>
            <a:pPr lvl="1"/>
            <a:r>
              <a:rPr lang="en-US" sz="2000" dirty="0">
                <a:solidFill>
                  <a:srgbClr val="000000"/>
                </a:solidFill>
                <a:latin typeface="Garamond"/>
                <a:cs typeface="Garamond"/>
              </a:rPr>
              <a:t>Projects </a:t>
            </a:r>
            <a:r>
              <a:rPr lang="en-US" sz="2000" i="1" dirty="0" err="1">
                <a:solidFill>
                  <a:srgbClr val="000000"/>
                </a:solidFill>
                <a:latin typeface="Garamond"/>
                <a:cs typeface="Garamond"/>
              </a:rPr>
              <a:t>i</a:t>
            </a:r>
            <a:r>
              <a:rPr lang="en-US" sz="2000" dirty="0">
                <a:solidFill>
                  <a:srgbClr val="000000"/>
                </a:solidFill>
                <a:latin typeface="Garamond"/>
                <a:cs typeface="Garamond"/>
              </a:rPr>
              <a:t> and </a:t>
            </a:r>
            <a:r>
              <a:rPr lang="en-US" sz="2000" i="1" dirty="0">
                <a:solidFill>
                  <a:srgbClr val="000000"/>
                </a:solidFill>
                <a:latin typeface="Garamond"/>
                <a:cs typeface="Garamond"/>
              </a:rPr>
              <a:t>j</a:t>
            </a:r>
            <a:r>
              <a:rPr lang="en-US" sz="2000" dirty="0">
                <a:solidFill>
                  <a:srgbClr val="000000"/>
                </a:solidFill>
                <a:latin typeface="Garamond"/>
                <a:cs typeface="Garamond"/>
              </a:rPr>
              <a:t> are </a:t>
            </a:r>
            <a:r>
              <a:rPr lang="en-US" sz="2000" u="sng" dirty="0">
                <a:solidFill>
                  <a:srgbClr val="000000"/>
                </a:solidFill>
                <a:latin typeface="Garamond"/>
                <a:cs typeface="Garamond"/>
              </a:rPr>
              <a:t>mutually exclusive</a:t>
            </a:r>
            <a:r>
              <a:rPr lang="en-US" sz="2000" dirty="0">
                <a:solidFill>
                  <a:srgbClr val="000000"/>
                </a:solidFill>
                <a:latin typeface="Garamond"/>
                <a:cs typeface="Garamond"/>
              </a:rPr>
              <a:t>:   </a:t>
            </a:r>
          </a:p>
          <a:p>
            <a:pPr lvl="1">
              <a:buFont typeface="Wingdings" pitchFamily="2" charset="2"/>
              <a:buNone/>
            </a:pPr>
            <a:r>
              <a:rPr lang="en-US" sz="2000" i="1" dirty="0">
                <a:solidFill>
                  <a:srgbClr val="000000"/>
                </a:solidFill>
                <a:latin typeface="Garamond"/>
                <a:cs typeface="Garamond"/>
              </a:rPr>
              <a:t>				x</a:t>
            </a:r>
            <a:r>
              <a:rPr lang="en-US" sz="2000" i="1" baseline="-25000" dirty="0">
                <a:solidFill>
                  <a:srgbClr val="000000"/>
                </a:solidFill>
                <a:latin typeface="Garamond"/>
                <a:cs typeface="Garamond"/>
              </a:rPr>
              <a:t>i</a:t>
            </a:r>
            <a:r>
              <a:rPr lang="en-US" sz="2000" dirty="0">
                <a:solidFill>
                  <a:srgbClr val="000000"/>
                </a:solidFill>
                <a:latin typeface="Garamond"/>
                <a:cs typeface="Garamond"/>
              </a:rPr>
              <a:t> + </a:t>
            </a:r>
            <a:r>
              <a:rPr lang="en-US" sz="2000" i="1" dirty="0" err="1">
                <a:solidFill>
                  <a:srgbClr val="000000"/>
                </a:solidFill>
                <a:latin typeface="Garamond"/>
                <a:cs typeface="Garamond"/>
              </a:rPr>
              <a:t>x</a:t>
            </a:r>
            <a:r>
              <a:rPr lang="en-US" sz="2000" i="1" baseline="-25000" dirty="0" err="1">
                <a:solidFill>
                  <a:srgbClr val="000000"/>
                </a:solidFill>
                <a:latin typeface="Garamond"/>
                <a:cs typeface="Garamond"/>
              </a:rPr>
              <a:t>j</a:t>
            </a:r>
            <a:r>
              <a:rPr lang="en-US" sz="2000" dirty="0">
                <a:solidFill>
                  <a:srgbClr val="000000"/>
                </a:solidFill>
                <a:latin typeface="Garamond"/>
                <a:cs typeface="Garamond"/>
              </a:rPr>
              <a:t> </a:t>
            </a:r>
            <a:r>
              <a:rPr lang="en-US" sz="2000" u="sng" dirty="0">
                <a:solidFill>
                  <a:srgbClr val="000000"/>
                </a:solidFill>
                <a:latin typeface="Garamond"/>
                <a:cs typeface="Garamond"/>
              </a:rPr>
              <a:t>&lt;</a:t>
            </a:r>
            <a:r>
              <a:rPr lang="en-US" sz="2000" dirty="0">
                <a:solidFill>
                  <a:srgbClr val="000000"/>
                </a:solidFill>
                <a:latin typeface="Garamond"/>
                <a:cs typeface="Garamond"/>
              </a:rPr>
              <a:t> 1</a:t>
            </a:r>
            <a:endParaRPr lang="en-US" dirty="0">
              <a:solidFill>
                <a:srgbClr val="000000"/>
              </a:solidFill>
              <a:latin typeface="Garamond"/>
              <a:cs typeface="Garamond"/>
            </a:endParaRPr>
          </a:p>
          <a:p>
            <a:endParaRPr lang="en-US" dirty="0">
              <a:solidFill>
                <a:srgbClr val="000000"/>
              </a:solidFill>
              <a:latin typeface="Garamond"/>
              <a:cs typeface="Garamond"/>
            </a:endParaRPr>
          </a:p>
        </p:txBody>
      </p:sp>
    </p:spTree>
    <p:extLst>
      <p:ext uri="{BB962C8B-B14F-4D97-AF65-F5344CB8AC3E}">
        <p14:creationId xmlns:p14="http://schemas.microsoft.com/office/powerpoint/2010/main" val="21227144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Warehouse Location Problem</a:t>
            </a:r>
            <a:endParaRPr lang="en-US" b="1" dirty="0">
              <a:latin typeface="Garamond"/>
              <a:cs typeface="Garamond"/>
            </a:endParaRPr>
          </a:p>
        </p:txBody>
      </p:sp>
      <p:sp>
        <p:nvSpPr>
          <p:cNvPr id="3" name="Content Placeholder 2"/>
          <p:cNvSpPr>
            <a:spLocks noGrp="1"/>
          </p:cNvSpPr>
          <p:nvPr>
            <p:ph idx="1"/>
          </p:nvPr>
        </p:nvSpPr>
        <p:spPr/>
        <p:txBody>
          <a:bodyPr>
            <a:normAutofit/>
          </a:bodyPr>
          <a:lstStyle/>
          <a:p>
            <a:r>
              <a:rPr lang="en-US" sz="2000" dirty="0">
                <a:latin typeface="Garamond"/>
                <a:cs typeface="Garamond"/>
              </a:rPr>
              <a:t>You have to decide where to open warehouses to serve a customers located in four possible locations. The three possible locations are Harlingen, Memphis and Ashland. The four customer locations are NYC, LA, </a:t>
            </a:r>
            <a:r>
              <a:rPr lang="en-US" sz="2000" dirty="0" err="1">
                <a:latin typeface="Garamond"/>
                <a:cs typeface="Garamond"/>
              </a:rPr>
              <a:t>Chitown</a:t>
            </a:r>
            <a:r>
              <a:rPr lang="en-US" sz="2000" dirty="0">
                <a:latin typeface="Garamond"/>
                <a:cs typeface="Garamond"/>
              </a:rPr>
              <a:t> and </a:t>
            </a:r>
            <a:r>
              <a:rPr lang="en-US" sz="2000" dirty="0" smtClean="0">
                <a:latin typeface="Garamond"/>
                <a:cs typeface="Garamond"/>
              </a:rPr>
              <a:t>Houston. The </a:t>
            </a:r>
            <a:r>
              <a:rPr lang="en-US" sz="2000" dirty="0">
                <a:latin typeface="Garamond"/>
                <a:cs typeface="Garamond"/>
              </a:rPr>
              <a:t>distance (cost) between the candidate locations and customer locations are given in the following table</a:t>
            </a:r>
          </a:p>
        </p:txBody>
      </p:sp>
      <p:pic>
        <p:nvPicPr>
          <p:cNvPr id="5" name="Picture 4" descr="warehouse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799" y="3369946"/>
            <a:ext cx="5037666" cy="1968586"/>
          </a:xfrm>
          <a:prstGeom prst="rect">
            <a:avLst/>
          </a:prstGeom>
        </p:spPr>
      </p:pic>
    </p:spTree>
    <p:extLst>
      <p:ext uri="{BB962C8B-B14F-4D97-AF65-F5344CB8AC3E}">
        <p14:creationId xmlns:p14="http://schemas.microsoft.com/office/powerpoint/2010/main" val="38480764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aramond"/>
                <a:cs typeface="Garamond"/>
              </a:rPr>
              <a:t>Warehouse Location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Garamond"/>
                <a:cs typeface="Garamond"/>
              </a:rPr>
              <a:t>You have the decide where to open warehouses such that to minimize the cost of shipping while respecting some constraints. For instance, all customers must be served and you cannot open more than two warehouses. </a:t>
            </a:r>
          </a:p>
          <a:p>
            <a:endParaRPr lang="en-US" dirty="0">
              <a:latin typeface="Garamond"/>
              <a:cs typeface="Garamond"/>
            </a:endParaRPr>
          </a:p>
          <a:p>
            <a:r>
              <a:rPr lang="en-US" dirty="0">
                <a:latin typeface="Garamond"/>
                <a:cs typeface="Garamond"/>
              </a:rPr>
              <a:t>Questions</a:t>
            </a:r>
            <a:r>
              <a:rPr lang="en-US" dirty="0" smtClean="0">
                <a:latin typeface="Garamond"/>
                <a:cs typeface="Garamond"/>
              </a:rPr>
              <a:t>:</a:t>
            </a:r>
          </a:p>
          <a:p>
            <a:pPr lvl="1"/>
            <a:r>
              <a:rPr lang="en-US" dirty="0" smtClean="0">
                <a:latin typeface="Garamond"/>
                <a:cs typeface="Garamond"/>
              </a:rPr>
              <a:t>How </a:t>
            </a:r>
            <a:r>
              <a:rPr lang="en-US" dirty="0">
                <a:latin typeface="Garamond"/>
                <a:cs typeface="Garamond"/>
              </a:rPr>
              <a:t>many warehouses do you open</a:t>
            </a:r>
            <a:r>
              <a:rPr lang="en-US" dirty="0" smtClean="0">
                <a:latin typeface="Garamond"/>
                <a:cs typeface="Garamond"/>
              </a:rPr>
              <a:t>?</a:t>
            </a:r>
          </a:p>
          <a:p>
            <a:pPr lvl="1"/>
            <a:r>
              <a:rPr lang="en-US" dirty="0" smtClean="0">
                <a:latin typeface="Garamond"/>
                <a:cs typeface="Garamond"/>
              </a:rPr>
              <a:t>Where </a:t>
            </a:r>
            <a:r>
              <a:rPr lang="en-US" dirty="0">
                <a:latin typeface="Garamond"/>
                <a:cs typeface="Garamond"/>
              </a:rPr>
              <a:t>are you going to location your warehouse(s)</a:t>
            </a:r>
            <a:r>
              <a:rPr lang="en-US" dirty="0" smtClean="0">
                <a:latin typeface="Garamond"/>
                <a:cs typeface="Garamond"/>
              </a:rPr>
              <a:t>?</a:t>
            </a:r>
          </a:p>
          <a:p>
            <a:pPr lvl="1"/>
            <a:r>
              <a:rPr lang="en-US" dirty="0" smtClean="0">
                <a:latin typeface="Garamond"/>
                <a:cs typeface="Garamond"/>
              </a:rPr>
              <a:t>Who </a:t>
            </a:r>
            <a:r>
              <a:rPr lang="en-US" dirty="0">
                <a:latin typeface="Garamond"/>
                <a:cs typeface="Garamond"/>
              </a:rPr>
              <a:t>ships to whom</a:t>
            </a:r>
            <a:r>
              <a:rPr lang="en-US" dirty="0" smtClean="0">
                <a:latin typeface="Garamond"/>
                <a:cs typeface="Garamond"/>
              </a:rPr>
              <a:t>?</a:t>
            </a:r>
          </a:p>
          <a:p>
            <a:pPr lvl="1"/>
            <a:r>
              <a:rPr lang="en-US" dirty="0" smtClean="0">
                <a:latin typeface="Garamond"/>
                <a:cs typeface="Garamond"/>
              </a:rPr>
              <a:t>What </a:t>
            </a:r>
            <a:r>
              <a:rPr lang="en-US" dirty="0">
                <a:latin typeface="Garamond"/>
                <a:cs typeface="Garamond"/>
              </a:rPr>
              <a:t>is the optimum?</a:t>
            </a:r>
          </a:p>
        </p:txBody>
      </p:sp>
    </p:spTree>
    <p:extLst>
      <p:ext uri="{BB962C8B-B14F-4D97-AF65-F5344CB8AC3E}">
        <p14:creationId xmlns:p14="http://schemas.microsoft.com/office/powerpoint/2010/main" val="3514849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p-Median Problem</a:t>
            </a:r>
            <a:endParaRPr lang="en-US" b="1" dirty="0">
              <a:latin typeface="Garamond"/>
              <a:cs typeface="Garamond"/>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152991322"/>
              </p:ext>
            </p:extLst>
          </p:nvPr>
        </p:nvGraphicFramePr>
        <p:xfrm>
          <a:off x="-787929" y="1220788"/>
          <a:ext cx="10604501" cy="5637212"/>
        </p:xfrm>
        <a:graphic>
          <a:graphicData uri="http://schemas.openxmlformats.org/presentationml/2006/ole">
            <mc:AlternateContent xmlns:mc="http://schemas.openxmlformats.org/markup-compatibility/2006">
              <mc:Choice xmlns:v="urn:schemas-microsoft-com:vml" Requires="v">
                <p:oleObj spid="_x0000_s16385" name="Document" r:id="rId3" imgW="5638800" imgH="2997200" progId="Word.Document.12">
                  <p:embed/>
                </p:oleObj>
              </mc:Choice>
              <mc:Fallback>
                <p:oleObj name="Document" r:id="rId3" imgW="5638800" imgH="2997200" progId="Word.Document.12">
                  <p:embed/>
                  <p:pic>
                    <p:nvPicPr>
                      <p:cNvPr id="0" name=""/>
                      <p:cNvPicPr/>
                      <p:nvPr/>
                    </p:nvPicPr>
                    <p:blipFill>
                      <a:blip r:embed="rId4"/>
                      <a:stretch>
                        <a:fillRect/>
                      </a:stretch>
                    </p:blipFill>
                    <p:spPr>
                      <a:xfrm>
                        <a:off x="-787929" y="1220788"/>
                        <a:ext cx="10604501" cy="5637212"/>
                      </a:xfrm>
                      <a:prstGeom prst="rect">
                        <a:avLst/>
                      </a:prstGeom>
                    </p:spPr>
                  </p:pic>
                </p:oleObj>
              </mc:Fallback>
            </mc:AlternateContent>
          </a:graphicData>
        </a:graphic>
      </p:graphicFrame>
    </p:spTree>
    <p:extLst>
      <p:ext uri="{BB962C8B-B14F-4D97-AF65-F5344CB8AC3E}">
        <p14:creationId xmlns:p14="http://schemas.microsoft.com/office/powerpoint/2010/main" val="28049734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You code</a:t>
            </a:r>
            <a:endParaRPr lang="en-US" b="1" dirty="0">
              <a:latin typeface="Garamond"/>
              <a:cs typeface="Garamond"/>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763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Garamond"/>
                <a:cs typeface="Garamond"/>
              </a:rPr>
              <a:t>Linking Constraints with Fixed Costs</a:t>
            </a:r>
            <a:endParaRPr lang="en-US" b="1" dirty="0">
              <a:latin typeface="Garamond"/>
              <a:cs typeface="Garamond"/>
            </a:endParaRPr>
          </a:p>
        </p:txBody>
      </p:sp>
      <p:sp>
        <p:nvSpPr>
          <p:cNvPr id="3" name="Content Placeholder 2"/>
          <p:cNvSpPr>
            <a:spLocks noGrp="1"/>
          </p:cNvSpPr>
          <p:nvPr>
            <p:ph idx="1"/>
          </p:nvPr>
        </p:nvSpPr>
        <p:spPr/>
        <p:txBody>
          <a:bodyPr>
            <a:normAutofit/>
          </a:bodyPr>
          <a:lstStyle/>
          <a:p>
            <a:r>
              <a:rPr lang="en-US" dirty="0" smtClean="0">
                <a:latin typeface="Garamond"/>
                <a:cs typeface="Garamond"/>
              </a:rPr>
              <a:t>In many situations, activity </a:t>
            </a:r>
            <a:r>
              <a:rPr lang="en-US" dirty="0">
                <a:latin typeface="Garamond"/>
                <a:cs typeface="Garamond"/>
              </a:rPr>
              <a:t>costs are composed of fixed costs and variable costs, with only the variable costs being proportional to activity level. </a:t>
            </a:r>
          </a:p>
          <a:p>
            <a:endParaRPr lang="en-US" dirty="0">
              <a:latin typeface="Garamond"/>
              <a:cs typeface="Garamond"/>
            </a:endParaRPr>
          </a:p>
          <a:p>
            <a:r>
              <a:rPr lang="en-US" dirty="0">
                <a:latin typeface="Garamond"/>
                <a:cs typeface="Garamond"/>
              </a:rPr>
              <a:t>I</a:t>
            </a:r>
            <a:r>
              <a:rPr lang="en-US" dirty="0" smtClean="0">
                <a:latin typeface="Garamond"/>
                <a:cs typeface="Garamond"/>
              </a:rPr>
              <a:t>nteger </a:t>
            </a:r>
            <a:r>
              <a:rPr lang="en-US" dirty="0">
                <a:latin typeface="Garamond"/>
                <a:cs typeface="Garamond"/>
              </a:rPr>
              <a:t>programming model, we </a:t>
            </a:r>
            <a:r>
              <a:rPr lang="en-US" dirty="0" smtClean="0">
                <a:latin typeface="Garamond"/>
                <a:cs typeface="Garamond"/>
              </a:rPr>
              <a:t>can be helpful in integrating fixed cost components.</a:t>
            </a:r>
            <a:endParaRPr lang="en-US" dirty="0">
              <a:latin typeface="Garamond"/>
              <a:cs typeface="Garamond"/>
            </a:endParaRPr>
          </a:p>
        </p:txBody>
      </p:sp>
    </p:spTree>
    <p:extLst>
      <p:ext uri="{BB962C8B-B14F-4D97-AF65-F5344CB8AC3E}">
        <p14:creationId xmlns:p14="http://schemas.microsoft.com/office/powerpoint/2010/main" val="33879812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Agenda</a:t>
            </a:r>
            <a:endParaRPr lang="en-US" b="1" dirty="0">
              <a:latin typeface="Garamond"/>
              <a:cs typeface="Garamond"/>
            </a:endParaRPr>
          </a:p>
        </p:txBody>
      </p:sp>
      <p:sp>
        <p:nvSpPr>
          <p:cNvPr id="3" name="Content Placeholder 2"/>
          <p:cNvSpPr>
            <a:spLocks noGrp="1"/>
          </p:cNvSpPr>
          <p:nvPr>
            <p:ph idx="1"/>
          </p:nvPr>
        </p:nvSpPr>
        <p:spPr>
          <a:xfrm>
            <a:off x="457199" y="1600200"/>
            <a:ext cx="8466667" cy="5054600"/>
          </a:xfrm>
        </p:spPr>
        <p:txBody>
          <a:bodyPr>
            <a:normAutofit/>
          </a:bodyPr>
          <a:lstStyle/>
          <a:p>
            <a:r>
              <a:rPr lang="en-US" dirty="0" smtClean="0">
                <a:latin typeface="Garamond"/>
                <a:cs typeface="Garamond"/>
              </a:rPr>
              <a:t>Digital Advertising</a:t>
            </a:r>
          </a:p>
          <a:p>
            <a:r>
              <a:rPr lang="en-US" dirty="0" smtClean="0">
                <a:latin typeface="Garamond"/>
                <a:cs typeface="Garamond"/>
              </a:rPr>
              <a:t>Linear </a:t>
            </a:r>
            <a:r>
              <a:rPr lang="en-US" b="1" dirty="0" smtClean="0">
                <a:solidFill>
                  <a:srgbClr val="FF0000"/>
                </a:solidFill>
                <a:latin typeface="Garamond"/>
                <a:cs typeface="Garamond"/>
              </a:rPr>
              <a:t>Integer</a:t>
            </a:r>
            <a:r>
              <a:rPr lang="en-US" dirty="0" smtClean="0">
                <a:latin typeface="Garamond"/>
                <a:cs typeface="Garamond"/>
              </a:rPr>
              <a:t> Programming</a:t>
            </a:r>
          </a:p>
          <a:p>
            <a:pPr lvl="1"/>
            <a:r>
              <a:rPr lang="en-US" dirty="0" smtClean="0">
                <a:latin typeface="Garamond"/>
                <a:cs typeface="Garamond"/>
              </a:rPr>
              <a:t>Lego Part II</a:t>
            </a:r>
          </a:p>
          <a:p>
            <a:pPr lvl="1"/>
            <a:r>
              <a:rPr lang="en-US" dirty="0" smtClean="0">
                <a:latin typeface="Garamond"/>
                <a:cs typeface="Garamond"/>
              </a:rPr>
              <a:t>Warehouse Location</a:t>
            </a:r>
          </a:p>
          <a:p>
            <a:pPr lvl="2"/>
            <a:r>
              <a:rPr lang="en-US" dirty="0" smtClean="0">
                <a:latin typeface="Garamond"/>
                <a:cs typeface="Garamond"/>
              </a:rPr>
              <a:t>You code</a:t>
            </a:r>
          </a:p>
          <a:p>
            <a:pPr lvl="1"/>
            <a:r>
              <a:rPr lang="en-US" dirty="0" smtClean="0">
                <a:latin typeface="Garamond"/>
                <a:cs typeface="Garamond"/>
              </a:rPr>
              <a:t>Supply Chain Strategy for Online Retailing </a:t>
            </a:r>
          </a:p>
          <a:p>
            <a:pPr lvl="2"/>
            <a:r>
              <a:rPr lang="en-US" dirty="0" smtClean="0">
                <a:latin typeface="Garamond"/>
                <a:cs typeface="Garamond"/>
              </a:rPr>
              <a:t>You model and code</a:t>
            </a:r>
          </a:p>
        </p:txBody>
      </p:sp>
    </p:spTree>
    <p:extLst>
      <p:ext uri="{BB962C8B-B14F-4D97-AF65-F5344CB8AC3E}">
        <p14:creationId xmlns:p14="http://schemas.microsoft.com/office/powerpoint/2010/main" val="212573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Incorporating Fixed Costs</a:t>
            </a:r>
            <a:endParaRPr lang="en-US" b="1" dirty="0">
              <a:latin typeface="Garamond"/>
              <a:cs typeface="Garamond"/>
            </a:endParaRPr>
          </a:p>
        </p:txBody>
      </p:sp>
      <p:sp>
        <p:nvSpPr>
          <p:cNvPr id="3" name="Content Placeholder 2"/>
          <p:cNvSpPr>
            <a:spLocks noGrp="1"/>
          </p:cNvSpPr>
          <p:nvPr>
            <p:ph idx="1"/>
          </p:nvPr>
        </p:nvSpPr>
        <p:spPr/>
        <p:txBody>
          <a:bodyPr>
            <a:normAutofit lnSpcReduction="10000"/>
          </a:bodyPr>
          <a:lstStyle/>
          <a:p>
            <a:pPr>
              <a:lnSpc>
                <a:spcPct val="90000"/>
              </a:lnSpc>
            </a:pPr>
            <a:r>
              <a:rPr lang="en-US" sz="2400" dirty="0">
                <a:latin typeface="Garamond"/>
                <a:cs typeface="Garamond"/>
              </a:rPr>
              <a:t>We separate the fixed and variable components of cost. </a:t>
            </a:r>
          </a:p>
          <a:p>
            <a:pPr>
              <a:lnSpc>
                <a:spcPct val="90000"/>
              </a:lnSpc>
            </a:pPr>
            <a:endParaRPr lang="en-US" sz="2400" dirty="0">
              <a:latin typeface="Garamond"/>
              <a:cs typeface="Garamond"/>
            </a:endParaRPr>
          </a:p>
          <a:p>
            <a:pPr>
              <a:lnSpc>
                <a:spcPct val="90000"/>
              </a:lnSpc>
            </a:pPr>
            <a:r>
              <a:rPr lang="en-US" sz="2400" dirty="0">
                <a:latin typeface="Garamond"/>
                <a:cs typeface="Garamond"/>
              </a:rPr>
              <a:t>In algebraic terms, we write cost as </a:t>
            </a:r>
            <a:endParaRPr lang="en-US" sz="2400" i="1" dirty="0" smtClean="0">
              <a:latin typeface="Garamond"/>
              <a:cs typeface="Garamond"/>
            </a:endParaRPr>
          </a:p>
          <a:p>
            <a:pPr marL="0" indent="0" algn="ctr">
              <a:lnSpc>
                <a:spcPct val="90000"/>
              </a:lnSpc>
              <a:buNone/>
            </a:pPr>
            <a:endParaRPr lang="en-US" sz="2000" i="1" dirty="0" smtClean="0">
              <a:latin typeface="Garamond"/>
              <a:cs typeface="Garamond"/>
            </a:endParaRPr>
          </a:p>
          <a:p>
            <a:pPr marL="0" indent="0" algn="ctr">
              <a:lnSpc>
                <a:spcPct val="90000"/>
              </a:lnSpc>
              <a:buNone/>
            </a:pPr>
            <a:r>
              <a:rPr lang="en-US" sz="7200" i="1" dirty="0" smtClean="0">
                <a:latin typeface="Garamond"/>
                <a:cs typeface="Garamond"/>
              </a:rPr>
              <a:t>Cost</a:t>
            </a:r>
            <a:r>
              <a:rPr lang="en-US" sz="7200" dirty="0" smtClean="0">
                <a:latin typeface="Garamond"/>
                <a:cs typeface="Garamond"/>
              </a:rPr>
              <a:t> </a:t>
            </a:r>
            <a:r>
              <a:rPr lang="en-US" sz="7200" dirty="0">
                <a:latin typeface="Garamond"/>
                <a:cs typeface="Garamond"/>
              </a:rPr>
              <a:t>= </a:t>
            </a:r>
            <a:r>
              <a:rPr lang="en-US" sz="7200" i="1" dirty="0">
                <a:latin typeface="Garamond"/>
                <a:cs typeface="Garamond"/>
              </a:rPr>
              <a:t>f</a:t>
            </a:r>
            <a:r>
              <a:rPr lang="en-US" sz="7200" i="1" dirty="0" smtClean="0">
                <a:latin typeface="Garamond"/>
                <a:cs typeface="Garamond"/>
              </a:rPr>
              <a:t> y</a:t>
            </a:r>
            <a:r>
              <a:rPr lang="en-US" sz="7200" dirty="0" smtClean="0">
                <a:latin typeface="Garamond"/>
                <a:cs typeface="Garamond"/>
              </a:rPr>
              <a:t> </a:t>
            </a:r>
            <a:r>
              <a:rPr lang="en-US" sz="7200" dirty="0">
                <a:latin typeface="Garamond"/>
                <a:cs typeface="Garamond"/>
              </a:rPr>
              <a:t>+ </a:t>
            </a:r>
            <a:r>
              <a:rPr lang="en-US" sz="7200" i="1" dirty="0" smtClean="0">
                <a:latin typeface="Garamond"/>
                <a:cs typeface="Garamond"/>
              </a:rPr>
              <a:t>cx</a:t>
            </a:r>
            <a:r>
              <a:rPr lang="en-US" sz="7200" dirty="0" smtClean="0">
                <a:latin typeface="Garamond"/>
                <a:cs typeface="Garamond"/>
              </a:rPr>
              <a:t> </a:t>
            </a:r>
            <a:endParaRPr lang="en-US" sz="7200" dirty="0">
              <a:latin typeface="Garamond"/>
              <a:cs typeface="Garamond"/>
            </a:endParaRPr>
          </a:p>
          <a:p>
            <a:pPr lvl="1">
              <a:lnSpc>
                <a:spcPct val="90000"/>
              </a:lnSpc>
              <a:buFont typeface="Wingdings" pitchFamily="2" charset="2"/>
              <a:buNone/>
            </a:pPr>
            <a:r>
              <a:rPr lang="en-US" sz="2000" dirty="0">
                <a:latin typeface="Garamond"/>
                <a:cs typeface="Garamond"/>
              </a:rPr>
              <a:t>	</a:t>
            </a:r>
            <a:endParaRPr lang="en-US" sz="2000" dirty="0" smtClean="0">
              <a:latin typeface="Garamond"/>
              <a:cs typeface="Garamond"/>
            </a:endParaRPr>
          </a:p>
          <a:p>
            <a:pPr lvl="1">
              <a:lnSpc>
                <a:spcPct val="90000"/>
              </a:lnSpc>
              <a:buFont typeface="Wingdings" pitchFamily="2" charset="2"/>
              <a:buNone/>
            </a:pPr>
            <a:r>
              <a:rPr lang="en-US" sz="2000" dirty="0" smtClean="0">
                <a:latin typeface="Garamond"/>
                <a:cs typeface="Garamond"/>
              </a:rPr>
              <a:t>Where </a:t>
            </a:r>
            <a:r>
              <a:rPr lang="en-US" sz="2000" i="1" dirty="0" smtClean="0">
                <a:latin typeface="Garamond"/>
                <a:cs typeface="Garamond"/>
              </a:rPr>
              <a:t>f</a:t>
            </a:r>
            <a:r>
              <a:rPr lang="en-US" sz="2000" dirty="0" smtClean="0">
                <a:latin typeface="Garamond"/>
                <a:cs typeface="Garamond"/>
              </a:rPr>
              <a:t> </a:t>
            </a:r>
            <a:r>
              <a:rPr lang="en-US" sz="2000" dirty="0">
                <a:latin typeface="Garamond"/>
                <a:cs typeface="Garamond"/>
              </a:rPr>
              <a:t>represents the fixed cost, and </a:t>
            </a:r>
            <a:r>
              <a:rPr lang="en-US" sz="2000" i="1" dirty="0">
                <a:latin typeface="Garamond"/>
                <a:cs typeface="Garamond"/>
              </a:rPr>
              <a:t>c</a:t>
            </a:r>
            <a:r>
              <a:rPr lang="en-US" sz="2000" dirty="0">
                <a:latin typeface="Garamond"/>
                <a:cs typeface="Garamond"/>
              </a:rPr>
              <a:t> represents the linear variable cost. </a:t>
            </a:r>
          </a:p>
          <a:p>
            <a:pPr>
              <a:lnSpc>
                <a:spcPct val="90000"/>
              </a:lnSpc>
            </a:pPr>
            <a:endParaRPr lang="en-US" sz="2400" dirty="0">
              <a:latin typeface="Garamond"/>
              <a:cs typeface="Garamond"/>
            </a:endParaRPr>
          </a:p>
          <a:p>
            <a:pPr>
              <a:lnSpc>
                <a:spcPct val="90000"/>
              </a:lnSpc>
            </a:pPr>
            <a:r>
              <a:rPr lang="en-US" sz="2400" dirty="0">
                <a:latin typeface="Garamond"/>
                <a:cs typeface="Garamond"/>
              </a:rPr>
              <a:t>The variables </a:t>
            </a:r>
            <a:r>
              <a:rPr lang="en-US" sz="2400" i="1" dirty="0">
                <a:latin typeface="Garamond"/>
                <a:cs typeface="Garamond"/>
              </a:rPr>
              <a:t>x</a:t>
            </a:r>
            <a:r>
              <a:rPr lang="en-US" sz="2400" dirty="0">
                <a:latin typeface="Garamond"/>
                <a:cs typeface="Garamond"/>
              </a:rPr>
              <a:t> and </a:t>
            </a:r>
            <a:r>
              <a:rPr lang="en-US" sz="2400" i="1" dirty="0">
                <a:latin typeface="Garamond"/>
                <a:cs typeface="Garamond"/>
              </a:rPr>
              <a:t>y</a:t>
            </a:r>
            <a:r>
              <a:rPr lang="en-US" sz="2400" dirty="0">
                <a:latin typeface="Garamond"/>
                <a:cs typeface="Garamond"/>
              </a:rPr>
              <a:t> are decision variables, where </a:t>
            </a:r>
            <a:r>
              <a:rPr lang="en-US" sz="2400" i="1" dirty="0">
                <a:latin typeface="Garamond"/>
                <a:cs typeface="Garamond"/>
              </a:rPr>
              <a:t>x</a:t>
            </a:r>
            <a:r>
              <a:rPr lang="en-US" sz="2400" dirty="0">
                <a:latin typeface="Garamond"/>
                <a:cs typeface="Garamond"/>
              </a:rPr>
              <a:t> is a normal (continuous) variable, and </a:t>
            </a:r>
            <a:r>
              <a:rPr lang="en-US" sz="2400" i="1" dirty="0">
                <a:latin typeface="Garamond"/>
                <a:cs typeface="Garamond"/>
              </a:rPr>
              <a:t>y</a:t>
            </a:r>
            <a:r>
              <a:rPr lang="en-US" sz="2400" dirty="0">
                <a:latin typeface="Garamond"/>
                <a:cs typeface="Garamond"/>
              </a:rPr>
              <a:t> is a binary variable. </a:t>
            </a:r>
          </a:p>
          <a:p>
            <a:endParaRPr lang="en-US" dirty="0"/>
          </a:p>
        </p:txBody>
      </p:sp>
    </p:spTree>
    <p:extLst>
      <p:ext uri="{BB962C8B-B14F-4D97-AF65-F5344CB8AC3E}">
        <p14:creationId xmlns:p14="http://schemas.microsoft.com/office/powerpoint/2010/main" val="29413456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Linking Constraint</a:t>
            </a:r>
            <a:endParaRPr lang="en-US" b="1" dirty="0">
              <a:latin typeface="Garamond"/>
              <a:cs typeface="Garamond"/>
            </a:endParaRPr>
          </a:p>
        </p:txBody>
      </p:sp>
      <p:sp>
        <p:nvSpPr>
          <p:cNvPr id="3" name="Content Placeholder 2"/>
          <p:cNvSpPr>
            <a:spLocks noGrp="1"/>
          </p:cNvSpPr>
          <p:nvPr>
            <p:ph idx="1"/>
          </p:nvPr>
        </p:nvSpPr>
        <p:spPr/>
        <p:txBody>
          <a:bodyPr/>
          <a:lstStyle/>
          <a:p>
            <a:r>
              <a:rPr lang="en-US" sz="2400" dirty="0">
                <a:latin typeface="Garamond"/>
                <a:cs typeface="Garamond"/>
              </a:rPr>
              <a:t>To achieve consistent linking of the two variables, we add the following </a:t>
            </a:r>
            <a:r>
              <a:rPr lang="en-US" sz="2400" dirty="0">
                <a:solidFill>
                  <a:srgbClr val="000000"/>
                </a:solidFill>
                <a:latin typeface="Garamond"/>
                <a:cs typeface="Garamond"/>
              </a:rPr>
              <a:t>generic </a:t>
            </a:r>
            <a:r>
              <a:rPr lang="en-US" sz="2400" b="1" dirty="0">
                <a:solidFill>
                  <a:srgbClr val="000000"/>
                </a:solidFill>
                <a:latin typeface="Garamond"/>
                <a:cs typeface="Garamond"/>
              </a:rPr>
              <a:t>linking constraint </a:t>
            </a:r>
            <a:r>
              <a:rPr lang="en-US" sz="2400" dirty="0">
                <a:latin typeface="Garamond"/>
                <a:cs typeface="Garamond"/>
              </a:rPr>
              <a:t>to the model</a:t>
            </a:r>
            <a:r>
              <a:rPr lang="en-US" sz="2400" dirty="0" smtClean="0">
                <a:latin typeface="Garamond"/>
                <a:cs typeface="Garamond"/>
              </a:rPr>
              <a:t>:</a:t>
            </a:r>
            <a:endParaRPr lang="en-US" sz="2400" i="1" dirty="0" smtClean="0">
              <a:latin typeface="Garamond"/>
              <a:cs typeface="Garamond"/>
            </a:endParaRPr>
          </a:p>
          <a:p>
            <a:pPr marL="1371600" lvl="3" indent="0">
              <a:buNone/>
            </a:pPr>
            <a:r>
              <a:rPr lang="en-US" i="1" dirty="0">
                <a:latin typeface="Garamond"/>
                <a:cs typeface="Garamond"/>
              </a:rPr>
              <a:t>	</a:t>
            </a:r>
            <a:r>
              <a:rPr lang="en-US" i="1" dirty="0" smtClean="0">
                <a:latin typeface="Garamond"/>
                <a:cs typeface="Garamond"/>
              </a:rPr>
              <a:t>	</a:t>
            </a:r>
            <a:r>
              <a:rPr lang="en-US" i="1" dirty="0">
                <a:latin typeface="Garamond"/>
                <a:cs typeface="Garamond"/>
              </a:rPr>
              <a:t>	</a:t>
            </a:r>
            <a:r>
              <a:rPr lang="en-US" sz="3200" i="1" dirty="0">
                <a:solidFill>
                  <a:srgbClr val="000000"/>
                </a:solidFill>
                <a:latin typeface="Garamond"/>
                <a:cs typeface="Garamond"/>
              </a:rPr>
              <a:t>	x</a:t>
            </a:r>
            <a:r>
              <a:rPr lang="en-US" sz="3200" dirty="0">
                <a:solidFill>
                  <a:srgbClr val="000000"/>
                </a:solidFill>
                <a:latin typeface="Garamond"/>
                <a:cs typeface="Garamond"/>
              </a:rPr>
              <a:t> &lt;= </a:t>
            </a:r>
            <a:r>
              <a:rPr lang="en-US" sz="3200" i="1" dirty="0">
                <a:solidFill>
                  <a:srgbClr val="000000"/>
                </a:solidFill>
                <a:latin typeface="Garamond"/>
                <a:cs typeface="Garamond"/>
              </a:rPr>
              <a:t>My</a:t>
            </a:r>
            <a:endParaRPr lang="en-US" sz="3200" dirty="0">
              <a:solidFill>
                <a:srgbClr val="000000"/>
              </a:solidFill>
              <a:latin typeface="Garamond"/>
              <a:cs typeface="Garamond"/>
            </a:endParaRPr>
          </a:p>
          <a:p>
            <a:pPr>
              <a:buFont typeface="Wingdings" pitchFamily="2" charset="2"/>
              <a:buNone/>
            </a:pPr>
            <a:r>
              <a:rPr lang="en-US" sz="2400" dirty="0">
                <a:latin typeface="Garamond"/>
                <a:cs typeface="Garamond"/>
              </a:rPr>
              <a:t>	where the number </a:t>
            </a:r>
            <a:r>
              <a:rPr lang="en-US" sz="2400" i="1" dirty="0">
                <a:latin typeface="Garamond"/>
                <a:cs typeface="Garamond"/>
              </a:rPr>
              <a:t>M</a:t>
            </a:r>
            <a:r>
              <a:rPr lang="en-US" sz="2400" dirty="0">
                <a:latin typeface="Garamond"/>
                <a:cs typeface="Garamond"/>
              </a:rPr>
              <a:t> represents an upper bound on the variable </a:t>
            </a:r>
            <a:r>
              <a:rPr lang="en-US" sz="2400" i="1" dirty="0">
                <a:latin typeface="Garamond"/>
                <a:cs typeface="Garamond"/>
              </a:rPr>
              <a:t>x</a:t>
            </a:r>
            <a:r>
              <a:rPr lang="en-US" sz="2400" dirty="0">
                <a:latin typeface="Garamond"/>
                <a:cs typeface="Garamond"/>
              </a:rPr>
              <a:t>. </a:t>
            </a:r>
          </a:p>
          <a:p>
            <a:endParaRPr lang="en-US" sz="2400" dirty="0">
              <a:latin typeface="Garamond"/>
              <a:cs typeface="Garamond"/>
            </a:endParaRPr>
          </a:p>
          <a:p>
            <a:r>
              <a:rPr lang="en-US" sz="2400" dirty="0">
                <a:latin typeface="Garamond"/>
                <a:cs typeface="Garamond"/>
              </a:rPr>
              <a:t>In other words, </a:t>
            </a:r>
            <a:r>
              <a:rPr lang="en-US" sz="2400" i="1" dirty="0">
                <a:latin typeface="Garamond"/>
                <a:cs typeface="Garamond"/>
              </a:rPr>
              <a:t>M</a:t>
            </a:r>
            <a:r>
              <a:rPr lang="en-US" sz="2400" dirty="0">
                <a:latin typeface="Garamond"/>
                <a:cs typeface="Garamond"/>
              </a:rPr>
              <a:t> is at least as large as any value we can feasibly choose for </a:t>
            </a:r>
            <a:r>
              <a:rPr lang="en-US" sz="2400" i="1" dirty="0">
                <a:latin typeface="Garamond"/>
                <a:cs typeface="Garamond"/>
              </a:rPr>
              <a:t>x</a:t>
            </a:r>
            <a:r>
              <a:rPr lang="en-US" sz="2400" dirty="0">
                <a:latin typeface="Garamond"/>
                <a:cs typeface="Garamond"/>
              </a:rPr>
              <a:t>. </a:t>
            </a:r>
          </a:p>
          <a:p>
            <a:endParaRPr lang="en-US" dirty="0"/>
          </a:p>
        </p:txBody>
      </p:sp>
    </p:spTree>
    <p:extLst>
      <p:ext uri="{BB962C8B-B14F-4D97-AF65-F5344CB8AC3E}">
        <p14:creationId xmlns:p14="http://schemas.microsoft.com/office/powerpoint/2010/main" val="42510595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Garamond"/>
                <a:cs typeface="Garamond"/>
              </a:rPr>
              <a:t>Amazon</a:t>
            </a:r>
            <a:endParaRPr lang="en-US" b="1" dirty="0">
              <a:latin typeface="Garamond"/>
              <a:cs typeface="Garamond"/>
            </a:endParaRPr>
          </a:p>
        </p:txBody>
      </p:sp>
      <p:sp>
        <p:nvSpPr>
          <p:cNvPr id="5" name="Content Placeholder 4"/>
          <p:cNvSpPr>
            <a:spLocks noGrp="1"/>
          </p:cNvSpPr>
          <p:nvPr>
            <p:ph sz="half" idx="1"/>
          </p:nvPr>
        </p:nvSpPr>
        <p:spPr>
          <a:xfrm>
            <a:off x="25400" y="1417638"/>
            <a:ext cx="9118600" cy="3213100"/>
          </a:xfrm>
        </p:spPr>
        <p:txBody>
          <a:bodyPr>
            <a:normAutofit/>
          </a:bodyPr>
          <a:lstStyle/>
          <a:p>
            <a:r>
              <a:rPr lang="en-US" dirty="0" smtClean="0">
                <a:latin typeface="Garamond"/>
                <a:cs typeface="Garamond"/>
              </a:rPr>
              <a:t>In </a:t>
            </a:r>
            <a:r>
              <a:rPr lang="en-US" dirty="0">
                <a:latin typeface="Garamond"/>
                <a:cs typeface="Garamond"/>
              </a:rPr>
              <a:t>the last </a:t>
            </a:r>
            <a:r>
              <a:rPr lang="en-US" dirty="0" smtClean="0">
                <a:latin typeface="Garamond"/>
                <a:cs typeface="Garamond"/>
              </a:rPr>
              <a:t>few years</a:t>
            </a:r>
            <a:r>
              <a:rPr lang="en-US" dirty="0">
                <a:latin typeface="Garamond"/>
                <a:cs typeface="Garamond"/>
              </a:rPr>
              <a:t>, due to the expansion of the services such as </a:t>
            </a:r>
            <a:r>
              <a:rPr lang="en-US" i="1" dirty="0" smtClean="0">
                <a:latin typeface="Garamond"/>
                <a:cs typeface="Garamond"/>
              </a:rPr>
              <a:t>Amazon Prime </a:t>
            </a:r>
            <a:r>
              <a:rPr lang="en-US" dirty="0">
                <a:latin typeface="Garamond"/>
                <a:cs typeface="Garamond"/>
              </a:rPr>
              <a:t>and </a:t>
            </a:r>
            <a:r>
              <a:rPr lang="en-US" i="1" dirty="0" smtClean="0">
                <a:latin typeface="Garamond"/>
                <a:cs typeface="Garamond"/>
              </a:rPr>
              <a:t>Amazon </a:t>
            </a:r>
            <a:r>
              <a:rPr lang="en-US" i="1" dirty="0">
                <a:latin typeface="Garamond"/>
                <a:cs typeface="Garamond"/>
              </a:rPr>
              <a:t>Prime </a:t>
            </a:r>
            <a:r>
              <a:rPr lang="en-US" i="1" dirty="0" smtClean="0">
                <a:latin typeface="Garamond"/>
                <a:cs typeface="Garamond"/>
              </a:rPr>
              <a:t>Now</a:t>
            </a:r>
            <a:r>
              <a:rPr lang="en-US" dirty="0" smtClean="0">
                <a:latin typeface="Garamond"/>
                <a:cs typeface="Garamond"/>
              </a:rPr>
              <a:t>, </a:t>
            </a:r>
            <a:r>
              <a:rPr lang="en-US" dirty="0">
                <a:latin typeface="Garamond"/>
                <a:cs typeface="Garamond"/>
              </a:rPr>
              <a:t>the importance of effectively selecting the location of </a:t>
            </a:r>
            <a:r>
              <a:rPr lang="en-US" dirty="0" smtClean="0">
                <a:latin typeface="Garamond"/>
                <a:cs typeface="Garamond"/>
              </a:rPr>
              <a:t>new warehouses </a:t>
            </a:r>
            <a:r>
              <a:rPr lang="en-US" dirty="0">
                <a:latin typeface="Garamond"/>
                <a:cs typeface="Garamond"/>
              </a:rPr>
              <a:t>and/or choosing the right local warehouse to work with has dramatically increased</a:t>
            </a:r>
          </a:p>
        </p:txBody>
      </p:sp>
      <p:pic>
        <p:nvPicPr>
          <p:cNvPr id="7" name="Content Placeholder 6" descr="Fulfillment_by_Amazon_Map.jpg"/>
          <p:cNvPicPr>
            <a:picLocks noGrp="1" noChangeAspect="1"/>
          </p:cNvPicPr>
          <p:nvPr>
            <p:ph sz="half" idx="2"/>
          </p:nvPr>
        </p:nvPicPr>
        <p:blipFill>
          <a:blip r:embed="rId2">
            <a:extLst>
              <a:ext uri="{28A0092B-C50C-407E-A947-70E740481C1C}">
                <a14:useLocalDpi xmlns:a14="http://schemas.microsoft.com/office/drawing/2010/main" val="0"/>
              </a:ext>
            </a:extLst>
          </a:blip>
          <a:srcRect t="-66338" b="-66338"/>
          <a:stretch>
            <a:fillRect/>
          </a:stretch>
        </p:blipFill>
        <p:spPr>
          <a:xfrm>
            <a:off x="2310955" y="1856300"/>
            <a:ext cx="5924995" cy="6640001"/>
          </a:xfrm>
        </p:spPr>
      </p:pic>
    </p:spTree>
    <p:extLst>
      <p:ext uri="{BB962C8B-B14F-4D97-AF65-F5344CB8AC3E}">
        <p14:creationId xmlns:p14="http://schemas.microsoft.com/office/powerpoint/2010/main" val="99514635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
            <a:ext cx="8229600" cy="4525963"/>
          </a:xfrm>
        </p:spPr>
        <p:txBody>
          <a:bodyPr>
            <a:normAutofit/>
          </a:bodyPr>
          <a:lstStyle/>
          <a:p>
            <a:r>
              <a:rPr lang="en-US" sz="2000" dirty="0">
                <a:latin typeface="Garamond"/>
                <a:cs typeface="Garamond"/>
              </a:rPr>
              <a:t>Because of the emerging demand, Amazon decided to start new warehouses in the Gulf Coast. </a:t>
            </a:r>
            <a:r>
              <a:rPr lang="en-US" sz="2000" dirty="0" smtClean="0">
                <a:latin typeface="Garamond"/>
                <a:cs typeface="Garamond"/>
              </a:rPr>
              <a:t>Based on </a:t>
            </a:r>
            <a:r>
              <a:rPr lang="en-US" sz="2000" dirty="0">
                <a:latin typeface="Garamond"/>
                <a:cs typeface="Garamond"/>
              </a:rPr>
              <a:t>their studies, four potential locations for warehouses have been identified, each of which having </a:t>
            </a:r>
            <a:r>
              <a:rPr lang="en-US" sz="2000" dirty="0" smtClean="0">
                <a:latin typeface="Garamond"/>
                <a:cs typeface="Garamond"/>
              </a:rPr>
              <a:t>a specific </a:t>
            </a:r>
            <a:r>
              <a:rPr lang="en-US" sz="2000" dirty="0">
                <a:latin typeface="Garamond"/>
                <a:cs typeface="Garamond"/>
              </a:rPr>
              <a:t>capacity and also a specific average cost-per-unit for shipping to any of the five Gulf </a:t>
            </a:r>
            <a:r>
              <a:rPr lang="en-US" sz="2000" dirty="0" smtClean="0">
                <a:latin typeface="Garamond"/>
                <a:cs typeface="Garamond"/>
              </a:rPr>
              <a:t>Coast states</a:t>
            </a:r>
            <a:r>
              <a:rPr lang="en-US" sz="2000" dirty="0">
                <a:latin typeface="Garamond"/>
                <a:cs typeface="Garamond"/>
              </a:rPr>
              <a:t>. The capacity of each warehouse and its operating cost, in addition to the average cost-per-</a:t>
            </a:r>
            <a:r>
              <a:rPr lang="en-US" sz="2000" dirty="0" smtClean="0">
                <a:latin typeface="Garamond"/>
                <a:cs typeface="Garamond"/>
              </a:rPr>
              <a:t>unit for </a:t>
            </a:r>
            <a:r>
              <a:rPr lang="en-US" sz="2000" dirty="0">
                <a:latin typeface="Garamond"/>
                <a:cs typeface="Garamond"/>
              </a:rPr>
              <a:t>shipping a product to any of the states are given in </a:t>
            </a:r>
            <a:r>
              <a:rPr lang="en-US" sz="2000" dirty="0" smtClean="0">
                <a:latin typeface="Garamond"/>
                <a:cs typeface="Garamond"/>
              </a:rPr>
              <a:t>below, as well as demand from each state.</a:t>
            </a:r>
            <a:endParaRPr lang="en-US" sz="2000" dirty="0">
              <a:latin typeface="Garamond"/>
              <a:cs typeface="Garamond"/>
            </a:endParaRPr>
          </a:p>
        </p:txBody>
      </p:sp>
      <p:pic>
        <p:nvPicPr>
          <p:cNvPr id="4" name="Picture 3" descr="table amz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6200"/>
            <a:ext cx="9144000" cy="1622705"/>
          </a:xfrm>
          <a:prstGeom prst="rect">
            <a:avLst/>
          </a:prstGeom>
        </p:spPr>
      </p:pic>
      <p:pic>
        <p:nvPicPr>
          <p:cNvPr id="5" name="Picture 4" descr="Amazon tbl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0100"/>
            <a:ext cx="9144000" cy="1362384"/>
          </a:xfrm>
          <a:prstGeom prst="rect">
            <a:avLst/>
          </a:prstGeom>
        </p:spPr>
      </p:pic>
    </p:spTree>
    <p:extLst>
      <p:ext uri="{BB962C8B-B14F-4D97-AF65-F5344CB8AC3E}">
        <p14:creationId xmlns:p14="http://schemas.microsoft.com/office/powerpoint/2010/main" val="27467298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Questions</a:t>
            </a:r>
            <a:endParaRPr lang="en-US" b="1" dirty="0">
              <a:latin typeface="Garamond"/>
              <a:cs typeface="Garamond"/>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latin typeface="Garamond"/>
                <a:cs typeface="Garamond"/>
              </a:rPr>
              <a:t>What is the minimal total cost for Amazon’s supply chain?</a:t>
            </a:r>
          </a:p>
          <a:p>
            <a:r>
              <a:rPr lang="en-US" dirty="0" smtClean="0">
                <a:latin typeface="Garamond"/>
                <a:cs typeface="Garamond"/>
              </a:rPr>
              <a:t>Which warehouses should Amazon operate?</a:t>
            </a:r>
          </a:p>
          <a:p>
            <a:endParaRPr lang="en-US" dirty="0" smtClean="0">
              <a:latin typeface="Garamond"/>
              <a:cs typeface="Garamond"/>
            </a:endParaRPr>
          </a:p>
          <a:p>
            <a:endParaRPr lang="en-US" dirty="0">
              <a:latin typeface="Garamond"/>
              <a:cs typeface="Garamond"/>
            </a:endParaRPr>
          </a:p>
          <a:p>
            <a:pPr marL="0" indent="0">
              <a:buNone/>
            </a:pPr>
            <a:endParaRPr lang="en-US" dirty="0">
              <a:latin typeface="Garamond"/>
              <a:cs typeface="Garamond"/>
            </a:endParaRPr>
          </a:p>
          <a:p>
            <a:r>
              <a:rPr lang="en-US" dirty="0" smtClean="0">
                <a:latin typeface="Garamond"/>
                <a:cs typeface="Garamond"/>
              </a:rPr>
              <a:t>Additional information on such problems:</a:t>
            </a:r>
          </a:p>
          <a:p>
            <a:pPr lvl="1"/>
            <a:r>
              <a:rPr lang="en-US" sz="1800" dirty="0" smtClean="0">
                <a:latin typeface="Garamond"/>
                <a:cs typeface="Garamond"/>
                <a:hlinkClick r:id="rId2"/>
              </a:rPr>
              <a:t>http</a:t>
            </a:r>
            <a:r>
              <a:rPr lang="en-US" sz="1800" dirty="0">
                <a:latin typeface="Garamond"/>
                <a:cs typeface="Garamond"/>
                <a:hlinkClick r:id="rId2"/>
              </a:rPr>
              <a:t>://examples.gurobi.com/facility-location</a:t>
            </a:r>
            <a:r>
              <a:rPr lang="en-US" sz="1800" dirty="0" smtClean="0">
                <a:latin typeface="Garamond"/>
                <a:cs typeface="Garamond"/>
                <a:hlinkClick r:id="rId2"/>
              </a:rPr>
              <a:t>/</a:t>
            </a:r>
            <a:endParaRPr lang="en-US" sz="1800" dirty="0">
              <a:latin typeface="Garamond"/>
              <a:cs typeface="Garamond"/>
            </a:endParaRPr>
          </a:p>
          <a:p>
            <a:pPr lvl="1"/>
            <a:r>
              <a:rPr lang="en-US" sz="1800" dirty="0" smtClean="0">
                <a:latin typeface="Garamond"/>
                <a:cs typeface="Garamond"/>
                <a:hlinkClick r:id="rId3"/>
              </a:rPr>
              <a:t>https</a:t>
            </a:r>
            <a:r>
              <a:rPr lang="en-US" sz="1800" dirty="0">
                <a:latin typeface="Garamond"/>
                <a:cs typeface="Garamond"/>
                <a:hlinkClick r:id="rId3"/>
              </a:rPr>
              <a:t>://www.sciencedirect.com/science/article/abs/pii/S0377221703008191</a:t>
            </a:r>
            <a:endParaRPr lang="en-US" sz="1800" dirty="0">
              <a:latin typeface="Garamond"/>
              <a:cs typeface="Garamond"/>
            </a:endParaRPr>
          </a:p>
          <a:p>
            <a:pPr lvl="1"/>
            <a:r>
              <a:rPr lang="en-US" sz="1800" dirty="0" smtClean="0">
                <a:latin typeface="Garamond"/>
                <a:cs typeface="Garamond"/>
                <a:hlinkClick r:id="rId4"/>
              </a:rPr>
              <a:t>https</a:t>
            </a:r>
            <a:r>
              <a:rPr lang="en-US" sz="1800" dirty="0">
                <a:latin typeface="Garamond"/>
                <a:cs typeface="Garamond"/>
                <a:hlinkClick r:id="rId4"/>
              </a:rPr>
              <a:t>://optimization.mccormick.northwestern.edu/index.php/</a:t>
            </a:r>
            <a:r>
              <a:rPr lang="en-US" sz="1800" dirty="0" smtClean="0">
                <a:latin typeface="Garamond"/>
                <a:cs typeface="Garamond"/>
                <a:hlinkClick r:id="rId4"/>
              </a:rPr>
              <a:t>Facility_location_problems</a:t>
            </a:r>
            <a:endParaRPr lang="en-US" sz="1800" dirty="0" smtClean="0">
              <a:latin typeface="Garamond"/>
              <a:cs typeface="Garamond"/>
            </a:endParaRPr>
          </a:p>
          <a:p>
            <a:pPr marL="457200" lvl="1" indent="0">
              <a:buNone/>
            </a:pPr>
            <a:endParaRPr lang="en-US" dirty="0" smtClean="0">
              <a:latin typeface="Garamond"/>
              <a:cs typeface="Garamond"/>
            </a:endParaRPr>
          </a:p>
        </p:txBody>
      </p:sp>
      <p:pic>
        <p:nvPicPr>
          <p:cNvPr id="4" name="Picture 3" descr="inde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526" y="3359150"/>
            <a:ext cx="2516224" cy="1543050"/>
          </a:xfrm>
          <a:prstGeom prst="rect">
            <a:avLst/>
          </a:prstGeom>
        </p:spPr>
      </p:pic>
    </p:spTree>
    <p:extLst>
      <p:ext uri="{BB962C8B-B14F-4D97-AF65-F5344CB8AC3E}">
        <p14:creationId xmlns:p14="http://schemas.microsoft.com/office/powerpoint/2010/main" val="24876104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Modeling</a:t>
            </a:r>
            <a:endParaRPr lang="en-US" b="1" dirty="0">
              <a:latin typeface="Garamond"/>
              <a:cs typeface="Garamond"/>
            </a:endParaRPr>
          </a:p>
        </p:txBody>
      </p:sp>
      <p:sp>
        <p:nvSpPr>
          <p:cNvPr id="3" name="Content Placeholder 2"/>
          <p:cNvSpPr>
            <a:spLocks noGrp="1"/>
          </p:cNvSpPr>
          <p:nvPr>
            <p:ph idx="1"/>
          </p:nvPr>
        </p:nvSpPr>
        <p:spPr/>
        <p:txBody>
          <a:bodyPr/>
          <a:lstStyle/>
          <a:p>
            <a:r>
              <a:rPr lang="en-US" dirty="0" smtClean="0">
                <a:latin typeface="Garamond"/>
                <a:cs typeface="Garamond"/>
              </a:rPr>
              <a:t>What are the decision variables?</a:t>
            </a:r>
          </a:p>
          <a:p>
            <a:r>
              <a:rPr lang="en-US" dirty="0" smtClean="0">
                <a:latin typeface="Garamond"/>
                <a:cs typeface="Garamond"/>
              </a:rPr>
              <a:t>What are the constraints?</a:t>
            </a:r>
          </a:p>
          <a:p>
            <a:r>
              <a:rPr lang="en-US" dirty="0" smtClean="0">
                <a:latin typeface="Garamond"/>
                <a:cs typeface="Garamond"/>
              </a:rPr>
              <a:t>What is the objective function?</a:t>
            </a:r>
            <a:endParaRPr lang="en-US" dirty="0">
              <a:latin typeface="Garamond"/>
              <a:cs typeface="Garamond"/>
            </a:endParaRPr>
          </a:p>
        </p:txBody>
      </p:sp>
      <p:pic>
        <p:nvPicPr>
          <p:cNvPr id="4" name="Picture 3" descr="model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450" y="3784600"/>
            <a:ext cx="3155950" cy="1012889"/>
          </a:xfrm>
          <a:prstGeom prst="rect">
            <a:avLst/>
          </a:prstGeom>
        </p:spPr>
      </p:pic>
    </p:spTree>
    <p:extLst>
      <p:ext uri="{BB962C8B-B14F-4D97-AF65-F5344CB8AC3E}">
        <p14:creationId xmlns:p14="http://schemas.microsoft.com/office/powerpoint/2010/main" val="3536039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Business Trivia</a:t>
            </a:r>
            <a:endParaRPr lang="en-US" b="1" dirty="0">
              <a:latin typeface="Garamond"/>
              <a:cs typeface="Garamond"/>
            </a:endParaRPr>
          </a:p>
        </p:txBody>
      </p:sp>
      <p:sp>
        <p:nvSpPr>
          <p:cNvPr id="3" name="Content Placeholder 2"/>
          <p:cNvSpPr>
            <a:spLocks noGrp="1"/>
          </p:cNvSpPr>
          <p:nvPr>
            <p:ph idx="1"/>
          </p:nvPr>
        </p:nvSpPr>
        <p:spPr/>
        <p:txBody>
          <a:bodyPr/>
          <a:lstStyle/>
          <a:p>
            <a:r>
              <a:rPr lang="en-US" dirty="0" smtClean="0">
                <a:latin typeface="Garamond"/>
                <a:cs typeface="Garamond"/>
              </a:rPr>
              <a:t>What are the differences between:</a:t>
            </a:r>
          </a:p>
          <a:p>
            <a:pPr lvl="1"/>
            <a:r>
              <a:rPr lang="en-US" dirty="0" smtClean="0">
                <a:latin typeface="Garamond"/>
                <a:cs typeface="Garamond"/>
              </a:rPr>
              <a:t>Fixed costs vs. variable costs</a:t>
            </a:r>
          </a:p>
          <a:p>
            <a:pPr lvl="1"/>
            <a:r>
              <a:rPr lang="en-US" dirty="0" smtClean="0">
                <a:latin typeface="Garamond"/>
                <a:cs typeface="Garamond"/>
              </a:rPr>
              <a:t>Economies of scale vs. Economies of scope</a:t>
            </a:r>
            <a:endParaRPr lang="en-US" dirty="0">
              <a:latin typeface="Garamond"/>
              <a:cs typeface="Garamond"/>
            </a:endParaRPr>
          </a:p>
          <a:p>
            <a:pPr lvl="1"/>
            <a:endParaRPr lang="en-US" dirty="0">
              <a:latin typeface="Garamond"/>
              <a:cs typeface="Garamond"/>
            </a:endParaRPr>
          </a:p>
        </p:txBody>
      </p:sp>
    </p:spTree>
    <p:extLst>
      <p:ext uri="{BB962C8B-B14F-4D97-AF65-F5344CB8AC3E}">
        <p14:creationId xmlns:p14="http://schemas.microsoft.com/office/powerpoint/2010/main" val="272614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Business Trivia</a:t>
            </a:r>
            <a:endParaRPr lang="en-US" b="1" dirty="0">
              <a:latin typeface="Garamond"/>
              <a:cs typeface="Garamond"/>
            </a:endParaRPr>
          </a:p>
        </p:txBody>
      </p:sp>
      <p:sp>
        <p:nvSpPr>
          <p:cNvPr id="3" name="Content Placeholder 2"/>
          <p:cNvSpPr>
            <a:spLocks noGrp="1"/>
          </p:cNvSpPr>
          <p:nvPr>
            <p:ph idx="1"/>
          </p:nvPr>
        </p:nvSpPr>
        <p:spPr/>
        <p:txBody>
          <a:bodyPr/>
          <a:lstStyle/>
          <a:p>
            <a:r>
              <a:rPr lang="en-US" dirty="0" smtClean="0">
                <a:latin typeface="Garamond"/>
                <a:cs typeface="Garamond"/>
              </a:rPr>
              <a:t>Why do firms advertise?</a:t>
            </a:r>
          </a:p>
        </p:txBody>
      </p:sp>
      <p:pic>
        <p:nvPicPr>
          <p:cNvPr id="5" name="Picture 4" descr="Funnel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1584"/>
            <a:ext cx="8991600" cy="2857500"/>
          </a:xfrm>
          <a:prstGeom prst="rect">
            <a:avLst/>
          </a:prstGeom>
        </p:spPr>
      </p:pic>
    </p:spTree>
    <p:extLst>
      <p:ext uri="{BB962C8B-B14F-4D97-AF65-F5344CB8AC3E}">
        <p14:creationId xmlns:p14="http://schemas.microsoft.com/office/powerpoint/2010/main" val="40096046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Display Advertising</a:t>
            </a:r>
            <a:endParaRPr lang="en-US" b="1" dirty="0">
              <a:latin typeface="Garamond"/>
              <a:cs typeface="Garamond"/>
            </a:endParaRPr>
          </a:p>
        </p:txBody>
      </p:sp>
      <p:pic>
        <p:nvPicPr>
          <p:cNvPr id="4" name="Content Placeholder 3" descr="wapo.png"/>
          <p:cNvPicPr>
            <a:picLocks noGrp="1" noChangeAspect="1"/>
          </p:cNvPicPr>
          <p:nvPr>
            <p:ph idx="1"/>
          </p:nvPr>
        </p:nvPicPr>
        <p:blipFill>
          <a:blip r:embed="rId2">
            <a:extLst>
              <a:ext uri="{28A0092B-C50C-407E-A947-70E740481C1C}">
                <a14:useLocalDpi xmlns:a14="http://schemas.microsoft.com/office/drawing/2010/main" val="0"/>
              </a:ext>
            </a:extLst>
          </a:blip>
          <a:srcRect l="-1516" r="-1516"/>
          <a:stretch>
            <a:fillRect/>
          </a:stretch>
        </p:blipFill>
        <p:spPr/>
      </p:pic>
    </p:spTree>
    <p:extLst>
      <p:ext uri="{BB962C8B-B14F-4D97-AF65-F5344CB8AC3E}">
        <p14:creationId xmlns:p14="http://schemas.microsoft.com/office/powerpoint/2010/main" val="22267926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Garamond"/>
                <a:cs typeface="Garamond"/>
              </a:rPr>
              <a:t>Display Advertising</a:t>
            </a:r>
            <a:endParaRPr lang="en-US" b="1" dirty="0">
              <a:latin typeface="Garamond"/>
              <a:cs typeface="Garamond"/>
            </a:endParaRPr>
          </a:p>
        </p:txBody>
      </p:sp>
      <p:sp>
        <p:nvSpPr>
          <p:cNvPr id="6" name="Content Placeholder 5"/>
          <p:cNvSpPr>
            <a:spLocks noGrp="1"/>
          </p:cNvSpPr>
          <p:nvPr>
            <p:ph idx="1"/>
          </p:nvPr>
        </p:nvSpPr>
        <p:spPr>
          <a:xfrm>
            <a:off x="457200" y="1600200"/>
            <a:ext cx="8686800" cy="5257800"/>
          </a:xfrm>
        </p:spPr>
        <p:txBody>
          <a:bodyPr>
            <a:normAutofit/>
          </a:bodyPr>
          <a:lstStyle/>
          <a:p>
            <a:r>
              <a:rPr lang="en-US" sz="2000" dirty="0">
                <a:latin typeface="Garamond"/>
                <a:cs typeface="Garamond"/>
              </a:rPr>
              <a:t>Content publishers such as The New York Times, The Washington Post and The Wall Street Journal </a:t>
            </a:r>
            <a:r>
              <a:rPr lang="en-US" sz="2000" dirty="0" smtClean="0">
                <a:latin typeface="Garamond"/>
                <a:cs typeface="Garamond"/>
              </a:rPr>
              <a:t>generate revenue </a:t>
            </a:r>
            <a:r>
              <a:rPr lang="en-US" sz="2000" dirty="0">
                <a:latin typeface="Garamond"/>
                <a:cs typeface="Garamond"/>
              </a:rPr>
              <a:t>by using display advertisements</a:t>
            </a:r>
            <a:r>
              <a:rPr lang="en-US" sz="2000" dirty="0" smtClean="0">
                <a:latin typeface="Garamond"/>
                <a:cs typeface="Garamond"/>
              </a:rPr>
              <a:t>.</a:t>
            </a:r>
          </a:p>
          <a:p>
            <a:endParaRPr lang="en-US" sz="2000" dirty="0" smtClean="0">
              <a:latin typeface="Garamond"/>
              <a:cs typeface="Garamond"/>
            </a:endParaRPr>
          </a:p>
          <a:p>
            <a:r>
              <a:rPr lang="en-US" sz="2000" dirty="0" smtClean="0">
                <a:latin typeface="Garamond"/>
                <a:cs typeface="Garamond"/>
              </a:rPr>
              <a:t>The </a:t>
            </a:r>
            <a:r>
              <a:rPr lang="en-US" sz="2000" dirty="0">
                <a:latin typeface="Garamond"/>
                <a:cs typeface="Garamond"/>
              </a:rPr>
              <a:t>Washington Post's website contains several different sections including Sports and National, </a:t>
            </a:r>
            <a:r>
              <a:rPr lang="en-US" sz="2000" dirty="0" smtClean="0">
                <a:latin typeface="Garamond"/>
                <a:cs typeface="Garamond"/>
              </a:rPr>
              <a:t>as can </a:t>
            </a:r>
            <a:r>
              <a:rPr lang="en-US" sz="2000" dirty="0">
                <a:latin typeface="Garamond"/>
                <a:cs typeface="Garamond"/>
              </a:rPr>
              <a:t>be seen above. The number of views each section gets per day can be estimated by </a:t>
            </a:r>
            <a:r>
              <a:rPr lang="en-US" sz="2000" dirty="0" smtClean="0">
                <a:latin typeface="Garamond"/>
                <a:cs typeface="Garamond"/>
              </a:rPr>
              <a:t>analyzing historical </a:t>
            </a:r>
            <a:r>
              <a:rPr lang="en-US" sz="2000" dirty="0">
                <a:latin typeface="Garamond"/>
                <a:cs typeface="Garamond"/>
              </a:rPr>
              <a:t>data. Assume that the Sports section gets six million views per day and the National </a:t>
            </a:r>
            <a:r>
              <a:rPr lang="en-US" sz="2000" dirty="0" smtClean="0">
                <a:latin typeface="Garamond"/>
                <a:cs typeface="Garamond"/>
              </a:rPr>
              <a:t>section get </a:t>
            </a:r>
            <a:r>
              <a:rPr lang="en-US" sz="2000" dirty="0">
                <a:latin typeface="Garamond"/>
                <a:cs typeface="Garamond"/>
              </a:rPr>
              <a:t>five million views per day.</a:t>
            </a:r>
            <a:r>
              <a:rPr lang="en-US" sz="2000" dirty="0" smtClean="0">
                <a:latin typeface="Garamond"/>
                <a:cs typeface="Garamond"/>
              </a:rPr>
              <a:t> </a:t>
            </a:r>
          </a:p>
          <a:p>
            <a:endParaRPr lang="en-US" sz="2000" dirty="0" smtClean="0">
              <a:latin typeface="Garamond"/>
              <a:cs typeface="Garamond"/>
            </a:endParaRPr>
          </a:p>
          <a:p>
            <a:r>
              <a:rPr lang="en-US" sz="2000" dirty="0" smtClean="0">
                <a:latin typeface="Garamond"/>
                <a:cs typeface="Garamond"/>
              </a:rPr>
              <a:t>Assume </a:t>
            </a:r>
            <a:r>
              <a:rPr lang="en-US" sz="2000" dirty="0">
                <a:latin typeface="Garamond"/>
                <a:cs typeface="Garamond"/>
              </a:rPr>
              <a:t>four companies, GEICO, Delta, T</a:t>
            </a:r>
            <a:r>
              <a:rPr lang="en-US" sz="2000" dirty="0" smtClean="0">
                <a:latin typeface="Garamond"/>
                <a:cs typeface="Garamond"/>
              </a:rPr>
              <a:t>-Mobile </a:t>
            </a:r>
            <a:r>
              <a:rPr lang="en-US" sz="2000" dirty="0">
                <a:latin typeface="Garamond"/>
                <a:cs typeface="Garamond"/>
              </a:rPr>
              <a:t>and Capital One, wish to advertise on the </a:t>
            </a:r>
            <a:r>
              <a:rPr lang="en-US" sz="2000" dirty="0" smtClean="0">
                <a:latin typeface="Garamond"/>
                <a:cs typeface="Garamond"/>
              </a:rPr>
              <a:t>Sports and </a:t>
            </a:r>
            <a:r>
              <a:rPr lang="en-US" sz="2000" dirty="0">
                <a:latin typeface="Garamond"/>
                <a:cs typeface="Garamond"/>
              </a:rPr>
              <a:t>National sections of the Washington Post and they contract directly with the newspaper. For </a:t>
            </a:r>
            <a:r>
              <a:rPr lang="en-US" sz="2000" dirty="0" smtClean="0">
                <a:latin typeface="Garamond"/>
                <a:cs typeface="Garamond"/>
              </a:rPr>
              <a:t>each company</a:t>
            </a:r>
            <a:r>
              <a:rPr lang="en-US" sz="2000" dirty="0">
                <a:latin typeface="Garamond"/>
                <a:cs typeface="Garamond"/>
              </a:rPr>
              <a:t>, the contract specifies the number of times its display ads are shown in </a:t>
            </a:r>
            <a:r>
              <a:rPr lang="en-US" sz="2000" dirty="0" smtClean="0">
                <a:latin typeface="Garamond"/>
                <a:cs typeface="Garamond"/>
              </a:rPr>
              <a:t>these two sections. The </a:t>
            </a:r>
            <a:r>
              <a:rPr lang="en-US" sz="2000" dirty="0">
                <a:latin typeface="Garamond"/>
                <a:cs typeface="Garamond"/>
              </a:rPr>
              <a:t>contracts sometimes also specify a total number of page views that can originate from any </a:t>
            </a:r>
            <a:r>
              <a:rPr lang="en-US" sz="2000" dirty="0" smtClean="0">
                <a:latin typeface="Garamond"/>
                <a:cs typeface="Garamond"/>
              </a:rPr>
              <a:t>section of </a:t>
            </a:r>
            <a:r>
              <a:rPr lang="en-US" sz="2000" dirty="0">
                <a:latin typeface="Garamond"/>
                <a:cs typeface="Garamond"/>
              </a:rPr>
              <a:t>the newspaper. The page views promised by The Washington Post to each advertiser </a:t>
            </a:r>
            <a:r>
              <a:rPr lang="en-US" sz="2000" dirty="0" smtClean="0">
                <a:latin typeface="Garamond"/>
                <a:cs typeface="Garamond"/>
              </a:rPr>
              <a:t>are summarized </a:t>
            </a:r>
            <a:r>
              <a:rPr lang="en-US" sz="2000" dirty="0">
                <a:latin typeface="Garamond"/>
                <a:cs typeface="Garamond"/>
              </a:rPr>
              <a:t>in </a:t>
            </a:r>
            <a:r>
              <a:rPr lang="en-US" sz="2000" dirty="0" smtClean="0">
                <a:latin typeface="Garamond"/>
                <a:cs typeface="Garamond"/>
              </a:rPr>
              <a:t>the left table on the next slide.</a:t>
            </a:r>
            <a:endParaRPr lang="en-US" sz="2000" dirty="0">
              <a:latin typeface="Garamond"/>
              <a:cs typeface="Garamond"/>
            </a:endParaRPr>
          </a:p>
        </p:txBody>
      </p:sp>
    </p:spTree>
    <p:extLst>
      <p:ext uri="{BB962C8B-B14F-4D97-AF65-F5344CB8AC3E}">
        <p14:creationId xmlns:p14="http://schemas.microsoft.com/office/powerpoint/2010/main" val="40846406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4663"/>
            <a:ext cx="8229600" cy="1143000"/>
          </a:xfrm>
        </p:spPr>
        <p:txBody>
          <a:bodyPr>
            <a:normAutofit/>
          </a:bodyPr>
          <a:lstStyle/>
          <a:p>
            <a:r>
              <a:rPr lang="en-US" sz="3100" b="1" dirty="0">
                <a:latin typeface="Garamond"/>
                <a:cs typeface="Garamond"/>
              </a:rPr>
              <a:t>What is the optimal </a:t>
            </a:r>
            <a:r>
              <a:rPr lang="en-US" sz="3100" b="1" dirty="0" smtClean="0">
                <a:latin typeface="Garamond"/>
                <a:cs typeface="Garamond"/>
              </a:rPr>
              <a:t>ad placement policy?</a:t>
            </a:r>
            <a:endParaRPr lang="en-US" b="1" dirty="0">
              <a:latin typeface="Garamond"/>
              <a:cs typeface="Garamond"/>
            </a:endParaRPr>
          </a:p>
        </p:txBody>
      </p:sp>
      <p:sp>
        <p:nvSpPr>
          <p:cNvPr id="3" name="Content Placeholder 2"/>
          <p:cNvSpPr>
            <a:spLocks noGrp="1"/>
          </p:cNvSpPr>
          <p:nvPr>
            <p:ph idx="1"/>
          </p:nvPr>
        </p:nvSpPr>
        <p:spPr>
          <a:xfrm>
            <a:off x="457200" y="177800"/>
            <a:ext cx="8229600" cy="4525963"/>
          </a:xfrm>
        </p:spPr>
        <p:txBody>
          <a:bodyPr>
            <a:normAutofit/>
          </a:bodyPr>
          <a:lstStyle/>
          <a:p>
            <a:endParaRPr lang="en-US" sz="2000" dirty="0" smtClean="0">
              <a:latin typeface="Garamond"/>
              <a:cs typeface="Garamond"/>
            </a:endParaRPr>
          </a:p>
          <a:p>
            <a:endParaRPr lang="en-US" sz="2000" dirty="0">
              <a:latin typeface="Garamond"/>
              <a:cs typeface="Garamond"/>
            </a:endParaRPr>
          </a:p>
          <a:p>
            <a:r>
              <a:rPr lang="en-US" sz="2000" dirty="0" smtClean="0">
                <a:latin typeface="Garamond"/>
                <a:cs typeface="Garamond"/>
              </a:rPr>
              <a:t>Assume </a:t>
            </a:r>
            <a:r>
              <a:rPr lang="en-US" sz="2000" dirty="0">
                <a:latin typeface="Garamond"/>
                <a:cs typeface="Garamond"/>
              </a:rPr>
              <a:t>that the contract also specifies that The Washington Post receives $2.30 per click-</a:t>
            </a:r>
            <a:r>
              <a:rPr lang="en-US" sz="2000" dirty="0" smtClean="0">
                <a:latin typeface="Garamond"/>
                <a:cs typeface="Garamond"/>
              </a:rPr>
              <a:t>through from </a:t>
            </a:r>
            <a:r>
              <a:rPr lang="en-US" sz="2000" dirty="0">
                <a:latin typeface="Garamond"/>
                <a:cs typeface="Garamond"/>
              </a:rPr>
              <a:t>each of the four companies. However, not every page view leads to a click. If every 1000 </a:t>
            </a:r>
            <a:r>
              <a:rPr lang="en-US" sz="2000" dirty="0" smtClean="0">
                <a:latin typeface="Garamond"/>
                <a:cs typeface="Garamond"/>
              </a:rPr>
              <a:t>views leads </a:t>
            </a:r>
            <a:r>
              <a:rPr lang="en-US" sz="2000" dirty="0">
                <a:latin typeface="Garamond"/>
                <a:cs typeface="Garamond"/>
              </a:rPr>
              <a:t>to 5 clicks, the click-through rate is 0.5%. Newspapers use historical data and </a:t>
            </a:r>
            <a:r>
              <a:rPr lang="en-US" sz="2000" dirty="0" smtClean="0">
                <a:latin typeface="Garamond"/>
                <a:cs typeface="Garamond"/>
              </a:rPr>
              <a:t>tracking technologies </a:t>
            </a:r>
            <a:r>
              <a:rPr lang="en-US" sz="2000" dirty="0">
                <a:latin typeface="Garamond"/>
                <a:cs typeface="Garamond"/>
              </a:rPr>
              <a:t>to determine click-through rates. Assume that the relevant click-through rates are </a:t>
            </a:r>
            <a:r>
              <a:rPr lang="en-US" sz="2000" dirty="0" smtClean="0">
                <a:latin typeface="Garamond"/>
                <a:cs typeface="Garamond"/>
              </a:rPr>
              <a:t>given in </a:t>
            </a:r>
            <a:r>
              <a:rPr lang="en-US" sz="2000" dirty="0">
                <a:latin typeface="Garamond"/>
                <a:cs typeface="Garamond"/>
              </a:rPr>
              <a:t>the </a:t>
            </a:r>
            <a:r>
              <a:rPr lang="en-US" sz="2000" dirty="0" smtClean="0">
                <a:latin typeface="Garamond"/>
                <a:cs typeface="Garamond"/>
              </a:rPr>
              <a:t>right table below.</a:t>
            </a:r>
            <a:endParaRPr lang="en-US" sz="2000" dirty="0">
              <a:latin typeface="Garamond"/>
              <a:cs typeface="Garamond"/>
            </a:endParaRPr>
          </a:p>
        </p:txBody>
      </p:sp>
      <p:pic>
        <p:nvPicPr>
          <p:cNvPr id="4" name="Picture 3" descr="Tabl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54" y="3573463"/>
            <a:ext cx="3870446" cy="1981200"/>
          </a:xfrm>
          <a:prstGeom prst="rect">
            <a:avLst/>
          </a:prstGeom>
        </p:spPr>
      </p:pic>
      <p:pic>
        <p:nvPicPr>
          <p:cNvPr id="5" name="Picture 4" descr="Tabl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732" y="3476343"/>
            <a:ext cx="3291417" cy="2078320"/>
          </a:xfrm>
          <a:prstGeom prst="rect">
            <a:avLst/>
          </a:prstGeom>
        </p:spPr>
      </p:pic>
    </p:spTree>
    <p:extLst>
      <p:ext uri="{BB962C8B-B14F-4D97-AF65-F5344CB8AC3E}">
        <p14:creationId xmlns:p14="http://schemas.microsoft.com/office/powerpoint/2010/main" val="19344983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57200"/>
            <a:ext cx="9029700" cy="1143000"/>
          </a:xfrm>
        </p:spPr>
        <p:txBody>
          <a:bodyPr>
            <a:normAutofit fontScale="90000"/>
          </a:bodyPr>
          <a:lstStyle/>
          <a:p>
            <a:r>
              <a:rPr lang="en-US" b="1" dirty="0" smtClean="0">
                <a:latin typeface="Garamond"/>
                <a:cs typeface="Garamond"/>
              </a:rPr>
              <a:t>Modeling</a:t>
            </a:r>
            <a:r>
              <a:rPr lang="en-US" sz="3600" b="1" dirty="0" smtClean="0">
                <a:latin typeface="Garamond"/>
                <a:cs typeface="Garamond"/>
              </a:rPr>
              <a:t/>
            </a:r>
            <a:br>
              <a:rPr lang="en-US" sz="3600" b="1" dirty="0" smtClean="0">
                <a:latin typeface="Garamond"/>
                <a:cs typeface="Garamond"/>
              </a:rPr>
            </a:br>
            <a:r>
              <a:rPr lang="en-US" sz="2200" dirty="0" smtClean="0">
                <a:latin typeface="Garamond"/>
                <a:cs typeface="Garamond"/>
              </a:rPr>
              <a:t>This is not an advertising problem</a:t>
            </a:r>
            <a:r>
              <a:rPr lang="en-US" sz="3600" b="1" dirty="0">
                <a:latin typeface="Garamond"/>
                <a:cs typeface="Garamond"/>
              </a:rPr>
              <a:t/>
            </a:r>
            <a:br>
              <a:rPr lang="en-US" sz="3600" b="1" dirty="0">
                <a:latin typeface="Garamond"/>
                <a:cs typeface="Garamond"/>
              </a:rPr>
            </a:br>
            <a:endParaRPr lang="en-US" sz="2400" dirty="0">
              <a:latin typeface="Garamond"/>
              <a:cs typeface="Garamond"/>
            </a:endParaRPr>
          </a:p>
        </p:txBody>
      </p:sp>
      <p:sp>
        <p:nvSpPr>
          <p:cNvPr id="6" name="Content Placeholder 5"/>
          <p:cNvSpPr>
            <a:spLocks noGrp="1"/>
          </p:cNvSpPr>
          <p:nvPr>
            <p:ph idx="1"/>
          </p:nvPr>
        </p:nvSpPr>
        <p:spPr/>
        <p:txBody>
          <a:bodyPr/>
          <a:lstStyle/>
          <a:p>
            <a:r>
              <a:rPr lang="en-US" dirty="0" smtClean="0">
                <a:latin typeface="Garamond"/>
                <a:cs typeface="Garamond"/>
              </a:rPr>
              <a:t>What are the decisions?</a:t>
            </a:r>
          </a:p>
          <a:p>
            <a:r>
              <a:rPr lang="en-US" dirty="0" smtClean="0">
                <a:latin typeface="Garamond"/>
                <a:cs typeface="Garamond"/>
              </a:rPr>
              <a:t>What is the objective function?</a:t>
            </a:r>
          </a:p>
          <a:p>
            <a:r>
              <a:rPr lang="en-US" dirty="0" smtClean="0">
                <a:latin typeface="Garamond"/>
                <a:cs typeface="Garamond"/>
              </a:rPr>
              <a:t>What are the constraints?</a:t>
            </a:r>
          </a:p>
          <a:p>
            <a:r>
              <a:rPr lang="en-US" dirty="0">
                <a:latin typeface="Garamond"/>
                <a:cs typeface="Garamond"/>
                <a:hlinkClick r:id="rId2"/>
              </a:rPr>
              <a:t>http://cvxopt.org/userguide/</a:t>
            </a:r>
            <a:r>
              <a:rPr lang="en-US" dirty="0" smtClean="0">
                <a:latin typeface="Garamond"/>
                <a:cs typeface="Garamond"/>
                <a:hlinkClick r:id="rId2"/>
              </a:rPr>
              <a:t>modeling.html</a:t>
            </a:r>
            <a:endParaRPr lang="en-US" dirty="0" smtClean="0">
              <a:latin typeface="Garamond"/>
              <a:cs typeface="Garamond"/>
            </a:endParaRPr>
          </a:p>
          <a:p>
            <a:pPr marL="0" indent="0">
              <a:buNone/>
            </a:pPr>
            <a:endParaRPr lang="en-US" dirty="0" smtClean="0">
              <a:latin typeface="Garamond"/>
              <a:cs typeface="Garamond"/>
            </a:endParaRPr>
          </a:p>
          <a:p>
            <a:pPr marL="0" indent="0">
              <a:buNone/>
            </a:pPr>
            <a:endParaRPr lang="en-US" dirty="0">
              <a:latin typeface="Garamond"/>
              <a:cs typeface="Garamond"/>
            </a:endParaRPr>
          </a:p>
        </p:txBody>
      </p:sp>
      <p:pic>
        <p:nvPicPr>
          <p:cNvPr id="2" name="Picture 1" descr="cvxoptmodel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0" y="4533900"/>
            <a:ext cx="7137400" cy="1892300"/>
          </a:xfrm>
          <a:prstGeom prst="rect">
            <a:avLst/>
          </a:prstGeom>
        </p:spPr>
      </p:pic>
    </p:spTree>
    <p:extLst>
      <p:ext uri="{BB962C8B-B14F-4D97-AF65-F5344CB8AC3E}">
        <p14:creationId xmlns:p14="http://schemas.microsoft.com/office/powerpoint/2010/main" val="37691084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a:cs typeface="Garamond"/>
              </a:rPr>
              <a:t>Decisions</a:t>
            </a:r>
            <a:endParaRPr lang="en-US" b="1" dirty="0">
              <a:latin typeface="Garamond"/>
              <a:cs typeface="Garamond"/>
            </a:endParaRPr>
          </a:p>
        </p:txBody>
      </p:sp>
      <p:pic>
        <p:nvPicPr>
          <p:cNvPr id="4" name="Content Placeholder 3" descr="decision variables wapo.png"/>
          <p:cNvPicPr>
            <a:picLocks noGrp="1" noChangeAspect="1"/>
          </p:cNvPicPr>
          <p:nvPr>
            <p:ph idx="1"/>
          </p:nvPr>
        </p:nvPicPr>
        <p:blipFill>
          <a:blip r:embed="rId2">
            <a:extLst>
              <a:ext uri="{28A0092B-C50C-407E-A947-70E740481C1C}">
                <a14:useLocalDpi xmlns:a14="http://schemas.microsoft.com/office/drawing/2010/main" val="0"/>
              </a:ext>
            </a:extLst>
          </a:blip>
          <a:srcRect t="-12205" b="-12205"/>
          <a:stretch>
            <a:fillRect/>
          </a:stretch>
        </p:blipFill>
        <p:spPr/>
      </p:pic>
    </p:spTree>
    <p:extLst>
      <p:ext uri="{BB962C8B-B14F-4D97-AF65-F5344CB8AC3E}">
        <p14:creationId xmlns:p14="http://schemas.microsoft.com/office/powerpoint/2010/main" val="402966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3254</TotalTime>
  <Words>1507</Words>
  <Application>Microsoft Macintosh PowerPoint</Application>
  <PresentationFormat>On-screen Show (4:3)</PresentationFormat>
  <Paragraphs>174</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Office Theme</vt:lpstr>
      <vt:lpstr>Document</vt:lpstr>
      <vt:lpstr>Microsoft Word Document</vt:lpstr>
      <vt:lpstr> Making Linear Decisions </vt:lpstr>
      <vt:lpstr>Google Colab</vt:lpstr>
      <vt:lpstr>Agenda</vt:lpstr>
      <vt:lpstr>Business Trivia</vt:lpstr>
      <vt:lpstr>Display Advertising</vt:lpstr>
      <vt:lpstr>Display Advertising</vt:lpstr>
      <vt:lpstr>What is the optimal ad placement policy?</vt:lpstr>
      <vt:lpstr>Modeling This is not an advertising problem </vt:lpstr>
      <vt:lpstr>Decisions</vt:lpstr>
      <vt:lpstr>Modeling</vt:lpstr>
      <vt:lpstr>Objective Function</vt:lpstr>
      <vt:lpstr>Constraints</vt:lpstr>
      <vt:lpstr>Lego Last Week</vt:lpstr>
      <vt:lpstr>Lego This Week</vt:lpstr>
      <vt:lpstr>What do you think?</vt:lpstr>
      <vt:lpstr>Better Modeling</vt:lpstr>
      <vt:lpstr>Integer Programming</vt:lpstr>
      <vt:lpstr>Solution to by Integer Programming</vt:lpstr>
      <vt:lpstr>Solution to by Integer Programming</vt:lpstr>
      <vt:lpstr>Solution to by Integer Programming</vt:lpstr>
      <vt:lpstr>Visually</vt:lpstr>
      <vt:lpstr>Integer Programming</vt:lpstr>
      <vt:lpstr>Binary Variables and Binary Choice</vt:lpstr>
      <vt:lpstr>0-1 Constraints</vt:lpstr>
      <vt:lpstr>Warehouse Location Problem</vt:lpstr>
      <vt:lpstr>Warehouse Location Problem</vt:lpstr>
      <vt:lpstr>p-Median Problem</vt:lpstr>
      <vt:lpstr>You code</vt:lpstr>
      <vt:lpstr>Linking Constraints with Fixed Costs</vt:lpstr>
      <vt:lpstr>Incorporating Fixed Costs</vt:lpstr>
      <vt:lpstr>Linking Constraint</vt:lpstr>
      <vt:lpstr>Amazon</vt:lpstr>
      <vt:lpstr>PowerPoint Presentation</vt:lpstr>
      <vt:lpstr>Questions</vt:lpstr>
      <vt:lpstr>Modeling</vt:lpstr>
      <vt:lpstr>Business Trivia</vt:lpstr>
    </vt:vector>
  </TitlesOfParts>
  <Company>UCDavis GSM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Olivier Rubel</dc:creator>
  <cp:lastModifiedBy>Olivier Rubel</cp:lastModifiedBy>
  <cp:revision>60</cp:revision>
  <dcterms:created xsi:type="dcterms:W3CDTF">2018-02-18T21:19:28Z</dcterms:created>
  <dcterms:modified xsi:type="dcterms:W3CDTF">2018-04-13T20:25:44Z</dcterms:modified>
</cp:coreProperties>
</file>