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320" r:id="rId3"/>
    <p:sldId id="425" r:id="rId4"/>
    <p:sldId id="456" r:id="rId5"/>
    <p:sldId id="429" r:id="rId6"/>
    <p:sldId id="455" r:id="rId7"/>
    <p:sldId id="432" r:id="rId8"/>
    <p:sldId id="438" r:id="rId9"/>
    <p:sldId id="437" r:id="rId10"/>
    <p:sldId id="441" r:id="rId11"/>
    <p:sldId id="442" r:id="rId12"/>
    <p:sldId id="457" r:id="rId13"/>
    <p:sldId id="436" r:id="rId14"/>
    <p:sldId id="439" r:id="rId15"/>
    <p:sldId id="453" r:id="rId16"/>
    <p:sldId id="440" r:id="rId17"/>
    <p:sldId id="444" r:id="rId18"/>
    <p:sldId id="443" r:id="rId19"/>
    <p:sldId id="446" r:id="rId20"/>
    <p:sldId id="445" r:id="rId21"/>
    <p:sldId id="452" r:id="rId22"/>
    <p:sldId id="463" r:id="rId23"/>
    <p:sldId id="458" r:id="rId24"/>
    <p:sldId id="433" r:id="rId25"/>
    <p:sldId id="459" r:id="rId26"/>
    <p:sldId id="460" r:id="rId27"/>
    <p:sldId id="461" r:id="rId28"/>
    <p:sldId id="462" r:id="rId29"/>
    <p:sldId id="464" r:id="rId30"/>
    <p:sldId id="470" r:id="rId31"/>
    <p:sldId id="468" r:id="rId32"/>
    <p:sldId id="471" r:id="rId33"/>
    <p:sldId id="448" r:id="rId34"/>
    <p:sldId id="449" r:id="rId35"/>
    <p:sldId id="450" r:id="rId36"/>
    <p:sldId id="472" r:id="rId37"/>
    <p:sldId id="473" r:id="rId38"/>
    <p:sldId id="46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8" autoAdjust="0"/>
    <p:restoredTop sz="76846" autoAdjust="0"/>
  </p:normalViewPr>
  <p:slideViewPr>
    <p:cSldViewPr snapToGrid="0" snapToObjects="1">
      <p:cViewPr>
        <p:scale>
          <a:sx n="75" d="100"/>
          <a:sy n="75" d="100"/>
        </p:scale>
        <p:origin x="-2096" y="-184"/>
      </p:cViewPr>
      <p:guideLst>
        <p:guide orient="horz" pos="2160"/>
        <p:guide pos="2880"/>
      </p:guideLst>
    </p:cSldViewPr>
  </p:slideViewPr>
  <p:notesTextViewPr>
    <p:cViewPr>
      <p:scale>
        <a:sx n="215" d="100"/>
        <a:sy n="21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80927-E9E3-7C48-80EB-AAE24C8117D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1DEFD-CE48-CC4D-AB21-E4939754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Ph.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Delquie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DEFD-CE48-CC4D-AB21-E4939754CF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3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DEFD-CE48-CC4D-AB21-E4939754CF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4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DEFD-CE48-CC4D-AB21-E4939754CF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4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Cornuejols</a:t>
            </a:r>
            <a:r>
              <a:rPr lang="en-US" baseline="0" dirty="0" smtClean="0"/>
              <a:t> and Trick, 1998.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DEFD-CE48-CC4D-AB21-E4939754CF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Source: wikipedia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17AC6B-E7BE-6544-BD42-3A075ADEEE73}" type="slidenum">
              <a:rPr lang="en-US" sz="1200"/>
              <a:pPr eaLnBrk="1" hangingPunct="1"/>
              <a:t>30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4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7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5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0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8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7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51594-978C-9440-A34E-DB61F72C7D4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7.emf"/><Relationship Id="rId5" Type="http://schemas.openxmlformats.org/officeDocument/2006/relationships/package" Target="../embeddings/Microsoft_Word_Document8.docx"/><Relationship Id="rId6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4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77558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Making Decisions under Uncertainty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Promotion or Not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600200"/>
            <a:ext cx="8398933" cy="5054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Garamond"/>
                <a:ea typeface="ＭＳ Ｐゴシック" charset="0"/>
                <a:cs typeface="Garamond"/>
              </a:rPr>
              <a:t>A customer enters your store</a:t>
            </a:r>
          </a:p>
          <a:p>
            <a:r>
              <a:rPr lang="en-US" dirty="0" smtClean="0">
                <a:latin typeface="Garamond"/>
                <a:ea typeface="ＭＳ Ｐゴシック" charset="0"/>
                <a:cs typeface="Garamond"/>
              </a:rPr>
              <a:t>You don’t know the type of the customer</a:t>
            </a:r>
          </a:p>
          <a:p>
            <a:pPr lvl="1"/>
            <a:r>
              <a:rPr lang="en-US" dirty="0" smtClean="0">
                <a:latin typeface="Garamond"/>
                <a:ea typeface="ＭＳ Ｐゴシック" charset="0"/>
                <a:cs typeface="Garamond"/>
              </a:rPr>
              <a:t>With equal chance, the customer is willing to either  </a:t>
            </a:r>
            <a:r>
              <a:rPr lang="en-US" dirty="0">
                <a:latin typeface="Garamond"/>
                <a:ea typeface="ＭＳ Ｐゴシック" charset="0"/>
                <a:cs typeface="Garamond"/>
              </a:rPr>
              <a:t>pay $20 or $</a:t>
            </a:r>
            <a:r>
              <a:rPr lang="en-US" dirty="0" smtClean="0">
                <a:latin typeface="Garamond"/>
                <a:ea typeface="ＭＳ Ｐゴシック" charset="0"/>
                <a:cs typeface="Garamond"/>
              </a:rPr>
              <a:t>10, with equal chance. </a:t>
            </a:r>
            <a:endParaRPr lang="en-US" dirty="0">
              <a:latin typeface="Garamond"/>
              <a:ea typeface="ＭＳ Ｐゴシック" charset="0"/>
              <a:cs typeface="Garamond"/>
            </a:endParaRP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Your price is $15 (0 costs), but </a:t>
            </a:r>
            <a:r>
              <a:rPr lang="en-US" dirty="0" smtClean="0">
                <a:latin typeface="Garamond"/>
                <a:ea typeface="ＭＳ Ｐゴシック" charset="0"/>
                <a:cs typeface="Garamond"/>
              </a:rPr>
              <a:t>the customer </a:t>
            </a:r>
            <a:r>
              <a:rPr lang="en-US" dirty="0">
                <a:latin typeface="Garamond"/>
                <a:ea typeface="ＭＳ Ｐゴシック" charset="0"/>
                <a:cs typeface="Garamond"/>
              </a:rPr>
              <a:t>asks for a deeply discounted price of $5 (the price is $5)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You </a:t>
            </a:r>
            <a:r>
              <a:rPr lang="en-US" dirty="0" smtClean="0">
                <a:latin typeface="Garamond"/>
                <a:ea typeface="ＭＳ Ｐゴシック" charset="0"/>
                <a:cs typeface="Garamond"/>
              </a:rPr>
              <a:t>don’</a:t>
            </a:r>
            <a:r>
              <a:rPr lang="en-US" altLang="ja-JP" dirty="0" smtClean="0">
                <a:latin typeface="Garamond"/>
                <a:ea typeface="ＭＳ Ｐゴシック" charset="0"/>
                <a:cs typeface="Garamond"/>
              </a:rPr>
              <a:t>t </a:t>
            </a:r>
            <a:r>
              <a:rPr lang="en-US" altLang="ja-JP" dirty="0">
                <a:latin typeface="Garamond"/>
                <a:ea typeface="ＭＳ Ｐゴシック" charset="0"/>
                <a:cs typeface="Garamond"/>
              </a:rPr>
              <a:t>know whether the customer has </a:t>
            </a:r>
            <a:r>
              <a:rPr lang="en-US" altLang="ja-JP" dirty="0" smtClean="0">
                <a:latin typeface="Garamond"/>
                <a:ea typeface="ＭＳ Ｐゴシック" charset="0"/>
                <a:cs typeface="Garamond"/>
              </a:rPr>
              <a:t>a value </a:t>
            </a:r>
            <a:r>
              <a:rPr lang="en-US" altLang="ja-JP" dirty="0">
                <a:latin typeface="Garamond"/>
                <a:ea typeface="ＭＳ Ｐゴシック" charset="0"/>
                <a:cs typeface="Garamond"/>
              </a:rPr>
              <a:t>$20 or $10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What would you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What is the Tree (and the decision)?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2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Sensitivity Analysis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At which point do you give the discounted price to the customer?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01545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Product Decision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502073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Garamond"/>
                <a:cs typeface="Garamond"/>
              </a:rPr>
              <a:t>To absorb some short-term excess production </a:t>
            </a:r>
            <a:r>
              <a:rPr lang="en-US" dirty="0" smtClean="0">
                <a:latin typeface="Garamond"/>
                <a:cs typeface="Garamond"/>
              </a:rPr>
              <a:t>capacity at </a:t>
            </a:r>
            <a:r>
              <a:rPr lang="en-US" dirty="0">
                <a:latin typeface="Garamond"/>
                <a:cs typeface="Garamond"/>
              </a:rPr>
              <a:t>its Arizona plant, Special Instrument Products is considering a short </a:t>
            </a:r>
            <a:r>
              <a:rPr lang="en-US" dirty="0" smtClean="0">
                <a:latin typeface="Garamond"/>
                <a:cs typeface="Garamond"/>
              </a:rPr>
              <a:t>manufacturing run </a:t>
            </a:r>
            <a:r>
              <a:rPr lang="en-US" dirty="0">
                <a:latin typeface="Garamond"/>
                <a:cs typeface="Garamond"/>
              </a:rPr>
              <a:t>for either of two new products, a temperature sensor or a </a:t>
            </a:r>
            <a:r>
              <a:rPr lang="en-US" dirty="0" smtClean="0">
                <a:latin typeface="Garamond"/>
                <a:cs typeface="Garamond"/>
              </a:rPr>
              <a:t>pressure sensor</a:t>
            </a:r>
            <a:r>
              <a:rPr lang="en-US" dirty="0">
                <a:latin typeface="Garamond"/>
                <a:cs typeface="Garamond"/>
              </a:rPr>
              <a:t>. The market for each product is known if the products can be </a:t>
            </a:r>
            <a:r>
              <a:rPr lang="en-US" dirty="0" smtClean="0">
                <a:latin typeface="Garamond"/>
                <a:cs typeface="Garamond"/>
              </a:rPr>
              <a:t>successfully developed</a:t>
            </a:r>
            <a:r>
              <a:rPr lang="en-US" dirty="0">
                <a:latin typeface="Garamond"/>
                <a:cs typeface="Garamond"/>
              </a:rPr>
              <a:t>. However, there is some chance that it will not be possible </a:t>
            </a:r>
            <a:r>
              <a:rPr lang="en-US" dirty="0" smtClean="0">
                <a:latin typeface="Garamond"/>
                <a:cs typeface="Garamond"/>
              </a:rPr>
              <a:t>to successfully </a:t>
            </a:r>
            <a:r>
              <a:rPr lang="en-US" dirty="0">
                <a:latin typeface="Garamond"/>
                <a:cs typeface="Garamond"/>
              </a:rPr>
              <a:t>develop them.</a:t>
            </a:r>
          </a:p>
          <a:p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Revenue </a:t>
            </a:r>
            <a:r>
              <a:rPr lang="en-US" dirty="0">
                <a:latin typeface="Garamond"/>
                <a:cs typeface="Garamond"/>
              </a:rPr>
              <a:t>of $1,000,000 would be realized from selling the temperature </a:t>
            </a:r>
            <a:r>
              <a:rPr lang="en-US" dirty="0" smtClean="0">
                <a:latin typeface="Garamond"/>
                <a:cs typeface="Garamond"/>
              </a:rPr>
              <a:t>sensor and </a:t>
            </a:r>
            <a:r>
              <a:rPr lang="en-US" dirty="0">
                <a:latin typeface="Garamond"/>
                <a:cs typeface="Garamond"/>
              </a:rPr>
              <a:t>revenue of $400,000 would be realized from selling the pressure sensor. </a:t>
            </a:r>
            <a:r>
              <a:rPr lang="en-US" dirty="0" smtClean="0">
                <a:latin typeface="Garamond"/>
                <a:cs typeface="Garamond"/>
              </a:rPr>
              <a:t>Both of </a:t>
            </a:r>
            <a:r>
              <a:rPr lang="en-US" dirty="0">
                <a:latin typeface="Garamond"/>
                <a:cs typeface="Garamond"/>
              </a:rPr>
              <a:t>these amounts are net of production cost but do not include development </a:t>
            </a:r>
            <a:r>
              <a:rPr lang="en-US" dirty="0" smtClean="0">
                <a:latin typeface="Garamond"/>
                <a:cs typeface="Garamond"/>
              </a:rPr>
              <a:t>cost. If </a:t>
            </a:r>
            <a:r>
              <a:rPr lang="en-US" dirty="0">
                <a:latin typeface="Garamond"/>
                <a:cs typeface="Garamond"/>
              </a:rPr>
              <a:t>development is unsuccessful for a product, then there will be no sales, and </a:t>
            </a:r>
            <a:r>
              <a:rPr lang="en-US" dirty="0" smtClean="0">
                <a:latin typeface="Garamond"/>
                <a:cs typeface="Garamond"/>
              </a:rPr>
              <a:t>the development </a:t>
            </a:r>
            <a:r>
              <a:rPr lang="en-US" dirty="0">
                <a:latin typeface="Garamond"/>
                <a:cs typeface="Garamond"/>
              </a:rPr>
              <a:t>cost will be totally lost. Development cost would be $100,000 </a:t>
            </a:r>
            <a:r>
              <a:rPr lang="en-US" dirty="0" smtClean="0">
                <a:latin typeface="Garamond"/>
                <a:cs typeface="Garamond"/>
              </a:rPr>
              <a:t>for the </a:t>
            </a:r>
            <a:r>
              <a:rPr lang="en-US" dirty="0">
                <a:latin typeface="Garamond"/>
                <a:cs typeface="Garamond"/>
              </a:rPr>
              <a:t>temperature sensor and $10,000 for the pressure sensor</a:t>
            </a:r>
            <a:r>
              <a:rPr lang="en-US" dirty="0" smtClean="0">
                <a:latin typeface="Garamond"/>
                <a:cs typeface="Garamond"/>
              </a:rPr>
              <a:t>.</a:t>
            </a:r>
          </a:p>
          <a:p>
            <a:endParaRPr lang="en-US" dirty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Assume probability of development success for temperature tensor is 50% and for the other product it’s 80%</a:t>
            </a:r>
          </a:p>
          <a:p>
            <a:endParaRPr lang="en-US" dirty="0" smtClean="0">
              <a:latin typeface="Garamond"/>
              <a:cs typeface="Garamond"/>
            </a:endParaRPr>
          </a:p>
          <a:p>
            <a:endParaRPr lang="en-US" dirty="0">
              <a:latin typeface="Garamond"/>
              <a:cs typeface="Garamond"/>
            </a:endParaRPr>
          </a:p>
          <a:p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6815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What is the Tree (and the decision)?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7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Value and Limitation of Decision Trees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Garamond"/>
                <a:cs typeface="Garamond"/>
              </a:rPr>
              <a:t>Advantages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Wide applicability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Enhance/promote clarity of problem framing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Facilitate strategic, multi-stage thinking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Focus attention on terminal (not intermediate consequences)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Facilitate evaluation of information</a:t>
            </a:r>
          </a:p>
          <a:p>
            <a:r>
              <a:rPr lang="en-US" dirty="0" smtClean="0">
                <a:latin typeface="Garamond"/>
                <a:cs typeface="Garamond"/>
              </a:rPr>
              <a:t>Limitations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Discrete representation of decisions and uncertainties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Multiplication of branches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2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Competitive Reactions I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8933" cy="512233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Consider a market with an incumbent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The new entrant has to </a:t>
            </a:r>
            <a:r>
              <a:rPr lang="en-US" dirty="0" smtClean="0">
                <a:latin typeface="Garamond"/>
                <a:ea typeface="ＭＳ Ｐゴシック" charset="0"/>
                <a:cs typeface="Garamond"/>
              </a:rPr>
              <a:t>decide to enter (or not)</a:t>
            </a:r>
            <a:endParaRPr lang="en-US" dirty="0">
              <a:latin typeface="Garamond"/>
              <a:ea typeface="ＭＳ Ｐゴシック" charset="0"/>
              <a:cs typeface="Garamond"/>
            </a:endParaRPr>
          </a:p>
          <a:p>
            <a:r>
              <a:rPr lang="en-US" dirty="0" smtClean="0">
                <a:latin typeface="Garamond"/>
                <a:ea typeface="ＭＳ Ｐゴシック" charset="0"/>
                <a:cs typeface="Garamond"/>
              </a:rPr>
              <a:t>The incumbent has </a:t>
            </a:r>
            <a:r>
              <a:rPr lang="en-US" dirty="0">
                <a:latin typeface="Garamond"/>
                <a:ea typeface="ＭＳ Ｐゴシック" charset="0"/>
                <a:cs typeface="Garamond"/>
              </a:rPr>
              <a:t>to decide whether </a:t>
            </a:r>
            <a:r>
              <a:rPr lang="en-US" dirty="0" smtClean="0">
                <a:latin typeface="Garamond"/>
                <a:ea typeface="ＭＳ Ｐゴシック" charset="0"/>
                <a:cs typeface="Garamond"/>
              </a:rPr>
              <a:t>to retaliate (or not)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Firms have </a:t>
            </a:r>
            <a:r>
              <a:rPr lang="en-US" b="1" dirty="0">
                <a:solidFill>
                  <a:srgbClr val="FF0000"/>
                </a:solidFill>
                <a:latin typeface="Garamond"/>
                <a:ea typeface="ＭＳ Ｐゴシック" charset="0"/>
                <a:cs typeface="Garamond"/>
              </a:rPr>
              <a:t>symmetric</a:t>
            </a:r>
            <a:r>
              <a:rPr lang="en-US" dirty="0">
                <a:latin typeface="Garamond"/>
                <a:ea typeface="ＭＳ Ｐゴシック" charset="0"/>
                <a:cs typeface="Garamond"/>
              </a:rPr>
              <a:t> cost </a:t>
            </a:r>
            <a:r>
              <a:rPr lang="en-US" dirty="0" smtClean="0">
                <a:latin typeface="Garamond"/>
                <a:ea typeface="ＭＳ Ｐゴシック" charset="0"/>
                <a:cs typeface="Garamond"/>
              </a:rPr>
              <a:t>structures </a:t>
            </a:r>
          </a:p>
          <a:p>
            <a:pPr lvl="1"/>
            <a:r>
              <a:rPr lang="en-US" dirty="0" smtClean="0">
                <a:latin typeface="Garamond"/>
                <a:ea typeface="ＭＳ Ｐゴシック" charset="0"/>
                <a:cs typeface="Garamond"/>
              </a:rPr>
              <a:t>Fixed cost = $1,750,000</a:t>
            </a:r>
          </a:p>
          <a:p>
            <a:pPr lvl="1"/>
            <a:r>
              <a:rPr lang="en-US" dirty="0" smtClean="0">
                <a:latin typeface="Garamond"/>
                <a:ea typeface="ＭＳ Ｐゴシック" charset="0"/>
                <a:cs typeface="Garamond"/>
              </a:rPr>
              <a:t>Variable Cost= $30</a:t>
            </a:r>
            <a:endParaRPr lang="en-US" dirty="0">
              <a:latin typeface="Garamond"/>
              <a:ea typeface="ＭＳ Ｐゴシック" charset="0"/>
              <a:cs typeface="Garamond"/>
            </a:endParaRP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If there is no entry, the incumbent sales 900,000 units at $50 per unit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If there is entry, the new entrant get 250,000 units from the incumbent sales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If the incumbent accommodate the entry, the market price will be at $45 per unit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If the incumbent retaliate against the entry, the market price will be at $35 per unit</a:t>
            </a:r>
          </a:p>
          <a:p>
            <a:endParaRPr lang="en-US" dirty="0">
              <a:latin typeface="Garamond"/>
              <a:ea typeface="ＭＳ Ｐゴシック" charset="0"/>
              <a:cs typeface="Garam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9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What is the Tree (and the decisions)?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4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Competitive Reactions II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8933" cy="5494867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>
                <a:latin typeface="Garamond"/>
                <a:ea typeface="ＭＳ Ｐゴシック" charset="0"/>
                <a:cs typeface="Garamond"/>
              </a:rPr>
              <a:t>Consider a market with an incumbent</a:t>
            </a:r>
          </a:p>
          <a:p>
            <a:r>
              <a:rPr lang="en-US" sz="3800" dirty="0">
                <a:latin typeface="Garamond"/>
                <a:ea typeface="ＭＳ Ｐゴシック" charset="0"/>
                <a:cs typeface="Garamond"/>
              </a:rPr>
              <a:t>The new entrant has to </a:t>
            </a:r>
            <a:r>
              <a:rPr lang="en-US" sz="3800" dirty="0" smtClean="0">
                <a:latin typeface="Garamond"/>
                <a:ea typeface="ＭＳ Ｐゴシック" charset="0"/>
                <a:cs typeface="Garamond"/>
              </a:rPr>
              <a:t>decide to enter (or not)</a:t>
            </a:r>
            <a:endParaRPr lang="en-US" sz="3800" dirty="0">
              <a:latin typeface="Garamond"/>
              <a:ea typeface="ＭＳ Ｐゴシック" charset="0"/>
              <a:cs typeface="Garamond"/>
            </a:endParaRPr>
          </a:p>
          <a:p>
            <a:r>
              <a:rPr lang="en-US" sz="3800" dirty="0" smtClean="0">
                <a:latin typeface="Garamond"/>
                <a:ea typeface="ＭＳ Ｐゴシック" charset="0"/>
                <a:cs typeface="Garamond"/>
              </a:rPr>
              <a:t>The incumbent has </a:t>
            </a:r>
            <a:r>
              <a:rPr lang="en-US" sz="3800" dirty="0">
                <a:latin typeface="Garamond"/>
                <a:ea typeface="ＭＳ Ｐゴシック" charset="0"/>
                <a:cs typeface="Garamond"/>
              </a:rPr>
              <a:t>to decide whether </a:t>
            </a:r>
            <a:r>
              <a:rPr lang="en-US" sz="3800" dirty="0" smtClean="0">
                <a:latin typeface="Garamond"/>
                <a:ea typeface="ＭＳ Ｐゴシック" charset="0"/>
                <a:cs typeface="Garamond"/>
              </a:rPr>
              <a:t>to retaliate (or not)</a:t>
            </a:r>
          </a:p>
          <a:p>
            <a:r>
              <a:rPr lang="en-US" sz="3800" dirty="0">
                <a:latin typeface="Garamond"/>
                <a:ea typeface="ＭＳ Ｐゴシック" charset="0"/>
                <a:cs typeface="Garamond"/>
              </a:rPr>
              <a:t>Firms have </a:t>
            </a:r>
            <a:r>
              <a:rPr lang="en-US" sz="3800" b="1" dirty="0" smtClean="0">
                <a:solidFill>
                  <a:srgbClr val="FF0000"/>
                </a:solidFill>
                <a:latin typeface="Garamond"/>
                <a:ea typeface="ＭＳ Ｐゴシック" charset="0"/>
                <a:cs typeface="Garamond"/>
              </a:rPr>
              <a:t>asymmetric</a:t>
            </a:r>
            <a:r>
              <a:rPr lang="en-US" sz="3800" dirty="0" smtClean="0">
                <a:latin typeface="Garamond"/>
                <a:ea typeface="ＭＳ Ｐゴシック" charset="0"/>
                <a:cs typeface="Garamond"/>
              </a:rPr>
              <a:t> </a:t>
            </a:r>
            <a:r>
              <a:rPr lang="en-US" sz="3800" dirty="0">
                <a:latin typeface="Garamond"/>
                <a:ea typeface="ＭＳ Ｐゴシック" charset="0"/>
                <a:cs typeface="Garamond"/>
              </a:rPr>
              <a:t>cost </a:t>
            </a:r>
            <a:r>
              <a:rPr lang="en-US" sz="3800" dirty="0" smtClean="0">
                <a:latin typeface="Garamond"/>
                <a:ea typeface="ＭＳ Ｐゴシック" charset="0"/>
                <a:cs typeface="Garamond"/>
              </a:rPr>
              <a:t>structures</a:t>
            </a:r>
          </a:p>
          <a:p>
            <a:pPr lvl="1"/>
            <a:r>
              <a:rPr lang="en-US" sz="3800" dirty="0">
                <a:latin typeface="Garamond"/>
                <a:ea typeface="ＭＳ Ｐゴシック" charset="0"/>
                <a:cs typeface="Garamond"/>
              </a:rPr>
              <a:t>Fixed cost = $1,750,000</a:t>
            </a:r>
          </a:p>
          <a:p>
            <a:pPr lvl="1"/>
            <a:r>
              <a:rPr lang="en-US" sz="3800" dirty="0">
                <a:latin typeface="Garamond"/>
                <a:ea typeface="ＭＳ Ｐゴシック" charset="0"/>
                <a:cs typeface="Garamond"/>
              </a:rPr>
              <a:t>Variable c</a:t>
            </a:r>
            <a:r>
              <a:rPr lang="en-US" sz="3800" dirty="0" smtClean="0">
                <a:latin typeface="Garamond"/>
                <a:ea typeface="ＭＳ Ｐゴシック" charset="0"/>
                <a:cs typeface="Garamond"/>
              </a:rPr>
              <a:t>ost incumbent= </a:t>
            </a:r>
            <a:r>
              <a:rPr lang="en-US" sz="3800" dirty="0">
                <a:latin typeface="Garamond"/>
                <a:ea typeface="ＭＳ Ｐゴシック" charset="0"/>
                <a:cs typeface="Garamond"/>
              </a:rPr>
              <a:t>$</a:t>
            </a:r>
            <a:r>
              <a:rPr lang="en-US" sz="3800" dirty="0" smtClean="0">
                <a:latin typeface="Garamond"/>
                <a:ea typeface="ＭＳ Ｐゴシック" charset="0"/>
                <a:cs typeface="Garamond"/>
              </a:rPr>
              <a:t>30;</a:t>
            </a:r>
          </a:p>
          <a:p>
            <a:pPr lvl="1"/>
            <a:r>
              <a:rPr lang="en-US" sz="3800" dirty="0" smtClean="0">
                <a:latin typeface="Garamond"/>
                <a:ea typeface="ＭＳ Ｐゴシック" charset="0"/>
                <a:cs typeface="Garamond"/>
              </a:rPr>
              <a:t>Variable cost new entrant= $20 with 50% chance and $40 with 50%</a:t>
            </a:r>
            <a:endParaRPr lang="en-US" sz="3800" dirty="0">
              <a:latin typeface="Garamond"/>
              <a:ea typeface="ＭＳ Ｐゴシック" charset="0"/>
              <a:cs typeface="Garamond"/>
            </a:endParaRPr>
          </a:p>
          <a:p>
            <a:r>
              <a:rPr lang="en-US" sz="3800" dirty="0">
                <a:latin typeface="Garamond"/>
                <a:ea typeface="ＭＳ Ｐゴシック" charset="0"/>
                <a:cs typeface="Garamond"/>
              </a:rPr>
              <a:t>If there is no entry, the incumbent sales 900,000 units at $50 per unit</a:t>
            </a:r>
          </a:p>
          <a:p>
            <a:r>
              <a:rPr lang="en-US" sz="3800" dirty="0">
                <a:latin typeface="Garamond"/>
                <a:ea typeface="ＭＳ Ｐゴシック" charset="0"/>
                <a:cs typeface="Garamond"/>
              </a:rPr>
              <a:t>If there is entry, the new entrant get 250,000 units from the incumbent sales</a:t>
            </a:r>
          </a:p>
          <a:p>
            <a:r>
              <a:rPr lang="en-US" sz="3800" dirty="0">
                <a:latin typeface="Garamond"/>
                <a:ea typeface="ＭＳ Ｐゴシック" charset="0"/>
                <a:cs typeface="Garamond"/>
              </a:rPr>
              <a:t>If the incumbent accommodate the entry, the market price will be at $45 per unit</a:t>
            </a:r>
          </a:p>
          <a:p>
            <a:r>
              <a:rPr lang="en-US" sz="3800" dirty="0">
                <a:latin typeface="Garamond"/>
                <a:ea typeface="ＭＳ Ｐゴシック" charset="0"/>
                <a:cs typeface="Garamond"/>
              </a:rPr>
              <a:t>If the incumbent retaliate against the entry, the market price will be at $35 per unit</a:t>
            </a:r>
          </a:p>
          <a:p>
            <a:endParaRPr lang="en-US" dirty="0">
              <a:latin typeface="Garamond"/>
              <a:ea typeface="ＭＳ Ｐゴシック" charset="0"/>
              <a:cs typeface="Garam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4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What is the Tree (and the decisions)?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4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Agenda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6667" cy="5054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aramond"/>
                <a:cs typeface="Garamond"/>
              </a:rPr>
              <a:t>Introduction to decisions under Uncertainty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Uncertainty 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Decision trees </a:t>
            </a:r>
          </a:p>
          <a:p>
            <a:pPr lvl="1"/>
            <a:r>
              <a:rPr lang="en-US" dirty="0">
                <a:latin typeface="Garamond"/>
                <a:cs typeface="Garamond"/>
              </a:rPr>
              <a:t>D</a:t>
            </a:r>
            <a:r>
              <a:rPr lang="en-US" dirty="0" smtClean="0">
                <a:latin typeface="Garamond"/>
                <a:cs typeface="Garamond"/>
              </a:rPr>
              <a:t>ynamic decision making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Simulation</a:t>
            </a:r>
          </a:p>
          <a:p>
            <a:pPr lvl="2"/>
            <a:r>
              <a:rPr lang="en-US" dirty="0" smtClean="0">
                <a:latin typeface="Garamond"/>
                <a:cs typeface="Garamond"/>
              </a:rPr>
              <a:t>Revisiting </a:t>
            </a:r>
            <a:r>
              <a:rPr lang="en-US" dirty="0">
                <a:latin typeface="Garamond"/>
                <a:cs typeface="Garamond"/>
              </a:rPr>
              <a:t>Portfolio Optimization</a:t>
            </a:r>
          </a:p>
          <a:p>
            <a:endParaRPr lang="en-US" dirty="0" smtClean="0">
              <a:latin typeface="Garamond"/>
              <a:cs typeface="Garamond"/>
            </a:endParaRPr>
          </a:p>
          <a:p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25732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Value of Information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5257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Garamond"/>
                <a:cs typeface="Garamond"/>
              </a:rPr>
              <a:t>How much would you be willing to pay to know the cost structure of your competitor?</a:t>
            </a:r>
          </a:p>
          <a:p>
            <a:endParaRPr lang="en-US" sz="2800" dirty="0" smtClean="0">
              <a:latin typeface="Garamond"/>
              <a:cs typeface="Garamond"/>
            </a:endParaRPr>
          </a:p>
          <a:p>
            <a:r>
              <a:rPr lang="en-US" sz="2800" dirty="0" smtClean="0">
                <a:latin typeface="Garamond"/>
                <a:cs typeface="Garamond"/>
              </a:rPr>
              <a:t>Information is valuable only to the extent it influences decision making</a:t>
            </a:r>
          </a:p>
          <a:p>
            <a:pPr marL="0" indent="0">
              <a:buNone/>
            </a:pPr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>
                <a:latin typeface="Garamond"/>
                <a:cs typeface="Garamond"/>
              </a:rPr>
              <a:t>Value of Information = The Increase in Expected Value from having information over not having </a:t>
            </a:r>
            <a:r>
              <a:rPr lang="en-US" sz="2800" dirty="0" smtClean="0">
                <a:latin typeface="Garamond"/>
                <a:cs typeface="Garamond"/>
              </a:rPr>
              <a:t>it</a:t>
            </a:r>
          </a:p>
          <a:p>
            <a:pPr marL="0" indent="0">
              <a:buNone/>
            </a:pPr>
            <a:endParaRPr lang="en-US" sz="2800" dirty="0" smtClean="0">
              <a:latin typeface="Garamond"/>
              <a:cs typeface="Garamond"/>
            </a:endParaRPr>
          </a:p>
          <a:p>
            <a:r>
              <a:rPr lang="en-US" sz="2800" dirty="0">
                <a:latin typeface="Garamond"/>
                <a:cs typeface="Garamond"/>
              </a:rPr>
              <a:t>Real </a:t>
            </a:r>
            <a:r>
              <a:rPr lang="en-US" sz="2800" dirty="0" smtClean="0">
                <a:latin typeface="Garamond"/>
                <a:cs typeface="Garamond"/>
              </a:rPr>
              <a:t>information </a:t>
            </a:r>
            <a:r>
              <a:rPr lang="en-US" sz="2800" dirty="0">
                <a:latin typeface="Garamond"/>
                <a:cs typeface="Garamond"/>
              </a:rPr>
              <a:t>is often incomplete, unreliable</a:t>
            </a:r>
          </a:p>
          <a:p>
            <a:endParaRPr lang="en-US" dirty="0">
              <a:latin typeface="Garamond"/>
              <a:cs typeface="Garamond"/>
            </a:endParaRPr>
          </a:p>
          <a:p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5905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Markets for Information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aramond"/>
                <a:cs typeface="Garamond"/>
              </a:rPr>
              <a:t>We are often willing to pay for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Garamond"/>
                <a:cs typeface="Garamond"/>
              </a:rPr>
              <a:t>Investment advice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Garamond"/>
                <a:cs typeface="Garamond"/>
              </a:rPr>
              <a:t>Management consultants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Garamond"/>
                <a:cs typeface="Garamond"/>
              </a:rPr>
              <a:t>Geological tests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Garamond"/>
                <a:cs typeface="Garamond"/>
              </a:rPr>
              <a:t>Market research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Garamond"/>
                <a:cs typeface="Garamond"/>
              </a:rPr>
              <a:t>Palm reading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Garamond"/>
                <a:cs typeface="Garamond"/>
              </a:rPr>
              <a:t>Experiments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mr-IN" dirty="0" smtClean="0">
                <a:latin typeface="Garamond"/>
                <a:cs typeface="Garamond"/>
              </a:rPr>
              <a:t>…</a:t>
            </a:r>
            <a:endParaRPr lang="en-US" dirty="0" smtClean="0">
              <a:latin typeface="Garamond"/>
              <a:cs typeface="Garamond"/>
            </a:endParaRPr>
          </a:p>
          <a:p>
            <a:pPr marL="457200" lvl="1" indent="0">
              <a:buNone/>
            </a:pPr>
            <a:endParaRPr lang="en-US" dirty="0" smtClean="0">
              <a:latin typeface="Garamond"/>
              <a:cs typeface="Garamon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132" y="1600200"/>
            <a:ext cx="4859867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/>
                <a:cs typeface="Garamond"/>
              </a:rPr>
              <a:t>I</a:t>
            </a:r>
            <a:r>
              <a:rPr lang="en-US" dirty="0" smtClean="0">
                <a:latin typeface="Garamond"/>
                <a:cs typeface="Garamond"/>
              </a:rPr>
              <a:t>nformation </a:t>
            </a:r>
            <a:r>
              <a:rPr lang="en-US" dirty="0">
                <a:latin typeface="Garamond"/>
                <a:cs typeface="Garamond"/>
              </a:rPr>
              <a:t>for a decision in the future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aramond"/>
                <a:cs typeface="Garamond"/>
              </a:rPr>
              <a:t>To invest in a particular </a:t>
            </a:r>
            <a:r>
              <a:rPr lang="en-US" dirty="0" smtClean="0">
                <a:latin typeface="Garamond"/>
                <a:cs typeface="Garamond"/>
              </a:rPr>
              <a:t>stock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Garamond"/>
                <a:cs typeface="Garamond"/>
              </a:rPr>
              <a:t>To </a:t>
            </a:r>
            <a:r>
              <a:rPr lang="en-US" dirty="0">
                <a:latin typeface="Garamond"/>
                <a:cs typeface="Garamond"/>
              </a:rPr>
              <a:t>restructure the </a:t>
            </a:r>
            <a:r>
              <a:rPr lang="en-US" dirty="0" smtClean="0">
                <a:latin typeface="Garamond"/>
                <a:cs typeface="Garamond"/>
              </a:rPr>
              <a:t>organization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Garamond"/>
                <a:cs typeface="Garamond"/>
              </a:rPr>
              <a:t>Mining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Garamond"/>
                <a:cs typeface="Garamond"/>
              </a:rPr>
              <a:t>To </a:t>
            </a:r>
            <a:r>
              <a:rPr lang="en-US" dirty="0">
                <a:latin typeface="Garamond"/>
                <a:cs typeface="Garamond"/>
              </a:rPr>
              <a:t>introduce a new </a:t>
            </a:r>
            <a:r>
              <a:rPr lang="en-US" dirty="0" smtClean="0">
                <a:latin typeface="Garamond"/>
                <a:cs typeface="Garamond"/>
              </a:rPr>
              <a:t>technology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Garamond"/>
                <a:cs typeface="Garamond"/>
              </a:rPr>
              <a:t>Getting married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Garamond"/>
                <a:cs typeface="Garamond"/>
              </a:rPr>
              <a:t>A</a:t>
            </a:r>
            <a:r>
              <a:rPr lang="en-US" dirty="0">
                <a:latin typeface="Garamond"/>
                <a:cs typeface="Garamond"/>
              </a:rPr>
              <a:t>/B </a:t>
            </a:r>
            <a:r>
              <a:rPr lang="en-US" dirty="0" smtClean="0">
                <a:latin typeface="Garamond"/>
                <a:cs typeface="Garamond"/>
              </a:rPr>
              <a:t>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mr-IN" dirty="0" smtClean="0">
                <a:latin typeface="Garamond"/>
                <a:cs typeface="Garamond"/>
              </a:rPr>
              <a:t>…</a:t>
            </a:r>
            <a:endParaRPr lang="en-US" dirty="0">
              <a:latin typeface="Garamond"/>
              <a:cs typeface="Garam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4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Value of Information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Expected Value of Imperfect Information</a:t>
            </a:r>
          </a:p>
          <a:p>
            <a:pPr marL="0" indent="0">
              <a:buNone/>
            </a:pPr>
            <a:endParaRPr lang="en-US" sz="2800" dirty="0">
              <a:latin typeface="Garamond"/>
              <a:cs typeface="Garamond"/>
            </a:endParaRPr>
          </a:p>
          <a:p>
            <a:pPr marL="0" indent="0" algn="ctr">
              <a:buNone/>
            </a:pPr>
            <a:r>
              <a:rPr lang="en-US" dirty="0" smtClean="0">
                <a:latin typeface="Garamond"/>
                <a:cs typeface="Garamond"/>
              </a:rPr>
              <a:t>EVII</a:t>
            </a:r>
          </a:p>
          <a:p>
            <a:pPr marL="0" indent="0" algn="ctr">
              <a:buNone/>
            </a:pPr>
            <a:r>
              <a:rPr lang="en-US" dirty="0" smtClean="0">
                <a:latin typeface="Garamond"/>
                <a:cs typeface="Garamond"/>
              </a:rPr>
              <a:t> = </a:t>
            </a:r>
          </a:p>
          <a:p>
            <a:pPr marL="0" indent="0" algn="ctr">
              <a:buNone/>
            </a:pPr>
            <a:r>
              <a:rPr lang="en-US" dirty="0" smtClean="0">
                <a:latin typeface="Garamond"/>
                <a:cs typeface="Garamond"/>
              </a:rPr>
              <a:t>EV with costless Imperfect Information</a:t>
            </a:r>
          </a:p>
          <a:p>
            <a:pPr marL="0" indent="0" algn="ctr">
              <a:buNone/>
            </a:pPr>
            <a:r>
              <a:rPr lang="en-US" dirty="0" smtClean="0">
                <a:latin typeface="Garamond"/>
                <a:cs typeface="Garamond"/>
              </a:rPr>
              <a:t> </a:t>
            </a:r>
            <a:r>
              <a:rPr lang="mr-IN" dirty="0" smtClean="0">
                <a:latin typeface="Garamond"/>
                <a:cs typeface="Garamond"/>
              </a:rPr>
              <a:t>–</a:t>
            </a:r>
            <a:r>
              <a:rPr lang="en-US" dirty="0" smtClean="0">
                <a:latin typeface="Garamond"/>
                <a:cs typeface="Garamond"/>
              </a:rPr>
              <a:t> </a:t>
            </a:r>
          </a:p>
          <a:p>
            <a:pPr marL="0" indent="0" algn="ctr">
              <a:buNone/>
            </a:pPr>
            <a:r>
              <a:rPr lang="en-US" dirty="0" smtClean="0">
                <a:latin typeface="Garamond"/>
                <a:cs typeface="Garamond"/>
              </a:rPr>
              <a:t>best EV without the Information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84927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Market Research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Garamond"/>
                <a:cs typeface="Garamond"/>
              </a:rPr>
              <a:t>MSBA Co. developed a new line of products. Management must decide on marketing and product strategy. Three options are considered, i.e., A (aggressive), B (basic) and C (cautious). The market conditions can be strong (S) or weak (W), with probabilities 45% and 55%, respectively</a:t>
            </a:r>
            <a:endParaRPr lang="en-US" dirty="0" smtClean="0"/>
          </a:p>
          <a:p>
            <a:endParaRPr lang="en-US" dirty="0"/>
          </a:p>
          <a:p>
            <a:r>
              <a:rPr lang="en-US" sz="2400" dirty="0" smtClean="0">
                <a:latin typeface="Garamond"/>
                <a:cs typeface="Garamond"/>
              </a:rPr>
              <a:t>Based on the payoff table below, what is the best strategy?</a:t>
            </a:r>
            <a:endParaRPr lang="en-US" sz="2400" dirty="0">
              <a:latin typeface="Garamond"/>
              <a:cs typeface="Garamond"/>
            </a:endParaRPr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456961"/>
              </p:ext>
            </p:extLst>
          </p:nvPr>
        </p:nvGraphicFramePr>
        <p:xfrm>
          <a:off x="2793999" y="4634275"/>
          <a:ext cx="5181071" cy="237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Document" r:id="rId4" imgW="7010400" imgH="3225800" progId="Word.Document.12">
                  <p:embed/>
                </p:oleObj>
              </mc:Choice>
              <mc:Fallback>
                <p:oleObj name="Document" r:id="rId4" imgW="7010400" imgH="322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3999" y="4634275"/>
                        <a:ext cx="5181071" cy="237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495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Decision Tree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49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Market Research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48133" cy="47667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Garamond"/>
                <a:cs typeface="Garamond"/>
              </a:rPr>
              <a:t>Top </a:t>
            </a:r>
            <a:r>
              <a:rPr lang="en-US" dirty="0" smtClean="0">
                <a:latin typeface="Garamond"/>
                <a:cs typeface="Garamond"/>
              </a:rPr>
              <a:t>management </a:t>
            </a:r>
            <a:r>
              <a:rPr lang="en-US" dirty="0" smtClean="0">
                <a:latin typeface="Garamond"/>
                <a:cs typeface="Garamond"/>
              </a:rPr>
              <a:t>can buy a market research study for $500,000 which will reveal encouraging (E) or discouraging (D) news. In the past, when market ended up being strong, such studies were encouraging 60% of the time and discouraging 40% of the time. Whereas, when market ended up being weak, these studies were discouraging 70% of the time and encouraging 30% of the time.</a:t>
            </a:r>
          </a:p>
          <a:p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Should management request the market research?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229269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Some Probability</a:t>
            </a:r>
            <a:endParaRPr lang="en-US" b="1" dirty="0">
              <a:latin typeface="Garamond"/>
              <a:cs typeface="Garamond"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843194"/>
              </p:ext>
            </p:extLst>
          </p:nvPr>
        </p:nvGraphicFramePr>
        <p:xfrm>
          <a:off x="936625" y="1282700"/>
          <a:ext cx="7377113" cy="585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Document" r:id="rId3" imgW="6858000" imgH="5461000" progId="Word.Document.12">
                  <p:embed/>
                </p:oleObj>
              </mc:Choice>
              <mc:Fallback>
                <p:oleObj name="Document" r:id="rId3" imgW="6858000" imgH="5461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6625" y="1282700"/>
                        <a:ext cx="7377113" cy="585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489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Bayesian Updating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Garamond"/>
                <a:cs typeface="Garamond"/>
              </a:rPr>
              <a:t>The market research provides information that should help me update my prior about the probabilities of the market conditions</a:t>
            </a:r>
            <a:endParaRPr lang="en-US" sz="2400" dirty="0">
              <a:latin typeface="Garamond"/>
              <a:cs typeface="Garamond"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188669"/>
              </p:ext>
            </p:extLst>
          </p:nvPr>
        </p:nvGraphicFramePr>
        <p:xfrm>
          <a:off x="1625600" y="2675467"/>
          <a:ext cx="6725339" cy="4182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Document" r:id="rId3" imgW="6858000" imgH="4279900" progId="Word.Document.12">
                  <p:embed/>
                </p:oleObj>
              </mc:Choice>
              <mc:Fallback>
                <p:oleObj name="Document" r:id="rId3" imgW="6858000" imgH="427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5600" y="2675467"/>
                        <a:ext cx="6725339" cy="4182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602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We can solve the tree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you buy the information?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38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Accounting for Risk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The expected value criterion does not take into risk (or variance of possible outcomes)</a:t>
            </a:r>
          </a:p>
          <a:p>
            <a:endParaRPr lang="en-US" dirty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We need to a risk adjusted “value” for different lotteries, something called “Certainty equivalent”, which is derived from a utility function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13929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New Ingredient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So far we mostly looked at decisions without uncertainty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Decisions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Objectives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Constraints</a:t>
            </a:r>
          </a:p>
          <a:p>
            <a:r>
              <a:rPr lang="en-US" dirty="0" smtClean="0">
                <a:latin typeface="Garamond"/>
                <a:cs typeface="Garamond"/>
              </a:rPr>
              <a:t>Now we introduce uncertainty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We now have to consider the chances that we are taking when making certain decisions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7105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7467600" cy="487362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Garamond"/>
                <a:ea typeface="ＭＳ Ｐゴシック" charset="0"/>
                <a:cs typeface="Garamond"/>
              </a:rPr>
              <a:t>Most people are risk averse</a:t>
            </a:r>
          </a:p>
          <a:p>
            <a:pPr lvl="1"/>
            <a:r>
              <a:rPr lang="en-US" sz="2400" dirty="0">
                <a:latin typeface="Garamond"/>
                <a:ea typeface="ＭＳ Ｐゴシック" charset="0"/>
                <a:cs typeface="Garamond"/>
              </a:rPr>
              <a:t>Most people prefer of a safe outcome over a risk one</a:t>
            </a:r>
          </a:p>
          <a:p>
            <a:pPr lvl="1"/>
            <a:endParaRPr lang="en-US" sz="2400" dirty="0">
              <a:latin typeface="Garamond"/>
              <a:ea typeface="ＭＳ Ｐゴシック" charset="0"/>
              <a:cs typeface="Garamond"/>
            </a:endParaRPr>
          </a:p>
          <a:p>
            <a:pPr lvl="1"/>
            <a:endParaRPr lang="en-US" sz="2400" dirty="0">
              <a:latin typeface="Garamond"/>
              <a:ea typeface="ＭＳ Ｐゴシック" charset="0"/>
              <a:cs typeface="Garamond"/>
            </a:endParaRPr>
          </a:p>
          <a:p>
            <a:pPr lvl="1"/>
            <a:endParaRPr lang="en-US" sz="2400" dirty="0">
              <a:latin typeface="Garamond"/>
              <a:ea typeface="ＭＳ Ｐゴシック" charset="0"/>
              <a:cs typeface="Garamond"/>
            </a:endParaRPr>
          </a:p>
          <a:p>
            <a:pPr lvl="1"/>
            <a:endParaRPr lang="en-US" sz="2400" dirty="0">
              <a:latin typeface="Garamond"/>
              <a:ea typeface="ＭＳ Ｐゴシック" charset="0"/>
              <a:cs typeface="Garamond"/>
            </a:endParaRPr>
          </a:p>
          <a:p>
            <a:pPr lvl="1"/>
            <a:endParaRPr lang="en-US" sz="2400" dirty="0">
              <a:latin typeface="Garamond"/>
              <a:ea typeface="ＭＳ Ｐゴシック" charset="0"/>
              <a:cs typeface="Garamond"/>
            </a:endParaRPr>
          </a:p>
          <a:p>
            <a:pPr lvl="1"/>
            <a:endParaRPr lang="en-US" sz="2400" dirty="0">
              <a:latin typeface="Garamond"/>
              <a:ea typeface="ＭＳ Ｐゴシック" charset="0"/>
              <a:cs typeface="Garamond"/>
            </a:endParaRPr>
          </a:p>
          <a:p>
            <a:pPr lvl="1"/>
            <a:endParaRPr lang="en-US" sz="2400" dirty="0">
              <a:latin typeface="Garamond"/>
              <a:ea typeface="ＭＳ Ｐゴシック" charset="0"/>
              <a:cs typeface="Garamond"/>
            </a:endParaRPr>
          </a:p>
          <a:p>
            <a:pPr lvl="1"/>
            <a:endParaRPr lang="en-US" sz="2400" dirty="0">
              <a:latin typeface="Garamond"/>
              <a:ea typeface="ＭＳ Ｐゴシック" charset="0"/>
              <a:cs typeface="Garamond"/>
            </a:endParaRPr>
          </a:p>
          <a:p>
            <a:pPr lvl="1"/>
            <a:endParaRPr lang="en-US" sz="2400" dirty="0">
              <a:latin typeface="Garamond"/>
              <a:ea typeface="ＭＳ Ｐゴシック" charset="0"/>
              <a:cs typeface="Garamond"/>
            </a:endParaRPr>
          </a:p>
          <a:p>
            <a:pPr lvl="1"/>
            <a:endParaRPr lang="en-US" sz="2400" dirty="0">
              <a:latin typeface="Garamond"/>
              <a:ea typeface="ＭＳ Ｐゴシック" charset="0"/>
              <a:cs typeface="Garamond"/>
            </a:endParaRPr>
          </a:p>
          <a:p>
            <a:pPr lvl="1"/>
            <a:endParaRPr lang="en-US" sz="2400" dirty="0">
              <a:latin typeface="Garamond"/>
              <a:ea typeface="ＭＳ Ｐゴシック" charset="0"/>
              <a:cs typeface="Garamond"/>
            </a:endParaRPr>
          </a:p>
          <a:p>
            <a:pPr lvl="1"/>
            <a:r>
              <a:rPr lang="en-US" sz="2400" dirty="0">
                <a:latin typeface="Garamond"/>
                <a:ea typeface="ＭＳ Ｐゴシック" charset="0"/>
                <a:cs typeface="Garamond"/>
              </a:rPr>
              <a:t>What would you do?</a:t>
            </a:r>
          </a:p>
          <a:p>
            <a:pPr lvl="2">
              <a:buFont typeface="Wingdings" charset="0"/>
              <a:buNone/>
            </a:pPr>
            <a:endParaRPr lang="en-US" sz="1500" dirty="0">
              <a:latin typeface="Garamond"/>
              <a:ea typeface="ＭＳ Ｐゴシック" charset="0"/>
              <a:cs typeface="Garamond"/>
            </a:endParaRPr>
          </a:p>
          <a:p>
            <a:pPr lvl="1">
              <a:buFont typeface="Wingdings 2" charset="0"/>
              <a:buNone/>
            </a:pPr>
            <a:endParaRPr lang="en-US" dirty="0">
              <a:latin typeface="Century Schoolbook" charset="0"/>
              <a:ea typeface="ＭＳ Ｐゴシック" charset="0"/>
            </a:endParaRPr>
          </a:p>
          <a:p>
            <a:pPr lvl="1">
              <a:buFont typeface="Wingdings 2" charset="0"/>
              <a:buNone/>
            </a:pPr>
            <a:endParaRPr lang="en-US" dirty="0">
              <a:latin typeface="Century Schoolbook" charset="0"/>
              <a:ea typeface="ＭＳ Ｐゴシック" charset="0"/>
            </a:endParaRPr>
          </a:p>
          <a:p>
            <a:pPr lvl="1"/>
            <a:endParaRPr lang="en-US" dirty="0">
              <a:latin typeface="Century Schoolbook" charset="0"/>
              <a:ea typeface="ＭＳ Ｐゴシック" charset="0"/>
            </a:endParaRPr>
          </a:p>
          <a:p>
            <a:pPr lvl="1"/>
            <a:endParaRPr lang="en-US" dirty="0">
              <a:latin typeface="Century Schoolbook" charset="0"/>
              <a:ea typeface="ＭＳ Ｐゴシック" charset="0"/>
            </a:endParaRPr>
          </a:p>
          <a:p>
            <a:pPr lvl="1">
              <a:buFont typeface="Wingdings 2" charset="0"/>
              <a:buNone/>
            </a:pPr>
            <a:endParaRPr lang="en-US" dirty="0">
              <a:latin typeface="Century Schoolbook" charset="0"/>
              <a:ea typeface="ＭＳ Ｐゴシック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2514600"/>
          <a:ext cx="7162800" cy="2973388"/>
        </p:xfrm>
        <a:graphic>
          <a:graphicData uri="http://schemas.openxmlformats.org/drawingml/2006/table">
            <a:tbl>
              <a:tblPr/>
              <a:tblGrid>
                <a:gridCol w="1935163"/>
                <a:gridCol w="2614612"/>
                <a:gridCol w="2613025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ＭＳ Ｐゴシック" charset="0"/>
                        </a:rPr>
                        <a:t>Safe Jobs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ＭＳ Ｐゴシック" charset="0"/>
                        </a:rPr>
                        <a:t>Risky Job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ＭＳ Ｐゴシック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ＭＳ Ｐゴシック" charset="0"/>
                        </a:rPr>
                        <a:t>$100,000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ＭＳ Ｐゴシック" charset="0"/>
                        </a:rPr>
                        <a:t>$40,000 with probability 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ＭＳ Ｐゴシック" charset="0"/>
                        </a:rPr>
                        <a:t>$160,000 with probability 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ＭＳ Ｐゴシック" charset="0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ＭＳ Ｐゴシック" charset="0"/>
                        </a:rPr>
                        <a:t>$40,000 with probability 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ＭＳ Ｐゴシック" charset="0"/>
                        </a:rPr>
                        <a:t>$160,000 with probability 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ＭＳ Ｐゴシック" charset="0"/>
                        </a:rPr>
                        <a:t>$80,000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ＭＳ Ｐゴシック" charset="0"/>
                        </a:rPr>
                        <a:t>$40,000 with probability 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ＭＳ Ｐゴシック" charset="0"/>
                        </a:rPr>
                        <a:t>$160,000 with probability 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ＭＳ Ｐゴシック" charset="0"/>
                        </a:rPr>
                        <a:t>$70,000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ＭＳ Ｐゴシック" charset="0"/>
                        </a:rPr>
                        <a:t>$40,000 with probability 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ＭＳ Ｐゴシック" charset="0"/>
                        </a:rPr>
                        <a:t>$160,000 with probability 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Risk Profile</a:t>
            </a:r>
            <a:endParaRPr lang="en-US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4947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Revisiting Portfolio Optimization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We considered five stocks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Amazon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Apple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eBay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Facebook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Google</a:t>
            </a:r>
            <a:endParaRPr lang="en-US" dirty="0">
              <a:latin typeface="Garamond"/>
              <a:cs typeface="Garamond"/>
            </a:endParaRPr>
          </a:p>
        </p:txBody>
      </p:sp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306939"/>
              </p:ext>
            </p:extLst>
          </p:nvPr>
        </p:nvGraphicFramePr>
        <p:xfrm>
          <a:off x="2736850" y="1736195"/>
          <a:ext cx="6577013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Document" r:id="rId3" imgW="6858000" imgH="3098800" progId="Word.Document.12">
                  <p:embed/>
                </p:oleObj>
              </mc:Choice>
              <mc:Fallback>
                <p:oleObj name="Document" r:id="rId3" imgW="6858000" imgH="309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6850" y="1736195"/>
                        <a:ext cx="6577013" cy="297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76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Revisiting Portfolio Optimization</a:t>
            </a:r>
            <a:endParaRPr lang="en-US" b="1" dirty="0">
              <a:latin typeface="Garamond"/>
              <a:cs typeface="Garamond"/>
            </a:endParaRPr>
          </a:p>
        </p:txBody>
      </p:sp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164942"/>
              </p:ext>
            </p:extLst>
          </p:nvPr>
        </p:nvGraphicFramePr>
        <p:xfrm>
          <a:off x="3600450" y="2012950"/>
          <a:ext cx="6577013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Document" r:id="rId3" imgW="6858000" imgH="3098800" progId="Word.Document.12">
                  <p:embed/>
                </p:oleObj>
              </mc:Choice>
              <mc:Fallback>
                <p:oleObj name="Document" r:id="rId3" imgW="6858000" imgH="309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0450" y="2012950"/>
                        <a:ext cx="6577013" cy="297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905478"/>
              </p:ext>
            </p:extLst>
          </p:nvPr>
        </p:nvGraphicFramePr>
        <p:xfrm>
          <a:off x="-1090613" y="2012950"/>
          <a:ext cx="6577013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Document" r:id="rId5" imgW="6858000" imgH="2628900" progId="Word.Document.12">
                  <p:embed/>
                </p:oleObj>
              </mc:Choice>
              <mc:Fallback>
                <p:oleObj name="Document" r:id="rId5" imgW="6858000" imgH="2628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090613" y="2012950"/>
                        <a:ext cx="6577013" cy="252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22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Value of the Portfolio </a:t>
            </a:r>
            <a:endParaRPr lang="en-US" b="1" dirty="0">
              <a:latin typeface="Garamond"/>
              <a:cs typeface="Garamond"/>
            </a:endParaRPr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742748"/>
              </p:ext>
            </p:extLst>
          </p:nvPr>
        </p:nvGraphicFramePr>
        <p:xfrm>
          <a:off x="365125" y="1626130"/>
          <a:ext cx="8778875" cy="668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Document" r:id="rId3" imgW="6858000" imgH="5219700" progId="Word.Document.12">
                  <p:embed/>
                </p:oleObj>
              </mc:Choice>
              <mc:Fallback>
                <p:oleObj name="Document" r:id="rId3" imgW="6858000" imgH="5219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125" y="1626130"/>
                        <a:ext cx="8778875" cy="668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200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Simulation</a:t>
            </a:r>
            <a:endParaRPr lang="en-US" b="1" dirty="0">
              <a:latin typeface="Garamond"/>
              <a:cs typeface="Garamond"/>
            </a:endParaRPr>
          </a:p>
        </p:txBody>
      </p:sp>
      <p:pic>
        <p:nvPicPr>
          <p:cNvPr id="5" name="Content Placeholder 4" descr="Portfolio Optimization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16" b="-8616"/>
          <a:stretch>
            <a:fillRect/>
          </a:stretch>
        </p:blipFill>
        <p:spPr/>
      </p:pic>
      <p:pic>
        <p:nvPicPr>
          <p:cNvPr id="6" name="Content Placeholder 5" descr="Simulation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426" b="-67426"/>
          <a:stretch>
            <a:fillRect/>
          </a:stretch>
        </p:blipFill>
        <p:spPr>
          <a:xfrm>
            <a:off x="4648200" y="1049868"/>
            <a:ext cx="4529672" cy="5076296"/>
          </a:xfrm>
        </p:spPr>
      </p:pic>
    </p:spTree>
    <p:extLst>
      <p:ext uri="{BB962C8B-B14F-4D97-AF65-F5344CB8AC3E}">
        <p14:creationId xmlns:p14="http://schemas.microsoft.com/office/powerpoint/2010/main" val="412754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Histogram</a:t>
            </a:r>
            <a:endParaRPr lang="en-US" b="1" dirty="0">
              <a:latin typeface="Garamond"/>
              <a:cs typeface="Garamond"/>
            </a:endParaRPr>
          </a:p>
        </p:txBody>
      </p:sp>
      <p:pic>
        <p:nvPicPr>
          <p:cNvPr id="6" name="Content Placeholder 5" descr="retur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13" r="-64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9421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NPD Simulation</a:t>
            </a:r>
            <a:endParaRPr lang="en-US" b="1" dirty="0">
              <a:latin typeface="Garamond"/>
              <a:cs typeface="Garamond"/>
            </a:endParaRPr>
          </a:p>
        </p:txBody>
      </p:sp>
      <p:pic>
        <p:nvPicPr>
          <p:cNvPr id="4" name="Content Placeholder 3" descr="NP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2" r="-23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622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Simulations</a:t>
            </a:r>
            <a:endParaRPr lang="en-US" b="1" dirty="0">
              <a:latin typeface="Garamond"/>
              <a:cs typeface="Garamond"/>
            </a:endParaRPr>
          </a:p>
        </p:txBody>
      </p:sp>
      <p:pic>
        <p:nvPicPr>
          <p:cNvPr id="4" name="Content Placeholder 3" descr="packages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20" b="-46620"/>
          <a:stretch>
            <a:fillRect/>
          </a:stretch>
        </p:blipFill>
        <p:spPr/>
      </p:pic>
      <p:pic>
        <p:nvPicPr>
          <p:cNvPr id="7" name="Content Placeholder 6" descr="simulation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5" b="-242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1543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Simple Choice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You have the choice between two projects</a:t>
            </a:r>
          </a:p>
          <a:p>
            <a:pPr marL="457200" lvl="1" indent="0">
              <a:buNone/>
            </a:pPr>
            <a:endParaRPr lang="en-US" dirty="0">
              <a:latin typeface="Garamond"/>
              <a:cs typeface="Garamond"/>
            </a:endParaRPr>
          </a:p>
          <a:p>
            <a:pPr marL="457200" lvl="1" indent="0">
              <a:buNone/>
            </a:pPr>
            <a:endParaRPr lang="en-US" dirty="0" smtClean="0">
              <a:latin typeface="Garamond"/>
              <a:cs typeface="Garamond"/>
            </a:endParaRPr>
          </a:p>
          <a:p>
            <a:pPr marL="457200" lvl="1" indent="0">
              <a:buNone/>
            </a:pPr>
            <a:endParaRPr lang="en-US" dirty="0">
              <a:latin typeface="Garamond"/>
              <a:cs typeface="Garamond"/>
            </a:endParaRPr>
          </a:p>
          <a:p>
            <a:pPr marL="457200" lvl="1" indent="0">
              <a:buNone/>
            </a:pPr>
            <a:endParaRPr lang="en-US" dirty="0" smtClean="0">
              <a:latin typeface="Garamond"/>
              <a:cs typeface="Garamond"/>
            </a:endParaRPr>
          </a:p>
          <a:p>
            <a:pPr marL="514350" indent="-457200"/>
            <a:endParaRPr lang="en-US" dirty="0" smtClean="0">
              <a:latin typeface="Garamond"/>
              <a:cs typeface="Garamond"/>
            </a:endParaRPr>
          </a:p>
          <a:p>
            <a:pPr marL="514350" indent="-457200"/>
            <a:endParaRPr lang="en-US" dirty="0">
              <a:latin typeface="Garamond"/>
              <a:cs typeface="Garamond"/>
            </a:endParaRPr>
          </a:p>
          <a:p>
            <a:pPr marL="514350" indent="-457200"/>
            <a:r>
              <a:rPr lang="en-US" dirty="0" smtClean="0">
                <a:latin typeface="Garamond"/>
                <a:cs typeface="Garamond"/>
              </a:rPr>
              <a:t>Which one would you choose?</a:t>
            </a:r>
            <a:endParaRPr lang="en-US" dirty="0">
              <a:latin typeface="Garamond"/>
              <a:cs typeface="Garamond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9600" y="2515457"/>
            <a:ext cx="3381616" cy="2487485"/>
            <a:chOff x="609600" y="2515457"/>
            <a:chExt cx="3381616" cy="2487485"/>
          </a:xfrm>
        </p:grpSpPr>
        <p:sp>
          <p:nvSpPr>
            <p:cNvPr id="4" name="Oval 3"/>
            <p:cNvSpPr/>
            <p:nvPr/>
          </p:nvSpPr>
          <p:spPr>
            <a:xfrm>
              <a:off x="609600" y="3437467"/>
              <a:ext cx="778933" cy="778934"/>
            </a:xfrm>
            <a:prstGeom prst="ellipse">
              <a:avLst/>
            </a:prstGeom>
            <a:solidFill>
              <a:srgbClr val="F4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/>
                <a:t>A</a:t>
              </a:r>
              <a:endParaRPr lang="en-US" sz="3600" b="1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1388533" y="2810933"/>
              <a:ext cx="914400" cy="948267"/>
            </a:xfrm>
            <a:prstGeom prst="line">
              <a:avLst/>
            </a:prstGeom>
            <a:ln>
              <a:solidFill>
                <a:srgbClr val="F4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388533" y="3759200"/>
              <a:ext cx="914400" cy="982132"/>
            </a:xfrm>
            <a:prstGeom prst="line">
              <a:avLst/>
            </a:prstGeom>
            <a:ln>
              <a:solidFill>
                <a:srgbClr val="F4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302933" y="2515457"/>
              <a:ext cx="16882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Garamond"/>
                  <a:cs typeface="Garamond"/>
                </a:rPr>
                <a:t>$3 million</a:t>
              </a:r>
              <a:endParaRPr lang="en-US" sz="2800" b="1" dirty="0">
                <a:latin typeface="Garamond"/>
                <a:cs typeface="Garamon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02933" y="4479722"/>
              <a:ext cx="1662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Garamond"/>
                  <a:cs typeface="Garamond"/>
                </a:rPr>
                <a:t>$1 million</a:t>
              </a:r>
              <a:endParaRPr lang="en-US" sz="2800" b="1" dirty="0">
                <a:latin typeface="Garamond"/>
                <a:cs typeface="Garamon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20798" y="2810933"/>
              <a:ext cx="730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0.25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4664" y="4233331"/>
              <a:ext cx="730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0.75</a:t>
              </a:r>
              <a:endParaRPr lang="en-US" sz="24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80000" y="2498524"/>
            <a:ext cx="3381616" cy="2487485"/>
            <a:chOff x="609600" y="2515457"/>
            <a:chExt cx="3381616" cy="2487485"/>
          </a:xfrm>
        </p:grpSpPr>
        <p:sp>
          <p:nvSpPr>
            <p:cNvPr id="16" name="Oval 15"/>
            <p:cNvSpPr/>
            <p:nvPr/>
          </p:nvSpPr>
          <p:spPr>
            <a:xfrm>
              <a:off x="609600" y="3437467"/>
              <a:ext cx="778933" cy="778934"/>
            </a:xfrm>
            <a:prstGeom prst="ellipse">
              <a:avLst/>
            </a:prstGeom>
            <a:solidFill>
              <a:srgbClr val="F4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B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1388533" y="2810933"/>
              <a:ext cx="914400" cy="948267"/>
            </a:xfrm>
            <a:prstGeom prst="line">
              <a:avLst/>
            </a:prstGeom>
            <a:ln>
              <a:solidFill>
                <a:srgbClr val="F4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388533" y="3759200"/>
              <a:ext cx="914400" cy="982132"/>
            </a:xfrm>
            <a:prstGeom prst="line">
              <a:avLst/>
            </a:prstGeom>
            <a:ln>
              <a:solidFill>
                <a:srgbClr val="F4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02933" y="2515457"/>
              <a:ext cx="16882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Garamond"/>
                  <a:cs typeface="Garamond"/>
                </a:rPr>
                <a:t>$2 million</a:t>
              </a:r>
              <a:endParaRPr lang="en-US" sz="2800" b="1" dirty="0">
                <a:latin typeface="Garamond"/>
                <a:cs typeface="Garamond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02933" y="4479722"/>
              <a:ext cx="16882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Garamond"/>
                  <a:cs typeface="Garamond"/>
                </a:rPr>
                <a:t>$0 million</a:t>
              </a:r>
              <a:endParaRPr lang="en-US" sz="2800" b="1" dirty="0">
                <a:latin typeface="Garamond"/>
                <a:cs typeface="Garamond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20798" y="2810933"/>
              <a:ext cx="734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0.75</a:t>
              </a:r>
              <a:endParaRPr lang="en-US" sz="24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54664" y="4233331"/>
              <a:ext cx="734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0.25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8065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Against the Gods</a:t>
            </a:r>
            <a:endParaRPr lang="en-US" b="1" dirty="0">
              <a:latin typeface="Garamond"/>
              <a:cs typeface="Garamond"/>
            </a:endParaRPr>
          </a:p>
        </p:txBody>
      </p:sp>
      <p:pic>
        <p:nvPicPr>
          <p:cNvPr id="4" name="Content Placeholder 3" descr="against the god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014" r="-890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3408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Uncertainty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Garamond"/>
                <a:cs typeface="Garamond"/>
              </a:rPr>
              <a:t>Decisions must be made before uncertainty is resolved</a:t>
            </a:r>
          </a:p>
          <a:p>
            <a:pPr lvl="1"/>
            <a:r>
              <a:rPr lang="en-US" sz="2400" dirty="0">
                <a:latin typeface="Garamond"/>
                <a:cs typeface="Garamond"/>
              </a:rPr>
              <a:t>Portfolio decisions</a:t>
            </a:r>
          </a:p>
          <a:p>
            <a:pPr lvl="1"/>
            <a:r>
              <a:rPr lang="en-US" sz="2400" dirty="0">
                <a:latin typeface="Garamond"/>
                <a:cs typeface="Garamond"/>
              </a:rPr>
              <a:t>Launching new products</a:t>
            </a:r>
          </a:p>
          <a:p>
            <a:pPr lvl="1"/>
            <a:r>
              <a:rPr lang="en-US" sz="2400" dirty="0">
                <a:latin typeface="Garamond"/>
                <a:cs typeface="Garamond"/>
              </a:rPr>
              <a:t>Expanding into new </a:t>
            </a:r>
            <a:r>
              <a:rPr lang="en-US" sz="2400" dirty="0" smtClean="0">
                <a:latin typeface="Garamond"/>
                <a:cs typeface="Garamond"/>
              </a:rPr>
              <a:t>markets</a:t>
            </a:r>
          </a:p>
          <a:p>
            <a:pPr marL="457200" lvl="1" indent="0">
              <a:buNone/>
            </a:pPr>
            <a:endParaRPr lang="en-US" sz="2400" dirty="0" smtClean="0">
              <a:latin typeface="Garamond"/>
              <a:cs typeface="Garamond"/>
            </a:endParaRPr>
          </a:p>
          <a:p>
            <a:r>
              <a:rPr lang="en-US" sz="2800" dirty="0" smtClean="0">
                <a:latin typeface="Garamond"/>
                <a:cs typeface="Garamond"/>
              </a:rPr>
              <a:t>Uncertainty is usually modeled through a probability distribution</a:t>
            </a:r>
            <a:endParaRPr lang="en-US" sz="2800" dirty="0">
              <a:latin typeface="Garamond"/>
              <a:cs typeface="Garamond"/>
            </a:endParaRPr>
          </a:p>
          <a:p>
            <a:endParaRPr lang="en-US" sz="2800" dirty="0" smtClean="0">
              <a:latin typeface="Garamond"/>
              <a:cs typeface="Garamond"/>
            </a:endParaRPr>
          </a:p>
          <a:p>
            <a:pPr marL="457200" lvl="1" indent="0">
              <a:buNone/>
            </a:pPr>
            <a:endParaRPr lang="en-US" sz="2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2353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Uncertainty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Garamond"/>
                <a:cs typeface="Garamond"/>
              </a:rPr>
              <a:t>Which decision to take will depend on the belief the decision maker, i.e., you, have about the likelihood of each possible “State of Nature”</a:t>
            </a:r>
            <a:endParaRPr lang="en-US" sz="2400" dirty="0">
              <a:latin typeface="Garamond"/>
              <a:cs typeface="Garamond"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327165"/>
              </p:ext>
            </p:extLst>
          </p:nvPr>
        </p:nvGraphicFramePr>
        <p:xfrm>
          <a:off x="1135964" y="3386666"/>
          <a:ext cx="7330702" cy="3739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Document" r:id="rId3" imgW="7010400" imgH="3594100" progId="Word.Document.12">
                  <p:embed/>
                </p:oleObj>
              </mc:Choice>
              <mc:Fallback>
                <p:oleObj name="Document" r:id="rId3" imgW="7010400" imgH="3594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5964" y="3386666"/>
                        <a:ext cx="7330702" cy="3739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358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Decision Making Under Uncertainty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39267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Garamond"/>
                <a:cs typeface="Garamond"/>
              </a:rPr>
              <a:t>A useful tool to help make decision under uncertainty is the decision tree</a:t>
            </a:r>
          </a:p>
          <a:p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 smtClean="0">
                <a:latin typeface="Garamond"/>
                <a:cs typeface="Garamond"/>
              </a:rPr>
              <a:t>A decision tree is a graph representation of possible events</a:t>
            </a:r>
          </a:p>
          <a:p>
            <a:pPr marL="0" indent="0">
              <a:buNone/>
            </a:pPr>
            <a:endParaRPr lang="en-US" sz="2000" dirty="0">
              <a:latin typeface="Garamond"/>
              <a:cs typeface="Garamond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Garamond"/>
                <a:cs typeface="Garamond"/>
              </a:rPr>
              <a:t>Decision</a:t>
            </a:r>
            <a:r>
              <a:rPr lang="en-US" sz="2000" dirty="0" smtClean="0">
                <a:latin typeface="Garamond"/>
                <a:cs typeface="Garamond"/>
              </a:rPr>
              <a:t> </a:t>
            </a:r>
            <a:r>
              <a:rPr lang="en-US" sz="2000" dirty="0" smtClean="0">
                <a:latin typeface="Garamond"/>
                <a:ea typeface="Wingdings"/>
                <a:cs typeface="Garamond"/>
                <a:sym typeface="Wingdings"/>
              </a:rPr>
              <a:t></a:t>
            </a:r>
            <a:r>
              <a:rPr lang="en-US" sz="2000" dirty="0">
                <a:latin typeface="Garamond"/>
                <a:cs typeface="Garamond"/>
                <a:sym typeface="Wingdings"/>
              </a:rPr>
              <a:t> </a:t>
            </a:r>
            <a:r>
              <a:rPr lang="en-US" sz="2000" b="1" dirty="0" smtClean="0">
                <a:solidFill>
                  <a:srgbClr val="3366FF"/>
                </a:solidFill>
                <a:latin typeface="Garamond"/>
                <a:cs typeface="Garamond"/>
                <a:sym typeface="Wingdings"/>
              </a:rPr>
              <a:t>Chance</a:t>
            </a:r>
            <a:r>
              <a:rPr lang="en-US" sz="2000" dirty="0" smtClean="0">
                <a:latin typeface="Garamond"/>
                <a:cs typeface="Garamond"/>
                <a:sym typeface="Wingdings"/>
              </a:rPr>
              <a:t> </a:t>
            </a:r>
            <a:r>
              <a:rPr lang="en-US" sz="2000" dirty="0" smtClean="0">
                <a:latin typeface="Garamond"/>
                <a:ea typeface="Wingdings"/>
                <a:cs typeface="Garamond"/>
                <a:sym typeface="Wingdings"/>
              </a:rPr>
              <a:t> </a:t>
            </a:r>
            <a:r>
              <a:rPr lang="mr-IN" sz="2000" dirty="0" smtClean="0">
                <a:latin typeface="Garamond"/>
                <a:ea typeface="Wingdings"/>
                <a:cs typeface="Garamond"/>
                <a:sym typeface="Wingdings"/>
              </a:rPr>
              <a:t>…</a:t>
            </a:r>
            <a:r>
              <a:rPr lang="en-US" sz="2000" dirty="0" smtClean="0">
                <a:latin typeface="Garamond"/>
                <a:ea typeface="Wingdings"/>
                <a:cs typeface="Garamond"/>
                <a:sym typeface="Wingdings"/>
              </a:rPr>
              <a:t>  </a:t>
            </a:r>
            <a:r>
              <a:rPr lang="en-US" sz="2000" b="1" dirty="0">
                <a:solidFill>
                  <a:srgbClr val="FF0000"/>
                </a:solidFill>
                <a:latin typeface="Garamond"/>
                <a:cs typeface="Garamond"/>
              </a:rPr>
              <a:t>Decision</a:t>
            </a:r>
            <a:r>
              <a:rPr lang="en-US" sz="2000" dirty="0">
                <a:latin typeface="Garamond"/>
                <a:cs typeface="Garamond"/>
              </a:rPr>
              <a:t> </a:t>
            </a:r>
            <a:r>
              <a:rPr lang="en-US" sz="2000" dirty="0">
                <a:latin typeface="Garamond"/>
                <a:ea typeface="Wingdings"/>
                <a:cs typeface="Garamond"/>
                <a:sym typeface="Wingdings"/>
              </a:rPr>
              <a:t></a:t>
            </a:r>
            <a:r>
              <a:rPr lang="en-US" sz="2000" dirty="0">
                <a:latin typeface="Garamond"/>
                <a:cs typeface="Garamond"/>
                <a:sym typeface="Wingdings"/>
              </a:rPr>
              <a:t> </a:t>
            </a:r>
            <a:r>
              <a:rPr lang="en-US" sz="2000" b="1" dirty="0">
                <a:solidFill>
                  <a:srgbClr val="3366FF"/>
                </a:solidFill>
                <a:latin typeface="Garamond"/>
                <a:cs typeface="Garamond"/>
                <a:sym typeface="Wingdings"/>
              </a:rPr>
              <a:t>Chance</a:t>
            </a:r>
            <a:r>
              <a:rPr lang="en-US" sz="2000" dirty="0">
                <a:latin typeface="Garamond"/>
                <a:cs typeface="Garamond"/>
                <a:sym typeface="Wingdings"/>
              </a:rPr>
              <a:t> </a:t>
            </a:r>
            <a:r>
              <a:rPr lang="mr-IN" sz="2000" dirty="0" smtClean="0">
                <a:latin typeface="Garamond"/>
                <a:cs typeface="Garamond"/>
                <a:sym typeface="Wingdings"/>
              </a:rPr>
              <a:t>…</a:t>
            </a:r>
            <a:r>
              <a:rPr lang="en-US" sz="2000" dirty="0" smtClean="0">
                <a:latin typeface="Garamond"/>
                <a:ea typeface="Wingdings"/>
                <a:cs typeface="Garamond"/>
                <a:sym typeface="Wingdings"/>
              </a:rPr>
              <a:t> </a:t>
            </a:r>
            <a:r>
              <a:rPr lang="en-US" sz="2000" b="1" dirty="0" smtClean="0">
                <a:solidFill>
                  <a:srgbClr val="008000"/>
                </a:solidFill>
                <a:latin typeface="Garamond"/>
                <a:cs typeface="Garamond"/>
              </a:rPr>
              <a:t>Final Outcome</a:t>
            </a:r>
          </a:p>
          <a:p>
            <a:endParaRPr lang="en-US" sz="2000" b="1" dirty="0">
              <a:solidFill>
                <a:srgbClr val="008000"/>
              </a:solidFill>
              <a:latin typeface="Garamond"/>
              <a:cs typeface="Garamond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Garamond"/>
                <a:cs typeface="Garamond"/>
              </a:rPr>
              <a:t>We need a tool to evaluate “lotteries”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aramond"/>
                <a:cs typeface="Garamond"/>
              </a:rPr>
              <a:t>Any thought?</a:t>
            </a:r>
            <a:endParaRPr lang="en-US" dirty="0">
              <a:solidFill>
                <a:srgbClr val="000000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9188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Expected Value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467" y="1600200"/>
            <a:ext cx="4360333" cy="503766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Garamond"/>
                <a:cs typeface="Garamond"/>
              </a:rPr>
              <a:t>The expected value for an uncertain alternative is calculated by </a:t>
            </a:r>
            <a:r>
              <a:rPr lang="en-US" dirty="0" smtClean="0">
                <a:latin typeface="Garamond"/>
                <a:cs typeface="Garamond"/>
              </a:rPr>
              <a:t>multiplying each </a:t>
            </a:r>
            <a:r>
              <a:rPr lang="en-US" dirty="0">
                <a:latin typeface="Garamond"/>
                <a:cs typeface="Garamond"/>
              </a:rPr>
              <a:t>possible outcome of the uncertain alternative by its probability</a:t>
            </a:r>
            <a:r>
              <a:rPr lang="en-US" dirty="0" smtClean="0">
                <a:latin typeface="Garamond"/>
                <a:cs typeface="Garamond"/>
              </a:rPr>
              <a:t>, and </a:t>
            </a:r>
            <a:r>
              <a:rPr lang="en-US" dirty="0">
                <a:latin typeface="Garamond"/>
                <a:cs typeface="Garamond"/>
              </a:rPr>
              <a:t>summing the results. </a:t>
            </a:r>
            <a:endParaRPr lang="en-US" dirty="0" smtClean="0">
              <a:latin typeface="Garamond"/>
              <a:cs typeface="Garamond"/>
            </a:endParaRPr>
          </a:p>
          <a:p>
            <a:endParaRPr lang="en-US" dirty="0">
              <a:latin typeface="Garamond"/>
              <a:cs typeface="Garamond"/>
            </a:endParaRPr>
          </a:p>
          <a:p>
            <a:pPr marL="0" indent="0">
              <a:buNone/>
            </a:pPr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The </a:t>
            </a:r>
            <a:r>
              <a:rPr lang="en-US" dirty="0">
                <a:latin typeface="Garamond"/>
                <a:cs typeface="Garamond"/>
              </a:rPr>
              <a:t>expected value decision </a:t>
            </a:r>
            <a:r>
              <a:rPr lang="en-US" dirty="0" smtClean="0">
                <a:latin typeface="Garamond"/>
                <a:cs typeface="Garamond"/>
              </a:rPr>
              <a:t>criterion selects </a:t>
            </a:r>
            <a:r>
              <a:rPr lang="en-US" dirty="0">
                <a:latin typeface="Garamond"/>
                <a:cs typeface="Garamond"/>
              </a:rPr>
              <a:t>the alternative that has the best expected value. In </a:t>
            </a:r>
            <a:r>
              <a:rPr lang="en-US" dirty="0" smtClean="0">
                <a:latin typeface="Garamond"/>
                <a:cs typeface="Garamond"/>
              </a:rPr>
              <a:t>situations involving </a:t>
            </a:r>
            <a:r>
              <a:rPr lang="en-US" dirty="0">
                <a:latin typeface="Garamond"/>
                <a:cs typeface="Garamond"/>
              </a:rPr>
              <a:t>profits where “more is better,” the alternative with the </a:t>
            </a:r>
            <a:r>
              <a:rPr lang="en-US" dirty="0" smtClean="0">
                <a:latin typeface="Garamond"/>
                <a:cs typeface="Garamond"/>
              </a:rPr>
              <a:t>highest expected </a:t>
            </a:r>
            <a:r>
              <a:rPr lang="en-US" dirty="0">
                <a:latin typeface="Garamond"/>
                <a:cs typeface="Garamond"/>
              </a:rPr>
              <a:t>value is best, and in situations involving costs, where “</a:t>
            </a:r>
            <a:r>
              <a:rPr lang="en-US" dirty="0" smtClean="0">
                <a:latin typeface="Garamond"/>
                <a:cs typeface="Garamond"/>
              </a:rPr>
              <a:t>less is </a:t>
            </a:r>
            <a:r>
              <a:rPr lang="en-US" dirty="0">
                <a:latin typeface="Garamond"/>
                <a:cs typeface="Garamond"/>
              </a:rPr>
              <a:t>better,” the alternative with the lowest expected value is best</a:t>
            </a:r>
            <a:r>
              <a:rPr lang="en-US" dirty="0" smtClean="0">
                <a:latin typeface="Garamond"/>
                <a:cs typeface="Garamond"/>
              </a:rPr>
              <a:t>.</a:t>
            </a:r>
          </a:p>
          <a:p>
            <a:endParaRPr lang="en-US" dirty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Expected Profit; Expected Utility</a:t>
            </a:r>
          </a:p>
          <a:p>
            <a:pPr marL="0" indent="0">
              <a:buNone/>
            </a:pPr>
            <a:endParaRPr lang="en-US" dirty="0">
              <a:latin typeface="Garamond"/>
              <a:cs typeface="Garamond"/>
            </a:endParaRPr>
          </a:p>
        </p:txBody>
      </p:sp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412081"/>
              </p:ext>
            </p:extLst>
          </p:nvPr>
        </p:nvGraphicFramePr>
        <p:xfrm>
          <a:off x="4624388" y="1824038"/>
          <a:ext cx="5248275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Document" r:id="rId3" imgW="6858000" imgH="4597400" progId="Word.Document.12">
                  <p:embed/>
                </p:oleObj>
              </mc:Choice>
              <mc:Fallback>
                <p:oleObj name="Document" r:id="rId3" imgW="6858000" imgH="4597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4388" y="1824038"/>
                        <a:ext cx="5248275" cy="350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76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Ingredients of a Tree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Garamond"/>
                <a:cs typeface="Garamond"/>
              </a:rPr>
              <a:t>Structure</a:t>
            </a:r>
          </a:p>
          <a:p>
            <a:pPr lvl="1"/>
            <a:r>
              <a:rPr lang="en-US" sz="2000" dirty="0" smtClean="0">
                <a:latin typeface="Garamond"/>
                <a:cs typeface="Garamond"/>
              </a:rPr>
              <a:t>Decision nodes  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</a:t>
            </a:r>
            <a:endParaRPr lang="en-US" sz="2000" dirty="0" smtClean="0">
              <a:latin typeface="Garamond"/>
              <a:cs typeface="Garamond"/>
            </a:endParaRPr>
          </a:p>
          <a:p>
            <a:pPr lvl="1"/>
            <a:r>
              <a:rPr lang="en-US" sz="2000" dirty="0" smtClean="0">
                <a:latin typeface="Garamond"/>
                <a:cs typeface="Garamond"/>
              </a:rPr>
              <a:t>Chance nodes    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</a:t>
            </a:r>
            <a:endParaRPr lang="en-US" sz="2000" dirty="0" smtClean="0">
              <a:latin typeface="Garamond"/>
              <a:cs typeface="Garamond"/>
            </a:endParaRPr>
          </a:p>
          <a:p>
            <a:endParaRPr lang="en-US" sz="2400" dirty="0">
              <a:latin typeface="Garamond"/>
              <a:cs typeface="Garamond"/>
            </a:endParaRPr>
          </a:p>
          <a:p>
            <a:r>
              <a:rPr lang="en-US" sz="2400" dirty="0" smtClean="0">
                <a:latin typeface="Garamond"/>
                <a:cs typeface="Garamond"/>
              </a:rPr>
              <a:t>Data</a:t>
            </a:r>
          </a:p>
          <a:p>
            <a:pPr lvl="1"/>
            <a:r>
              <a:rPr lang="en-US" sz="2000" dirty="0" smtClean="0">
                <a:latin typeface="Garamond"/>
                <a:cs typeface="Garamond"/>
              </a:rPr>
              <a:t>Intermediate payoffs (costs and benefits) on any branch</a:t>
            </a:r>
          </a:p>
          <a:p>
            <a:pPr lvl="1"/>
            <a:r>
              <a:rPr lang="en-US" sz="2000" dirty="0" smtClean="0">
                <a:latin typeface="Garamond"/>
                <a:cs typeface="Garamond"/>
              </a:rPr>
              <a:t>Probabilities on chance branches only</a:t>
            </a:r>
          </a:p>
          <a:p>
            <a:pPr lvl="1"/>
            <a:r>
              <a:rPr lang="en-US" sz="2000" dirty="0" smtClean="0">
                <a:latin typeface="Garamond"/>
                <a:cs typeface="Garamond"/>
              </a:rPr>
              <a:t>Final cumulative payoffs at terminal points</a:t>
            </a:r>
          </a:p>
          <a:p>
            <a:pPr marL="457200" lvl="1" indent="0">
              <a:buNone/>
            </a:pPr>
            <a:endParaRPr lang="en-US" sz="2000" dirty="0">
              <a:latin typeface="Garamond"/>
              <a:cs typeface="Garamond"/>
            </a:endParaRPr>
          </a:p>
          <a:p>
            <a:r>
              <a:rPr lang="en-US" sz="2400" dirty="0" smtClean="0">
                <a:latin typeface="Garamond"/>
                <a:cs typeface="Garamond"/>
              </a:rPr>
              <a:t>Algorithm (“Dynamic Optimization”)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Garamond"/>
                <a:cs typeface="Garamond"/>
              </a:rPr>
              <a:t>Start at the last stage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Garamond"/>
                <a:cs typeface="Garamond"/>
              </a:rPr>
              <a:t>For each chance node, calculate the EV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Garamond"/>
                <a:cs typeface="Garamond"/>
              </a:rPr>
              <a:t>For each decision node, select the branch with best EV, ignore others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Garamond"/>
                <a:cs typeface="Garamond"/>
              </a:rPr>
              <a:t>Roll back to preceding decision stage, reiterate (2) and (3)</a:t>
            </a:r>
            <a:endParaRPr lang="en-US" sz="20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14109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6302</TotalTime>
  <Words>1480</Words>
  <Application>Microsoft Macintosh PowerPoint</Application>
  <PresentationFormat>On-screen Show (4:3)</PresentationFormat>
  <Paragraphs>234</Paragraphs>
  <Slides>38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Document</vt:lpstr>
      <vt:lpstr>Making Decisions under Uncertainty</vt:lpstr>
      <vt:lpstr>Agenda</vt:lpstr>
      <vt:lpstr>New Ingredient</vt:lpstr>
      <vt:lpstr>Against the Gods</vt:lpstr>
      <vt:lpstr>Uncertainty</vt:lpstr>
      <vt:lpstr>Uncertainty</vt:lpstr>
      <vt:lpstr>Decision Making Under Uncertainty</vt:lpstr>
      <vt:lpstr>Expected Value</vt:lpstr>
      <vt:lpstr>Ingredients of a Tree</vt:lpstr>
      <vt:lpstr>Promotion or Not</vt:lpstr>
      <vt:lpstr>What is the Tree (and the decision)?</vt:lpstr>
      <vt:lpstr>Sensitivity Analysis</vt:lpstr>
      <vt:lpstr>Product Decision</vt:lpstr>
      <vt:lpstr>What is the Tree (and the decision)?</vt:lpstr>
      <vt:lpstr>Value and Limitation of Decision Trees</vt:lpstr>
      <vt:lpstr>Competitive Reactions I</vt:lpstr>
      <vt:lpstr>What is the Tree (and the decisions)?</vt:lpstr>
      <vt:lpstr>Competitive Reactions II</vt:lpstr>
      <vt:lpstr>What is the Tree (and the decisions)?</vt:lpstr>
      <vt:lpstr>Value of Information</vt:lpstr>
      <vt:lpstr>Markets for Information</vt:lpstr>
      <vt:lpstr>Value of Information</vt:lpstr>
      <vt:lpstr>Market Research</vt:lpstr>
      <vt:lpstr>Decision Tree</vt:lpstr>
      <vt:lpstr>Market Research</vt:lpstr>
      <vt:lpstr>Some Probability</vt:lpstr>
      <vt:lpstr>Bayesian Updating</vt:lpstr>
      <vt:lpstr>We can solve the tree</vt:lpstr>
      <vt:lpstr>Accounting for Risk</vt:lpstr>
      <vt:lpstr>Risk Profile</vt:lpstr>
      <vt:lpstr>Revisiting Portfolio Optimization</vt:lpstr>
      <vt:lpstr>Revisiting Portfolio Optimization</vt:lpstr>
      <vt:lpstr>Value of the Portfolio </vt:lpstr>
      <vt:lpstr>Simulation</vt:lpstr>
      <vt:lpstr>Histogram</vt:lpstr>
      <vt:lpstr>NPD Simulation</vt:lpstr>
      <vt:lpstr>Simulations</vt:lpstr>
      <vt:lpstr>Simple Choice</vt:lpstr>
    </vt:vector>
  </TitlesOfParts>
  <Company>UCDavis GSM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Rubel</dc:creator>
  <cp:lastModifiedBy>Olivier Rubel</cp:lastModifiedBy>
  <cp:revision>147</cp:revision>
  <dcterms:created xsi:type="dcterms:W3CDTF">2018-02-18T21:19:28Z</dcterms:created>
  <dcterms:modified xsi:type="dcterms:W3CDTF">2018-04-27T20:24:56Z</dcterms:modified>
</cp:coreProperties>
</file>