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20" r:id="rId3"/>
    <p:sldId id="505" r:id="rId4"/>
    <p:sldId id="487" r:id="rId5"/>
    <p:sldId id="503" r:id="rId6"/>
    <p:sldId id="489" r:id="rId7"/>
    <p:sldId id="493" r:id="rId8"/>
    <p:sldId id="494" r:id="rId9"/>
    <p:sldId id="496" r:id="rId10"/>
    <p:sldId id="506" r:id="rId11"/>
    <p:sldId id="49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8" autoAdjust="0"/>
    <p:restoredTop sz="91107" autoAdjust="0"/>
  </p:normalViewPr>
  <p:slideViewPr>
    <p:cSldViewPr snapToGrid="0" snapToObjects="1">
      <p:cViewPr>
        <p:scale>
          <a:sx n="100" d="100"/>
          <a:sy n="100" d="100"/>
        </p:scale>
        <p:origin x="-208" y="-80"/>
      </p:cViewPr>
      <p:guideLst>
        <p:guide orient="horz" pos="2160"/>
        <p:guide pos="2880"/>
      </p:guideLst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0927-E9E3-7C48-80EB-AAE24C8117D4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DEFD-CE48-CC4D-AB21-E4939754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1594-978C-9440-A34E-DB61F72C7D4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D7D1-86FE-CD44-881B-FC9DE46E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77558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Auctions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Garamond"/>
                <a:cs typeface="Garamond"/>
              </a:rPr>
              <a:t>Hemant</a:t>
            </a:r>
            <a:r>
              <a:rPr lang="en-US" b="1" dirty="0" smtClean="0">
                <a:latin typeface="Garamond"/>
                <a:cs typeface="Garamond"/>
              </a:rPr>
              <a:t> </a:t>
            </a:r>
            <a:r>
              <a:rPr lang="en-US" b="1" dirty="0" err="1" smtClean="0">
                <a:latin typeface="Garamond"/>
                <a:cs typeface="Garamond"/>
              </a:rPr>
              <a:t>Bhargava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heman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70" r="-620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95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Profit under Second Price Auction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auction pric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71" b="-17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369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Agenda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667" cy="5054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/>
                <a:cs typeface="Garamond"/>
              </a:rPr>
              <a:t>Auctions: Theory and Applications </a:t>
            </a:r>
          </a:p>
          <a:p>
            <a:pPr lvl="1"/>
            <a:r>
              <a:rPr lang="en-US" dirty="0" err="1" smtClean="0">
                <a:latin typeface="Garamond"/>
                <a:cs typeface="Garamond"/>
              </a:rPr>
              <a:t>Hemant</a:t>
            </a:r>
            <a:r>
              <a:rPr lang="en-US" dirty="0" smtClean="0">
                <a:latin typeface="Garamond"/>
                <a:cs typeface="Garamond"/>
              </a:rPr>
              <a:t> </a:t>
            </a:r>
            <a:r>
              <a:rPr lang="en-US" dirty="0" err="1" smtClean="0">
                <a:latin typeface="Garamond"/>
                <a:cs typeface="Garamond"/>
              </a:rPr>
              <a:t>Bhargava</a:t>
            </a:r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Some Python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See Python file on Canvas</a:t>
            </a:r>
          </a:p>
          <a:p>
            <a:r>
              <a:rPr lang="en-US" dirty="0" smtClean="0">
                <a:latin typeface="Garamond"/>
                <a:cs typeface="Garamond"/>
              </a:rPr>
              <a:t>Quiz debrief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2573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Garamond"/>
                <a:cs typeface="Garamond"/>
              </a:rPr>
              <a:t>Important </a:t>
            </a:r>
            <a:r>
              <a:rPr lang="en-US" sz="3600" b="1" dirty="0" smtClean="0">
                <a:latin typeface="Garamond"/>
                <a:cs typeface="Garamond"/>
              </a:rPr>
              <a:t>Concepts from Game Theory</a:t>
            </a:r>
            <a:endParaRPr lang="en-US" sz="3600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Nash equilibrium vs. </a:t>
            </a:r>
            <a:r>
              <a:rPr lang="en-US" dirty="0" err="1" smtClean="0">
                <a:latin typeface="Garamond"/>
                <a:cs typeface="Garamond"/>
              </a:rPr>
              <a:t>Stackelberg</a:t>
            </a:r>
            <a:r>
              <a:rPr lang="en-US" dirty="0" smtClean="0">
                <a:latin typeface="Garamond"/>
                <a:cs typeface="Garamond"/>
              </a:rPr>
              <a:t> equilibrium</a:t>
            </a:r>
          </a:p>
          <a:p>
            <a:r>
              <a:rPr lang="en-US" dirty="0" smtClean="0">
                <a:latin typeface="Garamond"/>
                <a:cs typeface="Garamond"/>
              </a:rPr>
              <a:t>Best response function (or reaction function)</a:t>
            </a:r>
          </a:p>
          <a:p>
            <a:r>
              <a:rPr lang="en-US" dirty="0" smtClean="0">
                <a:latin typeface="Garamond"/>
                <a:cs typeface="Garamond"/>
              </a:rPr>
              <a:t>Dominant Strategy</a:t>
            </a:r>
          </a:p>
          <a:p>
            <a:r>
              <a:rPr lang="en-US" dirty="0" smtClean="0">
                <a:latin typeface="Garamond"/>
                <a:cs typeface="Garamond"/>
              </a:rPr>
              <a:t>Incentive compatible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0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571998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Standards adoption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Price wars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Advertising Game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Standards war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Patent races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Capacity Expansion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Sales Force compensation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Garamond"/>
                <a:ea typeface="ＭＳ Ｐゴシック" charset="0"/>
                <a:cs typeface="Garamond"/>
              </a:rPr>
              <a:t>Paid </a:t>
            </a:r>
            <a:r>
              <a:rPr lang="en-US" b="1" dirty="0">
                <a:solidFill>
                  <a:srgbClr val="FF0000"/>
                </a:solidFill>
                <a:latin typeface="Garamond"/>
                <a:ea typeface="ＭＳ Ｐゴシック" charset="0"/>
                <a:cs typeface="Garamond"/>
              </a:rPr>
              <a:t>Search Advertising</a:t>
            </a:r>
          </a:p>
          <a:p>
            <a:endParaRPr lang="en-US" dirty="0">
              <a:latin typeface="Century Schoolboo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sz="quarter" idx="2"/>
          </p:nvPr>
        </p:nvSpPr>
        <p:spPr>
          <a:xfrm>
            <a:off x="4571998" y="1647296"/>
            <a:ext cx="4859867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Coordination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Prisoner</a:t>
            </a:r>
            <a:r>
              <a:rPr lang="ja-JP" altLang="en-US" dirty="0">
                <a:latin typeface="Garamond"/>
                <a:ea typeface="ＭＳ Ｐゴシック" charset="0"/>
                <a:cs typeface="Garamond"/>
              </a:rPr>
              <a:t>’</a:t>
            </a:r>
            <a:r>
              <a:rPr lang="en-US" altLang="ja-JP" dirty="0">
                <a:latin typeface="Garamond"/>
                <a:ea typeface="ＭＳ Ｐゴシック" charset="0"/>
                <a:cs typeface="Garamond"/>
              </a:rPr>
              <a:t>s dilemma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Prisoner</a:t>
            </a:r>
            <a:r>
              <a:rPr lang="ja-JP" altLang="en-US" dirty="0">
                <a:latin typeface="Garamond"/>
                <a:ea typeface="ＭＳ Ｐゴシック" charset="0"/>
                <a:cs typeface="Garamond"/>
              </a:rPr>
              <a:t>’</a:t>
            </a:r>
            <a:r>
              <a:rPr lang="en-US" altLang="ja-JP" dirty="0">
                <a:latin typeface="Garamond"/>
                <a:ea typeface="ＭＳ Ｐゴシック" charset="0"/>
                <a:cs typeface="Garamond"/>
              </a:rPr>
              <a:t>s dilemma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War of attrition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War of attrition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Commitment</a:t>
            </a:r>
          </a:p>
          <a:p>
            <a:r>
              <a:rPr lang="en-US" dirty="0">
                <a:latin typeface="Garamond"/>
                <a:ea typeface="ＭＳ Ｐゴシック" charset="0"/>
                <a:cs typeface="Garamond"/>
              </a:rPr>
              <a:t>Principal-Agent Framework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Garamond"/>
                <a:ea typeface="ＭＳ Ｐゴシック" charset="0"/>
                <a:cs typeface="Garamond"/>
              </a:rPr>
              <a:t>Auctions</a:t>
            </a:r>
            <a:endParaRPr lang="en-US" b="1" dirty="0">
              <a:solidFill>
                <a:srgbClr val="FF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Applications of Non-Cooperative GT</a:t>
            </a:r>
            <a:endParaRPr lang="en-US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9463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Small Game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Winner: </a:t>
            </a:r>
            <a:r>
              <a:rPr lang="en-US" dirty="0" err="1" smtClean="0">
                <a:latin typeface="Garamond"/>
                <a:cs typeface="Garamond"/>
              </a:rPr>
              <a:t>Shruti</a:t>
            </a:r>
            <a:r>
              <a:rPr lang="en-US" dirty="0" smtClean="0">
                <a:latin typeface="Garamond"/>
                <a:cs typeface="Garamond"/>
              </a:rPr>
              <a:t> </a:t>
            </a:r>
            <a:r>
              <a:rPr lang="en-US" dirty="0" err="1" smtClean="0">
                <a:latin typeface="Garamond"/>
                <a:cs typeface="Garamond"/>
              </a:rPr>
              <a:t>Saxena</a:t>
            </a: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Special Mention for </a:t>
            </a:r>
            <a:r>
              <a:rPr lang="en-US" dirty="0" err="1" smtClean="0">
                <a:latin typeface="Garamond"/>
                <a:cs typeface="Garamond"/>
              </a:rPr>
              <a:t>Jiaqin</a:t>
            </a:r>
            <a:r>
              <a:rPr lang="en-US" dirty="0" smtClean="0">
                <a:latin typeface="Garamond"/>
                <a:cs typeface="Garamond"/>
              </a:rPr>
              <a:t> Ma</a:t>
            </a:r>
            <a:endParaRPr lang="en-US" dirty="0">
              <a:latin typeface="Garamond"/>
              <a:cs typeface="Garamond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335860"/>
              </p:ext>
            </p:extLst>
          </p:nvPr>
        </p:nvGraphicFramePr>
        <p:xfrm>
          <a:off x="2516440" y="3581400"/>
          <a:ext cx="4443159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3" imgW="6858000" imgH="3530600" progId="Word.Document.12">
                  <p:embed/>
                </p:oleObj>
              </mc:Choice>
              <mc:Fallback>
                <p:oleObj name="Document" r:id="rId3" imgW="6858000" imgH="353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440" y="3581400"/>
                        <a:ext cx="4443159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18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Nash Equilibrium</a:t>
            </a:r>
            <a:endParaRPr lang="en-US" b="1" dirty="0">
              <a:latin typeface="Garamond"/>
              <a:cs typeface="Garamond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1159"/>
              </p:ext>
            </p:extLst>
          </p:nvPr>
        </p:nvGraphicFramePr>
        <p:xfrm>
          <a:off x="457200" y="1646238"/>
          <a:ext cx="794385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Document" r:id="rId3" imgW="6858000" imgH="4216400" progId="Word.Document.12">
                  <p:embed/>
                </p:oleObj>
              </mc:Choice>
              <mc:Fallback>
                <p:oleObj name="Document" r:id="rId3" imgW="6858000" imgH="421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46238"/>
                        <a:ext cx="7943850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84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Ads on YouTube</a:t>
            </a:r>
            <a:endParaRPr lang="en-US" b="1" dirty="0">
              <a:latin typeface="Garamond"/>
              <a:cs typeface="Garamond"/>
            </a:endParaRPr>
          </a:p>
        </p:txBody>
      </p:sp>
      <p:pic>
        <p:nvPicPr>
          <p:cNvPr id="4" name="Content Placeholder 3" descr="video ads on youtub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" r="-1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69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Definition of the Game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What is the market?</a:t>
            </a:r>
          </a:p>
          <a:p>
            <a:endParaRPr lang="en-US" dirty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Who are the players?</a:t>
            </a:r>
          </a:p>
          <a:p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What are their strategies?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174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Nash Equilibrium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Garamond"/>
                <a:cs typeface="Garamond"/>
              </a:rPr>
              <a:t>The market maker (or platform) decides the pricing scheme</a:t>
            </a:r>
          </a:p>
          <a:p>
            <a:pPr lvl="1"/>
            <a:r>
              <a:rPr lang="en-US" dirty="0" smtClean="0">
                <a:latin typeface="Garamond"/>
                <a:cs typeface="Garamond"/>
              </a:rPr>
              <a:t>Second Price Auction</a:t>
            </a:r>
          </a:p>
          <a:p>
            <a:pPr marL="0" indent="0">
              <a:buNone/>
            </a:pPr>
            <a:endParaRPr lang="en-US" dirty="0" smtClean="0">
              <a:latin typeface="Garamond"/>
              <a:cs typeface="Garamond"/>
            </a:endParaRPr>
          </a:p>
          <a:p>
            <a:r>
              <a:rPr lang="en-US" dirty="0" smtClean="0">
                <a:latin typeface="Garamond"/>
                <a:cs typeface="Garamond"/>
              </a:rPr>
              <a:t>Bidders’ optimal strategies is to bid their true values</a:t>
            </a:r>
          </a:p>
          <a:p>
            <a:endParaRPr lang="en-US" dirty="0">
              <a:latin typeface="Garamond"/>
              <a:cs typeface="Garamond"/>
            </a:endParaRPr>
          </a:p>
          <a:p>
            <a:pPr lvl="1"/>
            <a:r>
              <a:rPr lang="en-US" dirty="0" smtClean="0">
                <a:latin typeface="Garamond"/>
                <a:cs typeface="Garamond"/>
              </a:rPr>
              <a:t>Bidding truthfully is the Nash equilibrium</a:t>
            </a:r>
          </a:p>
          <a:p>
            <a:pPr lvl="2"/>
            <a:r>
              <a:rPr lang="en-US" dirty="0" smtClean="0">
                <a:latin typeface="Garamond"/>
                <a:cs typeface="Garamond"/>
              </a:rPr>
              <a:t>It is “Incentive Compatible”</a:t>
            </a:r>
            <a:endParaRPr lang="en-US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874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162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Document</vt:lpstr>
      <vt:lpstr>Auctions</vt:lpstr>
      <vt:lpstr>Agenda</vt:lpstr>
      <vt:lpstr>Important Concepts from Game Theory</vt:lpstr>
      <vt:lpstr>Applications of Non-Cooperative GT</vt:lpstr>
      <vt:lpstr>Small Game</vt:lpstr>
      <vt:lpstr>Nash Equilibrium</vt:lpstr>
      <vt:lpstr>Ads on YouTube</vt:lpstr>
      <vt:lpstr>Definition of the Game</vt:lpstr>
      <vt:lpstr>Nash Equilibrium</vt:lpstr>
      <vt:lpstr>Hemant Bhargava</vt:lpstr>
      <vt:lpstr>Profit under Second Price Auction</vt:lpstr>
    </vt:vector>
  </TitlesOfParts>
  <Company>UCDavis GSM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Rubel</dc:creator>
  <cp:lastModifiedBy>Olivier Rubel</cp:lastModifiedBy>
  <cp:revision>192</cp:revision>
  <dcterms:created xsi:type="dcterms:W3CDTF">2018-02-18T21:19:28Z</dcterms:created>
  <dcterms:modified xsi:type="dcterms:W3CDTF">2018-05-11T20:25:06Z</dcterms:modified>
</cp:coreProperties>
</file>