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handoutMasterIdLst>
    <p:handoutMasterId r:id="rId31"/>
  </p:handoutMasterIdLst>
  <p:sldIdLst>
    <p:sldId id="262" r:id="rId10"/>
    <p:sldId id="259" r:id="rId11"/>
    <p:sldId id="258" r:id="rId12"/>
    <p:sldId id="265" r:id="rId13"/>
    <p:sldId id="266" r:id="rId14"/>
    <p:sldId id="267" r:id="rId15"/>
    <p:sldId id="268" r:id="rId16"/>
    <p:sldId id="269" r:id="rId17"/>
    <p:sldId id="264" r:id="rId18"/>
    <p:sldId id="270" r:id="rId19"/>
    <p:sldId id="271" r:id="rId20"/>
    <p:sldId id="272" r:id="rId21"/>
    <p:sldId id="274" r:id="rId22"/>
    <p:sldId id="275" r:id="rId23"/>
    <p:sldId id="276" r:id="rId24"/>
    <p:sldId id="273" r:id="rId25"/>
    <p:sldId id="277" r:id="rId26"/>
    <p:sldId id="280" r:id="rId27"/>
    <p:sldId id="279" r:id="rId28"/>
    <p:sldId id="281" r:id="rId29"/>
    <p:sldId id="260"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9" autoAdjust="0"/>
    <p:restoredTop sz="94660"/>
  </p:normalViewPr>
  <p:slideViewPr>
    <p:cSldViewPr showGuides="1">
      <p:cViewPr varScale="1">
        <p:scale>
          <a:sx n="116" d="100"/>
          <a:sy n="116" d="100"/>
        </p:scale>
        <p:origin x="1938" y="102"/>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tableStyles" Target="tableStyles.xml"/><Relationship Id="rId8" Type="http://schemas.openxmlformats.org/officeDocument/2006/relationships/slideMaster" Target="slideMasters/slideMaster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2019/9/2</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9765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8994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650" y="325438"/>
            <a:ext cx="7632700" cy="871537"/>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20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776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sldLayoutIdLst>
    <p:sldLayoutId id="2147483821"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userDrawn="1"/>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userDrawn="1"/>
        </p:nvSpPr>
        <p:spPr bwMode="auto">
          <a:xfrm>
            <a:off x="634587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docs.gradle.org/current/userguide/maven_plugin.html#header" TargetMode="External"/><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git.huawei.com/g00522473/hwlearning/blob/master/gradle&#20248;&#21270;/upload.gradle" TargetMode="External"/><Relationship Id="rId1" Type="http://schemas.openxmlformats.org/officeDocument/2006/relationships/slideLayout" Target="../slideLayouts/slideLayout8.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awei.com/g00522473/hwlearning/blob/master/gradle&#20248;&#21270;/dependencies.gradle" TargetMode="External"/><Relationship Id="rId2" Type="http://schemas.openxmlformats.org/officeDocument/2006/relationships/image" Target="../media/image42.png"/><Relationship Id="rId1" Type="http://schemas.openxmlformats.org/officeDocument/2006/relationships/slideLayout" Target="../slideLayouts/slideLayout8.xml"/><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awei.com/g00522473/hwlearning/" TargetMode="Externa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http://www.groovy-lang.org/api.html"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docs.gradle.org/current/userguide/userguide.html"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1928863"/>
            <a:ext cx="5616575" cy="1079399"/>
          </a:xfrm>
        </p:spPr>
        <p:txBody>
          <a:bodyPr/>
          <a:lstStyle/>
          <a:p>
            <a:r>
              <a:rPr lang="en-US" altLang="zh-CN" dirty="0" err="1"/>
              <a:t>Gradle</a:t>
            </a:r>
            <a:r>
              <a:rPr lang="zh-CN" altLang="en-US" dirty="0" smtClean="0"/>
              <a:t>基础</a:t>
            </a:r>
            <a:r>
              <a:rPr lang="en-US" altLang="zh-CN" dirty="0" smtClean="0"/>
              <a:t/>
            </a:r>
            <a:br>
              <a:rPr lang="en-US" altLang="zh-CN" dirty="0" smtClean="0"/>
            </a:br>
            <a:r>
              <a:rPr lang="zh-CN" altLang="en-US" dirty="0" smtClean="0"/>
              <a:t>与</a:t>
            </a:r>
            <a:r>
              <a:rPr lang="zh-CN" altLang="en-US" dirty="0"/>
              <a:t>项目发布优化实战</a:t>
            </a:r>
          </a:p>
        </p:txBody>
      </p:sp>
      <p:sp>
        <p:nvSpPr>
          <p:cNvPr id="6" name="TextBox 5"/>
          <p:cNvSpPr txBox="1"/>
          <p:nvPr/>
        </p:nvSpPr>
        <p:spPr>
          <a:xfrm>
            <a:off x="755576" y="5589240"/>
            <a:ext cx="4176464" cy="605294"/>
          </a:xfrm>
          <a:prstGeom prst="rect">
            <a:avLst/>
          </a:prstGeom>
          <a:noFill/>
        </p:spPr>
        <p:txBody>
          <a:bodyPr wrap="square" lIns="0" rtlCol="0">
            <a:spAutoFit/>
          </a:bodyPr>
          <a:lstStyle/>
          <a:p>
            <a:pPr lvl="0" fontAlgn="t">
              <a:lnSpc>
                <a:spcPts val="2000"/>
              </a:lnSpc>
            </a:pPr>
            <a:r>
              <a:rPr lang="en-US" altLang="zh-CN" sz="1400" dirty="0" smtClean="0">
                <a:solidFill>
                  <a:srgbClr val="990000"/>
                </a:solidFill>
                <a:latin typeface="FrutigerNext LT Medium"/>
              </a:rPr>
              <a:t>Author/ Email: </a:t>
            </a:r>
            <a:r>
              <a:rPr lang="zh-CN" altLang="en-US" sz="1400" dirty="0">
                <a:solidFill>
                  <a:srgbClr val="B2B2B2">
                    <a:lumMod val="50000"/>
                  </a:srgbClr>
                </a:solidFill>
                <a:latin typeface="FrutigerNext LT Medium"/>
              </a:rPr>
              <a:t>关山旭</a:t>
            </a:r>
            <a:r>
              <a:rPr lang="en-US" altLang="zh-CN" sz="1400" dirty="0" smtClean="0">
                <a:solidFill>
                  <a:srgbClr val="B2B2B2">
                    <a:lumMod val="50000"/>
                  </a:srgbClr>
                </a:solidFill>
                <a:latin typeface="FrutigerNext LT Medium"/>
              </a:rPr>
              <a:t>/guanshanxu@Huawei.com</a:t>
            </a:r>
            <a:endParaRPr lang="zh-CN" altLang="zh-CN" sz="1400" dirty="0" smtClean="0">
              <a:solidFill>
                <a:srgbClr val="B2B2B2">
                  <a:lumMod val="50000"/>
                </a:srgbClr>
              </a:solidFill>
              <a:latin typeface="FrutigerNext LT Medium"/>
            </a:endParaRPr>
          </a:p>
          <a:p>
            <a:pPr lvl="0" fontAlgn="t">
              <a:lnSpc>
                <a:spcPts val="2000"/>
              </a:lnSpc>
            </a:pPr>
            <a:r>
              <a:rPr lang="en-US" altLang="zh-CN" sz="1400" dirty="0" smtClean="0">
                <a:solidFill>
                  <a:srgbClr val="990000"/>
                </a:solidFill>
                <a:latin typeface="FrutigerNext LT Medium"/>
              </a:rPr>
              <a:t>Version:</a:t>
            </a:r>
            <a:r>
              <a:rPr lang="en-US" altLang="zh-CN" sz="1400" dirty="0" smtClean="0">
                <a:solidFill>
                  <a:srgbClr val="B2B2B2">
                    <a:lumMod val="50000"/>
                  </a:srgbClr>
                </a:solidFill>
                <a:latin typeface="FrutigerNext LT Medium"/>
              </a:rPr>
              <a:t> V0.0.1</a:t>
            </a:r>
            <a:endParaRPr lang="zh-CN" altLang="zh-CN" sz="1400" dirty="0" smtClean="0">
              <a:solidFill>
                <a:srgbClr val="B2B2B2">
                  <a:lumMod val="50000"/>
                </a:srgbClr>
              </a:solidFill>
              <a:latin typeface="FrutigerNext LT Medium"/>
            </a:endParaRPr>
          </a:p>
        </p:txBody>
      </p:sp>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zh-CN" altLang="en-US" dirty="0"/>
              <a:t>认识</a:t>
            </a:r>
            <a:r>
              <a:rPr lang="en-US" altLang="zh-CN" dirty="0"/>
              <a:t>Android</a:t>
            </a:r>
            <a:r>
              <a:rPr lang="zh-CN" altLang="en-US" dirty="0"/>
              <a:t>项目中的</a:t>
            </a:r>
            <a:r>
              <a:rPr lang="en-US" altLang="zh-CN" dirty="0" err="1" smtClean="0"/>
              <a:t>Gradle</a:t>
            </a:r>
            <a:endParaRPr lang="zh-CN" altLang="en-US" dirty="0"/>
          </a:p>
        </p:txBody>
      </p:sp>
      <p:sp>
        <p:nvSpPr>
          <p:cNvPr id="3" name="内容占位符 2"/>
          <p:cNvSpPr>
            <a:spLocks noGrp="1"/>
          </p:cNvSpPr>
          <p:nvPr>
            <p:ph idx="1"/>
          </p:nvPr>
        </p:nvSpPr>
        <p:spPr>
          <a:xfrm>
            <a:off x="755650" y="1268761"/>
            <a:ext cx="7632700" cy="4554190"/>
          </a:xfrm>
        </p:spPr>
        <p:txBody>
          <a:bodyPr/>
          <a:lstStyle/>
          <a:p>
            <a:r>
              <a:rPr lang="zh-CN" altLang="en-US" sz="1800" dirty="0" smtClean="0"/>
              <a:t>几个重要成员</a:t>
            </a:r>
            <a:endParaRPr lang="en-US" altLang="zh-CN" sz="1800" dirty="0" smtClean="0"/>
          </a:p>
          <a:p>
            <a:endParaRPr lang="en-US" altLang="zh-CN" sz="1800" dirty="0" smtClean="0"/>
          </a:p>
          <a:p>
            <a:pPr marL="0" indent="0">
              <a:buNone/>
            </a:pPr>
            <a:r>
              <a:rPr lang="en-US" altLang="zh-CN" sz="1800" b="1" dirty="0" smtClean="0"/>
              <a:t>Project</a:t>
            </a:r>
            <a:r>
              <a:rPr lang="zh-CN" altLang="en-US" sz="1800" b="1" dirty="0" smtClean="0"/>
              <a:t>：</a:t>
            </a:r>
            <a:endParaRPr lang="en-US" altLang="zh-CN" sz="1800" b="1" dirty="0" smtClean="0"/>
          </a:p>
          <a:p>
            <a:pPr lvl="1"/>
            <a:r>
              <a:rPr lang="en-US" altLang="zh-CN" sz="1600" dirty="0" err="1" smtClean="0"/>
              <a:t>Gradle</a:t>
            </a:r>
            <a:r>
              <a:rPr lang="zh-CN" altLang="en-US" sz="1600" dirty="0"/>
              <a:t>中每一个待编译的工程都叫一个</a:t>
            </a:r>
            <a:r>
              <a:rPr lang="en-US" altLang="zh-CN" sz="1600" dirty="0"/>
              <a:t>Project</a:t>
            </a:r>
            <a:r>
              <a:rPr lang="zh-CN" altLang="en-US" sz="1600" dirty="0"/>
              <a:t>，所以可以有多个</a:t>
            </a:r>
            <a:r>
              <a:rPr lang="en-US" altLang="zh-CN" sz="1600" dirty="0"/>
              <a:t>Project</a:t>
            </a:r>
            <a:r>
              <a:rPr lang="zh-CN" altLang="en-US" sz="1600" dirty="0" smtClean="0"/>
              <a:t>，看成</a:t>
            </a:r>
            <a:r>
              <a:rPr lang="zh-CN" altLang="en-US" sz="1600" b="1" dirty="0">
                <a:solidFill>
                  <a:srgbClr val="FF0000"/>
                </a:solidFill>
              </a:rPr>
              <a:t>一个独立的模块</a:t>
            </a:r>
            <a:r>
              <a:rPr lang="zh-CN" altLang="en-US" sz="1600" dirty="0" smtClean="0"/>
              <a:t>。</a:t>
            </a:r>
            <a:endParaRPr lang="en-US" altLang="zh-CN" sz="1600" dirty="0" smtClean="0"/>
          </a:p>
          <a:p>
            <a:pPr lvl="1"/>
            <a:r>
              <a:rPr lang="zh-CN" altLang="en-US" sz="1600" dirty="0"/>
              <a:t>每个</a:t>
            </a:r>
            <a:r>
              <a:rPr lang="en-US" altLang="zh-CN" sz="1600" dirty="0"/>
              <a:t>Project</a:t>
            </a:r>
            <a:r>
              <a:rPr lang="zh-CN" altLang="en-US" sz="1600" dirty="0"/>
              <a:t>都会有</a:t>
            </a:r>
            <a:r>
              <a:rPr lang="zh-CN" altLang="en-US" sz="1600" b="1" dirty="0">
                <a:solidFill>
                  <a:srgbClr val="FF0000"/>
                </a:solidFill>
              </a:rPr>
              <a:t>一个</a:t>
            </a:r>
            <a:r>
              <a:rPr lang="en-US" altLang="zh-CN" sz="1600" b="1" dirty="0">
                <a:solidFill>
                  <a:srgbClr val="FF0000"/>
                </a:solidFill>
              </a:rPr>
              <a:t>build</a:t>
            </a:r>
            <a:r>
              <a:rPr lang="zh-CN" altLang="en-US" sz="1600" b="1" dirty="0">
                <a:solidFill>
                  <a:srgbClr val="FF0000"/>
                </a:solidFill>
              </a:rPr>
              <a:t>文件</a:t>
            </a:r>
            <a:r>
              <a:rPr lang="zh-CN" altLang="en-US" sz="1600" dirty="0"/>
              <a:t>（每一个</a:t>
            </a:r>
            <a:r>
              <a:rPr lang="en-US" altLang="zh-CN" sz="1600" dirty="0" err="1"/>
              <a:t>build.gradle</a:t>
            </a:r>
            <a:r>
              <a:rPr lang="en-US" altLang="zh-CN" sz="1600" dirty="0"/>
              <a:t> </a:t>
            </a:r>
            <a:r>
              <a:rPr lang="zh-CN" altLang="en-US" sz="1600" dirty="0"/>
              <a:t>会转换成一个</a:t>
            </a:r>
            <a:r>
              <a:rPr lang="en-US" altLang="zh-CN" sz="1600" b="1" dirty="0">
                <a:solidFill>
                  <a:srgbClr val="FF0000"/>
                </a:solidFill>
              </a:rPr>
              <a:t>Project </a:t>
            </a:r>
            <a:r>
              <a:rPr lang="zh-CN" altLang="en-US" sz="1600" b="1" dirty="0">
                <a:solidFill>
                  <a:srgbClr val="FF0000"/>
                </a:solidFill>
              </a:rPr>
              <a:t>对象</a:t>
            </a:r>
            <a:r>
              <a:rPr lang="zh-CN" altLang="en-US" sz="1600" dirty="0" smtClean="0"/>
              <a:t>）</a:t>
            </a:r>
            <a:endParaRPr lang="en-US" altLang="zh-CN" sz="1600" dirty="0" smtClean="0"/>
          </a:p>
          <a:p>
            <a:pPr lvl="1"/>
            <a:endParaRPr lang="en-US" altLang="zh-CN" sz="1600" dirty="0" smtClean="0"/>
          </a:p>
          <a:p>
            <a:pPr marL="0" indent="0">
              <a:buNone/>
            </a:pPr>
            <a:r>
              <a:rPr lang="en-US" altLang="zh-CN" sz="1800" dirty="0" err="1" smtClean="0"/>
              <a:t>ext</a:t>
            </a:r>
            <a:r>
              <a:rPr lang="zh-CN" altLang="en-US" sz="1800" dirty="0"/>
              <a:t>额外</a:t>
            </a:r>
            <a:r>
              <a:rPr lang="zh-CN" altLang="en-US" sz="1800" dirty="0" smtClean="0"/>
              <a:t>属性：</a:t>
            </a:r>
            <a:endParaRPr lang="zh-CN" altLang="en-US" sz="1800" dirty="0"/>
          </a:p>
          <a:p>
            <a:pPr lvl="1"/>
            <a:r>
              <a:rPr lang="zh-CN" altLang="en-US" sz="1600" dirty="0"/>
              <a:t>使用</a:t>
            </a:r>
            <a:r>
              <a:rPr lang="en-US" altLang="zh-CN" sz="1600" dirty="0" err="1"/>
              <a:t>ext</a:t>
            </a:r>
            <a:r>
              <a:rPr lang="zh-CN" altLang="en-US" sz="1600" dirty="0"/>
              <a:t>为</a:t>
            </a:r>
            <a:r>
              <a:rPr lang="en-US" altLang="zh-CN" sz="1600" dirty="0"/>
              <a:t>Project</a:t>
            </a:r>
            <a:r>
              <a:rPr lang="zh-CN" altLang="en-US" sz="1600" dirty="0"/>
              <a:t>和</a:t>
            </a:r>
            <a:r>
              <a:rPr lang="en-US" altLang="zh-CN" sz="1600" dirty="0"/>
              <a:t>Task</a:t>
            </a:r>
            <a:r>
              <a:rPr lang="zh-CN" altLang="en-US" sz="1600" dirty="0"/>
              <a:t>添加额外属性。</a:t>
            </a:r>
            <a:r>
              <a:rPr lang="en-US" altLang="zh-CN" sz="1600" dirty="0"/>
              <a:t>Project </a:t>
            </a:r>
            <a:r>
              <a:rPr lang="zh-CN" altLang="en-US" sz="1600" dirty="0"/>
              <a:t>和</a:t>
            </a:r>
            <a:r>
              <a:rPr lang="en-US" altLang="zh-CN" sz="1600" dirty="0" err="1"/>
              <a:t>Gradle</a:t>
            </a:r>
            <a:r>
              <a:rPr lang="en-US" altLang="zh-CN" sz="1600" dirty="0"/>
              <a:t> </a:t>
            </a:r>
            <a:r>
              <a:rPr lang="zh-CN" altLang="en-US" sz="1600" dirty="0"/>
              <a:t>对象都可以设置 </a:t>
            </a:r>
            <a:r>
              <a:rPr lang="en-US" altLang="zh-CN" sz="1600" dirty="0" err="1"/>
              <a:t>ext</a:t>
            </a:r>
            <a:r>
              <a:rPr lang="en-US" altLang="zh-CN" sz="1600" dirty="0"/>
              <a:t> </a:t>
            </a:r>
            <a:r>
              <a:rPr lang="zh-CN" altLang="en-US" sz="1600" dirty="0"/>
              <a:t>属性</a:t>
            </a:r>
          </a:p>
          <a:p>
            <a:pPr lvl="1"/>
            <a:r>
              <a:rPr lang="zh-CN" altLang="en-US" sz="1600" dirty="0"/>
              <a:t>定义了</a:t>
            </a:r>
            <a:r>
              <a:rPr lang="en-US" altLang="zh-CN" sz="1600" dirty="0" err="1"/>
              <a:t>ext</a:t>
            </a:r>
            <a:r>
              <a:rPr lang="zh-CN" altLang="en-US" sz="1600" dirty="0"/>
              <a:t>，就可以</a:t>
            </a:r>
            <a:r>
              <a:rPr lang="zh-CN" altLang="en-US" sz="1600" b="1" dirty="0">
                <a:solidFill>
                  <a:srgbClr val="FF0000"/>
                </a:solidFill>
              </a:rPr>
              <a:t>实现属性的跨脚本</a:t>
            </a:r>
            <a:r>
              <a:rPr lang="zh-CN" altLang="en-US" sz="1600" b="1" dirty="0" smtClean="0">
                <a:solidFill>
                  <a:srgbClr val="FF0000"/>
                </a:solidFill>
              </a:rPr>
              <a:t>调用</a:t>
            </a:r>
            <a:r>
              <a:rPr lang="zh-CN" altLang="en-US" sz="1600" dirty="0" smtClean="0"/>
              <a:t>。</a:t>
            </a:r>
            <a:endParaRPr lang="zh-CN" altLang="en-US" sz="1600" dirty="0">
              <a:ea typeface="黑体" pitchFamily="49" charset="-122"/>
            </a:endParaRPr>
          </a:p>
        </p:txBody>
      </p:sp>
      <p:pic>
        <p:nvPicPr>
          <p:cNvPr id="5" name="图片 4"/>
          <p:cNvPicPr>
            <a:picLocks noChangeAspect="1"/>
          </p:cNvPicPr>
          <p:nvPr/>
        </p:nvPicPr>
        <p:blipFill>
          <a:blip r:embed="rId2"/>
          <a:stretch>
            <a:fillRect/>
          </a:stretch>
        </p:blipFill>
        <p:spPr>
          <a:xfrm>
            <a:off x="5816495" y="3725862"/>
            <a:ext cx="2571750" cy="1752600"/>
          </a:xfrm>
          <a:prstGeom prst="rect">
            <a:avLst/>
          </a:prstGeom>
        </p:spPr>
      </p:pic>
    </p:spTree>
    <p:extLst>
      <p:ext uri="{BB962C8B-B14F-4D97-AF65-F5344CB8AC3E}">
        <p14:creationId xmlns:p14="http://schemas.microsoft.com/office/powerpoint/2010/main" val="45179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zh-CN" altLang="en-US" dirty="0"/>
              <a:t>认识</a:t>
            </a:r>
            <a:r>
              <a:rPr lang="en-US" altLang="zh-CN" dirty="0"/>
              <a:t>Android</a:t>
            </a:r>
            <a:r>
              <a:rPr lang="zh-CN" altLang="en-US" dirty="0"/>
              <a:t>项目中的</a:t>
            </a:r>
            <a:r>
              <a:rPr lang="en-US" altLang="zh-CN" dirty="0" err="1" smtClean="0"/>
              <a:t>Gradle</a:t>
            </a:r>
            <a:endParaRPr lang="zh-CN" altLang="en-US" dirty="0"/>
          </a:p>
        </p:txBody>
      </p:sp>
      <p:sp>
        <p:nvSpPr>
          <p:cNvPr id="3" name="内容占位符 2"/>
          <p:cNvSpPr>
            <a:spLocks noGrp="1"/>
          </p:cNvSpPr>
          <p:nvPr>
            <p:ph idx="1"/>
          </p:nvPr>
        </p:nvSpPr>
        <p:spPr>
          <a:xfrm>
            <a:off x="250171" y="1124744"/>
            <a:ext cx="4721880" cy="4968552"/>
          </a:xfrm>
        </p:spPr>
        <p:txBody>
          <a:bodyPr/>
          <a:lstStyle/>
          <a:p>
            <a:r>
              <a:rPr lang="zh-CN" altLang="en-US" sz="1600" dirty="0" smtClean="0"/>
              <a:t>假设</a:t>
            </a:r>
            <a:r>
              <a:rPr lang="en-US" altLang="zh-CN" sz="1600" dirty="0" smtClean="0"/>
              <a:t>Android</a:t>
            </a:r>
            <a:r>
              <a:rPr lang="zh-CN" altLang="en-US" sz="1600" dirty="0" smtClean="0"/>
              <a:t>项目结构如下</a:t>
            </a:r>
            <a:r>
              <a:rPr lang="zh-CN" altLang="en-US" sz="1600" dirty="0"/>
              <a:t>所</a:t>
            </a:r>
            <a:r>
              <a:rPr lang="zh-CN" altLang="en-US" sz="1600" dirty="0" smtClean="0"/>
              <a:t>示：</a:t>
            </a:r>
            <a:endParaRPr lang="en-US" altLang="zh-CN" sz="1600" dirty="0" smtClean="0"/>
          </a:p>
          <a:p>
            <a:pPr marL="0" indent="0">
              <a:buNone/>
            </a:pPr>
            <a:r>
              <a:rPr lang="en-US" altLang="zh-CN" sz="1600" dirty="0" smtClean="0">
                <a:solidFill>
                  <a:srgbClr val="FF0000"/>
                </a:solidFill>
              </a:rPr>
              <a:t>	Root </a:t>
            </a:r>
            <a:r>
              <a:rPr lang="en-US" altLang="zh-CN" sz="1600" dirty="0">
                <a:solidFill>
                  <a:srgbClr val="FF0000"/>
                </a:solidFill>
              </a:rPr>
              <a:t>Project</a:t>
            </a:r>
            <a:r>
              <a:rPr lang="zh-CN" altLang="en-US" sz="1600" dirty="0"/>
              <a:t>中包含两个子</a:t>
            </a:r>
            <a:r>
              <a:rPr lang="en-US" altLang="zh-CN" sz="1600" dirty="0"/>
              <a:t>project</a:t>
            </a:r>
            <a:r>
              <a:rPr lang="zh-CN" altLang="en-US" sz="1600" dirty="0"/>
              <a:t>，分别为</a:t>
            </a:r>
            <a:r>
              <a:rPr lang="en-US" altLang="zh-CN" sz="1600" dirty="0">
                <a:solidFill>
                  <a:srgbClr val="FF0000"/>
                </a:solidFill>
              </a:rPr>
              <a:t>app</a:t>
            </a:r>
            <a:r>
              <a:rPr lang="zh-CN" altLang="en-US" sz="1600" dirty="0"/>
              <a:t>和</a:t>
            </a:r>
            <a:r>
              <a:rPr lang="en-US" altLang="zh-CN" sz="1600" dirty="0" err="1">
                <a:solidFill>
                  <a:srgbClr val="FF0000"/>
                </a:solidFill>
              </a:rPr>
              <a:t>utillib</a:t>
            </a:r>
            <a:r>
              <a:rPr lang="zh-CN" altLang="en-US" sz="1600" dirty="0" smtClean="0"/>
              <a:t>。</a:t>
            </a:r>
            <a:endParaRPr lang="en-US" altLang="zh-CN" sz="1600" dirty="0" smtClean="0"/>
          </a:p>
          <a:p>
            <a:endParaRPr lang="zh-CN" altLang="en-US" sz="1600" dirty="0"/>
          </a:p>
          <a:p>
            <a:r>
              <a:rPr lang="en-US" altLang="zh-CN" sz="1600" dirty="0" err="1">
                <a:solidFill>
                  <a:srgbClr val="FF0000"/>
                </a:solidFill>
              </a:rPr>
              <a:t>build.gradle</a:t>
            </a:r>
            <a:r>
              <a:rPr lang="zh-CN" altLang="en-US" sz="1600" dirty="0"/>
              <a:t>：每个</a:t>
            </a:r>
            <a:r>
              <a:rPr lang="en-US" altLang="zh-CN" sz="1600" dirty="0"/>
              <a:t>Project</a:t>
            </a:r>
            <a:r>
              <a:rPr lang="zh-CN" altLang="en-US" sz="1600" dirty="0"/>
              <a:t>均需要一个</a:t>
            </a:r>
            <a:r>
              <a:rPr lang="en-US" altLang="zh-CN" sz="1600" dirty="0" err="1"/>
              <a:t>build.gradle</a:t>
            </a:r>
            <a:r>
              <a:rPr lang="zh-CN" altLang="en-US" sz="1600" dirty="0" smtClean="0"/>
              <a:t>文件，描述了项目构建所需的信息。图中一共有</a:t>
            </a:r>
            <a:r>
              <a:rPr lang="en-US" altLang="zh-CN" sz="1600" dirty="0" smtClean="0"/>
              <a:t>3</a:t>
            </a:r>
            <a:r>
              <a:rPr lang="zh-CN" altLang="en-US" sz="1600" dirty="0" smtClean="0"/>
              <a:t>个</a:t>
            </a:r>
            <a:r>
              <a:rPr lang="en-US" altLang="zh-CN" sz="1600" dirty="0" err="1" smtClean="0"/>
              <a:t>build.gradle</a:t>
            </a:r>
            <a:r>
              <a:rPr lang="zh-CN" altLang="en-US" sz="1600" dirty="0" smtClean="0"/>
              <a:t>文件</a:t>
            </a:r>
            <a:endParaRPr lang="en-US" altLang="zh-CN" sz="1600" dirty="0" smtClean="0"/>
          </a:p>
          <a:p>
            <a:endParaRPr lang="zh-CN" altLang="en-US" sz="1600" dirty="0"/>
          </a:p>
          <a:p>
            <a:r>
              <a:rPr lang="en-US" altLang="zh-CN" sz="1600" dirty="0" err="1">
                <a:solidFill>
                  <a:srgbClr val="FF0000"/>
                </a:solidFill>
              </a:rPr>
              <a:t>settings.gradle</a:t>
            </a:r>
            <a:r>
              <a:rPr lang="zh-CN" altLang="en-US" sz="1600" dirty="0"/>
              <a:t>：告诉</a:t>
            </a:r>
            <a:r>
              <a:rPr lang="en-US" altLang="zh-CN" sz="1600" dirty="0"/>
              <a:t>Root Project</a:t>
            </a:r>
            <a:r>
              <a:rPr lang="zh-CN" altLang="en-US" sz="1600" dirty="0"/>
              <a:t>这个项目中一个包含几个子</a:t>
            </a:r>
            <a:r>
              <a:rPr lang="en-US" altLang="zh-CN" sz="1600" dirty="0" smtClean="0"/>
              <a:t>Project</a:t>
            </a:r>
            <a:r>
              <a:rPr lang="zh-CN" altLang="en-US" sz="1600" dirty="0" smtClean="0"/>
              <a:t>。文件内容示例：</a:t>
            </a:r>
            <a:endParaRPr lang="en-US" altLang="zh-CN" sz="1600" dirty="0"/>
          </a:p>
          <a:p>
            <a:endParaRPr lang="en-US" altLang="zh-CN" sz="1600" dirty="0"/>
          </a:p>
          <a:p>
            <a:endParaRPr lang="en-US" altLang="zh-CN" sz="1600" dirty="0" smtClean="0"/>
          </a:p>
          <a:p>
            <a:r>
              <a:rPr lang="en-US" altLang="zh-CN" sz="1600" dirty="0" err="1">
                <a:solidFill>
                  <a:srgbClr val="FF0000"/>
                </a:solidFill>
              </a:rPr>
              <a:t>gradle.properties</a:t>
            </a:r>
            <a:r>
              <a:rPr lang="zh-CN" altLang="en-US" sz="1600" dirty="0"/>
              <a:t>：是配置文件，可以在这里添加</a:t>
            </a:r>
            <a:r>
              <a:rPr lang="en-US" altLang="zh-CN" sz="1600" dirty="0" err="1"/>
              <a:t>gradle</a:t>
            </a:r>
            <a:r>
              <a:rPr lang="zh-CN" altLang="en-US" sz="1600" dirty="0"/>
              <a:t>构建项目时用到的参数</a:t>
            </a:r>
          </a:p>
          <a:p>
            <a:endParaRPr lang="en-US" altLang="zh-CN" sz="1600" dirty="0" smtClean="0"/>
          </a:p>
        </p:txBody>
      </p:sp>
      <p:grpSp>
        <p:nvGrpSpPr>
          <p:cNvPr id="7" name="组合 6"/>
          <p:cNvGrpSpPr/>
          <p:nvPr/>
        </p:nvGrpSpPr>
        <p:grpSpPr>
          <a:xfrm>
            <a:off x="4972050" y="1052736"/>
            <a:ext cx="4171950" cy="3429000"/>
            <a:chOff x="4788109" y="2132856"/>
            <a:chExt cx="4171950" cy="3429000"/>
          </a:xfrm>
        </p:grpSpPr>
        <p:pic>
          <p:nvPicPr>
            <p:cNvPr id="4" name="图片 3"/>
            <p:cNvPicPr>
              <a:picLocks noChangeAspect="1"/>
            </p:cNvPicPr>
            <p:nvPr/>
          </p:nvPicPr>
          <p:blipFill>
            <a:blip r:embed="rId2"/>
            <a:stretch>
              <a:fillRect/>
            </a:stretch>
          </p:blipFill>
          <p:spPr>
            <a:xfrm>
              <a:off x="4788109" y="2132856"/>
              <a:ext cx="4171950" cy="3429000"/>
            </a:xfrm>
            <a:prstGeom prst="rect">
              <a:avLst/>
            </a:prstGeom>
          </p:spPr>
        </p:pic>
        <p:sp>
          <p:nvSpPr>
            <p:cNvPr id="5" name="矩形 4"/>
            <p:cNvSpPr/>
            <p:nvPr/>
          </p:nvSpPr>
          <p:spPr bwMode="auto">
            <a:xfrm>
              <a:off x="5252742" y="2780928"/>
              <a:ext cx="3160992" cy="576064"/>
            </a:xfrm>
            <a:prstGeom prst="rect">
              <a:avLst/>
            </a:prstGeom>
            <a:noFill/>
            <a:ln w="12700">
              <a:solidFill>
                <a:schemeClr val="tx2">
                  <a:lumMod val="40000"/>
                  <a:lumOff val="6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6" name="矩形 5"/>
            <p:cNvSpPr/>
            <p:nvPr/>
          </p:nvSpPr>
          <p:spPr bwMode="auto">
            <a:xfrm>
              <a:off x="5293588" y="3559324"/>
              <a:ext cx="3160992" cy="576064"/>
            </a:xfrm>
            <a:prstGeom prst="rect">
              <a:avLst/>
            </a:prstGeom>
            <a:noFill/>
            <a:ln w="12700">
              <a:solidFill>
                <a:schemeClr val="tx2">
                  <a:lumMod val="40000"/>
                  <a:lumOff val="6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grpSp>
      <p:pic>
        <p:nvPicPr>
          <p:cNvPr id="8" name="图片 7"/>
          <p:cNvPicPr>
            <a:picLocks noChangeAspect="1"/>
          </p:cNvPicPr>
          <p:nvPr/>
        </p:nvPicPr>
        <p:blipFill>
          <a:blip r:embed="rId3"/>
          <a:stretch>
            <a:fillRect/>
          </a:stretch>
        </p:blipFill>
        <p:spPr>
          <a:xfrm>
            <a:off x="1005808" y="4653136"/>
            <a:ext cx="2790825" cy="428625"/>
          </a:xfrm>
          <a:prstGeom prst="rect">
            <a:avLst/>
          </a:prstGeom>
        </p:spPr>
      </p:pic>
    </p:spTree>
    <p:extLst>
      <p:ext uri="{BB962C8B-B14F-4D97-AF65-F5344CB8AC3E}">
        <p14:creationId xmlns:p14="http://schemas.microsoft.com/office/powerpoint/2010/main" val="2386161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zh-CN" altLang="en-US" dirty="0"/>
              <a:t>认识</a:t>
            </a:r>
            <a:r>
              <a:rPr lang="en-US" altLang="zh-CN" dirty="0"/>
              <a:t>Android</a:t>
            </a:r>
            <a:r>
              <a:rPr lang="zh-CN" altLang="en-US" dirty="0"/>
              <a:t>项目中的</a:t>
            </a:r>
            <a:r>
              <a:rPr lang="en-US" altLang="zh-CN" dirty="0" err="1" smtClean="0"/>
              <a:t>Gradle</a:t>
            </a:r>
            <a:endParaRPr lang="zh-CN" altLang="en-US" dirty="0"/>
          </a:p>
        </p:txBody>
      </p:sp>
      <p:sp>
        <p:nvSpPr>
          <p:cNvPr id="3" name="内容占位符 2"/>
          <p:cNvSpPr>
            <a:spLocks noGrp="1"/>
          </p:cNvSpPr>
          <p:nvPr>
            <p:ph idx="1"/>
          </p:nvPr>
        </p:nvSpPr>
        <p:spPr>
          <a:xfrm>
            <a:off x="179512" y="1190504"/>
            <a:ext cx="4608512" cy="4194175"/>
          </a:xfrm>
        </p:spPr>
        <p:txBody>
          <a:bodyPr/>
          <a:lstStyle/>
          <a:p>
            <a:r>
              <a:rPr lang="en-US" altLang="zh-CN" sz="1600" b="1" dirty="0" smtClean="0"/>
              <a:t>Task</a:t>
            </a:r>
          </a:p>
          <a:p>
            <a:pPr marL="400050" lvl="1" indent="0">
              <a:buNone/>
            </a:pPr>
            <a:r>
              <a:rPr lang="en-US" altLang="zh-CN" sz="1400" dirty="0"/>
              <a:t>Task</a:t>
            </a:r>
            <a:r>
              <a:rPr lang="zh-CN" altLang="en-US" sz="1400" dirty="0"/>
              <a:t>是一个原子操作，是</a:t>
            </a:r>
            <a:r>
              <a:rPr lang="en-US" altLang="zh-CN" sz="1400" dirty="0"/>
              <a:t>project</a:t>
            </a:r>
            <a:r>
              <a:rPr lang="zh-CN" altLang="en-US" sz="1400" dirty="0"/>
              <a:t>对象的一个函数。这个</a:t>
            </a:r>
            <a:r>
              <a:rPr lang="en-US" altLang="zh-CN" sz="1400" dirty="0"/>
              <a:t>Task</a:t>
            </a:r>
            <a:r>
              <a:rPr lang="zh-CN" altLang="en-US" sz="1400" b="1" dirty="0">
                <a:solidFill>
                  <a:srgbClr val="FF0000"/>
                </a:solidFill>
              </a:rPr>
              <a:t>属于该</a:t>
            </a:r>
            <a:r>
              <a:rPr lang="en-US" altLang="zh-CN" sz="1400" b="1" dirty="0">
                <a:solidFill>
                  <a:srgbClr val="FF0000"/>
                </a:solidFill>
              </a:rPr>
              <a:t>project</a:t>
            </a:r>
            <a:r>
              <a:rPr lang="zh-CN" altLang="en-US" sz="1400" b="1" dirty="0">
                <a:solidFill>
                  <a:srgbClr val="FF0000"/>
                </a:solidFill>
              </a:rPr>
              <a:t>对象</a:t>
            </a:r>
            <a:br>
              <a:rPr lang="zh-CN" altLang="en-US" sz="1400" b="1" dirty="0">
                <a:solidFill>
                  <a:srgbClr val="FF0000"/>
                </a:solidFill>
              </a:rPr>
            </a:br>
            <a:endParaRPr lang="en-US" altLang="zh-CN" sz="1600" dirty="0" smtClean="0"/>
          </a:p>
          <a:p>
            <a:endParaRPr lang="zh-CN" altLang="en-US" sz="1600" dirty="0"/>
          </a:p>
        </p:txBody>
      </p:sp>
      <p:pic>
        <p:nvPicPr>
          <p:cNvPr id="6" name="图片 5"/>
          <p:cNvPicPr>
            <a:picLocks noChangeAspect="1"/>
          </p:cNvPicPr>
          <p:nvPr/>
        </p:nvPicPr>
        <p:blipFill>
          <a:blip r:embed="rId2"/>
          <a:stretch>
            <a:fillRect/>
          </a:stretch>
        </p:blipFill>
        <p:spPr>
          <a:xfrm>
            <a:off x="5382358" y="2276872"/>
            <a:ext cx="2657475" cy="3533775"/>
          </a:xfrm>
          <a:prstGeom prst="rect">
            <a:avLst/>
          </a:prstGeom>
        </p:spPr>
      </p:pic>
      <p:pic>
        <p:nvPicPr>
          <p:cNvPr id="7" name="图片 6"/>
          <p:cNvPicPr>
            <a:picLocks noChangeAspect="1"/>
          </p:cNvPicPr>
          <p:nvPr/>
        </p:nvPicPr>
        <p:blipFill>
          <a:blip r:embed="rId3"/>
          <a:stretch>
            <a:fillRect/>
          </a:stretch>
        </p:blipFill>
        <p:spPr>
          <a:xfrm>
            <a:off x="611560" y="2228786"/>
            <a:ext cx="3240360" cy="2504501"/>
          </a:xfrm>
          <a:prstGeom prst="rect">
            <a:avLst/>
          </a:prstGeom>
        </p:spPr>
      </p:pic>
      <p:pic>
        <p:nvPicPr>
          <p:cNvPr id="8" name="图片 7"/>
          <p:cNvPicPr>
            <a:picLocks noChangeAspect="1"/>
          </p:cNvPicPr>
          <p:nvPr/>
        </p:nvPicPr>
        <p:blipFill>
          <a:blip r:embed="rId4"/>
          <a:stretch>
            <a:fillRect/>
          </a:stretch>
        </p:blipFill>
        <p:spPr>
          <a:xfrm>
            <a:off x="609720" y="5043625"/>
            <a:ext cx="1851810" cy="767022"/>
          </a:xfrm>
          <a:prstGeom prst="rect">
            <a:avLst/>
          </a:prstGeom>
        </p:spPr>
      </p:pic>
    </p:spTree>
    <p:extLst>
      <p:ext uri="{BB962C8B-B14F-4D97-AF65-F5344CB8AC3E}">
        <p14:creationId xmlns:p14="http://schemas.microsoft.com/office/powerpoint/2010/main" val="143194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zh-CN" altLang="en-US" dirty="0"/>
              <a:t>认识</a:t>
            </a:r>
            <a:r>
              <a:rPr lang="en-US" altLang="zh-CN" dirty="0"/>
              <a:t>Android</a:t>
            </a:r>
            <a:r>
              <a:rPr lang="zh-CN" altLang="en-US" dirty="0"/>
              <a:t>项目中的</a:t>
            </a:r>
            <a:r>
              <a:rPr lang="en-US" altLang="zh-CN" dirty="0" err="1" smtClean="0"/>
              <a:t>Gradle</a:t>
            </a:r>
            <a:endParaRPr lang="zh-CN" altLang="en-US" dirty="0"/>
          </a:p>
        </p:txBody>
      </p:sp>
      <p:sp>
        <p:nvSpPr>
          <p:cNvPr id="3" name="内容占位符 2"/>
          <p:cNvSpPr>
            <a:spLocks noGrp="1"/>
          </p:cNvSpPr>
          <p:nvPr>
            <p:ph idx="1"/>
          </p:nvPr>
        </p:nvSpPr>
        <p:spPr>
          <a:xfrm>
            <a:off x="755650" y="1628775"/>
            <a:ext cx="2952254" cy="1080145"/>
          </a:xfrm>
        </p:spPr>
        <p:txBody>
          <a:bodyPr/>
          <a:lstStyle/>
          <a:p>
            <a:r>
              <a:rPr lang="en-US" altLang="zh-CN" dirty="0" smtClean="0"/>
              <a:t>Task</a:t>
            </a:r>
          </a:p>
          <a:p>
            <a:pPr lvl="1"/>
            <a:r>
              <a:rPr lang="zh-CN" altLang="en-US" sz="1800" dirty="0" smtClean="0">
                <a:ea typeface="黑体" pitchFamily="49" charset="-122"/>
              </a:rPr>
              <a:t>常用的一些</a:t>
            </a:r>
            <a:r>
              <a:rPr lang="en-US" altLang="zh-CN" sz="1800" dirty="0" smtClean="0">
                <a:ea typeface="黑体" pitchFamily="49" charset="-122"/>
              </a:rPr>
              <a:t>Task</a:t>
            </a:r>
          </a:p>
          <a:p>
            <a:pPr lvl="1"/>
            <a:endParaRPr lang="en-US" altLang="zh-CN" dirty="0">
              <a:ea typeface="黑体" pitchFamily="49" charset="-122"/>
            </a:endParaRPr>
          </a:p>
          <a:p>
            <a:pPr lvl="1"/>
            <a:endParaRPr lang="en-US" altLang="zh-CN" sz="1800" dirty="0" smtClean="0">
              <a:ea typeface="黑体" pitchFamily="49" charset="-122"/>
            </a:endParaRPr>
          </a:p>
          <a:p>
            <a:endParaRPr lang="en-US" altLang="zh-CN" dirty="0" smtClean="0"/>
          </a:p>
          <a:p>
            <a:endParaRPr lang="zh-CN" altLang="en-US" sz="2000" dirty="0">
              <a:ea typeface="黑体" pitchFamily="49" charset="-122"/>
            </a:endParaRPr>
          </a:p>
        </p:txBody>
      </p:sp>
      <p:sp>
        <p:nvSpPr>
          <p:cNvPr id="5" name="矩形 4"/>
          <p:cNvSpPr/>
          <p:nvPr/>
        </p:nvSpPr>
        <p:spPr>
          <a:xfrm>
            <a:off x="539552" y="2990850"/>
            <a:ext cx="3960440" cy="1754326"/>
          </a:xfrm>
          <a:prstGeom prst="rect">
            <a:avLst/>
          </a:prstGeom>
          <a:ln>
            <a:solidFill>
              <a:schemeClr val="tx1"/>
            </a:solidFill>
          </a:ln>
        </p:spPr>
        <p:txBody>
          <a:bodyPr wrap="square">
            <a:spAutoFit/>
          </a:bodyPr>
          <a:lstStyle/>
          <a:p>
            <a:pPr>
              <a:lnSpc>
                <a:spcPct val="150000"/>
              </a:lnSpc>
            </a:pPr>
            <a:r>
              <a:rPr lang="zh-CN" altLang="en-US" b="1" dirty="0" smtClean="0">
                <a:solidFill>
                  <a:srgbClr val="FF0000"/>
                </a:solidFill>
                <a:latin typeface="Helvetica Neue"/>
              </a:rPr>
              <a:t>注意：</a:t>
            </a:r>
            <a:r>
              <a:rPr lang="zh-CN" altLang="en-US" b="1" dirty="0" smtClean="0">
                <a:solidFill>
                  <a:srgbClr val="FF0000"/>
                </a:solidFill>
                <a:latin typeface="Helvetica Neue"/>
              </a:rPr>
              <a:t>定义额外属性</a:t>
            </a:r>
            <a:r>
              <a:rPr lang="zh-CN" altLang="en-US" b="1" dirty="0">
                <a:solidFill>
                  <a:srgbClr val="FF0000"/>
                </a:solidFill>
                <a:latin typeface="Helvetica Neue"/>
              </a:rPr>
              <a:t>的方法</a:t>
            </a:r>
          </a:p>
          <a:p>
            <a:pPr>
              <a:lnSpc>
                <a:spcPct val="150000"/>
              </a:lnSpc>
              <a:buFont typeface="Arial" panose="020B0604020202020204" pitchFamily="34" charset="0"/>
              <a:buChar char="•"/>
            </a:pPr>
            <a:r>
              <a:rPr lang="zh-CN" altLang="en-US" dirty="0">
                <a:solidFill>
                  <a:srgbClr val="333333"/>
                </a:solidFill>
                <a:latin typeface="Helvetica Neue"/>
              </a:rPr>
              <a:t>参数写在</a:t>
            </a:r>
            <a:r>
              <a:rPr lang="en-US" altLang="zh-CN" dirty="0" err="1">
                <a:solidFill>
                  <a:srgbClr val="FF0000"/>
                </a:solidFill>
                <a:latin typeface="Helvetica Neue"/>
              </a:rPr>
              <a:t>ext</a:t>
            </a:r>
            <a:r>
              <a:rPr lang="zh-CN" altLang="en-US" dirty="0">
                <a:solidFill>
                  <a:srgbClr val="333333"/>
                </a:solidFill>
                <a:latin typeface="Helvetica Neue"/>
              </a:rPr>
              <a:t>代码块</a:t>
            </a:r>
          </a:p>
          <a:p>
            <a:pPr>
              <a:lnSpc>
                <a:spcPct val="150000"/>
              </a:lnSpc>
              <a:buFont typeface="Arial" panose="020B0604020202020204" pitchFamily="34" charset="0"/>
              <a:buChar char="•"/>
            </a:pPr>
            <a:r>
              <a:rPr lang="zh-CN" altLang="en-US" dirty="0">
                <a:solidFill>
                  <a:srgbClr val="333333"/>
                </a:solidFill>
                <a:latin typeface="Helvetica Neue"/>
              </a:rPr>
              <a:t>参数写在</a:t>
            </a:r>
            <a:r>
              <a:rPr lang="en-US" altLang="zh-CN" dirty="0" err="1">
                <a:solidFill>
                  <a:srgbClr val="FF0000"/>
                </a:solidFill>
                <a:latin typeface="Helvetica Neue"/>
              </a:rPr>
              <a:t>gradle.properties</a:t>
            </a:r>
            <a:r>
              <a:rPr lang="zh-CN" altLang="en-US" dirty="0">
                <a:solidFill>
                  <a:srgbClr val="333333"/>
                </a:solidFill>
                <a:latin typeface="Helvetica Neue"/>
              </a:rPr>
              <a:t>文件</a:t>
            </a:r>
          </a:p>
          <a:p>
            <a:pPr>
              <a:lnSpc>
                <a:spcPct val="150000"/>
              </a:lnSpc>
              <a:buFont typeface="Arial" panose="020B0604020202020204" pitchFamily="34" charset="0"/>
              <a:buChar char="•"/>
            </a:pPr>
            <a:r>
              <a:rPr lang="zh-CN" altLang="en-US" dirty="0">
                <a:solidFill>
                  <a:srgbClr val="333333"/>
                </a:solidFill>
                <a:latin typeface="Helvetica Neue"/>
              </a:rPr>
              <a:t>调用</a:t>
            </a:r>
            <a:r>
              <a:rPr lang="en-US" altLang="zh-CN" dirty="0" err="1">
                <a:solidFill>
                  <a:srgbClr val="333333"/>
                </a:solidFill>
                <a:latin typeface="Helvetica Neue"/>
              </a:rPr>
              <a:t>gradle</a:t>
            </a:r>
            <a:r>
              <a:rPr lang="zh-CN" altLang="en-US" dirty="0">
                <a:solidFill>
                  <a:srgbClr val="333333"/>
                </a:solidFill>
                <a:latin typeface="Helvetica Neue"/>
              </a:rPr>
              <a:t>构建命令，使用 </a:t>
            </a:r>
            <a:r>
              <a:rPr lang="en-US" altLang="zh-CN" dirty="0">
                <a:solidFill>
                  <a:srgbClr val="FF0000"/>
                </a:solidFill>
                <a:latin typeface="Helvetica Neue"/>
              </a:rPr>
              <a:t>-P</a:t>
            </a:r>
            <a:r>
              <a:rPr lang="en-US" altLang="zh-CN" dirty="0">
                <a:solidFill>
                  <a:srgbClr val="333333"/>
                </a:solidFill>
                <a:latin typeface="Helvetica Neue"/>
              </a:rPr>
              <a:t> </a:t>
            </a:r>
            <a:r>
              <a:rPr lang="zh-CN" altLang="en-US" dirty="0">
                <a:solidFill>
                  <a:srgbClr val="333333"/>
                </a:solidFill>
                <a:latin typeface="Helvetica Neue"/>
              </a:rPr>
              <a:t>参数</a:t>
            </a:r>
            <a:endParaRPr lang="zh-CN" altLang="en-US" b="0" i="0" dirty="0">
              <a:solidFill>
                <a:srgbClr val="333333"/>
              </a:solidFill>
              <a:effectLst/>
              <a:latin typeface="Helvetica Neue"/>
            </a:endParaRPr>
          </a:p>
        </p:txBody>
      </p:sp>
      <p:pic>
        <p:nvPicPr>
          <p:cNvPr id="6" name="图片 5"/>
          <p:cNvPicPr>
            <a:picLocks noChangeAspect="1"/>
          </p:cNvPicPr>
          <p:nvPr/>
        </p:nvPicPr>
        <p:blipFill>
          <a:blip r:embed="rId2"/>
          <a:stretch>
            <a:fillRect/>
          </a:stretch>
        </p:blipFill>
        <p:spPr>
          <a:xfrm>
            <a:off x="542854" y="4812655"/>
            <a:ext cx="4286250" cy="447675"/>
          </a:xfrm>
          <a:prstGeom prst="rect">
            <a:avLst/>
          </a:prstGeom>
        </p:spPr>
      </p:pic>
      <p:pic>
        <p:nvPicPr>
          <p:cNvPr id="7" name="图片 6"/>
          <p:cNvPicPr>
            <a:picLocks noChangeAspect="1"/>
          </p:cNvPicPr>
          <p:nvPr/>
        </p:nvPicPr>
        <p:blipFill>
          <a:blip r:embed="rId3"/>
          <a:stretch>
            <a:fillRect/>
          </a:stretch>
        </p:blipFill>
        <p:spPr>
          <a:xfrm>
            <a:off x="4601357" y="1196975"/>
            <a:ext cx="3971925" cy="3333750"/>
          </a:xfrm>
          <a:prstGeom prst="rect">
            <a:avLst/>
          </a:prstGeom>
        </p:spPr>
      </p:pic>
    </p:spTree>
    <p:extLst>
      <p:ext uri="{BB962C8B-B14F-4D97-AF65-F5344CB8AC3E}">
        <p14:creationId xmlns:p14="http://schemas.microsoft.com/office/powerpoint/2010/main" val="3305156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3419872" y="4375770"/>
            <a:ext cx="5629275" cy="1695450"/>
          </a:xfrm>
          <a:prstGeom prst="rect">
            <a:avLst/>
          </a:prstGeom>
        </p:spPr>
      </p:pic>
      <p:sp>
        <p:nvSpPr>
          <p:cNvPr id="2" name="标题 1"/>
          <p:cNvSpPr>
            <a:spLocks noGrp="1"/>
          </p:cNvSpPr>
          <p:nvPr>
            <p:ph type="title"/>
          </p:nvPr>
        </p:nvSpPr>
        <p:spPr/>
        <p:txBody>
          <a:bodyPr/>
          <a:lstStyle/>
          <a:p>
            <a:r>
              <a:rPr lang="zh-CN" altLang="en-US" dirty="0" smtClean="0"/>
              <a:t>二、</a:t>
            </a:r>
            <a:r>
              <a:rPr lang="zh-CN" altLang="en-US" dirty="0"/>
              <a:t>认识</a:t>
            </a:r>
            <a:r>
              <a:rPr lang="en-US" altLang="zh-CN" dirty="0"/>
              <a:t>Android</a:t>
            </a:r>
            <a:r>
              <a:rPr lang="zh-CN" altLang="en-US" dirty="0"/>
              <a:t>项目中的</a:t>
            </a:r>
            <a:r>
              <a:rPr lang="en-US" altLang="zh-CN" dirty="0" err="1" smtClean="0"/>
              <a:t>Gradle</a:t>
            </a:r>
            <a:endParaRPr lang="zh-CN" altLang="en-US" dirty="0"/>
          </a:p>
        </p:txBody>
      </p:sp>
      <p:sp>
        <p:nvSpPr>
          <p:cNvPr id="3" name="内容占位符 2"/>
          <p:cNvSpPr>
            <a:spLocks noGrp="1"/>
          </p:cNvSpPr>
          <p:nvPr>
            <p:ph idx="1"/>
          </p:nvPr>
        </p:nvSpPr>
        <p:spPr>
          <a:xfrm>
            <a:off x="539552" y="1196838"/>
            <a:ext cx="7632700" cy="2304281"/>
          </a:xfrm>
        </p:spPr>
        <p:txBody>
          <a:bodyPr/>
          <a:lstStyle/>
          <a:p>
            <a:r>
              <a:rPr lang="en-US" altLang="zh-CN" b="1" dirty="0" err="1"/>
              <a:t>Gradle</a:t>
            </a:r>
            <a:r>
              <a:rPr lang="zh-CN" altLang="en-US" b="1" dirty="0"/>
              <a:t>插件</a:t>
            </a:r>
          </a:p>
          <a:p>
            <a:pPr lvl="1"/>
            <a:r>
              <a:rPr lang="zh-CN" altLang="en-US" dirty="0"/>
              <a:t>插件：</a:t>
            </a:r>
            <a:r>
              <a:rPr lang="zh-CN" altLang="en-US" dirty="0" smtClean="0">
                <a:solidFill>
                  <a:srgbClr val="FF0000"/>
                </a:solidFill>
              </a:rPr>
              <a:t>就是已经定义好并能够执行具体</a:t>
            </a:r>
            <a:r>
              <a:rPr lang="en-US" altLang="zh-CN" dirty="0" smtClean="0">
                <a:solidFill>
                  <a:srgbClr val="FF0000"/>
                </a:solidFill>
              </a:rPr>
              <a:t>Task</a:t>
            </a:r>
            <a:r>
              <a:rPr lang="zh-CN" altLang="en-US" dirty="0" smtClean="0">
                <a:solidFill>
                  <a:srgbClr val="FF0000"/>
                </a:solidFill>
              </a:rPr>
              <a:t>的</a:t>
            </a:r>
            <a:r>
              <a:rPr lang="zh-CN" altLang="en-US" dirty="0" smtClean="0">
                <a:solidFill>
                  <a:srgbClr val="FF0000"/>
                </a:solidFill>
              </a:rPr>
              <a:t>东西</a:t>
            </a:r>
            <a:endParaRPr lang="en-US" altLang="zh-CN" dirty="0" smtClean="0">
              <a:solidFill>
                <a:srgbClr val="FF0000"/>
              </a:solidFill>
            </a:endParaRPr>
          </a:p>
          <a:p>
            <a:pPr lvl="1"/>
            <a:r>
              <a:rPr lang="en-US" altLang="zh-CN" dirty="0"/>
              <a:t>apply </a:t>
            </a:r>
            <a:r>
              <a:rPr lang="zh-CN" altLang="en-US" dirty="0"/>
              <a:t>是一个</a:t>
            </a:r>
            <a:r>
              <a:rPr lang="zh-CN" altLang="en-US" dirty="0">
                <a:solidFill>
                  <a:srgbClr val="FF0000"/>
                </a:solidFill>
              </a:rPr>
              <a:t>函数</a:t>
            </a:r>
            <a:r>
              <a:rPr lang="zh-CN" altLang="en-US" dirty="0"/>
              <a:t>，可以加载打包好的插件或者其他的</a:t>
            </a:r>
            <a:r>
              <a:rPr lang="en-US" altLang="zh-CN" dirty="0" err="1"/>
              <a:t>gradle</a:t>
            </a:r>
            <a:r>
              <a:rPr lang="zh-CN" altLang="en-US" dirty="0" smtClean="0"/>
              <a:t>文件</a:t>
            </a:r>
            <a:endParaRPr lang="en-US" altLang="zh-CN" dirty="0" smtClean="0"/>
          </a:p>
          <a:p>
            <a:pPr lvl="2"/>
            <a:r>
              <a:rPr lang="en-US" altLang="zh-CN" dirty="0" smtClean="0">
                <a:solidFill>
                  <a:srgbClr val="FF0000"/>
                </a:solidFill>
              </a:rPr>
              <a:t>plugin</a:t>
            </a:r>
            <a:r>
              <a:rPr lang="zh-CN" altLang="en-US" dirty="0" smtClean="0"/>
              <a:t>：</a:t>
            </a:r>
            <a:r>
              <a:rPr lang="zh-CN" altLang="en-US" dirty="0"/>
              <a:t>应用一</a:t>
            </a:r>
            <a:r>
              <a:rPr lang="zh-CN" altLang="en-US" dirty="0" smtClean="0"/>
              <a:t>个打包好的插件到本地</a:t>
            </a:r>
            <a:endParaRPr lang="en-US" altLang="zh-CN" dirty="0"/>
          </a:p>
          <a:p>
            <a:pPr lvl="2"/>
            <a:r>
              <a:rPr lang="en-US" altLang="zh-CN" dirty="0" smtClean="0">
                <a:solidFill>
                  <a:srgbClr val="FF0000"/>
                </a:solidFill>
              </a:rPr>
              <a:t>from</a:t>
            </a:r>
            <a:r>
              <a:rPr lang="zh-CN" altLang="en-US" dirty="0" smtClean="0"/>
              <a:t>：</a:t>
            </a:r>
            <a:r>
              <a:rPr lang="zh-CN" altLang="en-US" dirty="0"/>
              <a:t>应用一个脚本到本地</a:t>
            </a:r>
            <a:endParaRPr lang="en-US" altLang="zh-CN" dirty="0" smtClean="0"/>
          </a:p>
          <a:p>
            <a:pPr lvl="2"/>
            <a:r>
              <a:rPr lang="en-US" altLang="zh-CN" dirty="0" smtClean="0"/>
              <a:t>to</a:t>
            </a:r>
            <a:r>
              <a:rPr lang="zh-CN" altLang="en-US" dirty="0" smtClean="0"/>
              <a:t>：配置其他对象</a:t>
            </a:r>
            <a:endParaRPr lang="en-US" altLang="zh-CN" dirty="0" smtClean="0"/>
          </a:p>
          <a:p>
            <a:pPr marL="342900" lvl="1" indent="-342900">
              <a:buClr>
                <a:srgbClr val="777777"/>
              </a:buClr>
              <a:buSzPct val="60000"/>
              <a:buFont typeface="Wingdings" pitchFamily="2" charset="2"/>
              <a:buChar char="l"/>
            </a:pPr>
            <a:endParaRPr lang="en-US" altLang="zh-CN" sz="2000" b="1" dirty="0" smtClean="0">
              <a:ea typeface="黑体" pitchFamily="49" charset="-122"/>
            </a:endParaRPr>
          </a:p>
          <a:p>
            <a:pPr marL="342900" lvl="1" indent="-342900">
              <a:buClr>
                <a:srgbClr val="777777"/>
              </a:buClr>
              <a:buSzPct val="60000"/>
              <a:buFont typeface="Wingdings" pitchFamily="2" charset="2"/>
              <a:buChar char="l"/>
            </a:pPr>
            <a:r>
              <a:rPr lang="zh-CN" altLang="en-US" sz="2000" b="1" dirty="0" smtClean="0">
                <a:ea typeface="黑体" pitchFamily="49" charset="-122"/>
              </a:rPr>
              <a:t>加载</a:t>
            </a:r>
            <a:r>
              <a:rPr lang="zh-CN" altLang="en-US" sz="2000" b="1" dirty="0">
                <a:ea typeface="黑体" pitchFamily="49" charset="-122"/>
              </a:rPr>
              <a:t>插件</a:t>
            </a:r>
            <a:endParaRPr lang="en-US" altLang="zh-CN" sz="2000" b="1" dirty="0">
              <a:ea typeface="黑体" pitchFamily="49" charset="-122"/>
            </a:endParaRPr>
          </a:p>
          <a:p>
            <a:endParaRPr lang="en-US" altLang="zh-CN" sz="2000" dirty="0">
              <a:ea typeface="黑体" pitchFamily="49" charset="-122"/>
            </a:endParaRPr>
          </a:p>
          <a:p>
            <a:endParaRPr lang="en-US" altLang="zh-CN" dirty="0" smtClean="0"/>
          </a:p>
          <a:p>
            <a:endParaRPr lang="zh-CN" altLang="en-US" sz="2000" dirty="0">
              <a:ea typeface="黑体" pitchFamily="49" charset="-122"/>
            </a:endParaRPr>
          </a:p>
        </p:txBody>
      </p:sp>
      <p:pic>
        <p:nvPicPr>
          <p:cNvPr id="5" name="图片 4"/>
          <p:cNvPicPr>
            <a:picLocks noChangeAspect="1"/>
          </p:cNvPicPr>
          <p:nvPr/>
        </p:nvPicPr>
        <p:blipFill>
          <a:blip r:embed="rId3"/>
          <a:stretch>
            <a:fillRect/>
          </a:stretch>
        </p:blipFill>
        <p:spPr>
          <a:xfrm>
            <a:off x="251520" y="4509120"/>
            <a:ext cx="3362325" cy="1428750"/>
          </a:xfrm>
          <a:prstGeom prst="rect">
            <a:avLst/>
          </a:prstGeom>
        </p:spPr>
      </p:pic>
      <p:pic>
        <p:nvPicPr>
          <p:cNvPr id="6" name="图片 5"/>
          <p:cNvPicPr>
            <a:picLocks noChangeAspect="1"/>
          </p:cNvPicPr>
          <p:nvPr/>
        </p:nvPicPr>
        <p:blipFill rotWithShape="1">
          <a:blip r:embed="rId4"/>
          <a:srcRect b="26840"/>
          <a:stretch/>
        </p:blipFill>
        <p:spPr>
          <a:xfrm>
            <a:off x="4644008" y="3298431"/>
            <a:ext cx="3867150" cy="1080120"/>
          </a:xfrm>
          <a:prstGeom prst="rect">
            <a:avLst/>
          </a:prstGeom>
        </p:spPr>
      </p:pic>
    </p:spTree>
    <p:extLst>
      <p:ext uri="{BB962C8B-B14F-4D97-AF65-F5344CB8AC3E}">
        <p14:creationId xmlns:p14="http://schemas.microsoft.com/office/powerpoint/2010/main" val="2130890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zh-CN" altLang="en-US" dirty="0"/>
              <a:t>认识</a:t>
            </a:r>
            <a:r>
              <a:rPr lang="en-US" altLang="zh-CN" dirty="0"/>
              <a:t>Android</a:t>
            </a:r>
            <a:r>
              <a:rPr lang="zh-CN" altLang="en-US" dirty="0"/>
              <a:t>项目中的</a:t>
            </a:r>
            <a:r>
              <a:rPr lang="en-US" altLang="zh-CN" dirty="0" err="1" smtClean="0"/>
              <a:t>Gradle</a:t>
            </a:r>
            <a:endParaRPr lang="zh-CN" altLang="en-US" dirty="0"/>
          </a:p>
        </p:txBody>
      </p:sp>
      <p:sp>
        <p:nvSpPr>
          <p:cNvPr id="3" name="内容占位符 2"/>
          <p:cNvSpPr>
            <a:spLocks noGrp="1"/>
          </p:cNvSpPr>
          <p:nvPr>
            <p:ph idx="1"/>
          </p:nvPr>
        </p:nvSpPr>
        <p:spPr>
          <a:xfrm>
            <a:off x="323528" y="1628775"/>
            <a:ext cx="8064822" cy="4194175"/>
          </a:xfrm>
        </p:spPr>
        <p:txBody>
          <a:bodyPr/>
          <a:lstStyle/>
          <a:p>
            <a:r>
              <a:rPr lang="en-US" altLang="zh-CN" sz="1600" b="1" dirty="0"/>
              <a:t>apply plugin: 'maven'</a:t>
            </a:r>
            <a:r>
              <a:rPr lang="zh-CN" altLang="en-US" sz="1600" b="1" dirty="0" smtClean="0"/>
              <a:t>插件</a:t>
            </a:r>
            <a:endParaRPr lang="en-US" altLang="zh-CN" sz="1600" b="1" dirty="0" smtClean="0"/>
          </a:p>
          <a:p>
            <a:pPr lvl="1"/>
            <a:r>
              <a:rPr lang="en-US" altLang="zh-CN" sz="1400" dirty="0">
                <a:hlinkClick r:id="rId2"/>
              </a:rPr>
              <a:t>https://</a:t>
            </a:r>
            <a:r>
              <a:rPr lang="en-US" altLang="zh-CN" sz="1400" dirty="0" smtClean="0">
                <a:hlinkClick r:id="rId2"/>
              </a:rPr>
              <a:t>docs.gradle.org/current/userguide/maven_plugin.html</a:t>
            </a:r>
            <a:endParaRPr lang="en-US" altLang="zh-CN" sz="1600" dirty="0">
              <a:ea typeface="黑体" pitchFamily="49" charset="-122"/>
            </a:endParaRPr>
          </a:p>
          <a:p>
            <a:r>
              <a:rPr lang="zh-CN" altLang="en-US" sz="1600" dirty="0" smtClean="0"/>
              <a:t>帮助开发者打包发布到</a:t>
            </a:r>
            <a:r>
              <a:rPr lang="en-US" altLang="zh-CN" sz="1600" dirty="0" smtClean="0"/>
              <a:t>Maven</a:t>
            </a:r>
            <a:r>
              <a:rPr lang="zh-CN" altLang="en-US" sz="1600" dirty="0" smtClean="0"/>
              <a:t>仓库</a:t>
            </a:r>
            <a:endParaRPr lang="en-US" altLang="zh-CN" sz="1600" dirty="0" smtClean="0"/>
          </a:p>
          <a:p>
            <a:r>
              <a:rPr lang="zh-CN" altLang="en-US" sz="1600" dirty="0" smtClean="0"/>
              <a:t>关键</a:t>
            </a:r>
            <a:r>
              <a:rPr lang="en-US" altLang="zh-CN" sz="1600" dirty="0" smtClean="0"/>
              <a:t>Task</a:t>
            </a:r>
          </a:p>
          <a:p>
            <a:pPr lvl="1"/>
            <a:r>
              <a:rPr lang="en-US" altLang="zh-CN" sz="1400" dirty="0" err="1" smtClean="0"/>
              <a:t>uploadArchives</a:t>
            </a:r>
            <a:r>
              <a:rPr lang="zh-CN" altLang="en-US" sz="1400" dirty="0" smtClean="0"/>
              <a:t>：用于配置发布过程中的关键信息</a:t>
            </a:r>
            <a:endParaRPr lang="en-US" altLang="zh-CN" sz="1400" dirty="0" smtClean="0"/>
          </a:p>
          <a:p>
            <a:endParaRPr lang="zh-CN" altLang="en-US" sz="1600" dirty="0"/>
          </a:p>
        </p:txBody>
      </p:sp>
      <p:grpSp>
        <p:nvGrpSpPr>
          <p:cNvPr id="8" name="组合 7"/>
          <p:cNvGrpSpPr/>
          <p:nvPr/>
        </p:nvGrpSpPr>
        <p:grpSpPr>
          <a:xfrm>
            <a:off x="2636322" y="0"/>
            <a:ext cx="6507678" cy="6577186"/>
            <a:chOff x="2636322" y="0"/>
            <a:chExt cx="6507678" cy="6577186"/>
          </a:xfrm>
        </p:grpSpPr>
        <p:pic>
          <p:nvPicPr>
            <p:cNvPr id="4" name="图片 3"/>
            <p:cNvPicPr>
              <a:picLocks noChangeAspect="1"/>
            </p:cNvPicPr>
            <p:nvPr/>
          </p:nvPicPr>
          <p:blipFill>
            <a:blip r:embed="rId3"/>
            <a:stretch>
              <a:fillRect/>
            </a:stretch>
          </p:blipFill>
          <p:spPr>
            <a:xfrm>
              <a:off x="2636322" y="0"/>
              <a:ext cx="6507678" cy="6577186"/>
            </a:xfrm>
            <a:prstGeom prst="rect">
              <a:avLst/>
            </a:prstGeom>
          </p:spPr>
        </p:pic>
        <p:sp>
          <p:nvSpPr>
            <p:cNvPr id="5" name="矩形 4"/>
            <p:cNvSpPr/>
            <p:nvPr/>
          </p:nvSpPr>
          <p:spPr bwMode="auto">
            <a:xfrm>
              <a:off x="2636323" y="46423"/>
              <a:ext cx="1575638" cy="430250"/>
            </a:xfrm>
            <a:prstGeom prst="rect">
              <a:avLst/>
            </a:prstGeom>
            <a:noFill/>
            <a:ln w="12700">
              <a:solidFill>
                <a:schemeClr val="tx2">
                  <a:lumMod val="40000"/>
                  <a:lumOff val="6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6" name="矩形 5"/>
            <p:cNvSpPr/>
            <p:nvPr/>
          </p:nvSpPr>
          <p:spPr bwMode="auto">
            <a:xfrm>
              <a:off x="3203848" y="1440454"/>
              <a:ext cx="5832648" cy="1772522"/>
            </a:xfrm>
            <a:prstGeom prst="rect">
              <a:avLst/>
            </a:prstGeom>
            <a:noFill/>
            <a:ln w="12700">
              <a:solidFill>
                <a:schemeClr val="tx2">
                  <a:lumMod val="40000"/>
                  <a:lumOff val="6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7" name="矩形 6"/>
            <p:cNvSpPr/>
            <p:nvPr/>
          </p:nvSpPr>
          <p:spPr bwMode="auto">
            <a:xfrm>
              <a:off x="3203642" y="3311803"/>
              <a:ext cx="5328798" cy="2699468"/>
            </a:xfrm>
            <a:prstGeom prst="rect">
              <a:avLst/>
            </a:prstGeom>
            <a:noFill/>
            <a:ln w="12700">
              <a:solidFill>
                <a:schemeClr val="tx2">
                  <a:lumMod val="40000"/>
                  <a:lumOff val="6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grpSp>
      <p:pic>
        <p:nvPicPr>
          <p:cNvPr id="10" name="图片 9"/>
          <p:cNvPicPr>
            <a:picLocks noChangeAspect="1"/>
          </p:cNvPicPr>
          <p:nvPr/>
        </p:nvPicPr>
        <p:blipFill>
          <a:blip r:embed="rId4"/>
          <a:stretch>
            <a:fillRect/>
          </a:stretch>
        </p:blipFill>
        <p:spPr>
          <a:xfrm>
            <a:off x="323527" y="3565525"/>
            <a:ext cx="2867025" cy="2257425"/>
          </a:xfrm>
          <a:prstGeom prst="rect">
            <a:avLst/>
          </a:prstGeom>
        </p:spPr>
      </p:pic>
    </p:spTree>
    <p:extLst>
      <p:ext uri="{BB962C8B-B14F-4D97-AF65-F5344CB8AC3E}">
        <p14:creationId xmlns:p14="http://schemas.microsoft.com/office/powerpoint/2010/main" val="3525715464"/>
      </p:ext>
    </p:extLst>
  </p:cSld>
  <p:clrMapOvr>
    <a:masterClrMapping/>
  </p:clrMapOvr>
  <mc:AlternateContent xmlns:mc="http://schemas.openxmlformats.org/markup-compatibility/2006">
    <mc:Choice xmlns:p14="http://schemas.microsoft.com/office/powerpoint/2010/main" Requires="p14">
      <p:transition p14:dur="10" advClick="0" advTm="8000"/>
    </mc:Choice>
    <mc:Fallback>
      <p:transition advClick="0" advTm="8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a:t>
            </a:r>
            <a:r>
              <a:rPr lang="zh-CN" altLang="en-US" dirty="0"/>
              <a:t>现有项目中的问题与解决</a:t>
            </a:r>
            <a:r>
              <a:rPr lang="zh-CN" altLang="en-US" dirty="0" smtClean="0"/>
              <a:t>方案</a:t>
            </a:r>
            <a:endParaRPr lang="zh-CN" altLang="en-US" dirty="0"/>
          </a:p>
        </p:txBody>
      </p:sp>
      <p:sp>
        <p:nvSpPr>
          <p:cNvPr id="3" name="内容占位符 2"/>
          <p:cNvSpPr>
            <a:spLocks noGrp="1"/>
          </p:cNvSpPr>
          <p:nvPr>
            <p:ph idx="1"/>
          </p:nvPr>
        </p:nvSpPr>
        <p:spPr>
          <a:xfrm>
            <a:off x="323528" y="1628800"/>
            <a:ext cx="4392488" cy="4194175"/>
          </a:xfrm>
        </p:spPr>
        <p:txBody>
          <a:bodyPr/>
          <a:lstStyle/>
          <a:p>
            <a:r>
              <a:rPr lang="zh-CN" altLang="en-US" b="1" dirty="0" smtClean="0">
                <a:solidFill>
                  <a:srgbClr val="FF0000"/>
                </a:solidFill>
              </a:rPr>
              <a:t>问题</a:t>
            </a:r>
            <a:r>
              <a:rPr lang="en-US" altLang="zh-CN" b="1" dirty="0" smtClean="0">
                <a:solidFill>
                  <a:srgbClr val="FF0000"/>
                </a:solidFill>
              </a:rPr>
              <a:t>1</a:t>
            </a:r>
            <a:r>
              <a:rPr lang="zh-CN" altLang="en-US" b="1" dirty="0" smtClean="0">
                <a:solidFill>
                  <a:srgbClr val="FF0000"/>
                </a:solidFill>
              </a:rPr>
              <a:t>：</a:t>
            </a:r>
            <a:endParaRPr lang="en-US" altLang="zh-CN" b="1" dirty="0" smtClean="0">
              <a:solidFill>
                <a:srgbClr val="FF0000"/>
              </a:solidFill>
            </a:endParaRPr>
          </a:p>
          <a:p>
            <a:pPr marL="457200" lvl="1" indent="0">
              <a:buNone/>
            </a:pPr>
            <a:r>
              <a:rPr lang="zh-CN" altLang="en-US" sz="1800" dirty="0" smtClean="0">
                <a:ea typeface="黑体" pitchFamily="49" charset="-122"/>
              </a:rPr>
              <a:t>在较大的项目中</a:t>
            </a:r>
            <a:r>
              <a:rPr lang="en-US" altLang="zh-CN" sz="1800" dirty="0" err="1" smtClean="0">
                <a:ea typeface="黑体" pitchFamily="49" charset="-122"/>
              </a:rPr>
              <a:t>gradle</a:t>
            </a:r>
            <a:r>
              <a:rPr lang="zh-CN" altLang="en-US" sz="1800" dirty="0" smtClean="0">
                <a:ea typeface="黑体" pitchFamily="49" charset="-122"/>
              </a:rPr>
              <a:t>文件会比较多。同时</a:t>
            </a:r>
            <a:r>
              <a:rPr lang="zh-CN" altLang="en-US" dirty="0" smtClean="0">
                <a:ea typeface="黑体" pitchFamily="49" charset="-122"/>
              </a:rPr>
              <a:t>为了实现发布</a:t>
            </a:r>
            <a:r>
              <a:rPr lang="en-US" altLang="zh-CN" dirty="0" smtClean="0">
                <a:ea typeface="黑体" pitchFamily="49" charset="-122"/>
              </a:rPr>
              <a:t>local</a:t>
            </a:r>
            <a:r>
              <a:rPr lang="zh-CN" altLang="en-US" dirty="0" smtClean="0">
                <a:ea typeface="黑体" pitchFamily="49" charset="-122"/>
              </a:rPr>
              <a:t>、</a:t>
            </a:r>
            <a:r>
              <a:rPr lang="en-US" altLang="zh-CN" dirty="0" smtClean="0">
                <a:ea typeface="黑体" pitchFamily="49" charset="-122"/>
              </a:rPr>
              <a:t>release</a:t>
            </a:r>
            <a:r>
              <a:rPr lang="zh-CN" altLang="en-US" dirty="0" smtClean="0">
                <a:ea typeface="黑体" pitchFamily="49" charset="-122"/>
              </a:rPr>
              <a:t>和</a:t>
            </a:r>
            <a:r>
              <a:rPr lang="en-US" altLang="zh-CN" dirty="0" smtClean="0">
                <a:ea typeface="黑体" pitchFamily="49" charset="-122"/>
              </a:rPr>
              <a:t>snapshot</a:t>
            </a:r>
            <a:r>
              <a:rPr lang="zh-CN" altLang="en-US" dirty="0" smtClean="0">
                <a:ea typeface="黑体" pitchFamily="49" charset="-122"/>
              </a:rPr>
              <a:t>版本的功能，</a:t>
            </a:r>
            <a:r>
              <a:rPr lang="zh-CN" altLang="en-US" b="1" dirty="0" smtClean="0">
                <a:solidFill>
                  <a:srgbClr val="FF0000"/>
                </a:solidFill>
                <a:ea typeface="黑体" pitchFamily="49" charset="-122"/>
              </a:rPr>
              <a:t>出现</a:t>
            </a:r>
            <a:r>
              <a:rPr lang="en-US" altLang="zh-CN" b="1" dirty="0" err="1" smtClean="0">
                <a:solidFill>
                  <a:srgbClr val="FF0000"/>
                </a:solidFill>
                <a:ea typeface="黑体" pitchFamily="49" charset="-122"/>
              </a:rPr>
              <a:t>gradle</a:t>
            </a:r>
            <a:r>
              <a:rPr lang="zh-CN" altLang="en-US" b="1" dirty="0" smtClean="0">
                <a:solidFill>
                  <a:srgbClr val="FF0000"/>
                </a:solidFill>
                <a:ea typeface="黑体" pitchFamily="49" charset="-122"/>
              </a:rPr>
              <a:t>文件冗余</a:t>
            </a:r>
            <a:r>
              <a:rPr lang="zh-CN" altLang="en-US" dirty="0" smtClean="0">
                <a:ea typeface="黑体" pitchFamily="49" charset="-122"/>
              </a:rPr>
              <a:t>的问题，并且后期较难维护</a:t>
            </a:r>
            <a:endParaRPr lang="en-US" altLang="zh-CN" dirty="0">
              <a:ea typeface="黑体" pitchFamily="49" charset="-122"/>
            </a:endParaRPr>
          </a:p>
        </p:txBody>
      </p:sp>
      <p:pic>
        <p:nvPicPr>
          <p:cNvPr id="6" name="图片 5"/>
          <p:cNvPicPr>
            <a:picLocks noChangeAspect="1"/>
          </p:cNvPicPr>
          <p:nvPr/>
        </p:nvPicPr>
        <p:blipFill>
          <a:blip r:embed="rId2"/>
          <a:stretch>
            <a:fillRect/>
          </a:stretch>
        </p:blipFill>
        <p:spPr>
          <a:xfrm>
            <a:off x="4932040" y="1340768"/>
            <a:ext cx="3609975" cy="3676650"/>
          </a:xfrm>
          <a:prstGeom prst="rect">
            <a:avLst/>
          </a:prstGeom>
        </p:spPr>
      </p:pic>
    </p:spTree>
    <p:extLst>
      <p:ext uri="{BB962C8B-B14F-4D97-AF65-F5344CB8AC3E}">
        <p14:creationId xmlns:p14="http://schemas.microsoft.com/office/powerpoint/2010/main" val="2233337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a:t>
            </a:r>
            <a:r>
              <a:rPr lang="zh-CN" altLang="en-US" dirty="0"/>
              <a:t>现有项目中的问题与解决</a:t>
            </a:r>
            <a:r>
              <a:rPr lang="zh-CN" altLang="en-US" dirty="0" smtClean="0"/>
              <a:t>方案</a:t>
            </a:r>
            <a:endParaRPr lang="zh-CN" altLang="en-US" dirty="0"/>
          </a:p>
        </p:txBody>
      </p:sp>
      <p:sp>
        <p:nvSpPr>
          <p:cNvPr id="3" name="内容占位符 2"/>
          <p:cNvSpPr>
            <a:spLocks noGrp="1"/>
          </p:cNvSpPr>
          <p:nvPr>
            <p:ph idx="1"/>
          </p:nvPr>
        </p:nvSpPr>
        <p:spPr>
          <a:xfrm>
            <a:off x="755650" y="1219397"/>
            <a:ext cx="4032373" cy="4194175"/>
          </a:xfrm>
        </p:spPr>
        <p:txBody>
          <a:bodyPr/>
          <a:lstStyle/>
          <a:p>
            <a:r>
              <a:rPr lang="zh-CN" altLang="en-US" sz="1600" b="1" dirty="0" smtClean="0">
                <a:solidFill>
                  <a:srgbClr val="FF0000"/>
                </a:solidFill>
              </a:rPr>
              <a:t>优化</a:t>
            </a:r>
            <a:r>
              <a:rPr lang="en-US" altLang="zh-CN" sz="1600" b="1" dirty="0" smtClean="0">
                <a:solidFill>
                  <a:srgbClr val="FF0000"/>
                </a:solidFill>
              </a:rPr>
              <a:t>1</a:t>
            </a:r>
            <a:r>
              <a:rPr lang="zh-CN" altLang="en-US" sz="1600" b="1" dirty="0" smtClean="0">
                <a:solidFill>
                  <a:srgbClr val="FF0000"/>
                </a:solidFill>
              </a:rPr>
              <a:t>：</a:t>
            </a:r>
            <a:endParaRPr lang="en-US" altLang="zh-CN" sz="1600" b="1" dirty="0" smtClean="0">
              <a:solidFill>
                <a:srgbClr val="FF0000"/>
              </a:solidFill>
            </a:endParaRPr>
          </a:p>
          <a:p>
            <a:pPr lvl="1"/>
            <a:r>
              <a:rPr lang="zh-CN" altLang="en-US" sz="1200" dirty="0" smtClean="0">
                <a:solidFill>
                  <a:srgbClr val="FF0000"/>
                </a:solidFill>
                <a:ea typeface="黑体" pitchFamily="49" charset="-122"/>
              </a:rPr>
              <a:t>精简</a:t>
            </a:r>
            <a:r>
              <a:rPr lang="en-US" altLang="zh-CN" sz="1200" dirty="0" err="1" smtClean="0">
                <a:solidFill>
                  <a:srgbClr val="FF0000"/>
                </a:solidFill>
                <a:ea typeface="黑体" pitchFamily="49" charset="-122"/>
              </a:rPr>
              <a:t>gradle</a:t>
            </a:r>
            <a:r>
              <a:rPr lang="zh-CN" altLang="en-US" sz="1200" dirty="0">
                <a:solidFill>
                  <a:srgbClr val="FF0000"/>
                </a:solidFill>
                <a:ea typeface="黑体" pitchFamily="49" charset="-122"/>
              </a:rPr>
              <a:t>文件</a:t>
            </a:r>
            <a:r>
              <a:rPr lang="zh-CN" altLang="en-US" sz="1200" dirty="0" smtClean="0">
                <a:solidFill>
                  <a:srgbClr val="FF0000"/>
                </a:solidFill>
                <a:ea typeface="黑体" pitchFamily="49" charset="-122"/>
              </a:rPr>
              <a:t>，支持</a:t>
            </a:r>
            <a:r>
              <a:rPr lang="zh-CN" altLang="en-US" sz="1200" dirty="0">
                <a:solidFill>
                  <a:srgbClr val="FF0000"/>
                </a:solidFill>
                <a:ea typeface="黑体" pitchFamily="49" charset="-122"/>
              </a:rPr>
              <a:t>命令行运行</a:t>
            </a:r>
            <a:r>
              <a:rPr lang="zh-CN" altLang="en-US" sz="1200" dirty="0" smtClean="0">
                <a:solidFill>
                  <a:srgbClr val="FF0000"/>
                </a:solidFill>
                <a:ea typeface="黑体" pitchFamily="49" charset="-122"/>
              </a:rPr>
              <a:t>参数输入，</a:t>
            </a:r>
            <a:r>
              <a:rPr lang="zh-CN" altLang="en-US" sz="1200" dirty="0">
                <a:solidFill>
                  <a:srgbClr val="FF0000"/>
                </a:solidFill>
                <a:ea typeface="黑体" pitchFamily="49" charset="-122"/>
              </a:rPr>
              <a:t>实现动态灵活的多版本发布</a:t>
            </a:r>
            <a:endParaRPr lang="en-US" altLang="zh-CN" sz="1400" dirty="0" smtClean="0">
              <a:solidFill>
                <a:srgbClr val="FF0000"/>
              </a:solidFill>
            </a:endParaRPr>
          </a:p>
          <a:p>
            <a:pPr marL="342900" lvl="1" indent="-342900">
              <a:buClr>
                <a:srgbClr val="777777"/>
              </a:buClr>
              <a:buSzPct val="60000"/>
              <a:buFont typeface="Wingdings" pitchFamily="2" charset="2"/>
              <a:buChar char="l"/>
            </a:pPr>
            <a:endParaRPr lang="en-US" altLang="zh-CN" sz="1600" dirty="0" smtClean="0">
              <a:ea typeface="黑体" pitchFamily="49" charset="-122"/>
            </a:endParaRPr>
          </a:p>
          <a:p>
            <a:pPr marL="0" lvl="1" indent="0">
              <a:buClr>
                <a:srgbClr val="777777"/>
              </a:buClr>
              <a:buSzPct val="60000"/>
              <a:buNone/>
            </a:pPr>
            <a:r>
              <a:rPr lang="en-US" altLang="zh-CN" sz="1050" dirty="0" smtClean="0">
                <a:ea typeface="黑体" pitchFamily="49" charset="-122"/>
                <a:hlinkClick r:id="rId2"/>
              </a:rPr>
              <a:t>https</a:t>
            </a:r>
            <a:r>
              <a:rPr lang="en-US" altLang="zh-CN" sz="1050" dirty="0">
                <a:ea typeface="黑体" pitchFamily="49" charset="-122"/>
                <a:hlinkClick r:id="rId2"/>
              </a:rPr>
              <a:t>://git.huawei.com/g00522473/hwlearning/blob/master/gradle</a:t>
            </a:r>
            <a:r>
              <a:rPr lang="zh-CN" altLang="en-US" sz="1050" dirty="0">
                <a:ea typeface="黑体" pitchFamily="49" charset="-122"/>
                <a:hlinkClick r:id="rId2"/>
              </a:rPr>
              <a:t>优化</a:t>
            </a:r>
            <a:r>
              <a:rPr lang="en-US" altLang="zh-CN" sz="1050" dirty="0">
                <a:ea typeface="黑体" pitchFamily="49" charset="-122"/>
                <a:hlinkClick r:id="rId2"/>
              </a:rPr>
              <a:t>/</a:t>
            </a:r>
            <a:r>
              <a:rPr lang="en-US" altLang="zh-CN" sz="1050" dirty="0" err="1" smtClean="0">
                <a:ea typeface="黑体" pitchFamily="49" charset="-122"/>
                <a:hlinkClick r:id="rId2"/>
              </a:rPr>
              <a:t>upload.gradle</a:t>
            </a:r>
            <a:endParaRPr lang="en-US" altLang="zh-CN" sz="1600" dirty="0" smtClean="0">
              <a:ea typeface="黑体" pitchFamily="49" charset="-122"/>
            </a:endParaRPr>
          </a:p>
          <a:p>
            <a:pPr marL="342900" lvl="1" indent="-342900">
              <a:buClr>
                <a:srgbClr val="777777"/>
              </a:buClr>
              <a:buSzPct val="60000"/>
              <a:buFont typeface="Wingdings" pitchFamily="2" charset="2"/>
              <a:buChar char="l"/>
            </a:pPr>
            <a:r>
              <a:rPr lang="zh-CN" altLang="en-US" sz="1600" dirty="0" smtClean="0">
                <a:ea typeface="黑体" pitchFamily="49" charset="-122"/>
              </a:rPr>
              <a:t>使用步骤：</a:t>
            </a:r>
            <a:endParaRPr lang="en-US" altLang="zh-CN" sz="1600" dirty="0" smtClean="0">
              <a:ea typeface="黑体" pitchFamily="49" charset="-122"/>
            </a:endParaRPr>
          </a:p>
          <a:p>
            <a:pPr marL="400050" lvl="2" indent="0">
              <a:buClr>
                <a:srgbClr val="777777"/>
              </a:buClr>
              <a:buSzPct val="60000"/>
              <a:buNone/>
            </a:pPr>
            <a:r>
              <a:rPr lang="en-US" altLang="zh-CN" sz="1200" dirty="0" smtClean="0">
                <a:ea typeface="黑体" pitchFamily="49" charset="-122"/>
              </a:rPr>
              <a:t>1</a:t>
            </a:r>
            <a:r>
              <a:rPr lang="zh-CN" altLang="en-US" sz="1200" dirty="0" smtClean="0">
                <a:ea typeface="黑体" pitchFamily="49" charset="-122"/>
              </a:rPr>
              <a:t>、在</a:t>
            </a:r>
            <a:r>
              <a:rPr lang="en-US" altLang="zh-CN" sz="1200" dirty="0" err="1" smtClean="0">
                <a:ea typeface="黑体" pitchFamily="49" charset="-122"/>
              </a:rPr>
              <a:t>build.gradle</a:t>
            </a:r>
            <a:r>
              <a:rPr lang="zh-CN" altLang="en-US" sz="1200" dirty="0" smtClean="0">
                <a:ea typeface="黑体" pitchFamily="49" charset="-122"/>
              </a:rPr>
              <a:t>中</a:t>
            </a:r>
            <a:r>
              <a:rPr lang="zh-CN" altLang="en-US" sz="1200" dirty="0" smtClean="0">
                <a:solidFill>
                  <a:srgbClr val="FF0000"/>
                </a:solidFill>
                <a:ea typeface="黑体" pitchFamily="49" charset="-122"/>
              </a:rPr>
              <a:t>引入</a:t>
            </a:r>
            <a:r>
              <a:rPr lang="zh-CN" altLang="en-US" sz="1200" dirty="0" smtClean="0">
                <a:ea typeface="黑体" pitchFamily="49" charset="-122"/>
              </a:rPr>
              <a:t>该文件并</a:t>
            </a:r>
            <a:r>
              <a:rPr lang="zh-CN" altLang="en-US" sz="1200" dirty="0" smtClean="0">
                <a:solidFill>
                  <a:srgbClr val="FF0000"/>
                </a:solidFill>
                <a:ea typeface="黑体" pitchFamily="49" charset="-122"/>
              </a:rPr>
              <a:t>添加指定参数</a:t>
            </a:r>
            <a:endParaRPr lang="en-US" altLang="zh-CN" sz="1200" dirty="0" smtClean="0">
              <a:solidFill>
                <a:srgbClr val="FF0000"/>
              </a:solidFill>
              <a:ea typeface="黑体" pitchFamily="49" charset="-122"/>
            </a:endParaRPr>
          </a:p>
          <a:p>
            <a:pPr marL="400050" lvl="2" indent="0">
              <a:buClr>
                <a:srgbClr val="777777"/>
              </a:buClr>
              <a:buSzPct val="60000"/>
              <a:buNone/>
            </a:pPr>
            <a:r>
              <a:rPr lang="en-US" altLang="zh-CN" sz="1200" dirty="0">
                <a:ea typeface="黑体" pitchFamily="49" charset="-122"/>
              </a:rPr>
              <a:t>	</a:t>
            </a:r>
            <a:endParaRPr lang="en-US" altLang="zh-CN" sz="1200" dirty="0" smtClean="0">
              <a:ea typeface="黑体" pitchFamily="49" charset="-122"/>
            </a:endParaRPr>
          </a:p>
          <a:p>
            <a:pPr marL="400050" lvl="2" indent="0">
              <a:buClr>
                <a:srgbClr val="777777"/>
              </a:buClr>
              <a:buSzPct val="60000"/>
              <a:buNone/>
            </a:pPr>
            <a:r>
              <a:rPr lang="en-US" altLang="zh-CN" sz="1200" dirty="0" smtClean="0">
                <a:ea typeface="黑体" pitchFamily="49" charset="-122"/>
              </a:rPr>
              <a:t>2</a:t>
            </a:r>
            <a:r>
              <a:rPr lang="zh-CN" altLang="en-US" sz="1200" dirty="0">
                <a:ea typeface="黑体" pitchFamily="49" charset="-122"/>
              </a:rPr>
              <a:t>、根据实际情况修改 </a:t>
            </a:r>
            <a:r>
              <a:rPr lang="en-US" altLang="zh-CN" sz="1200" dirty="0" err="1">
                <a:ea typeface="黑体" pitchFamily="49" charset="-122"/>
              </a:rPr>
              <a:t>upload.gradle</a:t>
            </a:r>
            <a:r>
              <a:rPr lang="en-US" altLang="zh-CN" sz="1200" dirty="0">
                <a:ea typeface="黑体" pitchFamily="49" charset="-122"/>
              </a:rPr>
              <a:t> </a:t>
            </a:r>
            <a:r>
              <a:rPr lang="zh-CN" altLang="en-US" sz="1200" dirty="0">
                <a:ea typeface="黑体" pitchFamily="49" charset="-122"/>
              </a:rPr>
              <a:t>文件中的值，比如</a:t>
            </a:r>
            <a:r>
              <a:rPr lang="en-US" altLang="zh-CN" sz="1200" dirty="0" err="1">
                <a:ea typeface="黑体" pitchFamily="49" charset="-122"/>
              </a:rPr>
              <a:t>url</a:t>
            </a:r>
            <a:r>
              <a:rPr lang="zh-CN" altLang="en-US" sz="1200" dirty="0">
                <a:ea typeface="黑体" pitchFamily="49" charset="-122"/>
              </a:rPr>
              <a:t>、</a:t>
            </a:r>
            <a:r>
              <a:rPr lang="en-US" altLang="zh-CN" sz="1200" dirty="0" err="1">
                <a:ea typeface="黑体" pitchFamily="49" charset="-122"/>
              </a:rPr>
              <a:t>groupId</a:t>
            </a:r>
            <a:r>
              <a:rPr lang="zh-CN" altLang="en-US" sz="1200" dirty="0">
                <a:ea typeface="黑体" pitchFamily="49" charset="-122"/>
              </a:rPr>
              <a:t>、</a:t>
            </a:r>
            <a:r>
              <a:rPr lang="en-US" altLang="zh-CN" sz="1200" dirty="0" err="1">
                <a:ea typeface="黑体" pitchFamily="49" charset="-122"/>
              </a:rPr>
              <a:t>artifactId</a:t>
            </a:r>
            <a:r>
              <a:rPr lang="zh-CN" altLang="en-US" sz="1200" dirty="0" smtClean="0">
                <a:ea typeface="黑体" pitchFamily="49" charset="-122"/>
              </a:rPr>
              <a:t>等</a:t>
            </a:r>
            <a:endParaRPr lang="en-US" altLang="zh-CN" sz="1200" dirty="0" smtClean="0">
              <a:ea typeface="黑体" pitchFamily="49" charset="-122"/>
            </a:endParaRPr>
          </a:p>
          <a:p>
            <a:pPr marL="400050" lvl="2" indent="0">
              <a:buClr>
                <a:srgbClr val="777777"/>
              </a:buClr>
              <a:buSzPct val="60000"/>
              <a:buNone/>
            </a:pPr>
            <a:endParaRPr lang="en-US" altLang="zh-CN" sz="1200" dirty="0">
              <a:ea typeface="黑体" pitchFamily="49" charset="-122"/>
            </a:endParaRPr>
          </a:p>
          <a:p>
            <a:pPr marL="400050" lvl="2" indent="0">
              <a:buClr>
                <a:srgbClr val="777777"/>
              </a:buClr>
              <a:buSzPct val="60000"/>
              <a:buNone/>
            </a:pPr>
            <a:r>
              <a:rPr lang="en-US" altLang="zh-CN" sz="1200" dirty="0" smtClean="0">
                <a:ea typeface="黑体" pitchFamily="49" charset="-122"/>
              </a:rPr>
              <a:t>3</a:t>
            </a:r>
            <a:r>
              <a:rPr lang="zh-CN" altLang="en-US" sz="1200" dirty="0" smtClean="0">
                <a:ea typeface="黑体" pitchFamily="49" charset="-122"/>
              </a:rPr>
              <a:t>、使用</a:t>
            </a:r>
            <a:endParaRPr lang="en-US" altLang="zh-CN" sz="1200" dirty="0" smtClean="0">
              <a:ea typeface="黑体" pitchFamily="49" charset="-122"/>
            </a:endParaRPr>
          </a:p>
          <a:p>
            <a:pPr marL="400050" lvl="2" indent="0">
              <a:buClr>
                <a:srgbClr val="777777"/>
              </a:buClr>
              <a:buSzPct val="60000"/>
              <a:buNone/>
            </a:pPr>
            <a:r>
              <a:rPr lang="zh-CN" altLang="en-US" sz="1200" dirty="0" smtClean="0">
                <a:ea typeface="黑体" pitchFamily="49" charset="-122"/>
              </a:rPr>
              <a:t>运行时增加参数 </a:t>
            </a:r>
            <a:r>
              <a:rPr lang="en-US" altLang="zh-CN" sz="1200" b="1" dirty="0" err="1" smtClean="0">
                <a:solidFill>
                  <a:srgbClr val="FF0000"/>
                </a:solidFill>
                <a:ea typeface="黑体" pitchFamily="49" charset="-122"/>
              </a:rPr>
              <a:t>sdkactive</a:t>
            </a:r>
            <a:endParaRPr lang="en-US" altLang="zh-CN" sz="1200" b="1" dirty="0">
              <a:solidFill>
                <a:srgbClr val="FF0000"/>
              </a:solidFill>
              <a:ea typeface="黑体" pitchFamily="49" charset="-122"/>
            </a:endParaRPr>
          </a:p>
        </p:txBody>
      </p:sp>
      <p:pic>
        <p:nvPicPr>
          <p:cNvPr id="4" name="图片 3"/>
          <p:cNvPicPr>
            <a:picLocks noChangeAspect="1"/>
          </p:cNvPicPr>
          <p:nvPr/>
        </p:nvPicPr>
        <p:blipFill>
          <a:blip r:embed="rId3"/>
          <a:stretch>
            <a:fillRect/>
          </a:stretch>
        </p:blipFill>
        <p:spPr>
          <a:xfrm>
            <a:off x="1835696" y="2204864"/>
            <a:ext cx="2133600" cy="247650"/>
          </a:xfrm>
          <a:prstGeom prst="rect">
            <a:avLst/>
          </a:prstGeom>
        </p:spPr>
      </p:pic>
      <p:pic>
        <p:nvPicPr>
          <p:cNvPr id="13" name="图片 12"/>
          <p:cNvPicPr>
            <a:picLocks noChangeAspect="1"/>
          </p:cNvPicPr>
          <p:nvPr/>
        </p:nvPicPr>
        <p:blipFill>
          <a:blip r:embed="rId4"/>
          <a:stretch>
            <a:fillRect/>
          </a:stretch>
        </p:blipFill>
        <p:spPr>
          <a:xfrm>
            <a:off x="5004196" y="1340768"/>
            <a:ext cx="3604533" cy="1392530"/>
          </a:xfrm>
          <a:prstGeom prst="rect">
            <a:avLst/>
          </a:prstGeom>
          <a:ln>
            <a:solidFill>
              <a:schemeClr val="tx1"/>
            </a:solidFill>
          </a:ln>
        </p:spPr>
      </p:pic>
      <p:pic>
        <p:nvPicPr>
          <p:cNvPr id="14" name="图片 13"/>
          <p:cNvPicPr>
            <a:picLocks noChangeAspect="1"/>
          </p:cNvPicPr>
          <p:nvPr/>
        </p:nvPicPr>
        <p:blipFill>
          <a:blip r:embed="rId5"/>
          <a:stretch>
            <a:fillRect/>
          </a:stretch>
        </p:blipFill>
        <p:spPr>
          <a:xfrm>
            <a:off x="5004048" y="2854668"/>
            <a:ext cx="3708132" cy="3238627"/>
          </a:xfrm>
          <a:prstGeom prst="rect">
            <a:avLst/>
          </a:prstGeom>
          <a:ln>
            <a:solidFill>
              <a:schemeClr val="tx1"/>
            </a:solidFill>
          </a:ln>
        </p:spPr>
      </p:pic>
      <p:pic>
        <p:nvPicPr>
          <p:cNvPr id="16" name="图片 15"/>
          <p:cNvPicPr>
            <a:picLocks noChangeAspect="1"/>
          </p:cNvPicPr>
          <p:nvPr/>
        </p:nvPicPr>
        <p:blipFill>
          <a:blip r:embed="rId6"/>
          <a:stretch>
            <a:fillRect/>
          </a:stretch>
        </p:blipFill>
        <p:spPr>
          <a:xfrm>
            <a:off x="212634" y="5219970"/>
            <a:ext cx="4683401" cy="432048"/>
          </a:xfrm>
          <a:prstGeom prst="rect">
            <a:avLst/>
          </a:prstGeom>
          <a:ln>
            <a:solidFill>
              <a:schemeClr val="tx1"/>
            </a:solidFill>
          </a:ln>
        </p:spPr>
      </p:pic>
    </p:spTree>
    <p:extLst>
      <p:ext uri="{BB962C8B-B14F-4D97-AF65-F5344CB8AC3E}">
        <p14:creationId xmlns:p14="http://schemas.microsoft.com/office/powerpoint/2010/main" val="2200414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a:t>
            </a:r>
            <a:r>
              <a:rPr lang="zh-CN" altLang="en-US" dirty="0"/>
              <a:t>现有项目中的问题与解决</a:t>
            </a:r>
            <a:r>
              <a:rPr lang="zh-CN" altLang="en-US" dirty="0" smtClean="0"/>
              <a:t>方案</a:t>
            </a:r>
            <a:endParaRPr lang="zh-CN" altLang="en-US" dirty="0"/>
          </a:p>
        </p:txBody>
      </p:sp>
      <p:sp>
        <p:nvSpPr>
          <p:cNvPr id="3" name="内容占位符 2"/>
          <p:cNvSpPr>
            <a:spLocks noGrp="1"/>
          </p:cNvSpPr>
          <p:nvPr>
            <p:ph idx="1"/>
          </p:nvPr>
        </p:nvSpPr>
        <p:spPr>
          <a:xfrm>
            <a:off x="323528" y="1628800"/>
            <a:ext cx="4968552" cy="4194175"/>
          </a:xfrm>
        </p:spPr>
        <p:txBody>
          <a:bodyPr/>
          <a:lstStyle/>
          <a:p>
            <a:r>
              <a:rPr lang="zh-CN" altLang="en-US" b="1" dirty="0" smtClean="0">
                <a:solidFill>
                  <a:srgbClr val="FF0000"/>
                </a:solidFill>
              </a:rPr>
              <a:t>问题</a:t>
            </a:r>
            <a:r>
              <a:rPr lang="en-US" altLang="zh-CN" b="1" dirty="0">
                <a:solidFill>
                  <a:srgbClr val="FF0000"/>
                </a:solidFill>
              </a:rPr>
              <a:t>2</a:t>
            </a:r>
            <a:r>
              <a:rPr lang="zh-CN" altLang="en-US" b="1" dirty="0" smtClean="0">
                <a:solidFill>
                  <a:srgbClr val="FF0000"/>
                </a:solidFill>
              </a:rPr>
              <a:t>：</a:t>
            </a:r>
            <a:endParaRPr lang="en-US" altLang="zh-CN" b="1" dirty="0" smtClean="0">
              <a:solidFill>
                <a:srgbClr val="FF0000"/>
              </a:solidFill>
            </a:endParaRPr>
          </a:p>
          <a:p>
            <a:pPr marL="457200" lvl="1" indent="0">
              <a:buNone/>
            </a:pPr>
            <a:r>
              <a:rPr lang="zh-CN" altLang="en-US" sz="1200" dirty="0" smtClean="0">
                <a:ea typeface="黑体" pitchFamily="49" charset="-122"/>
              </a:rPr>
              <a:t>项目结构如图所示，当遇到以下两种情境时：</a:t>
            </a:r>
            <a:endParaRPr lang="en-US" altLang="zh-CN" sz="1200" dirty="0" smtClean="0">
              <a:ea typeface="黑体" pitchFamily="49" charset="-122"/>
            </a:endParaRPr>
          </a:p>
          <a:p>
            <a:pPr lvl="1"/>
            <a:r>
              <a:rPr lang="zh-CN" altLang="en-US" sz="1200" dirty="0">
                <a:ea typeface="黑体" pitchFamily="49" charset="-122"/>
              </a:rPr>
              <a:t>在</a:t>
            </a:r>
            <a:r>
              <a:rPr lang="zh-CN" altLang="en-US" sz="1200" dirty="0">
                <a:solidFill>
                  <a:srgbClr val="FF0000"/>
                </a:solidFill>
                <a:ea typeface="黑体" pitchFamily="49" charset="-122"/>
              </a:rPr>
              <a:t>本地</a:t>
            </a:r>
            <a:r>
              <a:rPr lang="zh-CN" altLang="en-US" sz="1200" dirty="0" smtClean="0">
                <a:solidFill>
                  <a:srgbClr val="FF0000"/>
                </a:solidFill>
                <a:ea typeface="黑体" pitchFamily="49" charset="-122"/>
              </a:rPr>
              <a:t>测试</a:t>
            </a:r>
            <a:r>
              <a:rPr lang="zh-CN" altLang="en-US" sz="1200" dirty="0" smtClean="0">
                <a:ea typeface="黑体" pitchFamily="49" charset="-122"/>
              </a:rPr>
              <a:t>时，需用引入</a:t>
            </a:r>
            <a:r>
              <a:rPr lang="en-US" altLang="zh-CN" sz="1200" dirty="0" smtClean="0">
                <a:solidFill>
                  <a:srgbClr val="FF0000"/>
                </a:solidFill>
                <a:ea typeface="黑体" pitchFamily="49" charset="-122"/>
              </a:rPr>
              <a:t>snapshot</a:t>
            </a:r>
            <a:r>
              <a:rPr lang="zh-CN" altLang="en-US" sz="1200" dirty="0" smtClean="0">
                <a:ea typeface="黑体" pitchFamily="49" charset="-122"/>
              </a:rPr>
              <a:t>类型的依赖；</a:t>
            </a:r>
            <a:r>
              <a:rPr lang="zh-CN" altLang="en-US" sz="1200" dirty="0" smtClean="0">
                <a:solidFill>
                  <a:srgbClr val="FF0000"/>
                </a:solidFill>
                <a:ea typeface="黑体" pitchFamily="49" charset="-122"/>
              </a:rPr>
              <a:t>发布版本</a:t>
            </a:r>
            <a:r>
              <a:rPr lang="zh-CN" altLang="en-US" sz="1200" dirty="0" smtClean="0">
                <a:ea typeface="黑体" pitchFamily="49" charset="-122"/>
              </a:rPr>
              <a:t>时需要引入</a:t>
            </a:r>
            <a:r>
              <a:rPr lang="en-US" altLang="zh-CN" sz="1200" dirty="0" smtClean="0">
                <a:solidFill>
                  <a:srgbClr val="FF0000"/>
                </a:solidFill>
                <a:ea typeface="黑体" pitchFamily="49" charset="-122"/>
              </a:rPr>
              <a:t>release</a:t>
            </a:r>
            <a:r>
              <a:rPr lang="zh-CN" altLang="en-US" sz="1200" dirty="0" smtClean="0">
                <a:ea typeface="黑体" pitchFamily="49" charset="-122"/>
              </a:rPr>
              <a:t>类型的依赖</a:t>
            </a:r>
            <a:endParaRPr lang="en-US" altLang="zh-CN" sz="1200" dirty="0" smtClean="0">
              <a:ea typeface="黑体" pitchFamily="49" charset="-122"/>
            </a:endParaRPr>
          </a:p>
          <a:p>
            <a:pPr lvl="1"/>
            <a:endParaRPr lang="en-US" altLang="zh-CN" sz="1200" dirty="0">
              <a:ea typeface="黑体" pitchFamily="49" charset="-122"/>
            </a:endParaRPr>
          </a:p>
          <a:p>
            <a:pPr lvl="1"/>
            <a:r>
              <a:rPr lang="zh-CN" altLang="en-US" sz="1200" dirty="0" smtClean="0">
                <a:ea typeface="黑体" pitchFamily="49" charset="-122"/>
              </a:rPr>
              <a:t>在项目进展过程中，需要将引入的</a:t>
            </a:r>
            <a:r>
              <a:rPr lang="zh-CN" altLang="en-US" sz="1200" dirty="0" smtClean="0">
                <a:solidFill>
                  <a:srgbClr val="FF0000"/>
                </a:solidFill>
                <a:ea typeface="黑体" pitchFamily="49" charset="-122"/>
              </a:rPr>
              <a:t>依赖由</a:t>
            </a:r>
            <a:r>
              <a:rPr lang="en-US" altLang="zh-CN" sz="1200" dirty="0" smtClean="0">
                <a:solidFill>
                  <a:srgbClr val="FF0000"/>
                </a:solidFill>
                <a:ea typeface="黑体" pitchFamily="49" charset="-122"/>
              </a:rPr>
              <a:t>1.0</a:t>
            </a:r>
            <a:r>
              <a:rPr lang="zh-CN" altLang="en-US" sz="1200" dirty="0" smtClean="0">
                <a:solidFill>
                  <a:srgbClr val="FF0000"/>
                </a:solidFill>
                <a:ea typeface="黑体" pitchFamily="49" charset="-122"/>
              </a:rPr>
              <a:t>升级为</a:t>
            </a:r>
            <a:r>
              <a:rPr lang="en-US" altLang="zh-CN" sz="1200" dirty="0" smtClean="0">
                <a:solidFill>
                  <a:srgbClr val="FF0000"/>
                </a:solidFill>
                <a:ea typeface="黑体" pitchFamily="49" charset="-122"/>
              </a:rPr>
              <a:t>2.0</a:t>
            </a:r>
          </a:p>
          <a:p>
            <a:pPr marL="342900" lvl="1" indent="-342900">
              <a:buClr>
                <a:srgbClr val="777777"/>
              </a:buClr>
              <a:buSzPct val="60000"/>
              <a:buFont typeface="Wingdings" pitchFamily="2" charset="2"/>
              <a:buChar char="l"/>
            </a:pPr>
            <a:endParaRPr lang="en-US" altLang="zh-CN" sz="2000" b="1" dirty="0" smtClean="0">
              <a:solidFill>
                <a:srgbClr val="FF0000"/>
              </a:solidFill>
              <a:ea typeface="黑体" pitchFamily="49" charset="-122"/>
            </a:endParaRPr>
          </a:p>
          <a:p>
            <a:pPr marL="342900" lvl="1" indent="-342900">
              <a:buClr>
                <a:srgbClr val="777777"/>
              </a:buClr>
              <a:buSzPct val="60000"/>
              <a:buFont typeface="Wingdings" pitchFamily="2" charset="2"/>
              <a:buChar char="l"/>
            </a:pPr>
            <a:r>
              <a:rPr lang="zh-CN" altLang="en-US" b="1" dirty="0" smtClean="0">
                <a:solidFill>
                  <a:srgbClr val="FF0000"/>
                </a:solidFill>
                <a:ea typeface="黑体" pitchFamily="49" charset="-122"/>
              </a:rPr>
              <a:t>手动</a:t>
            </a:r>
            <a:r>
              <a:rPr lang="zh-CN" altLang="en-US" b="1" dirty="0">
                <a:solidFill>
                  <a:srgbClr val="FF0000"/>
                </a:solidFill>
                <a:ea typeface="黑体" pitchFamily="49" charset="-122"/>
              </a:rPr>
              <a:t>更新每一个子项目中的依赖过于繁琐，且容易出错</a:t>
            </a:r>
            <a:endParaRPr lang="en-US" altLang="zh-CN" b="1" dirty="0">
              <a:solidFill>
                <a:srgbClr val="FF0000"/>
              </a:solidFill>
              <a:ea typeface="黑体" pitchFamily="49" charset="-122"/>
            </a:endParaRPr>
          </a:p>
        </p:txBody>
      </p:sp>
      <p:pic>
        <p:nvPicPr>
          <p:cNvPr id="5" name="图片 4"/>
          <p:cNvPicPr>
            <a:picLocks noChangeAspect="1"/>
          </p:cNvPicPr>
          <p:nvPr/>
        </p:nvPicPr>
        <p:blipFill>
          <a:blip r:embed="rId2"/>
          <a:stretch>
            <a:fillRect/>
          </a:stretch>
        </p:blipFill>
        <p:spPr>
          <a:xfrm>
            <a:off x="5302537" y="1484784"/>
            <a:ext cx="3476625" cy="1552575"/>
          </a:xfrm>
          <a:prstGeom prst="rect">
            <a:avLst/>
          </a:prstGeom>
        </p:spPr>
      </p:pic>
    </p:spTree>
    <p:extLst>
      <p:ext uri="{BB962C8B-B14F-4D97-AF65-F5344CB8AC3E}">
        <p14:creationId xmlns:p14="http://schemas.microsoft.com/office/powerpoint/2010/main" val="662021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4283968" y="4038117"/>
            <a:ext cx="4720980" cy="1533012"/>
          </a:xfrm>
          <a:prstGeom prst="rect">
            <a:avLst/>
          </a:prstGeom>
          <a:ln>
            <a:solidFill>
              <a:schemeClr val="tx1"/>
            </a:solidFill>
          </a:ln>
        </p:spPr>
      </p:pic>
      <p:sp>
        <p:nvSpPr>
          <p:cNvPr id="2" name="标题 1"/>
          <p:cNvSpPr>
            <a:spLocks noGrp="1"/>
          </p:cNvSpPr>
          <p:nvPr>
            <p:ph type="title"/>
          </p:nvPr>
        </p:nvSpPr>
        <p:spPr/>
        <p:txBody>
          <a:bodyPr/>
          <a:lstStyle/>
          <a:p>
            <a:r>
              <a:rPr lang="zh-CN" altLang="en-US" dirty="0" smtClean="0"/>
              <a:t>三、</a:t>
            </a:r>
            <a:r>
              <a:rPr lang="zh-CN" altLang="en-US" dirty="0"/>
              <a:t>现有项目中的问题与解决</a:t>
            </a:r>
            <a:r>
              <a:rPr lang="zh-CN" altLang="en-US" dirty="0" smtClean="0"/>
              <a:t>方案</a:t>
            </a:r>
            <a:endParaRPr lang="zh-CN" altLang="en-US" dirty="0"/>
          </a:p>
        </p:txBody>
      </p:sp>
      <p:sp>
        <p:nvSpPr>
          <p:cNvPr id="3" name="内容占位符 2"/>
          <p:cNvSpPr>
            <a:spLocks noGrp="1"/>
          </p:cNvSpPr>
          <p:nvPr>
            <p:ph idx="1"/>
          </p:nvPr>
        </p:nvSpPr>
        <p:spPr>
          <a:xfrm>
            <a:off x="755650" y="1219397"/>
            <a:ext cx="7704782" cy="5017915"/>
          </a:xfrm>
        </p:spPr>
        <p:txBody>
          <a:bodyPr/>
          <a:lstStyle/>
          <a:p>
            <a:r>
              <a:rPr lang="zh-CN" altLang="en-US" sz="1800" dirty="0" smtClean="0"/>
              <a:t>优化</a:t>
            </a:r>
            <a:r>
              <a:rPr lang="en-US" altLang="zh-CN" sz="1800" dirty="0"/>
              <a:t>2</a:t>
            </a:r>
            <a:r>
              <a:rPr lang="zh-CN" altLang="en-US" sz="1800" dirty="0" smtClean="0"/>
              <a:t>：</a:t>
            </a:r>
            <a:endParaRPr lang="en-US" altLang="zh-CN" sz="1800" dirty="0" smtClean="0"/>
          </a:p>
          <a:p>
            <a:pPr lvl="1"/>
            <a:r>
              <a:rPr lang="zh-CN" altLang="en-US" sz="1400" dirty="0"/>
              <a:t>统一各个模块中“对同一种依赖包”的管理，并且实现依赖包自动选择</a:t>
            </a:r>
            <a:r>
              <a:rPr lang="en-US" altLang="zh-CN" sz="1400" dirty="0"/>
              <a:t>release</a:t>
            </a:r>
            <a:r>
              <a:rPr lang="zh-CN" altLang="en-US" sz="1400" dirty="0"/>
              <a:t>版和</a:t>
            </a:r>
            <a:r>
              <a:rPr lang="en-US" altLang="zh-CN" sz="1400" dirty="0"/>
              <a:t>snapshot</a:t>
            </a:r>
            <a:r>
              <a:rPr lang="zh-CN" altLang="en-US" sz="1400" dirty="0" smtClean="0"/>
              <a:t>版</a:t>
            </a:r>
            <a:endParaRPr lang="en-US" altLang="zh-CN" dirty="0" smtClean="0"/>
          </a:p>
          <a:p>
            <a:pPr marL="342900" lvl="1" indent="-342900">
              <a:buClr>
                <a:srgbClr val="777777"/>
              </a:buClr>
              <a:buSzPct val="60000"/>
              <a:buFont typeface="Wingdings" pitchFamily="2" charset="2"/>
              <a:buChar char="l"/>
            </a:pPr>
            <a:r>
              <a:rPr lang="zh-CN" altLang="en-US" dirty="0" smtClean="0">
                <a:ea typeface="黑体" pitchFamily="49" charset="-122"/>
              </a:rPr>
              <a:t>使用步骤：</a:t>
            </a:r>
            <a:endParaRPr lang="en-US" altLang="zh-CN" dirty="0" smtClean="0">
              <a:ea typeface="黑体" pitchFamily="49" charset="-122"/>
            </a:endParaRPr>
          </a:p>
          <a:p>
            <a:pPr marL="400050" lvl="2" indent="0">
              <a:buClr>
                <a:srgbClr val="777777"/>
              </a:buClr>
              <a:buSzPct val="60000"/>
              <a:buNone/>
            </a:pPr>
            <a:r>
              <a:rPr lang="en-US" altLang="zh-CN" sz="1200" dirty="0" smtClean="0">
                <a:solidFill>
                  <a:srgbClr val="FF0000"/>
                </a:solidFill>
                <a:ea typeface="黑体" pitchFamily="49" charset="-122"/>
              </a:rPr>
              <a:t>1</a:t>
            </a:r>
            <a:r>
              <a:rPr lang="zh-CN" altLang="en-US" sz="1200" dirty="0" smtClean="0">
                <a:solidFill>
                  <a:srgbClr val="FF0000"/>
                </a:solidFill>
                <a:ea typeface="黑体" pitchFamily="49" charset="-122"/>
              </a:rPr>
              <a:t>、</a:t>
            </a:r>
            <a:r>
              <a:rPr lang="zh-CN" altLang="en-US" sz="1200" dirty="0" smtClean="0">
                <a:ea typeface="黑体" pitchFamily="49" charset="-122"/>
              </a:rPr>
              <a:t>在</a:t>
            </a:r>
            <a:r>
              <a:rPr lang="en-US" altLang="zh-CN" sz="1200" dirty="0" err="1" smtClean="0">
                <a:ea typeface="黑体" pitchFamily="49" charset="-122"/>
              </a:rPr>
              <a:t>build.gradle</a:t>
            </a:r>
            <a:r>
              <a:rPr lang="zh-CN" altLang="en-US" sz="1200" dirty="0" smtClean="0">
                <a:ea typeface="黑体" pitchFamily="49" charset="-122"/>
              </a:rPr>
              <a:t>中引入该</a:t>
            </a:r>
            <a:r>
              <a:rPr lang="zh-CN" altLang="en-US" sz="1200" dirty="0" smtClean="0">
                <a:ea typeface="黑体" pitchFamily="49" charset="-122"/>
              </a:rPr>
              <a:t>文件：</a:t>
            </a:r>
            <a:r>
              <a:rPr lang="en-US" altLang="zh-CN" sz="1100" dirty="0">
                <a:ea typeface="黑体" pitchFamily="49" charset="-122"/>
                <a:hlinkClick r:id="rId3"/>
              </a:rPr>
              <a:t>https://git.huawei.com/g00522473/hwlearning/blob/master/gradle</a:t>
            </a:r>
            <a:r>
              <a:rPr lang="zh-CN" altLang="en-US" sz="1100" dirty="0">
                <a:ea typeface="黑体" pitchFamily="49" charset="-122"/>
                <a:hlinkClick r:id="rId3"/>
              </a:rPr>
              <a:t>优化</a:t>
            </a:r>
            <a:r>
              <a:rPr lang="en-US" altLang="zh-CN" sz="1100" dirty="0">
                <a:ea typeface="黑体" pitchFamily="49" charset="-122"/>
                <a:hlinkClick r:id="rId3"/>
              </a:rPr>
              <a:t>/</a:t>
            </a:r>
            <a:r>
              <a:rPr lang="en-US" altLang="zh-CN" sz="1100" dirty="0" err="1" smtClean="0">
                <a:ea typeface="黑体" pitchFamily="49" charset="-122"/>
                <a:hlinkClick r:id="rId3"/>
              </a:rPr>
              <a:t>dependencies.gradle</a:t>
            </a:r>
            <a:endParaRPr lang="en-US" altLang="zh-CN" sz="1100" dirty="0" smtClean="0">
              <a:ea typeface="黑体" pitchFamily="49" charset="-122"/>
            </a:endParaRPr>
          </a:p>
          <a:p>
            <a:pPr marL="400050" lvl="2" indent="0">
              <a:buClr>
                <a:srgbClr val="777777"/>
              </a:buClr>
              <a:buSzPct val="60000"/>
              <a:buNone/>
            </a:pPr>
            <a:endParaRPr lang="en-US" altLang="zh-CN" sz="1200" dirty="0">
              <a:ea typeface="黑体" pitchFamily="49" charset="-122"/>
            </a:endParaRPr>
          </a:p>
          <a:p>
            <a:pPr marL="400050" lvl="2" indent="0">
              <a:buClr>
                <a:srgbClr val="777777"/>
              </a:buClr>
              <a:buSzPct val="60000"/>
              <a:buNone/>
            </a:pPr>
            <a:endParaRPr lang="en-US" altLang="zh-CN" sz="1200" dirty="0" smtClean="0">
              <a:ea typeface="黑体" pitchFamily="49" charset="-122"/>
            </a:endParaRPr>
          </a:p>
          <a:p>
            <a:pPr marL="400050" lvl="2" indent="0">
              <a:buClr>
                <a:srgbClr val="777777"/>
              </a:buClr>
              <a:buSzPct val="60000"/>
              <a:buNone/>
            </a:pPr>
            <a:r>
              <a:rPr lang="en-US" altLang="zh-CN" sz="1200" dirty="0">
                <a:ea typeface="黑体" pitchFamily="49" charset="-122"/>
              </a:rPr>
              <a:t>	</a:t>
            </a:r>
            <a:endParaRPr lang="en-US" altLang="zh-CN" sz="1200" dirty="0" smtClean="0">
              <a:ea typeface="黑体" pitchFamily="49" charset="-122"/>
            </a:endParaRPr>
          </a:p>
          <a:p>
            <a:pPr marL="400050" lvl="2" indent="0">
              <a:buClr>
                <a:srgbClr val="777777"/>
              </a:buClr>
              <a:buSzPct val="60000"/>
              <a:buNone/>
            </a:pPr>
            <a:endParaRPr lang="en-US" altLang="zh-CN" sz="1200" dirty="0" smtClean="0">
              <a:ea typeface="黑体" pitchFamily="49" charset="-122"/>
            </a:endParaRPr>
          </a:p>
          <a:p>
            <a:pPr marL="400050" lvl="2" indent="0">
              <a:buClr>
                <a:srgbClr val="777777"/>
              </a:buClr>
              <a:buSzPct val="60000"/>
              <a:buNone/>
            </a:pPr>
            <a:r>
              <a:rPr lang="en-US" altLang="zh-CN" sz="1200" dirty="0" smtClean="0">
                <a:solidFill>
                  <a:srgbClr val="FF0000"/>
                </a:solidFill>
                <a:ea typeface="黑体" pitchFamily="49" charset="-122"/>
              </a:rPr>
              <a:t>2</a:t>
            </a:r>
            <a:r>
              <a:rPr lang="zh-CN" altLang="en-US" sz="1200" dirty="0" smtClean="0">
                <a:solidFill>
                  <a:srgbClr val="FF0000"/>
                </a:solidFill>
                <a:ea typeface="黑体" pitchFamily="49" charset="-122"/>
              </a:rPr>
              <a:t>、</a:t>
            </a:r>
            <a:r>
              <a:rPr lang="zh-CN" altLang="en-US" sz="1200" dirty="0"/>
              <a:t>在</a:t>
            </a:r>
            <a:r>
              <a:rPr lang="en-US" altLang="zh-CN" sz="1200" dirty="0" err="1"/>
              <a:t>dependencies.gradle</a:t>
            </a:r>
            <a:r>
              <a:rPr lang="zh-CN" altLang="en-US" sz="1200" b="1" dirty="0">
                <a:solidFill>
                  <a:srgbClr val="FF0000"/>
                </a:solidFill>
              </a:rPr>
              <a:t>中统一定义</a:t>
            </a:r>
            <a:r>
              <a:rPr lang="zh-CN" altLang="en-US" sz="1200" b="1" dirty="0" smtClean="0">
                <a:solidFill>
                  <a:srgbClr val="FF0000"/>
                </a:solidFill>
              </a:rPr>
              <a:t>依赖</a:t>
            </a:r>
            <a:endParaRPr lang="en-US" altLang="zh-CN" sz="1200" b="1" dirty="0" smtClean="0">
              <a:solidFill>
                <a:srgbClr val="FF0000"/>
              </a:solidFill>
            </a:endParaRPr>
          </a:p>
          <a:p>
            <a:pPr marL="400050" lvl="2" indent="0">
              <a:buClr>
                <a:srgbClr val="777777"/>
              </a:buClr>
              <a:buSzPct val="60000"/>
              <a:buNone/>
            </a:pPr>
            <a:endParaRPr lang="en-US" altLang="zh-CN" sz="1200" dirty="0">
              <a:ea typeface="黑体" pitchFamily="49" charset="-122"/>
            </a:endParaRPr>
          </a:p>
          <a:p>
            <a:pPr marL="400050" lvl="2" indent="0">
              <a:buClr>
                <a:srgbClr val="777777"/>
              </a:buClr>
              <a:buSzPct val="60000"/>
              <a:buNone/>
            </a:pPr>
            <a:endParaRPr lang="en-US" altLang="zh-CN" sz="1200" dirty="0">
              <a:ea typeface="黑体" pitchFamily="49" charset="-122"/>
            </a:endParaRPr>
          </a:p>
          <a:p>
            <a:pPr marL="400050" lvl="2" indent="0">
              <a:buClr>
                <a:srgbClr val="777777"/>
              </a:buClr>
              <a:buSzPct val="60000"/>
              <a:buNone/>
            </a:pPr>
            <a:r>
              <a:rPr lang="en-US" altLang="zh-CN" sz="1200" dirty="0" smtClean="0">
                <a:solidFill>
                  <a:srgbClr val="FF0000"/>
                </a:solidFill>
                <a:ea typeface="黑体" pitchFamily="49" charset="-122"/>
              </a:rPr>
              <a:t>3</a:t>
            </a:r>
            <a:r>
              <a:rPr lang="zh-CN" altLang="en-US" sz="1200" dirty="0" smtClean="0">
                <a:solidFill>
                  <a:srgbClr val="FF0000"/>
                </a:solidFill>
                <a:ea typeface="黑体" pitchFamily="49" charset="-122"/>
              </a:rPr>
              <a:t>、</a:t>
            </a:r>
            <a:r>
              <a:rPr lang="zh-CN" altLang="en-US" sz="1200" dirty="0" smtClean="0">
                <a:ea typeface="黑体" pitchFamily="49" charset="-122"/>
              </a:rPr>
              <a:t>使用上述文件中统一定义的依赖</a:t>
            </a:r>
            <a:endParaRPr lang="en-US" altLang="zh-CN" sz="1200" dirty="0">
              <a:ea typeface="黑体" pitchFamily="49" charset="-122"/>
            </a:endParaRPr>
          </a:p>
        </p:txBody>
      </p:sp>
      <p:pic>
        <p:nvPicPr>
          <p:cNvPr id="5" name="图片 4"/>
          <p:cNvPicPr>
            <a:picLocks noChangeAspect="1"/>
          </p:cNvPicPr>
          <p:nvPr/>
        </p:nvPicPr>
        <p:blipFill>
          <a:blip r:embed="rId4"/>
          <a:stretch>
            <a:fillRect/>
          </a:stretch>
        </p:blipFill>
        <p:spPr>
          <a:xfrm>
            <a:off x="1187624" y="5385486"/>
            <a:ext cx="4896544" cy="737643"/>
          </a:xfrm>
          <a:prstGeom prst="rect">
            <a:avLst/>
          </a:prstGeom>
          <a:ln>
            <a:solidFill>
              <a:schemeClr val="tx1"/>
            </a:solidFill>
          </a:ln>
        </p:spPr>
      </p:pic>
      <p:pic>
        <p:nvPicPr>
          <p:cNvPr id="7" name="图片 6"/>
          <p:cNvPicPr>
            <a:picLocks noChangeAspect="1"/>
          </p:cNvPicPr>
          <p:nvPr/>
        </p:nvPicPr>
        <p:blipFill>
          <a:blip r:embed="rId5"/>
          <a:stretch>
            <a:fillRect/>
          </a:stretch>
        </p:blipFill>
        <p:spPr>
          <a:xfrm>
            <a:off x="1475656" y="3365756"/>
            <a:ext cx="4944021" cy="628542"/>
          </a:xfrm>
          <a:prstGeom prst="rect">
            <a:avLst/>
          </a:prstGeom>
          <a:ln>
            <a:solidFill>
              <a:schemeClr val="tx1"/>
            </a:solidFill>
          </a:ln>
        </p:spPr>
      </p:pic>
    </p:spTree>
    <p:extLst>
      <p:ext uri="{BB962C8B-B14F-4D97-AF65-F5344CB8AC3E}">
        <p14:creationId xmlns:p14="http://schemas.microsoft.com/office/powerpoint/2010/main" val="3828910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p:txBody>
          <a:bodyPr/>
          <a:lstStyle/>
          <a:p>
            <a:pPr eaLnBrk="1" hangingPunct="1"/>
            <a:r>
              <a:rPr lang="en-US" altLang="zh-CN" dirty="0" smtClean="0"/>
              <a:t>Groovy</a:t>
            </a:r>
            <a:r>
              <a:rPr lang="zh-CN" altLang="en-US" dirty="0" smtClean="0"/>
              <a:t>语法基础</a:t>
            </a:r>
            <a:endParaRPr lang="en-US" altLang="zh-CN" dirty="0" smtClean="0"/>
          </a:p>
          <a:p>
            <a:pPr eaLnBrk="1" hangingPunct="1"/>
            <a:endParaRPr lang="en-US" altLang="zh-CN" dirty="0" smtClean="0"/>
          </a:p>
          <a:p>
            <a:pPr eaLnBrk="1" hangingPunct="1"/>
            <a:r>
              <a:rPr lang="zh-CN" altLang="en-US" dirty="0" smtClean="0"/>
              <a:t>认识</a:t>
            </a:r>
            <a:r>
              <a:rPr lang="en-US" altLang="zh-CN" dirty="0" smtClean="0"/>
              <a:t>Android</a:t>
            </a:r>
            <a:r>
              <a:rPr lang="zh-CN" altLang="en-US" dirty="0" smtClean="0"/>
              <a:t>项目中的</a:t>
            </a:r>
            <a:r>
              <a:rPr lang="en-US" altLang="zh-CN" dirty="0" err="1" smtClean="0"/>
              <a:t>Gradle</a:t>
            </a:r>
            <a:endParaRPr lang="en-US" altLang="zh-CN" dirty="0" smtClean="0"/>
          </a:p>
          <a:p>
            <a:pPr eaLnBrk="1" hangingPunct="1"/>
            <a:endParaRPr lang="en-US" altLang="zh-CN" dirty="0" smtClean="0"/>
          </a:p>
          <a:p>
            <a:pPr eaLnBrk="1" hangingPunct="1"/>
            <a:r>
              <a:rPr lang="zh-CN" altLang="en-US" dirty="0"/>
              <a:t>现有</a:t>
            </a:r>
            <a:r>
              <a:rPr lang="zh-CN" altLang="en-US" dirty="0" smtClean="0"/>
              <a:t>项目中的问题与解决方案</a:t>
            </a:r>
            <a:endParaRPr lang="en-US" altLang="zh-CN" dirty="0" smtClean="0"/>
          </a:p>
          <a:p>
            <a:pPr eaLnBrk="1" hangingPunct="1"/>
            <a:endParaRPr lang="en-US" altLang="zh-CN" dirty="0" smtClean="0"/>
          </a:p>
          <a:p>
            <a:pPr eaLnBrk="1" hangingPunct="1"/>
            <a:endParaRPr lang="zh-CN" altLang="en-US" dirty="0" smtClean="0"/>
          </a:p>
        </p:txBody>
      </p:sp>
      <p:sp>
        <p:nvSpPr>
          <p:cNvPr id="13315" name="矩形 23"/>
          <p:cNvSpPr txBox="1">
            <a:spLocks noChangeArrowheads="1"/>
          </p:cNvSpPr>
          <p:nvPr/>
        </p:nvSpPr>
        <p:spPr bwMode="auto">
          <a:xfrm>
            <a:off x="755650" y="655638"/>
            <a:ext cx="76327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80152" bIns="0" anchor="ctr">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4500" b="1">
                <a:solidFill>
                  <a:srgbClr val="990000"/>
                </a:solidFill>
                <a:latin typeface="FrutigerNext LT Medium" pitchFamily="34" charset="0"/>
                <a:ea typeface="黑体" pitchFamily="49" charset="-122"/>
              </a:rPr>
              <a:t>目录</a:t>
            </a:r>
          </a:p>
        </p:txBody>
      </p:sp>
    </p:spTree>
  </p:cSld>
  <p:clrMapOvr>
    <a:masterClrMapping/>
  </p:clrMapOvr>
  <p:transition advClick="0" advTm="8000">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pPr eaLnBrk="1" hangingPunct="1"/>
            <a:r>
              <a:rPr lang="en-US" altLang="zh-CN" dirty="0"/>
              <a:t>Groovy</a:t>
            </a:r>
            <a:r>
              <a:rPr lang="zh-CN" altLang="en-US" dirty="0"/>
              <a:t>语法基础</a:t>
            </a:r>
            <a:endParaRPr lang="en-US" altLang="zh-CN" dirty="0"/>
          </a:p>
          <a:p>
            <a:pPr eaLnBrk="1" hangingPunct="1"/>
            <a:endParaRPr lang="en-US" altLang="zh-CN" dirty="0"/>
          </a:p>
          <a:p>
            <a:pPr eaLnBrk="1" hangingPunct="1"/>
            <a:r>
              <a:rPr lang="zh-CN" altLang="en-US" dirty="0"/>
              <a:t>认识</a:t>
            </a:r>
            <a:r>
              <a:rPr lang="en-US" altLang="zh-CN" dirty="0"/>
              <a:t>Android</a:t>
            </a:r>
            <a:r>
              <a:rPr lang="zh-CN" altLang="en-US" dirty="0"/>
              <a:t>项目中的</a:t>
            </a:r>
            <a:r>
              <a:rPr lang="en-US" altLang="zh-CN" dirty="0" err="1"/>
              <a:t>Gradle</a:t>
            </a:r>
            <a:endParaRPr lang="en-US" altLang="zh-CN" dirty="0"/>
          </a:p>
          <a:p>
            <a:pPr eaLnBrk="1" hangingPunct="1"/>
            <a:endParaRPr lang="en-US" altLang="zh-CN" dirty="0"/>
          </a:p>
          <a:p>
            <a:pPr eaLnBrk="1" hangingPunct="1"/>
            <a:r>
              <a:rPr lang="zh-CN" altLang="en-US" dirty="0"/>
              <a:t>现有项目中的问题与解决</a:t>
            </a:r>
            <a:r>
              <a:rPr lang="zh-CN" altLang="en-US" dirty="0" smtClean="0"/>
              <a:t>方案</a:t>
            </a:r>
            <a:endParaRPr lang="en-US" altLang="zh-CN" dirty="0" smtClean="0"/>
          </a:p>
          <a:p>
            <a:pPr eaLnBrk="1" hangingPunct="1"/>
            <a:endParaRPr lang="en-US" altLang="zh-CN" dirty="0"/>
          </a:p>
          <a:p>
            <a:pPr eaLnBrk="1" hangingPunct="1"/>
            <a:r>
              <a:rPr lang="zh-CN" altLang="en-US" dirty="0" smtClean="0"/>
              <a:t>更多精彩详见：</a:t>
            </a:r>
            <a:endParaRPr lang="en-US" altLang="zh-CN" dirty="0" smtClean="0"/>
          </a:p>
          <a:p>
            <a:pPr lvl="1" eaLnBrk="1" hangingPunct="1"/>
            <a:r>
              <a:rPr lang="en-US" altLang="zh-CN" sz="1600" dirty="0">
                <a:hlinkClick r:id="rId2"/>
              </a:rPr>
              <a:t>https://</a:t>
            </a:r>
            <a:r>
              <a:rPr lang="en-US" altLang="zh-CN" sz="1600" dirty="0" smtClean="0">
                <a:hlinkClick r:id="rId2"/>
              </a:rPr>
              <a:t>git.huawei.com/g00522473/hwlearning/</a:t>
            </a:r>
            <a:endParaRPr lang="en-US" altLang="zh-CN" sz="1600" dirty="0" smtClean="0"/>
          </a:p>
          <a:p>
            <a:pPr lvl="1" eaLnBrk="1" hangingPunct="1"/>
            <a:endParaRPr lang="en-US" altLang="zh-CN" u="sng" dirty="0"/>
          </a:p>
          <a:p>
            <a:endParaRPr lang="zh-CN" altLang="en-US" dirty="0"/>
          </a:p>
        </p:txBody>
      </p:sp>
    </p:spTree>
    <p:extLst>
      <p:ext uri="{BB962C8B-B14F-4D97-AF65-F5344CB8AC3E}">
        <p14:creationId xmlns:p14="http://schemas.microsoft.com/office/powerpoint/2010/main" val="25909117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一、</a:t>
            </a:r>
            <a:r>
              <a:rPr lang="en-US" altLang="zh-CN" dirty="0"/>
              <a:t>Groovy</a:t>
            </a:r>
            <a:r>
              <a:rPr lang="zh-CN" altLang="en-US" dirty="0"/>
              <a:t>语法</a:t>
            </a:r>
            <a:r>
              <a:rPr lang="zh-CN" altLang="en-US" dirty="0" smtClean="0"/>
              <a:t>基础</a:t>
            </a:r>
          </a:p>
        </p:txBody>
      </p:sp>
      <p:sp>
        <p:nvSpPr>
          <p:cNvPr id="14339" name="Rectangle 3"/>
          <p:cNvSpPr>
            <a:spLocks noGrp="1" noChangeArrowheads="1"/>
          </p:cNvSpPr>
          <p:nvPr>
            <p:ph idx="1"/>
          </p:nvPr>
        </p:nvSpPr>
        <p:spPr/>
        <p:txBody>
          <a:bodyPr/>
          <a:lstStyle/>
          <a:p>
            <a:pPr eaLnBrk="1" hangingPunct="1"/>
            <a:r>
              <a:rPr lang="zh-CN" altLang="en-US" dirty="0" smtClean="0"/>
              <a:t>每一个</a:t>
            </a:r>
            <a:r>
              <a:rPr lang="en-US" altLang="zh-CN" dirty="0" err="1" smtClean="0"/>
              <a:t>Gradle</a:t>
            </a:r>
            <a:r>
              <a:rPr lang="zh-CN" altLang="en-US" dirty="0" smtClean="0"/>
              <a:t>文件都是</a:t>
            </a:r>
            <a:r>
              <a:rPr lang="en-US" altLang="zh-CN" dirty="0" smtClean="0"/>
              <a:t>Groovy</a:t>
            </a:r>
            <a:r>
              <a:rPr lang="zh-CN" altLang="en-US" dirty="0" smtClean="0"/>
              <a:t>脚本</a:t>
            </a:r>
            <a:endParaRPr lang="en-US" altLang="zh-CN" dirty="0" smtClean="0"/>
          </a:p>
          <a:p>
            <a:pPr eaLnBrk="1" hangingPunct="1"/>
            <a:endParaRPr lang="en-US" altLang="zh-CN" dirty="0" smtClean="0"/>
          </a:p>
          <a:p>
            <a:pPr eaLnBrk="1" hangingPunct="1"/>
            <a:r>
              <a:rPr lang="en-US" altLang="zh-CN" dirty="0" smtClean="0"/>
              <a:t>Groovy</a:t>
            </a:r>
            <a:r>
              <a:rPr lang="zh-CN" altLang="en-US" dirty="0"/>
              <a:t>是一种基于</a:t>
            </a:r>
            <a:r>
              <a:rPr lang="en-US" altLang="zh-CN" dirty="0" smtClean="0"/>
              <a:t>JVM</a:t>
            </a:r>
            <a:r>
              <a:rPr lang="zh-CN" altLang="en-US" dirty="0" smtClean="0"/>
              <a:t>的动态语言，与</a:t>
            </a:r>
            <a:r>
              <a:rPr lang="en-US" altLang="zh-CN" dirty="0" smtClean="0"/>
              <a:t>Java</a:t>
            </a:r>
            <a:r>
              <a:rPr lang="zh-CN" altLang="en-US" dirty="0" smtClean="0"/>
              <a:t>的语法十分相似，但更加简洁。</a:t>
            </a:r>
            <a:endParaRPr lang="en-US" altLang="zh-CN" dirty="0" smtClean="0"/>
          </a:p>
          <a:p>
            <a:pPr eaLnBrk="1" hangingPunct="1"/>
            <a:endParaRPr lang="en-US" altLang="zh-CN" dirty="0" smtClean="0"/>
          </a:p>
          <a:p>
            <a:pPr eaLnBrk="1" hangingPunct="1"/>
            <a:r>
              <a:rPr lang="en-US" altLang="zh-CN" dirty="0" smtClean="0"/>
              <a:t>Groovy</a:t>
            </a:r>
            <a:r>
              <a:rPr lang="zh-CN" altLang="en-US" dirty="0"/>
              <a:t>的</a:t>
            </a:r>
            <a:r>
              <a:rPr lang="en-US" altLang="zh-CN" dirty="0"/>
              <a:t>API</a:t>
            </a:r>
            <a:r>
              <a:rPr lang="zh-CN" altLang="en-US" dirty="0"/>
              <a:t>文档</a:t>
            </a:r>
            <a:r>
              <a:rPr lang="zh-CN" altLang="en-US" dirty="0" smtClean="0"/>
              <a:t>：</a:t>
            </a:r>
            <a:endParaRPr lang="en-US" altLang="zh-CN" dirty="0" smtClean="0"/>
          </a:p>
          <a:p>
            <a:pPr lvl="1" eaLnBrk="1" hangingPunct="1"/>
            <a:r>
              <a:rPr lang="en-US" altLang="zh-CN" dirty="0">
                <a:hlinkClick r:id="rId2"/>
              </a:rPr>
              <a:t>http://www.groovy-lang.org/api.html</a:t>
            </a:r>
            <a:endParaRPr lang="zh-CN" altLang="en-US" dirty="0" smtClean="0"/>
          </a:p>
        </p:txBody>
      </p:sp>
    </p:spTree>
  </p:cSld>
  <p:clrMapOvr>
    <a:masterClrMapping/>
  </p:clrMapOvr>
  <p:transition advClick="0" advTm="8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一、</a:t>
            </a:r>
            <a:r>
              <a:rPr lang="en-US" altLang="zh-CN" dirty="0"/>
              <a:t>Groovy</a:t>
            </a:r>
            <a:r>
              <a:rPr lang="zh-CN" altLang="en-US" dirty="0"/>
              <a:t>语法</a:t>
            </a:r>
            <a:r>
              <a:rPr lang="zh-CN" altLang="en-US" dirty="0" smtClean="0"/>
              <a:t>基础</a:t>
            </a:r>
          </a:p>
        </p:txBody>
      </p:sp>
      <p:sp>
        <p:nvSpPr>
          <p:cNvPr id="14339" name="Rectangle 3"/>
          <p:cNvSpPr>
            <a:spLocks noGrp="1" noChangeArrowheads="1"/>
          </p:cNvSpPr>
          <p:nvPr>
            <p:ph idx="1"/>
          </p:nvPr>
        </p:nvSpPr>
        <p:spPr>
          <a:xfrm>
            <a:off x="755650" y="1239740"/>
            <a:ext cx="7632700" cy="4194175"/>
          </a:xfrm>
        </p:spPr>
        <p:txBody>
          <a:bodyPr/>
          <a:lstStyle/>
          <a:p>
            <a:pPr eaLnBrk="1" hangingPunct="1"/>
            <a:r>
              <a:rPr lang="zh-CN" altLang="en-US" sz="1600" dirty="0" smtClean="0"/>
              <a:t>变量</a:t>
            </a:r>
            <a:endParaRPr lang="en-US" altLang="zh-CN" sz="1600" dirty="0" smtClean="0"/>
          </a:p>
          <a:p>
            <a:pPr eaLnBrk="1" hangingPunct="1"/>
            <a:endParaRPr lang="en-US" altLang="zh-CN" sz="1600" dirty="0" smtClean="0"/>
          </a:p>
          <a:p>
            <a:pPr marL="457200" lvl="1" indent="0" eaLnBrk="1" hangingPunct="1">
              <a:buNone/>
            </a:pPr>
            <a:r>
              <a:rPr lang="zh-CN" altLang="en-US" sz="1400" b="1" dirty="0" smtClean="0">
                <a:solidFill>
                  <a:srgbClr val="FF0000"/>
                </a:solidFill>
              </a:rPr>
              <a:t>基本数据类型：</a:t>
            </a:r>
            <a:endParaRPr lang="en-US" altLang="zh-CN" sz="1400" b="1" dirty="0" smtClean="0">
              <a:solidFill>
                <a:srgbClr val="FF0000"/>
              </a:solidFill>
            </a:endParaRPr>
          </a:p>
          <a:p>
            <a:pPr marL="457200" lvl="1" indent="0" eaLnBrk="1" hangingPunct="1">
              <a:buNone/>
            </a:pPr>
            <a:r>
              <a:rPr lang="en-US" altLang="zh-CN" sz="1400" b="1" dirty="0" smtClean="0"/>
              <a:t>byte</a:t>
            </a:r>
            <a:r>
              <a:rPr lang="zh-CN" altLang="en-US" sz="1400" b="1" dirty="0" smtClean="0"/>
              <a:t>、</a:t>
            </a:r>
            <a:r>
              <a:rPr lang="en-US" altLang="zh-CN" sz="1400" b="1" dirty="0" smtClean="0"/>
              <a:t>short</a:t>
            </a:r>
            <a:r>
              <a:rPr lang="zh-CN" altLang="en-US" sz="1400" b="1" dirty="0" smtClean="0"/>
              <a:t>、</a:t>
            </a:r>
            <a:r>
              <a:rPr lang="en-US" altLang="zh-CN" sz="1400" b="1" dirty="0" err="1" smtClean="0"/>
              <a:t>int</a:t>
            </a:r>
            <a:r>
              <a:rPr lang="zh-CN" altLang="en-US" sz="1400" b="1" dirty="0" smtClean="0"/>
              <a:t>、</a:t>
            </a:r>
            <a:r>
              <a:rPr lang="en-US" altLang="zh-CN" sz="1400" b="1" dirty="0" smtClean="0"/>
              <a:t>long</a:t>
            </a:r>
            <a:r>
              <a:rPr lang="zh-CN" altLang="en-US" sz="1400" b="1" dirty="0" smtClean="0"/>
              <a:t>、</a:t>
            </a:r>
            <a:r>
              <a:rPr lang="en-US" altLang="zh-CN" sz="1400" b="1" dirty="0" smtClean="0"/>
              <a:t>float</a:t>
            </a:r>
          </a:p>
          <a:p>
            <a:pPr marL="457200" lvl="1" indent="0" eaLnBrk="1" hangingPunct="1">
              <a:buNone/>
            </a:pPr>
            <a:r>
              <a:rPr lang="en-US" altLang="zh-CN" sz="1400" b="1" dirty="0" smtClean="0"/>
              <a:t>double</a:t>
            </a:r>
            <a:r>
              <a:rPr lang="zh-CN" altLang="en-US" sz="1400" b="1" dirty="0" smtClean="0"/>
              <a:t>、</a:t>
            </a:r>
            <a:r>
              <a:rPr lang="en-US" altLang="zh-CN" sz="1400" b="1" dirty="0" smtClean="0"/>
              <a:t>char</a:t>
            </a:r>
            <a:r>
              <a:rPr lang="zh-CN" altLang="en-US" sz="1400" b="1" dirty="0" smtClean="0"/>
              <a:t>、</a:t>
            </a:r>
            <a:r>
              <a:rPr lang="en-US" altLang="zh-CN" sz="1400" b="1" dirty="0" smtClean="0"/>
              <a:t>Boolean</a:t>
            </a:r>
            <a:r>
              <a:rPr lang="zh-CN" altLang="en-US" sz="1400" b="1" dirty="0" smtClean="0"/>
              <a:t>、</a:t>
            </a:r>
            <a:r>
              <a:rPr lang="en-US" altLang="zh-CN" sz="1400" b="1" dirty="0" smtClean="0"/>
              <a:t>String</a:t>
            </a:r>
            <a:endParaRPr lang="en-US" altLang="zh-CN" sz="1400" b="1" dirty="0"/>
          </a:p>
          <a:p>
            <a:pPr marL="457200" lvl="1" indent="0" eaLnBrk="1" hangingPunct="1">
              <a:buNone/>
            </a:pPr>
            <a:r>
              <a:rPr lang="zh-CN" altLang="en-US" sz="1400" b="1" dirty="0">
                <a:solidFill>
                  <a:srgbClr val="FF0000"/>
                </a:solidFill>
              </a:rPr>
              <a:t>包装器</a:t>
            </a:r>
            <a:r>
              <a:rPr lang="zh-CN" altLang="en-US" sz="1400" b="1" dirty="0" smtClean="0">
                <a:solidFill>
                  <a:srgbClr val="FF0000"/>
                </a:solidFill>
              </a:rPr>
              <a:t>类型：</a:t>
            </a:r>
            <a:endParaRPr lang="en-US" altLang="zh-CN" sz="1400" b="1" dirty="0" smtClean="0">
              <a:solidFill>
                <a:srgbClr val="FF0000"/>
              </a:solidFill>
            </a:endParaRPr>
          </a:p>
          <a:p>
            <a:pPr marL="457200" lvl="1" indent="0" eaLnBrk="1" hangingPunct="1">
              <a:buNone/>
            </a:pPr>
            <a:r>
              <a:rPr lang="en-US" altLang="zh-CN" sz="1400" b="1" dirty="0" smtClean="0"/>
              <a:t>Byte</a:t>
            </a:r>
            <a:r>
              <a:rPr lang="zh-CN" altLang="en-US" sz="1400" b="1" dirty="0" smtClean="0"/>
              <a:t>、</a:t>
            </a:r>
            <a:r>
              <a:rPr lang="en-US" altLang="zh-CN" sz="1400" b="1" dirty="0" smtClean="0"/>
              <a:t>Short</a:t>
            </a:r>
            <a:r>
              <a:rPr lang="zh-CN" altLang="en-US" sz="1400" b="1" dirty="0" smtClean="0"/>
              <a:t>、</a:t>
            </a:r>
            <a:r>
              <a:rPr lang="en-US" altLang="zh-CN" sz="1400" b="1" dirty="0" smtClean="0"/>
              <a:t>Integer</a:t>
            </a:r>
            <a:r>
              <a:rPr lang="zh-CN" altLang="en-US" sz="1400" b="1" dirty="0" smtClean="0"/>
              <a:t>、</a:t>
            </a:r>
            <a:r>
              <a:rPr lang="en-US" altLang="zh-CN" sz="1400" b="1" dirty="0" smtClean="0"/>
              <a:t>Long</a:t>
            </a:r>
            <a:r>
              <a:rPr lang="zh-CN" altLang="en-US" sz="1400" b="1" dirty="0" smtClean="0"/>
              <a:t>、</a:t>
            </a:r>
            <a:r>
              <a:rPr lang="en-US" altLang="zh-CN" sz="1400" b="1" dirty="0" smtClean="0"/>
              <a:t>Float</a:t>
            </a:r>
            <a:r>
              <a:rPr lang="zh-CN" altLang="en-US" sz="1400" b="1" dirty="0" smtClean="0"/>
              <a:t>、</a:t>
            </a:r>
            <a:r>
              <a:rPr lang="en-US" altLang="zh-CN" sz="1400" b="1" dirty="0" smtClean="0"/>
              <a:t>Double</a:t>
            </a:r>
          </a:p>
          <a:p>
            <a:pPr marL="457200" lvl="1" indent="0" eaLnBrk="1" hangingPunct="1">
              <a:buNone/>
            </a:pPr>
            <a:endParaRPr lang="en-US" altLang="zh-CN" sz="1400" b="1" dirty="0" smtClean="0">
              <a:solidFill>
                <a:srgbClr val="FF0000"/>
              </a:solidFill>
            </a:endParaRPr>
          </a:p>
          <a:p>
            <a:pPr marL="457200" lvl="1" indent="0" eaLnBrk="1" hangingPunct="1">
              <a:buNone/>
            </a:pPr>
            <a:r>
              <a:rPr lang="zh-CN" altLang="en-US" sz="1400" b="1" dirty="0" smtClean="0">
                <a:solidFill>
                  <a:srgbClr val="FF0000"/>
                </a:solidFill>
              </a:rPr>
              <a:t>定义：</a:t>
            </a:r>
            <a:endParaRPr lang="en-US" altLang="zh-CN" sz="1400" b="1" dirty="0" smtClean="0">
              <a:solidFill>
                <a:srgbClr val="FF0000"/>
              </a:solidFill>
            </a:endParaRPr>
          </a:p>
          <a:p>
            <a:pPr marL="457200" lvl="1" indent="0" eaLnBrk="1" hangingPunct="1">
              <a:buNone/>
            </a:pPr>
            <a:r>
              <a:rPr lang="en-US" altLang="zh-CN" sz="1400" b="1" dirty="0" smtClean="0">
                <a:solidFill>
                  <a:srgbClr val="FF0000"/>
                </a:solidFill>
              </a:rPr>
              <a:t>           </a:t>
            </a:r>
            <a:r>
              <a:rPr lang="en-US" altLang="zh-CN" sz="1400" b="1" dirty="0" err="1" smtClean="0">
                <a:solidFill>
                  <a:srgbClr val="FF0000"/>
                </a:solidFill>
              </a:rPr>
              <a:t>def</a:t>
            </a:r>
            <a:r>
              <a:rPr lang="en-US" altLang="zh-CN" sz="1400" b="1" dirty="0" smtClean="0">
                <a:solidFill>
                  <a:srgbClr val="FF0000"/>
                </a:solidFill>
              </a:rPr>
              <a:t> a=1</a:t>
            </a:r>
          </a:p>
          <a:p>
            <a:pPr marL="457200" lvl="1" indent="0" eaLnBrk="1" hangingPunct="1">
              <a:buNone/>
            </a:pPr>
            <a:r>
              <a:rPr lang="en-US" altLang="zh-CN" sz="1400" b="1" dirty="0" smtClean="0">
                <a:solidFill>
                  <a:srgbClr val="FF0000"/>
                </a:solidFill>
              </a:rPr>
              <a:t>           </a:t>
            </a:r>
            <a:r>
              <a:rPr lang="en-US" altLang="zh-CN" sz="1400" b="1" dirty="0" err="1" smtClean="0">
                <a:solidFill>
                  <a:srgbClr val="FF0000"/>
                </a:solidFill>
              </a:rPr>
              <a:t>int</a:t>
            </a:r>
            <a:r>
              <a:rPr lang="en-US" altLang="zh-CN" sz="1400" b="1" dirty="0" smtClean="0">
                <a:solidFill>
                  <a:srgbClr val="FF0000"/>
                </a:solidFill>
              </a:rPr>
              <a:t> a=1</a:t>
            </a:r>
          </a:p>
          <a:p>
            <a:pPr marL="457200" lvl="1" indent="0" eaLnBrk="1" hangingPunct="1">
              <a:buNone/>
            </a:pPr>
            <a:endParaRPr lang="en-US" altLang="zh-CN" sz="1400" dirty="0" smtClean="0"/>
          </a:p>
          <a:p>
            <a:pPr marL="457200" lvl="1" indent="0" eaLnBrk="1" hangingPunct="1">
              <a:buNone/>
            </a:pPr>
            <a:r>
              <a:rPr lang="zh-CN" altLang="en-US" sz="1400" dirty="0" smtClean="0"/>
              <a:t>字符串</a:t>
            </a:r>
            <a:r>
              <a:rPr lang="zh-CN" altLang="en-US" sz="1400" dirty="0" smtClean="0"/>
              <a:t>：</a:t>
            </a:r>
            <a:r>
              <a:rPr lang="zh-CN" altLang="en-US" sz="1400" b="1" dirty="0" smtClean="0">
                <a:solidFill>
                  <a:srgbClr val="FF0000"/>
                </a:solidFill>
              </a:rPr>
              <a:t>单引号</a:t>
            </a:r>
            <a:r>
              <a:rPr lang="zh-CN" altLang="en-US" sz="1400" dirty="0" smtClean="0"/>
              <a:t> 与 </a:t>
            </a:r>
            <a:r>
              <a:rPr lang="zh-CN" altLang="en-US" sz="1400" b="1" dirty="0" smtClean="0">
                <a:solidFill>
                  <a:srgbClr val="FF0000"/>
                </a:solidFill>
              </a:rPr>
              <a:t>双引号</a:t>
            </a:r>
            <a:endParaRPr lang="en-US" altLang="zh-CN" sz="1400" b="1" dirty="0" smtClean="0">
              <a:solidFill>
                <a:srgbClr val="FF0000"/>
              </a:solidFill>
            </a:endParaRPr>
          </a:p>
          <a:p>
            <a:pPr marL="457200" lvl="1" indent="0" eaLnBrk="1" hangingPunct="1">
              <a:buNone/>
            </a:pPr>
            <a:r>
              <a:rPr lang="en-US" altLang="zh-CN" sz="1400" dirty="0" smtClean="0"/>
              <a:t>	</a:t>
            </a:r>
            <a:r>
              <a:rPr lang="zh-CN" altLang="en-US" sz="1400" dirty="0"/>
              <a:t>单引号没有计算能力，就是一个普通的字符串</a:t>
            </a:r>
          </a:p>
          <a:p>
            <a:pPr marL="457200" lvl="1" indent="0" eaLnBrk="1" hangingPunct="1">
              <a:buNone/>
            </a:pPr>
            <a:r>
              <a:rPr lang="en-US" altLang="zh-CN" sz="1400" dirty="0" smtClean="0"/>
              <a:t>	</a:t>
            </a:r>
            <a:r>
              <a:rPr lang="zh-CN" altLang="en-US" sz="1400" dirty="0" smtClean="0"/>
              <a:t>双引号</a:t>
            </a:r>
            <a:r>
              <a:rPr lang="zh-CN" altLang="en-US" sz="1400" dirty="0"/>
              <a:t>可以进行表达式</a:t>
            </a:r>
            <a:r>
              <a:rPr lang="zh-CN" altLang="en-US" sz="1400" dirty="0" smtClean="0"/>
              <a:t>计算</a:t>
            </a:r>
            <a:endParaRPr lang="en-US" altLang="zh-CN" sz="1400" dirty="0"/>
          </a:p>
          <a:p>
            <a:pPr marL="457200" lvl="1" indent="0" eaLnBrk="1" hangingPunct="1">
              <a:buNone/>
            </a:pPr>
            <a:endParaRPr lang="en-US" altLang="zh-CN" sz="1400" dirty="0"/>
          </a:p>
          <a:p>
            <a:pPr marL="457200" lvl="1" indent="0" eaLnBrk="1" hangingPunct="1">
              <a:buNone/>
            </a:pPr>
            <a:endParaRPr lang="en-US" altLang="zh-CN" sz="1400" dirty="0" smtClean="0"/>
          </a:p>
        </p:txBody>
      </p:sp>
      <p:pic>
        <p:nvPicPr>
          <p:cNvPr id="2" name="图片 1"/>
          <p:cNvPicPr>
            <a:picLocks noChangeAspect="1"/>
          </p:cNvPicPr>
          <p:nvPr/>
        </p:nvPicPr>
        <p:blipFill>
          <a:blip r:embed="rId2"/>
          <a:stretch>
            <a:fillRect/>
          </a:stretch>
        </p:blipFill>
        <p:spPr>
          <a:xfrm>
            <a:off x="5436096" y="1340768"/>
            <a:ext cx="3491177" cy="2708922"/>
          </a:xfrm>
          <a:prstGeom prst="rect">
            <a:avLst/>
          </a:prstGeom>
        </p:spPr>
      </p:pic>
    </p:spTree>
    <p:extLst>
      <p:ext uri="{BB962C8B-B14F-4D97-AF65-F5344CB8AC3E}">
        <p14:creationId xmlns:p14="http://schemas.microsoft.com/office/powerpoint/2010/main" val="3802567710"/>
      </p:ext>
    </p:extLst>
  </p:cSld>
  <p:clrMapOvr>
    <a:masterClrMapping/>
  </p:clrMapOvr>
  <p:transition advClick="0" advTm="8000">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一、</a:t>
            </a:r>
            <a:r>
              <a:rPr lang="en-US" altLang="zh-CN" dirty="0"/>
              <a:t>Groovy</a:t>
            </a:r>
            <a:r>
              <a:rPr lang="zh-CN" altLang="en-US" dirty="0"/>
              <a:t>语法</a:t>
            </a:r>
            <a:r>
              <a:rPr lang="zh-CN" altLang="en-US" dirty="0" smtClean="0"/>
              <a:t>基础</a:t>
            </a:r>
          </a:p>
        </p:txBody>
      </p:sp>
      <p:sp>
        <p:nvSpPr>
          <p:cNvPr id="14339" name="Rectangle 3"/>
          <p:cNvSpPr>
            <a:spLocks noGrp="1" noChangeArrowheads="1"/>
          </p:cNvSpPr>
          <p:nvPr>
            <p:ph idx="1"/>
          </p:nvPr>
        </p:nvSpPr>
        <p:spPr>
          <a:xfrm>
            <a:off x="321956" y="1083240"/>
            <a:ext cx="4464422" cy="5154071"/>
          </a:xfrm>
        </p:spPr>
        <p:txBody>
          <a:bodyPr/>
          <a:lstStyle/>
          <a:p>
            <a:pPr eaLnBrk="1" hangingPunct="1"/>
            <a:r>
              <a:rPr lang="zh-CN" altLang="en-US" sz="1800" dirty="0">
                <a:solidFill>
                  <a:srgbClr val="FF0000"/>
                </a:solidFill>
              </a:rPr>
              <a:t>函数</a:t>
            </a:r>
            <a:r>
              <a:rPr lang="zh-CN" altLang="en-US" sz="1800" dirty="0" smtClean="0">
                <a:solidFill>
                  <a:srgbClr val="FF0000"/>
                </a:solidFill>
              </a:rPr>
              <a:t>方法</a:t>
            </a:r>
            <a:endParaRPr lang="en-US" altLang="zh-CN" sz="1800" dirty="0" smtClean="0">
              <a:solidFill>
                <a:srgbClr val="FF0000"/>
              </a:solidFill>
            </a:endParaRPr>
          </a:p>
          <a:p>
            <a:pPr marL="0" indent="0" eaLnBrk="1" hangingPunct="1">
              <a:buNone/>
            </a:pPr>
            <a:endParaRPr lang="en-US" altLang="zh-CN" sz="1400" dirty="0" smtClean="0"/>
          </a:p>
          <a:p>
            <a:r>
              <a:rPr lang="zh-CN" altLang="en-US" sz="1400" dirty="0"/>
              <a:t>参数</a:t>
            </a:r>
          </a:p>
          <a:p>
            <a:pPr lvl="1"/>
            <a:r>
              <a:rPr lang="zh-CN" altLang="en-US" sz="1400" dirty="0"/>
              <a:t>可以</a:t>
            </a:r>
            <a:r>
              <a:rPr lang="zh-CN" altLang="en-US" sz="1400" dirty="0">
                <a:solidFill>
                  <a:srgbClr val="FF0000"/>
                </a:solidFill>
              </a:rPr>
              <a:t>无需指定参数的类型</a:t>
            </a:r>
          </a:p>
          <a:p>
            <a:r>
              <a:rPr lang="zh-CN" altLang="en-US" sz="1400" dirty="0"/>
              <a:t>调用</a:t>
            </a:r>
          </a:p>
          <a:p>
            <a:pPr lvl="1"/>
            <a:r>
              <a:rPr lang="zh-CN" altLang="en-US" sz="1400" dirty="0"/>
              <a:t>调用的函数在最后可以</a:t>
            </a:r>
            <a:r>
              <a:rPr lang="zh-CN" altLang="en-US" sz="1400" dirty="0">
                <a:solidFill>
                  <a:srgbClr val="FF0000"/>
                </a:solidFill>
              </a:rPr>
              <a:t>不加</a:t>
            </a:r>
            <a:r>
              <a:rPr lang="zh-CN" altLang="en-US" sz="1400" dirty="0" smtClean="0">
                <a:solidFill>
                  <a:srgbClr val="FF0000"/>
                </a:solidFill>
              </a:rPr>
              <a:t>括号</a:t>
            </a:r>
            <a:endParaRPr lang="en-US" altLang="zh-CN" sz="1400" dirty="0" smtClean="0">
              <a:solidFill>
                <a:srgbClr val="FF0000"/>
              </a:solidFill>
            </a:endParaRPr>
          </a:p>
          <a:p>
            <a:pPr lvl="1"/>
            <a:r>
              <a:rPr lang="zh-CN" altLang="en-US" sz="1400" b="1" dirty="0" smtClean="0"/>
              <a:t>经常</a:t>
            </a:r>
            <a:r>
              <a:rPr lang="zh-CN" altLang="en-US" sz="1400" b="1" dirty="0"/>
              <a:t>容易将函数和属性混淆，</a:t>
            </a:r>
            <a:r>
              <a:rPr lang="zh-CN" altLang="en-US" sz="1400" b="1" dirty="0" smtClean="0"/>
              <a:t>慎重</a:t>
            </a:r>
            <a:endParaRPr lang="en-US" altLang="zh-CN" sz="1400" b="1" dirty="0" smtClean="0"/>
          </a:p>
          <a:p>
            <a:pPr marL="342900" lvl="1" indent="-342900">
              <a:buClr>
                <a:srgbClr val="777777"/>
              </a:buClr>
              <a:buSzPct val="60000"/>
              <a:buFont typeface="Wingdings" pitchFamily="2" charset="2"/>
              <a:buChar char="l"/>
            </a:pPr>
            <a:endParaRPr lang="en-US" altLang="zh-CN" sz="1600" dirty="0" smtClean="0">
              <a:ea typeface="黑体" pitchFamily="49" charset="-122"/>
            </a:endParaRPr>
          </a:p>
          <a:p>
            <a:pPr marL="342900" lvl="1" indent="-342900">
              <a:buClr>
                <a:srgbClr val="777777"/>
              </a:buClr>
              <a:buSzPct val="60000"/>
              <a:buFont typeface="Wingdings" pitchFamily="2" charset="2"/>
              <a:buChar char="l"/>
            </a:pPr>
            <a:r>
              <a:rPr lang="zh-CN" altLang="en-US" sz="1400" dirty="0" smtClean="0">
                <a:ea typeface="黑体" pitchFamily="49" charset="-122"/>
              </a:rPr>
              <a:t>返回</a:t>
            </a:r>
            <a:r>
              <a:rPr lang="zh-CN" altLang="en-US" sz="1400" dirty="0">
                <a:ea typeface="黑体" pitchFamily="49" charset="-122"/>
              </a:rPr>
              <a:t>值</a:t>
            </a:r>
            <a:endParaRPr lang="en-US" altLang="zh-CN" sz="1400" dirty="0">
              <a:ea typeface="黑体" pitchFamily="49" charset="-122"/>
            </a:endParaRPr>
          </a:p>
          <a:p>
            <a:pPr lvl="1"/>
            <a:r>
              <a:rPr lang="zh-CN" altLang="en-US" sz="1400" dirty="0"/>
              <a:t>无返回值的函数 </a:t>
            </a:r>
            <a:endParaRPr lang="en-US" altLang="zh-CN" sz="1400" dirty="0" smtClean="0"/>
          </a:p>
          <a:p>
            <a:pPr marL="457200" lvl="1" indent="0">
              <a:buNone/>
            </a:pPr>
            <a:r>
              <a:rPr lang="en-US" altLang="zh-CN" sz="1400" dirty="0"/>
              <a:t> </a:t>
            </a:r>
            <a:r>
              <a:rPr lang="en-US" altLang="zh-CN" sz="1400" dirty="0" smtClean="0"/>
              <a:t>        </a:t>
            </a:r>
            <a:r>
              <a:rPr lang="en-US" altLang="zh-CN" sz="1400" dirty="0" err="1" smtClean="0">
                <a:solidFill>
                  <a:srgbClr val="FF0000"/>
                </a:solidFill>
              </a:rPr>
              <a:t>def</a:t>
            </a:r>
            <a:r>
              <a:rPr lang="en-US" altLang="zh-CN" sz="1400" dirty="0" smtClean="0"/>
              <a:t> </a:t>
            </a:r>
            <a:r>
              <a:rPr lang="en-US" altLang="zh-CN" sz="1400" dirty="0"/>
              <a:t>function(){ </a:t>
            </a:r>
            <a:r>
              <a:rPr lang="en-US" altLang="zh-CN" sz="1400" dirty="0" smtClean="0"/>
              <a:t>}</a:t>
            </a:r>
          </a:p>
          <a:p>
            <a:pPr marL="457200" lvl="1" indent="0">
              <a:buNone/>
            </a:pPr>
            <a:r>
              <a:rPr lang="en-US" altLang="zh-CN" sz="1400" dirty="0" smtClean="0"/>
              <a:t>         </a:t>
            </a:r>
            <a:r>
              <a:rPr lang="en-US" altLang="zh-CN" sz="1400" dirty="0" smtClean="0">
                <a:solidFill>
                  <a:srgbClr val="FF0000"/>
                </a:solidFill>
              </a:rPr>
              <a:t>void</a:t>
            </a:r>
            <a:r>
              <a:rPr lang="en-US" altLang="zh-CN" sz="1400" dirty="0" smtClean="0"/>
              <a:t> function(){}</a:t>
            </a:r>
            <a:endParaRPr lang="en-US" altLang="zh-CN" sz="1400" dirty="0"/>
          </a:p>
          <a:p>
            <a:pPr lvl="1"/>
            <a:r>
              <a:rPr lang="zh-CN" altLang="en-US" sz="1400" dirty="0"/>
              <a:t>有返回值的函数 </a:t>
            </a:r>
            <a:r>
              <a:rPr lang="en-US" altLang="zh-CN" sz="1400" dirty="0"/>
              <a:t>String function(){ </a:t>
            </a:r>
            <a:r>
              <a:rPr lang="en-US" altLang="zh-CN" sz="1400" dirty="0" smtClean="0"/>
              <a:t>}</a:t>
            </a:r>
            <a:endParaRPr lang="en-US" altLang="zh-CN" sz="1400" dirty="0"/>
          </a:p>
          <a:p>
            <a:pPr lvl="1"/>
            <a:r>
              <a:rPr lang="zh-CN" altLang="en-US" sz="1400" dirty="0"/>
              <a:t>返回值：</a:t>
            </a:r>
          </a:p>
          <a:p>
            <a:pPr lvl="2"/>
            <a:r>
              <a:rPr lang="zh-CN" altLang="en-US" sz="1200" dirty="0"/>
              <a:t>根据</a:t>
            </a:r>
            <a:r>
              <a:rPr lang="en-US" altLang="zh-CN" sz="1200" dirty="0"/>
              <a:t>return</a:t>
            </a:r>
            <a:r>
              <a:rPr lang="zh-CN" altLang="en-US" sz="1200" dirty="0"/>
              <a:t>确定</a:t>
            </a:r>
          </a:p>
          <a:p>
            <a:pPr lvl="2"/>
            <a:r>
              <a:rPr lang="zh-CN" altLang="en-US" sz="1200" dirty="0">
                <a:solidFill>
                  <a:srgbClr val="FF0000"/>
                </a:solidFill>
              </a:rPr>
              <a:t>最后一行代码的执行结果</a:t>
            </a:r>
            <a:r>
              <a:rPr lang="zh-CN" altLang="en-US" sz="1200" dirty="0"/>
              <a:t>作为返回</a:t>
            </a:r>
            <a:r>
              <a:rPr lang="zh-CN" altLang="en-US" sz="1200" dirty="0" smtClean="0"/>
              <a:t>值</a:t>
            </a:r>
            <a:endParaRPr lang="zh-CN" altLang="en-US" sz="1200" dirty="0"/>
          </a:p>
          <a:p>
            <a:pPr eaLnBrk="1" hangingPunct="1"/>
            <a:endParaRPr lang="en-US" altLang="zh-CN" sz="1600" dirty="0"/>
          </a:p>
          <a:p>
            <a:pPr eaLnBrk="1" hangingPunct="1"/>
            <a:endParaRPr lang="zh-CN" altLang="en-US" sz="1600" dirty="0" smtClean="0"/>
          </a:p>
        </p:txBody>
      </p:sp>
      <p:grpSp>
        <p:nvGrpSpPr>
          <p:cNvPr id="8" name="组合 7"/>
          <p:cNvGrpSpPr/>
          <p:nvPr/>
        </p:nvGrpSpPr>
        <p:grpSpPr>
          <a:xfrm>
            <a:off x="4860032" y="3597606"/>
            <a:ext cx="4104456" cy="2396605"/>
            <a:chOff x="4860032" y="3597606"/>
            <a:chExt cx="4104456" cy="2396605"/>
          </a:xfrm>
        </p:grpSpPr>
        <p:pic>
          <p:nvPicPr>
            <p:cNvPr id="2" name="图片 1"/>
            <p:cNvPicPr>
              <a:picLocks noChangeAspect="1"/>
            </p:cNvPicPr>
            <p:nvPr/>
          </p:nvPicPr>
          <p:blipFill rotWithShape="1">
            <a:blip r:embed="rId2"/>
            <a:srcRect r="9522"/>
            <a:stretch/>
          </p:blipFill>
          <p:spPr>
            <a:xfrm>
              <a:off x="4860032" y="3597606"/>
              <a:ext cx="4104456" cy="2396605"/>
            </a:xfrm>
            <a:prstGeom prst="rect">
              <a:avLst/>
            </a:prstGeom>
          </p:spPr>
        </p:pic>
        <p:sp>
          <p:nvSpPr>
            <p:cNvPr id="9" name="矩形 8"/>
            <p:cNvSpPr/>
            <p:nvPr/>
          </p:nvSpPr>
          <p:spPr bwMode="auto">
            <a:xfrm>
              <a:off x="5076056" y="4509120"/>
              <a:ext cx="3643411" cy="288032"/>
            </a:xfrm>
            <a:prstGeom prst="rect">
              <a:avLst/>
            </a:prstGeom>
            <a:noFill/>
            <a:ln w="28575">
              <a:solidFill>
                <a:schemeClr val="tx2">
                  <a:lumMod val="60000"/>
                  <a:lumOff val="4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grpSp>
      <p:grpSp>
        <p:nvGrpSpPr>
          <p:cNvPr id="10" name="组合 9"/>
          <p:cNvGrpSpPr/>
          <p:nvPr/>
        </p:nvGrpSpPr>
        <p:grpSpPr>
          <a:xfrm>
            <a:off x="4259585" y="1083241"/>
            <a:ext cx="4724561" cy="2276475"/>
            <a:chOff x="4259585" y="1083241"/>
            <a:chExt cx="4724561" cy="2276475"/>
          </a:xfrm>
        </p:grpSpPr>
        <p:grpSp>
          <p:nvGrpSpPr>
            <p:cNvPr id="7" name="组合 6"/>
            <p:cNvGrpSpPr/>
            <p:nvPr/>
          </p:nvGrpSpPr>
          <p:grpSpPr>
            <a:xfrm>
              <a:off x="4259585" y="1083241"/>
              <a:ext cx="4724561" cy="2276475"/>
              <a:chOff x="4255027" y="970251"/>
              <a:chExt cx="4724561" cy="2276475"/>
            </a:xfrm>
          </p:grpSpPr>
          <p:pic>
            <p:nvPicPr>
              <p:cNvPr id="4" name="图片 3"/>
              <p:cNvPicPr>
                <a:picLocks noChangeAspect="1"/>
              </p:cNvPicPr>
              <p:nvPr/>
            </p:nvPicPr>
            <p:blipFill rotWithShape="1">
              <a:blip r:embed="rId3"/>
              <a:srcRect r="9154"/>
              <a:stretch/>
            </p:blipFill>
            <p:spPr>
              <a:xfrm>
                <a:off x="4255027" y="970251"/>
                <a:ext cx="4724561" cy="2276475"/>
              </a:xfrm>
              <a:prstGeom prst="rect">
                <a:avLst/>
              </a:prstGeom>
              <a:ln>
                <a:solidFill>
                  <a:schemeClr val="tx2">
                    <a:lumMod val="60000"/>
                    <a:lumOff val="40000"/>
                  </a:schemeClr>
                </a:solidFill>
              </a:ln>
            </p:spPr>
          </p:pic>
          <p:sp>
            <p:nvSpPr>
              <p:cNvPr id="6" name="矩形 5"/>
              <p:cNvSpPr/>
              <p:nvPr/>
            </p:nvSpPr>
            <p:spPr bwMode="auto">
              <a:xfrm>
                <a:off x="5364088" y="1870339"/>
                <a:ext cx="1656184" cy="263714"/>
              </a:xfrm>
              <a:prstGeom prst="rect">
                <a:avLst/>
              </a:prstGeom>
              <a:noFill/>
              <a:ln w="28575">
                <a:solidFill>
                  <a:schemeClr val="tx2">
                    <a:lumMod val="60000"/>
                    <a:lumOff val="4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grpSp>
        <p:sp>
          <p:nvSpPr>
            <p:cNvPr id="12" name="矩形 11"/>
            <p:cNvSpPr/>
            <p:nvPr/>
          </p:nvSpPr>
          <p:spPr bwMode="auto">
            <a:xfrm>
              <a:off x="4270626" y="1691064"/>
              <a:ext cx="1813542" cy="263714"/>
            </a:xfrm>
            <a:prstGeom prst="rect">
              <a:avLst/>
            </a:prstGeom>
            <a:noFill/>
            <a:ln w="28575">
              <a:solidFill>
                <a:schemeClr val="tx2">
                  <a:lumMod val="60000"/>
                  <a:lumOff val="4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3" name="矩形 12"/>
            <p:cNvSpPr/>
            <p:nvPr/>
          </p:nvSpPr>
          <p:spPr bwMode="auto">
            <a:xfrm>
              <a:off x="4296886" y="1344574"/>
              <a:ext cx="1931297" cy="140210"/>
            </a:xfrm>
            <a:prstGeom prst="rect">
              <a:avLst/>
            </a:prstGeom>
            <a:noFill/>
            <a:ln w="28575">
              <a:solidFill>
                <a:schemeClr val="tx2">
                  <a:lumMod val="60000"/>
                  <a:lumOff val="4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grpSp>
    </p:spTree>
    <p:extLst>
      <p:ext uri="{BB962C8B-B14F-4D97-AF65-F5344CB8AC3E}">
        <p14:creationId xmlns:p14="http://schemas.microsoft.com/office/powerpoint/2010/main" val="759532358"/>
      </p:ext>
    </p:extLst>
  </p:cSld>
  <p:clrMapOvr>
    <a:masterClrMapping/>
  </p:clrMapOvr>
  <p:transition advClick="0" advTm="8000">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一、</a:t>
            </a:r>
            <a:r>
              <a:rPr lang="en-US" altLang="zh-CN" dirty="0"/>
              <a:t>Groovy</a:t>
            </a:r>
            <a:r>
              <a:rPr lang="zh-CN" altLang="en-US" dirty="0"/>
              <a:t>语法</a:t>
            </a:r>
            <a:r>
              <a:rPr lang="zh-CN" altLang="en-US" dirty="0" smtClean="0"/>
              <a:t>基础</a:t>
            </a:r>
          </a:p>
        </p:txBody>
      </p:sp>
      <p:sp>
        <p:nvSpPr>
          <p:cNvPr id="14339" name="Rectangle 3"/>
          <p:cNvSpPr>
            <a:spLocks noGrp="1" noChangeArrowheads="1"/>
          </p:cNvSpPr>
          <p:nvPr>
            <p:ph idx="1"/>
          </p:nvPr>
        </p:nvSpPr>
        <p:spPr>
          <a:xfrm>
            <a:off x="251520" y="1628775"/>
            <a:ext cx="3888432" cy="3024361"/>
          </a:xfrm>
        </p:spPr>
        <p:txBody>
          <a:bodyPr/>
          <a:lstStyle/>
          <a:p>
            <a:pPr eaLnBrk="1" hangingPunct="1"/>
            <a:r>
              <a:rPr lang="zh-CN" altLang="en-US" dirty="0"/>
              <a:t>容器</a:t>
            </a:r>
            <a:r>
              <a:rPr lang="zh-CN" altLang="en-US" dirty="0" smtClean="0"/>
              <a:t>类（</a:t>
            </a:r>
            <a:r>
              <a:rPr lang="zh-CN" altLang="en-US" b="1" dirty="0" smtClean="0">
                <a:solidFill>
                  <a:srgbClr val="FF0000"/>
                </a:solidFill>
              </a:rPr>
              <a:t>以</a:t>
            </a:r>
            <a:r>
              <a:rPr lang="en-US" altLang="zh-CN" b="1" dirty="0" smtClean="0">
                <a:solidFill>
                  <a:srgbClr val="FF0000"/>
                </a:solidFill>
              </a:rPr>
              <a:t>Map</a:t>
            </a:r>
            <a:r>
              <a:rPr lang="zh-CN" altLang="en-US" b="1" dirty="0" smtClean="0">
                <a:solidFill>
                  <a:srgbClr val="FF0000"/>
                </a:solidFill>
              </a:rPr>
              <a:t>为例</a:t>
            </a:r>
            <a:r>
              <a:rPr lang="zh-CN" altLang="en-US" dirty="0" smtClean="0"/>
              <a:t>）</a:t>
            </a:r>
            <a:endParaRPr lang="en-US" altLang="zh-CN" dirty="0" smtClean="0"/>
          </a:p>
          <a:p>
            <a:pPr lvl="1" eaLnBrk="1" hangingPunct="1"/>
            <a:r>
              <a:rPr lang="en-US" altLang="zh-CN" dirty="0" smtClean="0"/>
              <a:t>Map</a:t>
            </a:r>
            <a:r>
              <a:rPr lang="zh-CN" altLang="en-US" dirty="0" smtClean="0"/>
              <a:t>、</a:t>
            </a:r>
            <a:r>
              <a:rPr lang="en-US" altLang="zh-CN" dirty="0" smtClean="0"/>
              <a:t>List</a:t>
            </a:r>
            <a:r>
              <a:rPr lang="zh-CN" altLang="en-US" dirty="0" smtClean="0"/>
              <a:t>、</a:t>
            </a:r>
            <a:r>
              <a:rPr lang="en-US" altLang="zh-CN" dirty="0" smtClean="0"/>
              <a:t>Range</a:t>
            </a:r>
            <a:r>
              <a:rPr lang="zh-CN" altLang="en-US" sz="1100" dirty="0" smtClean="0"/>
              <a:t>（范围）</a:t>
            </a:r>
            <a:endParaRPr lang="en-US" altLang="zh-CN" dirty="0" smtClean="0"/>
          </a:p>
          <a:p>
            <a:pPr eaLnBrk="1" hangingPunct="1"/>
            <a:endParaRPr lang="en-US" altLang="zh-CN" dirty="0" smtClean="0"/>
          </a:p>
          <a:p>
            <a:r>
              <a:rPr lang="zh-CN" altLang="en-US" sz="1800" dirty="0" smtClean="0"/>
              <a:t>使用</a:t>
            </a:r>
            <a:r>
              <a:rPr lang="zh-CN" altLang="en-US" sz="1800" dirty="0" smtClean="0">
                <a:solidFill>
                  <a:srgbClr val="FF0000"/>
                </a:solidFill>
              </a:rPr>
              <a:t>中括号</a:t>
            </a:r>
            <a:r>
              <a:rPr lang="en-US" altLang="zh-CN" sz="1200" dirty="0" smtClean="0">
                <a:solidFill>
                  <a:srgbClr val="FF0000"/>
                </a:solidFill>
              </a:rPr>
              <a:t>[</a:t>
            </a:r>
            <a:r>
              <a:rPr lang="en-US" altLang="zh-CN" sz="1200" dirty="0" err="1">
                <a:solidFill>
                  <a:srgbClr val="FF0000"/>
                </a:solidFill>
              </a:rPr>
              <a:t>key:value</a:t>
            </a:r>
            <a:r>
              <a:rPr lang="en-US" altLang="zh-CN" sz="1200" dirty="0">
                <a:solidFill>
                  <a:srgbClr val="FF0000"/>
                </a:solidFill>
              </a:rPr>
              <a:t>]</a:t>
            </a:r>
            <a:r>
              <a:rPr lang="zh-CN" altLang="en-US" sz="1800" dirty="0"/>
              <a:t>定义</a:t>
            </a:r>
            <a:r>
              <a:rPr lang="en-US" altLang="zh-CN" sz="1800" dirty="0"/>
              <a:t>map</a:t>
            </a:r>
            <a:r>
              <a:rPr lang="zh-CN" altLang="en-US" sz="1800" dirty="0"/>
              <a:t>的时候，</a:t>
            </a:r>
            <a:r>
              <a:rPr lang="en-US" altLang="zh-CN" sz="1800" dirty="0"/>
              <a:t>key</a:t>
            </a:r>
            <a:r>
              <a:rPr lang="zh-CN" altLang="en-US" sz="1800" dirty="0"/>
              <a:t>默认都是</a:t>
            </a:r>
            <a:r>
              <a:rPr lang="zh-CN" altLang="en-US" sz="1800" dirty="0">
                <a:solidFill>
                  <a:srgbClr val="FF0000"/>
                </a:solidFill>
              </a:rPr>
              <a:t>字符串</a:t>
            </a:r>
            <a:r>
              <a:rPr lang="zh-CN" altLang="en-US" sz="1800" dirty="0"/>
              <a:t>，并且引号可以省略</a:t>
            </a:r>
          </a:p>
          <a:p>
            <a:pPr eaLnBrk="1" hangingPunct="1"/>
            <a:endParaRPr lang="en-US" altLang="zh-CN" sz="1800" dirty="0" smtClean="0"/>
          </a:p>
          <a:p>
            <a:pPr eaLnBrk="1" hangingPunct="1"/>
            <a:r>
              <a:rPr lang="zh-CN" altLang="en-US" sz="1800" dirty="0" smtClean="0"/>
              <a:t>建议添加</a:t>
            </a:r>
            <a:r>
              <a:rPr lang="en-US" altLang="zh-CN" sz="1800" dirty="0" smtClean="0">
                <a:solidFill>
                  <a:srgbClr val="FF0000"/>
                </a:solidFill>
              </a:rPr>
              <a:t>key</a:t>
            </a:r>
            <a:r>
              <a:rPr lang="zh-CN" altLang="en-US" sz="1800" dirty="0" smtClean="0"/>
              <a:t>的</a:t>
            </a:r>
            <a:r>
              <a:rPr lang="zh-CN" altLang="en-US" sz="1800" dirty="0"/>
              <a:t>时候最好用 </a:t>
            </a:r>
            <a:r>
              <a:rPr lang="zh-CN" altLang="en-US" sz="1800" b="1" dirty="0">
                <a:solidFill>
                  <a:srgbClr val="FF0000"/>
                </a:solidFill>
              </a:rPr>
              <a:t>引号</a:t>
            </a:r>
            <a:r>
              <a:rPr lang="zh-CN" altLang="en-US" sz="1800" dirty="0">
                <a:solidFill>
                  <a:srgbClr val="FF0000"/>
                </a:solidFill>
              </a:rPr>
              <a:t> 包裹起来</a:t>
            </a:r>
            <a:r>
              <a:rPr lang="zh-CN" altLang="en-US" sz="1800" dirty="0"/>
              <a:t>，否则很容易引起混淆</a:t>
            </a:r>
          </a:p>
          <a:p>
            <a:pPr eaLnBrk="1" hangingPunct="1"/>
            <a:endParaRPr lang="en-US" altLang="zh-CN" dirty="0" smtClean="0"/>
          </a:p>
          <a:p>
            <a:pPr eaLnBrk="1" hangingPunct="1"/>
            <a:endParaRPr lang="zh-CN" altLang="en-US" dirty="0" smtClean="0"/>
          </a:p>
        </p:txBody>
      </p:sp>
      <p:pic>
        <p:nvPicPr>
          <p:cNvPr id="2" name="图片 1"/>
          <p:cNvPicPr>
            <a:picLocks noChangeAspect="1"/>
          </p:cNvPicPr>
          <p:nvPr/>
        </p:nvPicPr>
        <p:blipFill>
          <a:blip r:embed="rId2"/>
          <a:stretch>
            <a:fillRect/>
          </a:stretch>
        </p:blipFill>
        <p:spPr>
          <a:xfrm>
            <a:off x="4211960" y="1052736"/>
            <a:ext cx="4676775" cy="4991100"/>
          </a:xfrm>
          <a:prstGeom prst="rect">
            <a:avLst/>
          </a:prstGeom>
        </p:spPr>
      </p:pic>
      <p:sp>
        <p:nvSpPr>
          <p:cNvPr id="3" name="矩形 2"/>
          <p:cNvSpPr/>
          <p:nvPr/>
        </p:nvSpPr>
        <p:spPr bwMode="auto">
          <a:xfrm>
            <a:off x="4211960" y="1124744"/>
            <a:ext cx="4676775" cy="828117"/>
          </a:xfrm>
          <a:prstGeom prst="rect">
            <a:avLst/>
          </a:prstGeom>
          <a:noFill/>
          <a:ln w="12700">
            <a:solidFill>
              <a:schemeClr val="tx2">
                <a:lumMod val="40000"/>
                <a:lumOff val="6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6" name="矩形 5"/>
          <p:cNvSpPr/>
          <p:nvPr/>
        </p:nvSpPr>
        <p:spPr bwMode="auto">
          <a:xfrm>
            <a:off x="4200713" y="2024869"/>
            <a:ext cx="2315503" cy="396019"/>
          </a:xfrm>
          <a:prstGeom prst="rect">
            <a:avLst/>
          </a:prstGeom>
          <a:noFill/>
          <a:ln w="12700">
            <a:solidFill>
              <a:schemeClr val="tx2">
                <a:lumMod val="40000"/>
                <a:lumOff val="6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7" name="矩形 6"/>
          <p:cNvSpPr/>
          <p:nvPr/>
        </p:nvSpPr>
        <p:spPr bwMode="auto">
          <a:xfrm>
            <a:off x="4211961" y="3311803"/>
            <a:ext cx="4392488" cy="2732033"/>
          </a:xfrm>
          <a:prstGeom prst="rect">
            <a:avLst/>
          </a:prstGeom>
          <a:noFill/>
          <a:ln w="12700">
            <a:solidFill>
              <a:schemeClr val="tx2">
                <a:lumMod val="40000"/>
                <a:lumOff val="6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pic>
        <p:nvPicPr>
          <p:cNvPr id="8" name="图片 7"/>
          <p:cNvPicPr>
            <a:picLocks noChangeAspect="1"/>
          </p:cNvPicPr>
          <p:nvPr/>
        </p:nvPicPr>
        <p:blipFill>
          <a:blip r:embed="rId3"/>
          <a:stretch>
            <a:fillRect/>
          </a:stretch>
        </p:blipFill>
        <p:spPr>
          <a:xfrm>
            <a:off x="4196344" y="2024869"/>
            <a:ext cx="3200400" cy="1085850"/>
          </a:xfrm>
          <a:prstGeom prst="rect">
            <a:avLst/>
          </a:prstGeom>
        </p:spPr>
      </p:pic>
      <p:sp>
        <p:nvSpPr>
          <p:cNvPr id="11" name="矩形 10"/>
          <p:cNvSpPr/>
          <p:nvPr/>
        </p:nvSpPr>
        <p:spPr bwMode="auto">
          <a:xfrm>
            <a:off x="4177829" y="2141858"/>
            <a:ext cx="2338388" cy="828117"/>
          </a:xfrm>
          <a:prstGeom prst="rect">
            <a:avLst/>
          </a:prstGeom>
          <a:noFill/>
          <a:ln w="12700">
            <a:solidFill>
              <a:schemeClr val="tx2">
                <a:lumMod val="40000"/>
                <a:lumOff val="6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32239514"/>
      </p:ext>
    </p:extLst>
  </p:cSld>
  <p:clrMapOvr>
    <a:masterClrMapping/>
  </p:clrMapOvr>
  <p:transition advClick="0" advTm="8000">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一、</a:t>
            </a:r>
            <a:r>
              <a:rPr lang="en-US" altLang="zh-CN" dirty="0"/>
              <a:t>Groovy</a:t>
            </a:r>
            <a:r>
              <a:rPr lang="zh-CN" altLang="en-US" dirty="0"/>
              <a:t>语法</a:t>
            </a:r>
            <a:r>
              <a:rPr lang="zh-CN" altLang="en-US" dirty="0" smtClean="0"/>
              <a:t>基础</a:t>
            </a:r>
          </a:p>
        </p:txBody>
      </p:sp>
      <p:sp>
        <p:nvSpPr>
          <p:cNvPr id="14339" name="Rectangle 3"/>
          <p:cNvSpPr>
            <a:spLocks noGrp="1" noChangeArrowheads="1"/>
          </p:cNvSpPr>
          <p:nvPr>
            <p:ph idx="1"/>
          </p:nvPr>
        </p:nvSpPr>
        <p:spPr>
          <a:xfrm>
            <a:off x="755650" y="1628775"/>
            <a:ext cx="3960366" cy="4194175"/>
          </a:xfrm>
        </p:spPr>
        <p:txBody>
          <a:bodyPr/>
          <a:lstStyle/>
          <a:p>
            <a:pPr eaLnBrk="1" hangingPunct="1"/>
            <a:r>
              <a:rPr lang="zh-CN" altLang="en-US" dirty="0" smtClean="0"/>
              <a:t>类和接口</a:t>
            </a:r>
            <a:endParaRPr lang="en-US" altLang="zh-CN" dirty="0" smtClean="0"/>
          </a:p>
          <a:p>
            <a:pPr lvl="1" eaLnBrk="1" hangingPunct="1"/>
            <a:r>
              <a:rPr lang="zh-CN" altLang="en-US" dirty="0" smtClean="0"/>
              <a:t>定义</a:t>
            </a:r>
            <a:endParaRPr lang="en-US" altLang="zh-CN" dirty="0" smtClean="0"/>
          </a:p>
          <a:p>
            <a:pPr lvl="1" eaLnBrk="1" hangingPunct="1"/>
            <a:r>
              <a:rPr lang="zh-CN" altLang="en-US" dirty="0" smtClean="0"/>
              <a:t>实例化</a:t>
            </a:r>
            <a:endParaRPr lang="en-US" altLang="zh-CN" dirty="0" smtClean="0"/>
          </a:p>
          <a:p>
            <a:pPr lvl="2" eaLnBrk="1" hangingPunct="1"/>
            <a:r>
              <a:rPr lang="zh-CN" altLang="en-US" dirty="0" smtClean="0"/>
              <a:t>使用 </a:t>
            </a:r>
            <a:r>
              <a:rPr lang="en-US" altLang="zh-CN" dirty="0" smtClean="0"/>
              <a:t>new </a:t>
            </a:r>
            <a:r>
              <a:rPr lang="zh-CN" altLang="en-US" dirty="0" smtClean="0"/>
              <a:t>关键字</a:t>
            </a:r>
            <a:endParaRPr lang="en-US" altLang="zh-CN" dirty="0" smtClean="0"/>
          </a:p>
          <a:p>
            <a:pPr lvl="2" eaLnBrk="1" hangingPunct="1"/>
            <a:r>
              <a:rPr lang="zh-CN" altLang="en-US" dirty="0" smtClean="0"/>
              <a:t>采用 </a:t>
            </a:r>
            <a:r>
              <a:rPr lang="en-US" altLang="zh-CN" dirty="0" err="1" smtClean="0"/>
              <a:t>key:value</a:t>
            </a:r>
            <a:r>
              <a:rPr lang="en-US" altLang="zh-CN" dirty="0" smtClean="0"/>
              <a:t> </a:t>
            </a:r>
            <a:r>
              <a:rPr lang="zh-CN" altLang="en-US" dirty="0" smtClean="0"/>
              <a:t>的形式初始化参数</a:t>
            </a:r>
            <a:endParaRPr lang="en-US" altLang="zh-CN" dirty="0" smtClean="0"/>
          </a:p>
        </p:txBody>
      </p:sp>
      <p:pic>
        <p:nvPicPr>
          <p:cNvPr id="2" name="图片 1"/>
          <p:cNvPicPr>
            <a:picLocks noChangeAspect="1"/>
          </p:cNvPicPr>
          <p:nvPr/>
        </p:nvPicPr>
        <p:blipFill>
          <a:blip r:embed="rId2"/>
          <a:stretch>
            <a:fillRect/>
          </a:stretch>
        </p:blipFill>
        <p:spPr>
          <a:xfrm>
            <a:off x="4860032" y="548680"/>
            <a:ext cx="4114800" cy="3829050"/>
          </a:xfrm>
          <a:prstGeom prst="rect">
            <a:avLst/>
          </a:prstGeom>
        </p:spPr>
      </p:pic>
      <p:pic>
        <p:nvPicPr>
          <p:cNvPr id="3" name="图片 2"/>
          <p:cNvPicPr>
            <a:picLocks noChangeAspect="1"/>
          </p:cNvPicPr>
          <p:nvPr/>
        </p:nvPicPr>
        <p:blipFill>
          <a:blip r:embed="rId3"/>
          <a:stretch>
            <a:fillRect/>
          </a:stretch>
        </p:blipFill>
        <p:spPr>
          <a:xfrm>
            <a:off x="4860032" y="4600972"/>
            <a:ext cx="3714750" cy="923925"/>
          </a:xfrm>
          <a:prstGeom prst="rect">
            <a:avLst/>
          </a:prstGeom>
        </p:spPr>
      </p:pic>
      <p:sp>
        <p:nvSpPr>
          <p:cNvPr id="8" name="矩形 7"/>
          <p:cNvSpPr/>
          <p:nvPr/>
        </p:nvSpPr>
        <p:spPr bwMode="auto">
          <a:xfrm>
            <a:off x="5940152" y="1556793"/>
            <a:ext cx="1656184" cy="216023"/>
          </a:xfrm>
          <a:prstGeom prst="rect">
            <a:avLst/>
          </a:prstGeom>
          <a:noFill/>
          <a:ln w="12700">
            <a:solidFill>
              <a:schemeClr val="tx2">
                <a:lumMod val="40000"/>
                <a:lumOff val="6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9" name="矩形 8"/>
          <p:cNvSpPr/>
          <p:nvPr/>
        </p:nvSpPr>
        <p:spPr bwMode="auto">
          <a:xfrm>
            <a:off x="6229852" y="5229200"/>
            <a:ext cx="1366483" cy="216024"/>
          </a:xfrm>
          <a:prstGeom prst="rect">
            <a:avLst/>
          </a:prstGeom>
          <a:noFill/>
          <a:ln w="12700">
            <a:solidFill>
              <a:schemeClr val="tx2">
                <a:lumMod val="40000"/>
                <a:lumOff val="60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3736244500"/>
      </p:ext>
    </p:extLst>
  </p:cSld>
  <p:clrMapOvr>
    <a:masterClrMapping/>
  </p:clrMapOvr>
  <p:transition advClick="0" advTm="8000">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一、</a:t>
            </a:r>
            <a:r>
              <a:rPr lang="en-US" altLang="zh-CN" dirty="0"/>
              <a:t>Groovy</a:t>
            </a:r>
            <a:r>
              <a:rPr lang="zh-CN" altLang="en-US" dirty="0"/>
              <a:t>语法</a:t>
            </a:r>
            <a:r>
              <a:rPr lang="zh-CN" altLang="en-US" dirty="0" smtClean="0"/>
              <a:t>基础</a:t>
            </a:r>
          </a:p>
        </p:txBody>
      </p:sp>
      <p:sp>
        <p:nvSpPr>
          <p:cNvPr id="14339" name="Rectangle 3"/>
          <p:cNvSpPr>
            <a:spLocks noGrp="1" noChangeArrowheads="1"/>
          </p:cNvSpPr>
          <p:nvPr>
            <p:ph idx="1"/>
          </p:nvPr>
        </p:nvSpPr>
        <p:spPr>
          <a:xfrm>
            <a:off x="755650" y="1628775"/>
            <a:ext cx="7776790" cy="2232273"/>
          </a:xfrm>
        </p:spPr>
        <p:txBody>
          <a:bodyPr/>
          <a:lstStyle/>
          <a:p>
            <a:pPr eaLnBrk="1" hangingPunct="1"/>
            <a:r>
              <a:rPr lang="zh-CN" altLang="en-US" dirty="0" smtClean="0"/>
              <a:t>闭包</a:t>
            </a:r>
            <a:endParaRPr lang="en-US" altLang="zh-CN" dirty="0" smtClean="0"/>
          </a:p>
          <a:p>
            <a:pPr lvl="1" eaLnBrk="1" hangingPunct="1"/>
            <a:r>
              <a:rPr lang="zh-CN" altLang="en-US" dirty="0"/>
              <a:t>就是一段匿名</a:t>
            </a:r>
            <a:r>
              <a:rPr lang="zh-CN" altLang="en-US" b="1" dirty="0">
                <a:solidFill>
                  <a:srgbClr val="FF0000"/>
                </a:solidFill>
              </a:rPr>
              <a:t>代码块</a:t>
            </a:r>
            <a:r>
              <a:rPr lang="zh-CN" altLang="en-US" dirty="0"/>
              <a:t>，可以接受参数和返回值。可以</a:t>
            </a:r>
            <a:r>
              <a:rPr lang="zh-CN" altLang="en-US" b="1" dirty="0">
                <a:solidFill>
                  <a:srgbClr val="FF0000"/>
                </a:solidFill>
              </a:rPr>
              <a:t>被当做变量</a:t>
            </a:r>
            <a:r>
              <a:rPr lang="zh-CN" altLang="en-US" dirty="0"/>
              <a:t>，作为参数传递给方法</a:t>
            </a:r>
            <a:r>
              <a:rPr lang="en-US" altLang="zh-CN" dirty="0" smtClean="0"/>
              <a:t>.</a:t>
            </a:r>
          </a:p>
          <a:p>
            <a:pPr lvl="1" eaLnBrk="1" hangingPunct="1"/>
            <a:endParaRPr lang="en-US" altLang="zh-CN" dirty="0"/>
          </a:p>
          <a:p>
            <a:pPr lvl="1" eaLnBrk="1" hangingPunct="1"/>
            <a:r>
              <a:rPr lang="zh-CN" altLang="en-US" dirty="0"/>
              <a:t>闭包可以</a:t>
            </a:r>
            <a:r>
              <a:rPr lang="zh-CN" altLang="en-US" b="1" u="sng" dirty="0"/>
              <a:t>类比</a:t>
            </a:r>
            <a:r>
              <a:rPr lang="zh-CN" altLang="en-US" dirty="0"/>
              <a:t>为</a:t>
            </a:r>
            <a:r>
              <a:rPr lang="en-US" altLang="zh-CN" dirty="0"/>
              <a:t>C++</a:t>
            </a:r>
            <a:r>
              <a:rPr lang="zh-CN" altLang="en-US" dirty="0"/>
              <a:t>中的 “</a:t>
            </a:r>
            <a:r>
              <a:rPr lang="zh-CN" altLang="en-US" b="1" dirty="0">
                <a:solidFill>
                  <a:srgbClr val="FF0000"/>
                </a:solidFill>
              </a:rPr>
              <a:t>函数指针</a:t>
            </a:r>
            <a:r>
              <a:rPr lang="zh-CN" altLang="en-US" dirty="0"/>
              <a:t>”。定义和调用过程如下所示：</a:t>
            </a:r>
            <a:endParaRPr lang="en-US" altLang="zh-CN" dirty="0" smtClean="0"/>
          </a:p>
        </p:txBody>
      </p:sp>
      <p:pic>
        <p:nvPicPr>
          <p:cNvPr id="4" name="图片 3"/>
          <p:cNvPicPr>
            <a:picLocks noChangeAspect="1"/>
          </p:cNvPicPr>
          <p:nvPr/>
        </p:nvPicPr>
        <p:blipFill>
          <a:blip r:embed="rId2"/>
          <a:stretch>
            <a:fillRect/>
          </a:stretch>
        </p:blipFill>
        <p:spPr>
          <a:xfrm>
            <a:off x="2181832" y="3861048"/>
            <a:ext cx="4924425" cy="895350"/>
          </a:xfrm>
          <a:prstGeom prst="rect">
            <a:avLst/>
          </a:prstGeom>
        </p:spPr>
      </p:pic>
    </p:spTree>
    <p:extLst>
      <p:ext uri="{BB962C8B-B14F-4D97-AF65-F5344CB8AC3E}">
        <p14:creationId xmlns:p14="http://schemas.microsoft.com/office/powerpoint/2010/main" val="1526411204"/>
      </p:ext>
    </p:extLst>
  </p:cSld>
  <p:clrMapOvr>
    <a:masterClrMapping/>
  </p:clrMapOvr>
  <p:transition advClick="0" advTm="8000">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zh-CN" altLang="en-US" dirty="0"/>
              <a:t>认识</a:t>
            </a:r>
            <a:r>
              <a:rPr lang="en-US" altLang="zh-CN" dirty="0"/>
              <a:t>Android</a:t>
            </a:r>
            <a:r>
              <a:rPr lang="zh-CN" altLang="en-US" dirty="0"/>
              <a:t>项目中的</a:t>
            </a:r>
            <a:r>
              <a:rPr lang="en-US" altLang="zh-CN" dirty="0" err="1" smtClean="0"/>
              <a:t>Gradle</a:t>
            </a:r>
            <a:endParaRPr lang="zh-CN" altLang="en-US" dirty="0"/>
          </a:p>
        </p:txBody>
      </p:sp>
      <p:sp>
        <p:nvSpPr>
          <p:cNvPr id="3" name="内容占位符 2"/>
          <p:cNvSpPr>
            <a:spLocks noGrp="1"/>
          </p:cNvSpPr>
          <p:nvPr>
            <p:ph idx="1"/>
          </p:nvPr>
        </p:nvSpPr>
        <p:spPr/>
        <p:txBody>
          <a:bodyPr/>
          <a:lstStyle/>
          <a:p>
            <a:r>
              <a:rPr lang="zh-CN" altLang="en-US" dirty="0"/>
              <a:t>官方</a:t>
            </a:r>
            <a:r>
              <a:rPr lang="zh-CN" altLang="en-US" dirty="0" smtClean="0"/>
              <a:t>文档</a:t>
            </a:r>
            <a:endParaRPr lang="en-US" altLang="zh-CN" dirty="0" smtClean="0"/>
          </a:p>
          <a:p>
            <a:pPr lvl="1"/>
            <a:r>
              <a:rPr lang="en-US" altLang="zh-CN" dirty="0">
                <a:hlinkClick r:id="rId2"/>
              </a:rPr>
              <a:t>https://</a:t>
            </a:r>
            <a:r>
              <a:rPr lang="en-US" altLang="zh-CN" dirty="0" smtClean="0">
                <a:hlinkClick r:id="rId2"/>
              </a:rPr>
              <a:t>docs.gradle.org/current/userguide/userguide.html</a:t>
            </a:r>
            <a:endParaRPr lang="en-US" altLang="zh-CN" dirty="0"/>
          </a:p>
          <a:p>
            <a:pPr marL="457200" lvl="1" indent="0">
              <a:buNone/>
            </a:pPr>
            <a:endParaRPr lang="en-US" altLang="zh-CN" dirty="0" smtClean="0"/>
          </a:p>
          <a:p>
            <a:pPr marL="0" lvl="1" indent="0">
              <a:buClr>
                <a:srgbClr val="777777"/>
              </a:buClr>
              <a:buSzPct val="60000"/>
              <a:buNone/>
            </a:pPr>
            <a:r>
              <a:rPr lang="en-US" altLang="zh-CN" sz="2000" dirty="0" err="1">
                <a:ea typeface="黑体" pitchFamily="49" charset="-122"/>
              </a:rPr>
              <a:t>Gradle</a:t>
            </a:r>
            <a:r>
              <a:rPr lang="en-US" altLang="zh-CN" sz="2000" dirty="0">
                <a:ea typeface="黑体" pitchFamily="49" charset="-122"/>
              </a:rPr>
              <a:t> </a:t>
            </a:r>
            <a:r>
              <a:rPr lang="zh-CN" altLang="en-US" sz="2000" dirty="0">
                <a:ea typeface="黑体" pitchFamily="49" charset="-122"/>
              </a:rPr>
              <a:t>是一个构建工具，或者理解为一个编程框架</a:t>
            </a:r>
            <a:r>
              <a:rPr lang="zh-CN" altLang="en-US" sz="2000" dirty="0" smtClean="0">
                <a:ea typeface="黑体" pitchFamily="49" charset="-122"/>
              </a:rPr>
              <a:t>。</a:t>
            </a:r>
            <a:endParaRPr lang="en-US" altLang="zh-CN" sz="2000" dirty="0">
              <a:ea typeface="黑体" pitchFamily="49" charset="-122"/>
            </a:endParaRPr>
          </a:p>
          <a:p>
            <a:pPr marL="0" lvl="1" indent="0">
              <a:buClr>
                <a:srgbClr val="777777"/>
              </a:buClr>
              <a:buSzPct val="60000"/>
              <a:buNone/>
            </a:pPr>
            <a:endParaRPr lang="en-US" altLang="zh-CN" sz="2000" dirty="0">
              <a:ea typeface="黑体" pitchFamily="49" charset="-122"/>
            </a:endParaRPr>
          </a:p>
          <a:p>
            <a:pPr marL="0" lvl="1" indent="0">
              <a:buClr>
                <a:srgbClr val="777777"/>
              </a:buClr>
              <a:buSzPct val="60000"/>
              <a:buNone/>
            </a:pPr>
            <a:r>
              <a:rPr lang="zh-CN" altLang="en-US" sz="2000" dirty="0" smtClean="0">
                <a:ea typeface="黑体" pitchFamily="49" charset="-122"/>
              </a:rPr>
              <a:t>与</a:t>
            </a:r>
            <a:r>
              <a:rPr lang="en-US" altLang="zh-CN" sz="2000" dirty="0">
                <a:ea typeface="黑体" pitchFamily="49" charset="-122"/>
              </a:rPr>
              <a:t>Maven</a:t>
            </a:r>
            <a:r>
              <a:rPr lang="zh-CN" altLang="en-US" sz="2000" dirty="0">
                <a:ea typeface="黑体" pitchFamily="49" charset="-122"/>
              </a:rPr>
              <a:t>相比，</a:t>
            </a:r>
            <a:r>
              <a:rPr lang="en-US" altLang="zh-CN" sz="2000" dirty="0" err="1">
                <a:ea typeface="黑体" pitchFamily="49" charset="-122"/>
              </a:rPr>
              <a:t>Gradle</a:t>
            </a:r>
            <a:r>
              <a:rPr lang="zh-CN" altLang="en-US" sz="2000" dirty="0">
                <a:ea typeface="黑体" pitchFamily="49" charset="-122"/>
              </a:rPr>
              <a:t>是可编程的。比如</a:t>
            </a:r>
            <a:r>
              <a:rPr lang="en-US" altLang="zh-CN" sz="2000" dirty="0" smtClean="0">
                <a:ea typeface="黑体" pitchFamily="49" charset="-122"/>
              </a:rPr>
              <a:t>Maven</a:t>
            </a:r>
            <a:r>
              <a:rPr lang="zh-CN" altLang="en-US" sz="2000" dirty="0" smtClean="0">
                <a:ea typeface="黑体" pitchFamily="49" charset="-122"/>
              </a:rPr>
              <a:t>就很难</a:t>
            </a:r>
            <a:r>
              <a:rPr lang="zh-CN" altLang="en-US" sz="2000" dirty="0">
                <a:ea typeface="黑体" pitchFamily="49" charset="-122"/>
              </a:rPr>
              <a:t>描述 </a:t>
            </a:r>
            <a:r>
              <a:rPr lang="en-US" altLang="zh-CN" sz="2000" dirty="0">
                <a:ea typeface="黑体" pitchFamily="49" charset="-122"/>
              </a:rPr>
              <a:t>if-else</a:t>
            </a:r>
            <a:r>
              <a:rPr lang="zh-CN" altLang="en-US" sz="2000" dirty="0">
                <a:ea typeface="黑体" pitchFamily="49" charset="-122"/>
              </a:rPr>
              <a:t>这样的逻辑结构</a:t>
            </a:r>
          </a:p>
        </p:txBody>
      </p:sp>
    </p:spTree>
    <p:extLst>
      <p:ext uri="{BB962C8B-B14F-4D97-AF65-F5344CB8AC3E}">
        <p14:creationId xmlns:p14="http://schemas.microsoft.com/office/powerpoint/2010/main" val="1465095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487</TotalTime>
  <Words>918</Words>
  <Application>Microsoft Office PowerPoint</Application>
  <PresentationFormat>全屏显示(4:3)</PresentationFormat>
  <Paragraphs>167</Paragraphs>
  <Slides>21</Slides>
  <Notes>0</Notes>
  <HiddenSlides>0</HiddenSlides>
  <MMClips>0</MMClips>
  <ScaleCrop>false</ScaleCrop>
  <HeadingPairs>
    <vt:vector size="6" baseType="variant">
      <vt:variant>
        <vt:lpstr>已用的字体</vt:lpstr>
      </vt:variant>
      <vt:variant>
        <vt:i4>12</vt:i4>
      </vt:variant>
      <vt:variant>
        <vt:lpstr>主题</vt:lpstr>
      </vt:variant>
      <vt:variant>
        <vt:i4>9</vt:i4>
      </vt:variant>
      <vt:variant>
        <vt:lpstr>幻灯片标题</vt:lpstr>
      </vt:variant>
      <vt:variant>
        <vt:i4>21</vt:i4>
      </vt:variant>
    </vt:vector>
  </HeadingPairs>
  <TitlesOfParts>
    <vt:vector size="42" baseType="lpstr">
      <vt:lpstr>FrutigerNext LT Bold</vt:lpstr>
      <vt:lpstr>FrutigerNext LT Medium</vt:lpstr>
      <vt:lpstr>FrutigerNext LT Regular</vt:lpstr>
      <vt:lpstr>Helvetica Neue</vt:lpstr>
      <vt:lpstr>MS PGothic</vt:lpstr>
      <vt:lpstr>MS PGothic</vt:lpstr>
      <vt:lpstr>黑体</vt:lpstr>
      <vt:lpstr>华文细黑</vt:lpstr>
      <vt:lpstr>宋体</vt:lpstr>
      <vt:lpstr>Arial</vt:lpstr>
      <vt:lpstr>Calibri</vt:lpstr>
      <vt:lpstr>Wingdings</vt:lpstr>
      <vt:lpstr>Blank</vt:lpstr>
      <vt:lpstr>1_主题1</vt:lpstr>
      <vt:lpstr>4_主题1</vt:lpstr>
      <vt:lpstr>5_主题1</vt:lpstr>
      <vt:lpstr>6_主题1</vt:lpstr>
      <vt:lpstr>7_主题1</vt:lpstr>
      <vt:lpstr>8_主题1</vt:lpstr>
      <vt:lpstr>9_主题1</vt:lpstr>
      <vt:lpstr>10_主题1</vt:lpstr>
      <vt:lpstr>Gradle基础 与项目发布优化实战</vt:lpstr>
      <vt:lpstr>PowerPoint 演示文稿</vt:lpstr>
      <vt:lpstr>一、Groovy语法基础</vt:lpstr>
      <vt:lpstr>一、Groovy语法基础</vt:lpstr>
      <vt:lpstr>一、Groovy语法基础</vt:lpstr>
      <vt:lpstr>一、Groovy语法基础</vt:lpstr>
      <vt:lpstr>一、Groovy语法基础</vt:lpstr>
      <vt:lpstr>一、Groovy语法基础</vt:lpstr>
      <vt:lpstr>二、认识Android项目中的Gradle</vt:lpstr>
      <vt:lpstr>二、认识Android项目中的Gradle</vt:lpstr>
      <vt:lpstr>二、认识Android项目中的Gradle</vt:lpstr>
      <vt:lpstr>二、认识Android项目中的Gradle</vt:lpstr>
      <vt:lpstr>二、认识Android项目中的Gradle</vt:lpstr>
      <vt:lpstr>二、认识Android项目中的Gradle</vt:lpstr>
      <vt:lpstr>二、认识Android项目中的Gradle</vt:lpstr>
      <vt:lpstr>三、现有项目中的问题与解决方案</vt:lpstr>
      <vt:lpstr>三、现有项目中的问题与解决方案</vt:lpstr>
      <vt:lpstr>三、现有项目中的问题与解决方案</vt:lpstr>
      <vt:lpstr>三、现有项目中的问题与解决方案</vt:lpstr>
      <vt:lpstr>总结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Gradle基础 与项目发布优化实战</dc:title>
  <dc:creator>guanshanxu</dc:creator>
  <cp:lastModifiedBy>guanshanxu</cp:lastModifiedBy>
  <cp:revision>47</cp:revision>
  <dcterms:created xsi:type="dcterms:W3CDTF">2011-12-01T07:18:24Z</dcterms:created>
  <dcterms:modified xsi:type="dcterms:W3CDTF">2019-09-02T06:44:55Z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(3)lLyn5Rx57oSkO6nZg59QscL9zUl+oSjw2LlF6KvgujzuXkqo7r14ROoB/3a+LG3hmO58mEi3
ko5CYU429wnEk0U49PDCuW2W7vJJDaRB41j87YAkAkpc8gCTZ0K0TQUdKpXktA+WT+iBldWW
6lfZw9QKkrUHIdUYGaepzZrgAzOoV0f2PJcugAf/Jdn+j1YG+dfmJMSw9VgZSwvkxTe7sPFl
74hiYIs/U5EI34pglo</vt:lpwstr>
  </property>
  <property fmtid="{D5CDD505-2E9C-101B-9397-08002B2CF9AE}" pid="7" name="_2015_ms_pID_7253431">
    <vt:lpwstr>32+giVSxFPpJ+T5tHZ6i45AW06gLYrObH1MmhAgXgz1ocxaPqJawq2
+uC42xweSclJ/ccluAlmWz9JV6lplPS8PlAM4ZzU3oIkc3sO3Za4Z2xrJdsjLivBY7s+69S6
uceqRjq8Qwvu+6VZYHKhMsyUkCxaKPIVN4Jqu5jVyjel1eP6NLIE3jtOXg8vaGvbxQUzhGZl
YS0FAF2j/yIsun8EoGfcjMtJdRxKfqJOlqzy</vt:lpwstr>
  </property>
  <property fmtid="{D5CDD505-2E9C-101B-9397-08002B2CF9AE}" pid="8" name="_2015_ms_pID_7253432">
    <vt:lpwstr>Og==</vt:lpwstr>
  </property>
  <property fmtid="{D5CDD505-2E9C-101B-9397-08002B2CF9AE}" pid="9" name="_readonly">
    <vt:lpwstr/>
  </property>
  <property fmtid="{D5CDD505-2E9C-101B-9397-08002B2CF9AE}" pid="10" name="_change">
    <vt:lpwstr/>
  </property>
  <property fmtid="{D5CDD505-2E9C-101B-9397-08002B2CF9AE}" pid="11" name="_full-control">
    <vt:lpwstr/>
  </property>
  <property fmtid="{D5CDD505-2E9C-101B-9397-08002B2CF9AE}" pid="12" name="sflag">
    <vt:lpwstr>1567384897</vt:lpwstr>
  </property>
</Properties>
</file>