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322" r:id="rId5"/>
    <p:sldId id="295" r:id="rId6"/>
    <p:sldId id="370" r:id="rId7"/>
    <p:sldId id="270" r:id="rId8"/>
    <p:sldId id="259" r:id="rId9"/>
    <p:sldId id="273" r:id="rId10"/>
    <p:sldId id="267" r:id="rId11"/>
    <p:sldId id="371" r:id="rId12"/>
    <p:sldId id="372" r:id="rId13"/>
    <p:sldId id="373" r:id="rId14"/>
    <p:sldId id="374" r:id="rId15"/>
    <p:sldId id="375" r:id="rId16"/>
    <p:sldId id="377" r:id="rId17"/>
    <p:sldId id="378" r:id="rId18"/>
    <p:sldId id="379" r:id="rId19"/>
    <p:sldId id="380" r:id="rId20"/>
    <p:sldId id="381" r:id="rId21"/>
    <p:sldId id="383" r:id="rId22"/>
    <p:sldId id="382" r:id="rId23"/>
    <p:sldId id="384" r:id="rId24"/>
    <p:sldId id="385" r:id="rId25"/>
    <p:sldId id="386" r:id="rId26"/>
    <p:sldId id="390" r:id="rId27"/>
    <p:sldId id="387" r:id="rId28"/>
    <p:sldId id="388" r:id="rId29"/>
    <p:sldId id="391" r:id="rId30"/>
    <p:sldId id="392" r:id="rId31"/>
    <p:sldId id="352" r:id="rId3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1FE918C-3EBB-4E43-A191-19A4C890B649}">
          <p14:sldIdLst>
            <p14:sldId id="256"/>
            <p14:sldId id="257"/>
            <p14:sldId id="258"/>
            <p14:sldId id="322"/>
            <p14:sldId id="295"/>
            <p14:sldId id="370"/>
            <p14:sldId id="270"/>
            <p14:sldId id="259"/>
            <p14:sldId id="273"/>
            <p14:sldId id="267"/>
            <p14:sldId id="371"/>
            <p14:sldId id="372"/>
            <p14:sldId id="373"/>
            <p14:sldId id="374"/>
            <p14:sldId id="375"/>
            <p14:sldId id="377"/>
            <p14:sldId id="378"/>
            <p14:sldId id="379"/>
            <p14:sldId id="380"/>
            <p14:sldId id="381"/>
            <p14:sldId id="383"/>
            <p14:sldId id="382"/>
            <p14:sldId id="384"/>
            <p14:sldId id="385"/>
            <p14:sldId id="386"/>
            <p14:sldId id="390"/>
            <p14:sldId id="387"/>
            <p14:sldId id="388"/>
            <p14:sldId id="391"/>
            <p14:sldId id="392"/>
            <p14:sldId id="35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nzuoyan" initials="q"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5" d="100"/>
          <a:sy n="125" d="100"/>
        </p:scale>
        <p:origin x="3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2019/6/27</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544498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434472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2762732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2085723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371785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1346803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2650454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1539561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4251910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2748371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3776174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3470976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88927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1296867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2279992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427313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1214704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991755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3126609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1582370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4034131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2019/6/27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www.jianshu.com/p/cc7eea6dd1fb"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ServiceMesh</a:t>
            </a:r>
            <a:endParaRPr lang="en-US" altLang="zh-CN" dirty="0"/>
          </a:p>
        </p:txBody>
      </p:sp>
      <p:sp>
        <p:nvSpPr>
          <p:cNvPr id="3" name="副标题 2"/>
          <p:cNvSpPr>
            <a:spLocks noGrp="1"/>
          </p:cNvSpPr>
          <p:nvPr>
            <p:ph type="subTitle" idx="1"/>
          </p:nvPr>
        </p:nvSpPr>
        <p:spPr/>
        <p:txBody>
          <a:bodyPr/>
          <a:lstStyle/>
          <a:p>
            <a:r>
              <a:rPr lang="zh-CN" altLang="en-US" dirty="0">
                <a:latin typeface="微软雅黑" panose="020B0503020204020204" charset="-122"/>
                <a:ea typeface="微软雅黑" panose="020B0503020204020204" charset="-122"/>
                <a:cs typeface="微软雅黑" panose="020B0503020204020204" charset="-122"/>
              </a:rPr>
              <a:t>入门概念以及落地框架</a:t>
            </a:r>
            <a:r>
              <a:rPr lang="en-US" altLang="zh-CN" dirty="0" err="1">
                <a:latin typeface="微软雅黑" panose="020B0503020204020204" charset="-122"/>
                <a:ea typeface="微软雅黑" panose="020B0503020204020204" charset="-122"/>
                <a:cs typeface="微软雅黑" panose="020B0503020204020204" charset="-122"/>
              </a:rPr>
              <a:t>Istio</a:t>
            </a:r>
            <a:r>
              <a:rPr lang="zh-CN" altLang="en-US" dirty="0">
                <a:latin typeface="微软雅黑" panose="020B0503020204020204" charset="-122"/>
                <a:ea typeface="微软雅黑" panose="020B0503020204020204" charset="-122"/>
                <a:cs typeface="微软雅黑" panose="020B0503020204020204" charset="-122"/>
              </a:rPr>
              <a:t>简介</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D50664B-CDDD-4A57-B5D5-0F0C6CD20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9848" y="2773680"/>
            <a:ext cx="8640392" cy="3261360"/>
          </a:xfrm>
          <a:prstGeom prst="rect">
            <a:avLst/>
          </a:prstGeom>
        </p:spPr>
      </p:pic>
      <p:sp>
        <p:nvSpPr>
          <p:cNvPr id="5" name="文本框 4">
            <a:extLst>
              <a:ext uri="{FF2B5EF4-FFF2-40B4-BE49-F238E27FC236}">
                <a16:creationId xmlns:a16="http://schemas.microsoft.com/office/drawing/2014/main" id="{D3DDE8D0-3629-4276-B0D5-18BDE6BF496C}"/>
              </a:ext>
            </a:extLst>
          </p:cNvPr>
          <p:cNvSpPr txBox="1"/>
          <p:nvPr/>
        </p:nvSpPr>
        <p:spPr>
          <a:xfrm>
            <a:off x="1728616" y="1335024"/>
            <a:ext cx="8345424" cy="646331"/>
          </a:xfrm>
          <a:prstGeom prst="rect">
            <a:avLst/>
          </a:prstGeom>
          <a:noFill/>
        </p:spPr>
        <p:txBody>
          <a:bodyPr wrap="square" rtlCol="0">
            <a:spAutoFit/>
          </a:bodyPr>
          <a:lstStyle/>
          <a:p>
            <a:r>
              <a:rPr lang="zh-CN" altLang="en-US" dirty="0"/>
              <a:t>这种模式也被称为，边车（</a:t>
            </a:r>
            <a:r>
              <a:rPr lang="en-US" altLang="zh-CN" dirty="0" err="1"/>
              <a:t>SideCar</a:t>
            </a:r>
            <a:r>
              <a:rPr lang="zh-CN" altLang="en-US" dirty="0"/>
              <a:t>）模式，驾驶员专心开车，剩下的事情交给领航员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225296" y="2418695"/>
            <a:ext cx="9643872" cy="923330"/>
          </a:xfrm>
          <a:prstGeom prst="rect">
            <a:avLst/>
          </a:prstGeom>
          <a:noFill/>
        </p:spPr>
        <p:txBody>
          <a:bodyPr wrap="square" rtlCol="0">
            <a:spAutoFit/>
          </a:bodyPr>
          <a:lstStyle/>
          <a:p>
            <a:r>
              <a:rPr lang="en-US" altLang="zh-CN" dirty="0" err="1"/>
              <a:t>ServiceMesh</a:t>
            </a:r>
            <a:r>
              <a:rPr lang="zh-CN" altLang="en-US" dirty="0"/>
              <a:t>本质上只是一概念，要实现这个概念肯定也是需要一群大神去开发框架的。</a:t>
            </a:r>
            <a:endParaRPr lang="en-US" altLang="zh-CN" dirty="0"/>
          </a:p>
          <a:p>
            <a:r>
              <a:rPr lang="zh-CN" altLang="en-US" dirty="0"/>
              <a:t>目前页已经有开源框架真正做到了落地，如</a:t>
            </a:r>
            <a:r>
              <a:rPr lang="en-US" altLang="zh-CN" dirty="0" err="1"/>
              <a:t>Linkerd</a:t>
            </a:r>
            <a:r>
              <a:rPr lang="zh-CN" altLang="en-US" dirty="0"/>
              <a:t>，</a:t>
            </a:r>
            <a:r>
              <a:rPr lang="en-US" altLang="zh-CN" dirty="0" err="1"/>
              <a:t>Istio</a:t>
            </a:r>
            <a:r>
              <a:rPr lang="zh-CN" altLang="en-US" dirty="0"/>
              <a:t>。 </a:t>
            </a:r>
            <a:r>
              <a:rPr lang="en-US" altLang="zh-CN" dirty="0" err="1"/>
              <a:t>Linkerd</a:t>
            </a:r>
            <a:r>
              <a:rPr lang="zh-CN" altLang="en-US" dirty="0"/>
              <a:t>是</a:t>
            </a:r>
            <a:r>
              <a:rPr lang="en-US" altLang="zh-CN" dirty="0" err="1"/>
              <a:t>ServiceMesh</a:t>
            </a:r>
            <a:r>
              <a:rPr lang="zh-CN" altLang="en-US" dirty="0"/>
              <a:t>实现框架的鼻祖，不过</a:t>
            </a:r>
            <a:r>
              <a:rPr lang="en-US" altLang="zh-CN" dirty="0" err="1"/>
              <a:t>Istio</a:t>
            </a:r>
            <a:r>
              <a:rPr lang="zh-CN" altLang="en-US" dirty="0"/>
              <a:t>后来居上，影响已经远远超过了他。</a:t>
            </a:r>
            <a:endParaRPr lang="en-US" altLang="zh-CN" dirty="0"/>
          </a:p>
        </p:txBody>
      </p:sp>
      <p:sp>
        <p:nvSpPr>
          <p:cNvPr id="2" name="文本框 1">
            <a:extLst>
              <a:ext uri="{FF2B5EF4-FFF2-40B4-BE49-F238E27FC236}">
                <a16:creationId xmlns:a16="http://schemas.microsoft.com/office/drawing/2014/main" id="{0C58C16A-FC46-4FEE-9F55-B01B561547EA}"/>
              </a:ext>
            </a:extLst>
          </p:cNvPr>
          <p:cNvSpPr txBox="1"/>
          <p:nvPr/>
        </p:nvSpPr>
        <p:spPr>
          <a:xfrm>
            <a:off x="4718304" y="735092"/>
            <a:ext cx="6870192" cy="1107996"/>
          </a:xfrm>
          <a:prstGeom prst="rect">
            <a:avLst/>
          </a:prstGeom>
          <a:noFill/>
        </p:spPr>
        <p:txBody>
          <a:bodyPr wrap="square" rtlCol="0">
            <a:spAutoFit/>
          </a:bodyPr>
          <a:lstStyle/>
          <a:p>
            <a:r>
              <a:rPr lang="en-US" altLang="zh-CN" sz="6600" b="1" dirty="0" err="1"/>
              <a:t>Istio</a:t>
            </a:r>
            <a:endParaRPr lang="en-US" altLang="zh-CN" b="1" dirty="0"/>
          </a:p>
        </p:txBody>
      </p:sp>
      <p:sp>
        <p:nvSpPr>
          <p:cNvPr id="6" name="文本框 5">
            <a:extLst>
              <a:ext uri="{FF2B5EF4-FFF2-40B4-BE49-F238E27FC236}">
                <a16:creationId xmlns:a16="http://schemas.microsoft.com/office/drawing/2014/main" id="{A08A134C-6512-4537-8CA0-1E968BB24815}"/>
              </a:ext>
            </a:extLst>
          </p:cNvPr>
          <p:cNvSpPr txBox="1"/>
          <p:nvPr/>
        </p:nvSpPr>
        <p:spPr>
          <a:xfrm>
            <a:off x="1146048" y="3515976"/>
            <a:ext cx="6486144" cy="584775"/>
          </a:xfrm>
          <a:prstGeom prst="rect">
            <a:avLst/>
          </a:prstGeom>
          <a:noFill/>
        </p:spPr>
        <p:txBody>
          <a:bodyPr wrap="square" rtlCol="0">
            <a:spAutoFit/>
          </a:bodyPr>
          <a:lstStyle/>
          <a:p>
            <a:r>
              <a:rPr lang="en-US" altLang="zh-CN" sz="3200" b="1" dirty="0" err="1"/>
              <a:t>Istio</a:t>
            </a:r>
            <a:r>
              <a:rPr lang="zh-CN" altLang="en-US" sz="3200" b="1" dirty="0"/>
              <a:t>是什么？</a:t>
            </a:r>
            <a:endParaRPr lang="en-US" altLang="zh-CN" sz="900" b="1" dirty="0"/>
          </a:p>
        </p:txBody>
      </p:sp>
      <p:sp>
        <p:nvSpPr>
          <p:cNvPr id="3" name="文本框 2">
            <a:extLst>
              <a:ext uri="{FF2B5EF4-FFF2-40B4-BE49-F238E27FC236}">
                <a16:creationId xmlns:a16="http://schemas.microsoft.com/office/drawing/2014/main" id="{940937D4-88DB-4A1A-A2F7-14F0AB01BF5C}"/>
              </a:ext>
            </a:extLst>
          </p:cNvPr>
          <p:cNvSpPr txBox="1"/>
          <p:nvPr/>
        </p:nvSpPr>
        <p:spPr>
          <a:xfrm>
            <a:off x="1225296" y="4370832"/>
            <a:ext cx="9003792" cy="1200329"/>
          </a:xfrm>
          <a:prstGeom prst="rect">
            <a:avLst/>
          </a:prstGeom>
          <a:noFill/>
        </p:spPr>
        <p:txBody>
          <a:bodyPr wrap="square" rtlCol="0">
            <a:spAutoFit/>
          </a:bodyPr>
          <a:lstStyle/>
          <a:p>
            <a:r>
              <a:rPr lang="en-US" altLang="zh-CN" dirty="0" err="1"/>
              <a:t>Istio</a:t>
            </a:r>
            <a:r>
              <a:rPr lang="zh-CN" altLang="en-US" dirty="0"/>
              <a:t>是谷歌、</a:t>
            </a:r>
            <a:r>
              <a:rPr lang="en-US" altLang="zh-CN" dirty="0"/>
              <a:t>IBM</a:t>
            </a:r>
            <a:r>
              <a:rPr lang="zh-CN" altLang="en-US" dirty="0"/>
              <a:t>、</a:t>
            </a:r>
            <a:r>
              <a:rPr lang="en-US" altLang="zh-CN" dirty="0"/>
              <a:t>Lyft</a:t>
            </a:r>
            <a:r>
              <a:rPr lang="zh-CN" altLang="en-US" dirty="0"/>
              <a:t>等公司贡献的开源</a:t>
            </a:r>
            <a:r>
              <a:rPr lang="en-US" altLang="zh-CN" dirty="0"/>
              <a:t>Service Mesh</a:t>
            </a:r>
            <a:r>
              <a:rPr lang="zh-CN" altLang="en-US" dirty="0"/>
              <a:t>组件。它实现的目标就是让业务开发不再关注微服务之间如何调用、管理、监控等非功能性需求，而是让</a:t>
            </a:r>
            <a:r>
              <a:rPr lang="en-US" altLang="zh-CN" dirty="0" err="1"/>
              <a:t>Istio</a:t>
            </a:r>
            <a:r>
              <a:rPr lang="zh-CN" altLang="en-US" dirty="0"/>
              <a:t>来处理这些问题。需要注意的是</a:t>
            </a:r>
            <a:r>
              <a:rPr lang="en-US" altLang="zh-CN" dirty="0" err="1"/>
              <a:t>Istio</a:t>
            </a:r>
            <a:r>
              <a:rPr lang="zh-CN" altLang="en-US" dirty="0"/>
              <a:t>和</a:t>
            </a:r>
            <a:r>
              <a:rPr lang="en-US" altLang="zh-CN" dirty="0"/>
              <a:t>Kubernetes</a:t>
            </a:r>
            <a:r>
              <a:rPr lang="zh-CN" altLang="en-US" dirty="0"/>
              <a:t>有天然的支持，虽然</a:t>
            </a:r>
            <a:r>
              <a:rPr lang="en-US" altLang="zh-CN" dirty="0" err="1"/>
              <a:t>Istio</a:t>
            </a:r>
            <a:r>
              <a:rPr lang="en-US" altLang="zh-CN" dirty="0"/>
              <a:t> </a:t>
            </a:r>
            <a:r>
              <a:rPr lang="zh-CN" altLang="en-US" dirty="0"/>
              <a:t>声称支持各种环境和框架，但在实践中，它仅在</a:t>
            </a:r>
            <a:r>
              <a:rPr lang="en-US" altLang="zh-CN" dirty="0"/>
              <a:t>Kubernetes</a:t>
            </a:r>
            <a:r>
              <a:rPr lang="zh-CN" altLang="en-US" dirty="0"/>
              <a:t>上得到很好的支持。</a:t>
            </a:r>
          </a:p>
        </p:txBody>
      </p:sp>
    </p:spTree>
    <p:extLst>
      <p:ext uri="{BB962C8B-B14F-4D97-AF65-F5344CB8AC3E}">
        <p14:creationId xmlns:p14="http://schemas.microsoft.com/office/powerpoint/2010/main" val="102715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274064" y="2347174"/>
            <a:ext cx="9643872" cy="2862322"/>
          </a:xfrm>
          <a:prstGeom prst="rect">
            <a:avLst/>
          </a:prstGeom>
          <a:noFill/>
        </p:spPr>
        <p:txBody>
          <a:bodyPr wrap="square" rtlCol="0">
            <a:spAutoFit/>
          </a:bodyPr>
          <a:lstStyle/>
          <a:p>
            <a:r>
              <a:rPr lang="en-US" altLang="zh-CN" dirty="0" err="1"/>
              <a:t>stio</a:t>
            </a:r>
            <a:r>
              <a:rPr lang="en-US" altLang="zh-CN" dirty="0"/>
              <a:t> </a:t>
            </a:r>
            <a:r>
              <a:rPr lang="zh-CN" altLang="en-US" dirty="0"/>
              <a:t>提供一种简单的方式来为已部署的服务建立网络，该网络具有负载均衡、服务间认证、监控等功能，只需要对服务的代码进行一点或不需要做任何改动。想要让服务支持 </a:t>
            </a:r>
            <a:r>
              <a:rPr lang="en-US" altLang="zh-CN" dirty="0" err="1"/>
              <a:t>Istio</a:t>
            </a:r>
            <a:r>
              <a:rPr lang="zh-CN" altLang="en-US" dirty="0"/>
              <a:t>，只需要在您的环境中部署一个特殊的 </a:t>
            </a:r>
            <a:r>
              <a:rPr lang="en-US" altLang="zh-CN" dirty="0"/>
              <a:t>sidecar </a:t>
            </a:r>
            <a:r>
              <a:rPr lang="zh-CN" altLang="en-US" dirty="0"/>
              <a:t>代理，使用 </a:t>
            </a:r>
            <a:r>
              <a:rPr lang="en-US" altLang="zh-CN" dirty="0" err="1"/>
              <a:t>Istio</a:t>
            </a:r>
            <a:r>
              <a:rPr lang="en-US" altLang="zh-CN" dirty="0"/>
              <a:t> </a:t>
            </a:r>
            <a:r>
              <a:rPr lang="zh-CN" altLang="en-US" dirty="0"/>
              <a:t>控制平面功能配置和管理代理，拦截微服务之间的所有网络通信：</a:t>
            </a:r>
            <a:endParaRPr lang="en-US" altLang="zh-CN" dirty="0"/>
          </a:p>
          <a:p>
            <a:pPr marL="285750" indent="-285750">
              <a:buFont typeface="Arial" panose="020B0604020202020204" pitchFamily="34" charset="0"/>
              <a:buChar char="•"/>
            </a:pPr>
            <a:r>
              <a:rPr lang="en-US" altLang="zh-CN" dirty="0"/>
              <a:t>HTTP</a:t>
            </a:r>
            <a:r>
              <a:rPr lang="zh-CN" altLang="en-US" dirty="0"/>
              <a:t>、</a:t>
            </a:r>
            <a:r>
              <a:rPr lang="en-US" altLang="zh-CN" dirty="0" err="1"/>
              <a:t>gRPC</a:t>
            </a:r>
            <a:r>
              <a:rPr lang="zh-CN" altLang="en-US" dirty="0"/>
              <a:t>、</a:t>
            </a:r>
            <a:r>
              <a:rPr lang="en-US" altLang="zh-CN" dirty="0"/>
              <a:t>WebSocket </a:t>
            </a:r>
            <a:r>
              <a:rPr lang="zh-CN" altLang="en-US" dirty="0"/>
              <a:t>和 </a:t>
            </a:r>
            <a:r>
              <a:rPr lang="en-US" altLang="zh-CN" dirty="0"/>
              <a:t>TCP </a:t>
            </a:r>
            <a:r>
              <a:rPr lang="zh-CN" altLang="en-US" dirty="0"/>
              <a:t>流量的自动负载均衡。</a:t>
            </a:r>
          </a:p>
          <a:p>
            <a:pPr marL="285750" indent="-285750">
              <a:buFont typeface="Arial" panose="020B0604020202020204" pitchFamily="34" charset="0"/>
              <a:buChar char="•"/>
            </a:pPr>
            <a:r>
              <a:rPr lang="zh-CN" altLang="en-US" dirty="0"/>
              <a:t>通过丰富的路由规则、重试、故障转移和故障注入，可以对流量行为进行细粒度控制。</a:t>
            </a:r>
          </a:p>
          <a:p>
            <a:pPr marL="285750" indent="-285750">
              <a:buFont typeface="Arial" panose="020B0604020202020204" pitchFamily="34" charset="0"/>
              <a:buChar char="•"/>
            </a:pPr>
            <a:r>
              <a:rPr lang="zh-CN" altLang="en-US" dirty="0"/>
              <a:t>可插入的策略层和配置 </a:t>
            </a:r>
            <a:r>
              <a:rPr lang="en-US" altLang="zh-CN" dirty="0"/>
              <a:t>API</a:t>
            </a:r>
            <a:r>
              <a:rPr lang="zh-CN" altLang="en-US" dirty="0"/>
              <a:t>，支持访问控制、速率限制和配额。</a:t>
            </a:r>
          </a:p>
          <a:p>
            <a:pPr marL="285750" indent="-285750">
              <a:buFont typeface="Arial" panose="020B0604020202020204" pitchFamily="34" charset="0"/>
              <a:buChar char="•"/>
            </a:pPr>
            <a:r>
              <a:rPr lang="zh-CN" altLang="en-US" dirty="0"/>
              <a:t>对出入集群入口和出口中所有流量的自动度量指标、日志记录和追踪。</a:t>
            </a:r>
          </a:p>
          <a:p>
            <a:pPr marL="285750" indent="-285750">
              <a:buFont typeface="Arial" panose="020B0604020202020204" pitchFamily="34" charset="0"/>
              <a:buChar char="•"/>
            </a:pPr>
            <a:r>
              <a:rPr lang="zh-CN" altLang="en-US" dirty="0"/>
              <a:t>通过强大的基于身份的验证和授权，在集群中实现安全的服务间通信。</a:t>
            </a:r>
          </a:p>
          <a:p>
            <a:endParaRPr lang="zh-CN" altLang="en-US" dirty="0"/>
          </a:p>
        </p:txBody>
      </p:sp>
      <p:sp>
        <p:nvSpPr>
          <p:cNvPr id="2" name="文本框 1">
            <a:extLst>
              <a:ext uri="{FF2B5EF4-FFF2-40B4-BE49-F238E27FC236}">
                <a16:creationId xmlns:a16="http://schemas.microsoft.com/office/drawing/2014/main" id="{0C58C16A-FC46-4FEE-9F55-B01B561547EA}"/>
              </a:ext>
            </a:extLst>
          </p:cNvPr>
          <p:cNvSpPr txBox="1"/>
          <p:nvPr/>
        </p:nvSpPr>
        <p:spPr>
          <a:xfrm>
            <a:off x="3078480" y="704612"/>
            <a:ext cx="6486144" cy="707886"/>
          </a:xfrm>
          <a:prstGeom prst="rect">
            <a:avLst/>
          </a:prstGeom>
          <a:noFill/>
        </p:spPr>
        <p:txBody>
          <a:bodyPr wrap="square" rtlCol="0">
            <a:spAutoFit/>
          </a:bodyPr>
          <a:lstStyle/>
          <a:p>
            <a:r>
              <a:rPr lang="en-US" altLang="zh-CN" sz="4000" b="1" dirty="0" err="1"/>
              <a:t>Istio</a:t>
            </a:r>
            <a:r>
              <a:rPr lang="zh-CN" altLang="en-US" sz="4000" b="1" dirty="0"/>
              <a:t>功能简介</a:t>
            </a:r>
            <a:endParaRPr lang="en-US" altLang="zh-CN" sz="4000" b="1" dirty="0"/>
          </a:p>
        </p:txBody>
      </p:sp>
    </p:spTree>
    <p:extLst>
      <p:ext uri="{BB962C8B-B14F-4D97-AF65-F5344CB8AC3E}">
        <p14:creationId xmlns:p14="http://schemas.microsoft.com/office/powerpoint/2010/main" val="4285089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274064" y="2097238"/>
            <a:ext cx="9643872" cy="646331"/>
          </a:xfrm>
          <a:prstGeom prst="rect">
            <a:avLst/>
          </a:prstGeom>
          <a:noFill/>
        </p:spPr>
        <p:txBody>
          <a:bodyPr wrap="square" rtlCol="0">
            <a:spAutoFit/>
          </a:bodyPr>
          <a:lstStyle/>
          <a:p>
            <a:r>
              <a:rPr lang="zh-CN" altLang="en-US" dirty="0"/>
              <a:t>再回头看一下，微服务的常用组件，再想一下</a:t>
            </a:r>
            <a:r>
              <a:rPr lang="en-US" altLang="zh-CN" dirty="0" err="1"/>
              <a:t>ServiceMesh</a:t>
            </a:r>
            <a:r>
              <a:rPr lang="zh-CN" altLang="en-US" dirty="0"/>
              <a:t>的概念，去掉和业务无关的组件，组件虽然去掉了，但功能还是需要的，</a:t>
            </a:r>
            <a:r>
              <a:rPr lang="en-US" altLang="zh-CN" dirty="0" err="1"/>
              <a:t>Istio</a:t>
            </a:r>
            <a:r>
              <a:rPr lang="zh-CN" altLang="en-US" dirty="0"/>
              <a:t>的目的就是实现去掉的组件的功能</a:t>
            </a:r>
          </a:p>
        </p:txBody>
      </p:sp>
      <p:sp>
        <p:nvSpPr>
          <p:cNvPr id="2" name="文本框 1">
            <a:extLst>
              <a:ext uri="{FF2B5EF4-FFF2-40B4-BE49-F238E27FC236}">
                <a16:creationId xmlns:a16="http://schemas.microsoft.com/office/drawing/2014/main" id="{0C58C16A-FC46-4FEE-9F55-B01B561547EA}"/>
              </a:ext>
            </a:extLst>
          </p:cNvPr>
          <p:cNvSpPr txBox="1"/>
          <p:nvPr/>
        </p:nvSpPr>
        <p:spPr>
          <a:xfrm>
            <a:off x="2023872" y="765572"/>
            <a:ext cx="7821168" cy="461665"/>
          </a:xfrm>
          <a:prstGeom prst="rect">
            <a:avLst/>
          </a:prstGeom>
          <a:noFill/>
        </p:spPr>
        <p:txBody>
          <a:bodyPr wrap="square" rtlCol="0">
            <a:spAutoFit/>
          </a:bodyPr>
          <a:lstStyle/>
          <a:p>
            <a:r>
              <a:rPr lang="en-US" altLang="zh-CN" sz="2400" b="1" dirty="0" err="1"/>
              <a:t>Istio</a:t>
            </a:r>
            <a:r>
              <a:rPr lang="zh-CN" altLang="en-US" sz="2400" b="1" dirty="0"/>
              <a:t>到底做了哪些事，在微服务中起到什么样的作用？</a:t>
            </a:r>
          </a:p>
        </p:txBody>
      </p:sp>
      <p:pic>
        <p:nvPicPr>
          <p:cNvPr id="4" name="图片 3">
            <a:extLst>
              <a:ext uri="{FF2B5EF4-FFF2-40B4-BE49-F238E27FC236}">
                <a16:creationId xmlns:a16="http://schemas.microsoft.com/office/drawing/2014/main" id="{C16F4EBB-6702-44CE-8706-8F0FE53EC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2235" y="2978703"/>
            <a:ext cx="5544069" cy="3192973"/>
          </a:xfrm>
          <a:prstGeom prst="rect">
            <a:avLst/>
          </a:prstGeom>
        </p:spPr>
      </p:pic>
    </p:spTree>
    <p:extLst>
      <p:ext uri="{BB962C8B-B14F-4D97-AF65-F5344CB8AC3E}">
        <p14:creationId xmlns:p14="http://schemas.microsoft.com/office/powerpoint/2010/main" val="2914490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984747" y="1219414"/>
            <a:ext cx="9643872" cy="1200329"/>
          </a:xfrm>
          <a:prstGeom prst="rect">
            <a:avLst/>
          </a:prstGeom>
          <a:noFill/>
        </p:spPr>
        <p:txBody>
          <a:bodyPr wrap="square" rtlCol="0">
            <a:spAutoFit/>
          </a:bodyPr>
          <a:lstStyle/>
          <a:p>
            <a:r>
              <a:rPr lang="zh-CN" altLang="en-US" dirty="0"/>
              <a:t>使用</a:t>
            </a:r>
            <a:r>
              <a:rPr lang="en-US" altLang="zh-CN" dirty="0" err="1"/>
              <a:t>Istio</a:t>
            </a:r>
            <a:r>
              <a:rPr lang="zh-CN" altLang="en-US" dirty="0"/>
              <a:t>之后，再来看我们的微服务组件架构图，你会发现，之前的</a:t>
            </a:r>
            <a:r>
              <a:rPr lang="en-US" altLang="zh-CN" dirty="0"/>
              <a:t>API</a:t>
            </a:r>
            <a:r>
              <a:rPr lang="zh-CN" altLang="en-US" dirty="0"/>
              <a:t>网关、服务注册中心、负载均衡、熔断等组件都不需要了，这些都由</a:t>
            </a:r>
            <a:r>
              <a:rPr lang="en-US" altLang="zh-CN" dirty="0" err="1"/>
              <a:t>Istio</a:t>
            </a:r>
            <a:r>
              <a:rPr lang="zh-CN" altLang="en-US" dirty="0"/>
              <a:t>来处理。</a:t>
            </a:r>
          </a:p>
          <a:p>
            <a:r>
              <a:rPr lang="zh-CN" altLang="en-US" dirty="0"/>
              <a:t>最后微服务会只剩下服务本身和一个代理（</a:t>
            </a:r>
            <a:r>
              <a:rPr lang="en-US" altLang="zh-CN" dirty="0" err="1"/>
              <a:t>SideCar</a:t>
            </a:r>
            <a:r>
              <a:rPr lang="zh-CN" altLang="en-US" dirty="0"/>
              <a:t>）。</a:t>
            </a:r>
            <a:r>
              <a:rPr lang="en-US" altLang="zh-CN" dirty="0" err="1"/>
              <a:t>Istio</a:t>
            </a:r>
            <a:r>
              <a:rPr lang="zh-CN" altLang="en-US" dirty="0"/>
              <a:t>使用</a:t>
            </a:r>
            <a:r>
              <a:rPr lang="en-US" altLang="zh-CN" dirty="0"/>
              <a:t>Envoy</a:t>
            </a:r>
            <a:r>
              <a:rPr lang="zh-CN" altLang="en-US" dirty="0"/>
              <a:t>作为代理实现服务的动态发现、负载均衡、熔断等等。</a:t>
            </a:r>
            <a:r>
              <a:rPr lang="en-US" altLang="zh-CN" dirty="0"/>
              <a:t>Envoy</a:t>
            </a:r>
            <a:r>
              <a:rPr lang="zh-CN" altLang="en-US" dirty="0"/>
              <a:t>是基于</a:t>
            </a:r>
            <a:r>
              <a:rPr lang="en-US" altLang="zh-CN" dirty="0"/>
              <a:t>C++</a:t>
            </a:r>
            <a:r>
              <a:rPr lang="zh-CN" altLang="en-US" dirty="0"/>
              <a:t>开发的代理。</a:t>
            </a:r>
          </a:p>
        </p:txBody>
      </p:sp>
      <p:pic>
        <p:nvPicPr>
          <p:cNvPr id="6" name="图片 5">
            <a:extLst>
              <a:ext uri="{FF2B5EF4-FFF2-40B4-BE49-F238E27FC236}">
                <a16:creationId xmlns:a16="http://schemas.microsoft.com/office/drawing/2014/main" id="{FB85BB73-031E-4409-BEBD-5B924F960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87" y="3141088"/>
            <a:ext cx="5300229" cy="2998555"/>
          </a:xfrm>
          <a:prstGeom prst="rect">
            <a:avLst/>
          </a:prstGeom>
        </p:spPr>
      </p:pic>
      <p:pic>
        <p:nvPicPr>
          <p:cNvPr id="9" name="图片 8">
            <a:extLst>
              <a:ext uri="{FF2B5EF4-FFF2-40B4-BE49-F238E27FC236}">
                <a16:creationId xmlns:a16="http://schemas.microsoft.com/office/drawing/2014/main" id="{9C5F823D-A584-4F19-80ED-A7BDC5A1E6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8484" y="3067936"/>
            <a:ext cx="5484876" cy="2960817"/>
          </a:xfrm>
          <a:prstGeom prst="rect">
            <a:avLst/>
          </a:prstGeom>
        </p:spPr>
      </p:pic>
    </p:spTree>
    <p:extLst>
      <p:ext uri="{BB962C8B-B14F-4D97-AF65-F5344CB8AC3E}">
        <p14:creationId xmlns:p14="http://schemas.microsoft.com/office/powerpoint/2010/main" val="1208109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995293" y="859750"/>
            <a:ext cx="9643872" cy="2985433"/>
          </a:xfrm>
          <a:prstGeom prst="rect">
            <a:avLst/>
          </a:prstGeom>
          <a:noFill/>
        </p:spPr>
        <p:txBody>
          <a:bodyPr wrap="square" rtlCol="0">
            <a:spAutoFit/>
          </a:bodyPr>
          <a:lstStyle/>
          <a:p>
            <a:r>
              <a:rPr lang="zh-CN" altLang="en-US" dirty="0"/>
              <a:t>在</a:t>
            </a:r>
            <a:r>
              <a:rPr lang="en-US" altLang="zh-CN" dirty="0"/>
              <a:t>Kubernetes</a:t>
            </a:r>
            <a:r>
              <a:rPr lang="zh-CN" altLang="en-US" dirty="0"/>
              <a:t>集群里，你可以为每个微服务通过一个</a:t>
            </a:r>
            <a:r>
              <a:rPr lang="en-US" altLang="zh-CN" dirty="0"/>
              <a:t>Policy</a:t>
            </a:r>
            <a:r>
              <a:rPr lang="zh-CN" altLang="en-US" dirty="0"/>
              <a:t>文件描述代理服务，</a:t>
            </a:r>
            <a:r>
              <a:rPr lang="en-US" altLang="zh-CN" dirty="0" err="1"/>
              <a:t>Istio</a:t>
            </a:r>
            <a:r>
              <a:rPr lang="en-US" altLang="zh-CN" dirty="0"/>
              <a:t> Pilot</a:t>
            </a:r>
            <a:r>
              <a:rPr lang="zh-CN" altLang="en-US" dirty="0"/>
              <a:t>会统一收集所有的代理注册信息，用来进行服务之间的请求调度。</a:t>
            </a:r>
            <a:r>
              <a:rPr lang="en-US" altLang="zh-CN" dirty="0" err="1"/>
              <a:t>Istio</a:t>
            </a:r>
            <a:r>
              <a:rPr lang="zh-CN" altLang="en-US" dirty="0"/>
              <a:t>的调度机制如下：</a:t>
            </a:r>
          </a:p>
          <a:p>
            <a:pPr marL="285750" indent="-285750">
              <a:buFont typeface="Arial" panose="020B0604020202020204" pitchFamily="34" charset="0"/>
              <a:buChar char="•"/>
            </a:pPr>
            <a:r>
              <a:rPr lang="zh-CN" altLang="en-US" sz="1600" dirty="0"/>
              <a:t>解析所有的请求，并把这些请求发送到本地的代理；</a:t>
            </a:r>
          </a:p>
          <a:p>
            <a:pPr marL="285750" indent="-285750">
              <a:buFont typeface="Arial" panose="020B0604020202020204" pitchFamily="34" charset="0"/>
              <a:buChar char="•"/>
            </a:pPr>
            <a:r>
              <a:rPr lang="zh-CN" altLang="en-US" sz="1600" dirty="0"/>
              <a:t>负载均衡会将请求分发到某个代理实例；</a:t>
            </a:r>
          </a:p>
          <a:p>
            <a:pPr marL="285750" indent="-285750">
              <a:buFont typeface="Arial" panose="020B0604020202020204" pitchFamily="34" charset="0"/>
              <a:buChar char="•"/>
            </a:pPr>
            <a:r>
              <a:rPr lang="zh-CN" altLang="en-US" sz="1600" dirty="0"/>
              <a:t>代理实例会进行检查，例如</a:t>
            </a:r>
            <a:r>
              <a:rPr lang="en-US" altLang="zh-CN" sz="1600" dirty="0"/>
              <a:t>ACL</a:t>
            </a:r>
            <a:r>
              <a:rPr lang="zh-CN" altLang="en-US" sz="1600" dirty="0"/>
              <a:t>、</a:t>
            </a:r>
            <a:r>
              <a:rPr lang="en-US" altLang="zh-CN" sz="1600" dirty="0"/>
              <a:t>Quota</a:t>
            </a:r>
            <a:r>
              <a:rPr lang="zh-CN" altLang="en-US" sz="1600" dirty="0"/>
              <a:t>等等；</a:t>
            </a:r>
          </a:p>
          <a:p>
            <a:pPr marL="285750" indent="-285750">
              <a:buFont typeface="Arial" panose="020B0604020202020204" pitchFamily="34" charset="0"/>
              <a:buChar char="•"/>
            </a:pPr>
            <a:r>
              <a:rPr lang="zh-CN" altLang="en-US" sz="1600" dirty="0"/>
              <a:t>如果成功，目标服务返回结果给请求调用者。</a:t>
            </a:r>
            <a:endParaRPr lang="en-US" altLang="zh-CN" sz="1600" dirty="0"/>
          </a:p>
          <a:p>
            <a:endParaRPr lang="en-US" altLang="zh-CN" sz="1600" dirty="0"/>
          </a:p>
          <a:p>
            <a:r>
              <a:rPr lang="zh-CN" altLang="en-US" dirty="0"/>
              <a:t>所有的服务追踪信息可以统一通过</a:t>
            </a:r>
            <a:r>
              <a:rPr lang="en-US" altLang="zh-CN" dirty="0" err="1"/>
              <a:t>Istio</a:t>
            </a:r>
            <a:r>
              <a:rPr lang="en-US" altLang="zh-CN" dirty="0"/>
              <a:t> Mixer</a:t>
            </a:r>
            <a:r>
              <a:rPr lang="zh-CN" altLang="en-US" dirty="0"/>
              <a:t>进行收集，并发送到</a:t>
            </a:r>
            <a:r>
              <a:rPr lang="en-US" altLang="zh-CN" dirty="0"/>
              <a:t>Prometheus</a:t>
            </a:r>
            <a:r>
              <a:rPr lang="zh-CN" altLang="en-US" dirty="0"/>
              <a:t>，用</a:t>
            </a:r>
            <a:r>
              <a:rPr lang="en-US" altLang="zh-CN" dirty="0"/>
              <a:t>Grafana</a:t>
            </a:r>
            <a:r>
              <a:rPr lang="zh-CN" altLang="en-US" dirty="0"/>
              <a:t>进行数据可视化展示。</a:t>
            </a:r>
          </a:p>
          <a:p>
            <a:br>
              <a:rPr lang="zh-CN" altLang="en-US" dirty="0"/>
            </a:br>
            <a:endParaRPr lang="zh-CN" altLang="en-US" dirty="0"/>
          </a:p>
        </p:txBody>
      </p:sp>
      <p:pic>
        <p:nvPicPr>
          <p:cNvPr id="7" name="图片 6">
            <a:extLst>
              <a:ext uri="{FF2B5EF4-FFF2-40B4-BE49-F238E27FC236}">
                <a16:creationId xmlns:a16="http://schemas.microsoft.com/office/drawing/2014/main" id="{F5EC64ED-AB35-4490-BE25-11F618C80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4986" y="3098337"/>
            <a:ext cx="5824485" cy="3489298"/>
          </a:xfrm>
          <a:prstGeom prst="rect">
            <a:avLst/>
          </a:prstGeom>
        </p:spPr>
      </p:pic>
    </p:spTree>
    <p:extLst>
      <p:ext uri="{BB962C8B-B14F-4D97-AF65-F5344CB8AC3E}">
        <p14:creationId xmlns:p14="http://schemas.microsoft.com/office/powerpoint/2010/main" val="1660301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274064" y="2097238"/>
            <a:ext cx="9643872" cy="1477328"/>
          </a:xfrm>
          <a:prstGeom prst="rect">
            <a:avLst/>
          </a:prstGeom>
          <a:noFill/>
        </p:spPr>
        <p:txBody>
          <a:bodyPr wrap="square" rtlCol="0">
            <a:spAutoFit/>
          </a:bodyPr>
          <a:lstStyle/>
          <a:p>
            <a:r>
              <a:rPr lang="en-US" altLang="zh-CN" dirty="0" err="1"/>
              <a:t>Istio</a:t>
            </a:r>
            <a:r>
              <a:rPr lang="zh-CN" altLang="en-US" dirty="0"/>
              <a:t>基本架构图如下图所示，网格东西向及南北向的流量控制，核心思路是由</a:t>
            </a:r>
            <a:r>
              <a:rPr lang="en-US" altLang="zh-CN" dirty="0"/>
              <a:t>Pilot</a:t>
            </a:r>
            <a:r>
              <a:rPr lang="zh-CN" altLang="en-US" dirty="0"/>
              <a:t>维护管理策略，并通过标准接口下发到</a:t>
            </a:r>
            <a:r>
              <a:rPr lang="en-US" altLang="zh-CN" dirty="0"/>
              <a:t>Envoy Proxy</a:t>
            </a:r>
            <a:r>
              <a:rPr lang="zh-CN" altLang="en-US" dirty="0"/>
              <a:t>中，由</a:t>
            </a:r>
            <a:r>
              <a:rPr lang="en-US" altLang="zh-CN" dirty="0"/>
              <a:t>Envoy</a:t>
            </a:r>
            <a:r>
              <a:rPr lang="zh-CN" altLang="en-US" dirty="0"/>
              <a:t>最终实现流量的转发。可以从下面的图中看出</a:t>
            </a:r>
            <a:r>
              <a:rPr lang="en-US" altLang="zh-CN" dirty="0" err="1"/>
              <a:t>Istio</a:t>
            </a:r>
            <a:r>
              <a:rPr lang="zh-CN" altLang="en-US" dirty="0"/>
              <a:t>的基本架构</a:t>
            </a:r>
          </a:p>
          <a:p>
            <a:br>
              <a:rPr lang="zh-CN" altLang="en-US" dirty="0"/>
            </a:br>
            <a:endParaRPr lang="zh-CN" altLang="en-US" dirty="0"/>
          </a:p>
        </p:txBody>
      </p:sp>
      <p:sp>
        <p:nvSpPr>
          <p:cNvPr id="2" name="文本框 1">
            <a:extLst>
              <a:ext uri="{FF2B5EF4-FFF2-40B4-BE49-F238E27FC236}">
                <a16:creationId xmlns:a16="http://schemas.microsoft.com/office/drawing/2014/main" id="{0C58C16A-FC46-4FEE-9F55-B01B561547EA}"/>
              </a:ext>
            </a:extLst>
          </p:cNvPr>
          <p:cNvSpPr txBox="1"/>
          <p:nvPr/>
        </p:nvSpPr>
        <p:spPr>
          <a:xfrm>
            <a:off x="3096768" y="754108"/>
            <a:ext cx="7821168" cy="1323439"/>
          </a:xfrm>
          <a:prstGeom prst="rect">
            <a:avLst/>
          </a:prstGeom>
          <a:noFill/>
        </p:spPr>
        <p:txBody>
          <a:bodyPr wrap="square" rtlCol="0">
            <a:spAutoFit/>
          </a:bodyPr>
          <a:lstStyle/>
          <a:p>
            <a:r>
              <a:rPr lang="en-US" altLang="zh-CN" sz="3200" b="1" dirty="0" err="1"/>
              <a:t>Istio</a:t>
            </a:r>
            <a:r>
              <a:rPr lang="zh-CN" altLang="en-US" sz="3200" b="1" dirty="0"/>
              <a:t>架构</a:t>
            </a:r>
          </a:p>
          <a:p>
            <a:br>
              <a:rPr lang="zh-CN" altLang="en-US" sz="2400" dirty="0"/>
            </a:br>
            <a:endParaRPr lang="zh-CN" altLang="en-US" sz="2400" b="1" dirty="0"/>
          </a:p>
        </p:txBody>
      </p:sp>
    </p:spTree>
    <p:extLst>
      <p:ext uri="{BB962C8B-B14F-4D97-AF65-F5344CB8AC3E}">
        <p14:creationId xmlns:p14="http://schemas.microsoft.com/office/powerpoint/2010/main" val="1189422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790119F-1F02-4DF9-BFB5-1AEA3E01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760" y="398634"/>
            <a:ext cx="6985722" cy="6278040"/>
          </a:xfrm>
          <a:prstGeom prst="rect">
            <a:avLst/>
          </a:prstGeom>
        </p:spPr>
      </p:pic>
    </p:spTree>
    <p:extLst>
      <p:ext uri="{BB962C8B-B14F-4D97-AF65-F5344CB8AC3E}">
        <p14:creationId xmlns:p14="http://schemas.microsoft.com/office/powerpoint/2010/main" val="4257975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103376" y="1097494"/>
            <a:ext cx="9643872" cy="1354217"/>
          </a:xfrm>
          <a:prstGeom prst="rect">
            <a:avLst/>
          </a:prstGeom>
          <a:noFill/>
        </p:spPr>
        <p:txBody>
          <a:bodyPr wrap="square" rtlCol="0">
            <a:spAutoFit/>
          </a:bodyPr>
          <a:lstStyle/>
          <a:p>
            <a:r>
              <a:rPr lang="zh-CN" altLang="en-US" sz="2800" b="1" dirty="0"/>
              <a:t>数据面</a:t>
            </a:r>
          </a:p>
          <a:p>
            <a:endParaRPr lang="zh-CN" altLang="en-US" dirty="0"/>
          </a:p>
          <a:p>
            <a:br>
              <a:rPr lang="zh-CN" altLang="en-US" dirty="0"/>
            </a:br>
            <a:endParaRPr lang="zh-CN" altLang="en-US" dirty="0"/>
          </a:p>
        </p:txBody>
      </p:sp>
      <p:sp>
        <p:nvSpPr>
          <p:cNvPr id="8" name="文本框 7">
            <a:extLst>
              <a:ext uri="{FF2B5EF4-FFF2-40B4-BE49-F238E27FC236}">
                <a16:creationId xmlns:a16="http://schemas.microsoft.com/office/drawing/2014/main" id="{1FF24F58-4665-46F0-A5B5-7B88C3EDB1D7}"/>
              </a:ext>
            </a:extLst>
          </p:cNvPr>
          <p:cNvSpPr txBox="1"/>
          <p:nvPr/>
        </p:nvSpPr>
        <p:spPr>
          <a:xfrm>
            <a:off x="1103376" y="2115312"/>
            <a:ext cx="8936736" cy="4247317"/>
          </a:xfrm>
          <a:prstGeom prst="rect">
            <a:avLst/>
          </a:prstGeom>
          <a:noFill/>
        </p:spPr>
        <p:txBody>
          <a:bodyPr wrap="square" rtlCol="0">
            <a:spAutoFit/>
          </a:bodyPr>
          <a:lstStyle/>
          <a:p>
            <a:r>
              <a:rPr lang="en-US" altLang="zh-CN" dirty="0" err="1"/>
              <a:t>Istio</a:t>
            </a:r>
            <a:r>
              <a:rPr lang="en-US" altLang="zh-CN" dirty="0"/>
              <a:t> </a:t>
            </a:r>
            <a:r>
              <a:rPr lang="zh-CN" altLang="en-US" dirty="0"/>
              <a:t>使用 </a:t>
            </a:r>
            <a:r>
              <a:rPr lang="en-US" altLang="zh-CN" dirty="0"/>
              <a:t>Envoy </a:t>
            </a:r>
            <a:r>
              <a:rPr lang="zh-CN" altLang="en-US" dirty="0"/>
              <a:t>代理的扩展版本，</a:t>
            </a:r>
            <a:r>
              <a:rPr lang="en-US" altLang="zh-CN" dirty="0"/>
              <a:t>Envoy </a:t>
            </a:r>
            <a:r>
              <a:rPr lang="zh-CN" altLang="en-US" dirty="0"/>
              <a:t>是以 </a:t>
            </a:r>
            <a:r>
              <a:rPr lang="en-US" altLang="zh-CN" dirty="0"/>
              <a:t>C++ </a:t>
            </a:r>
            <a:r>
              <a:rPr lang="zh-CN" altLang="en-US" dirty="0"/>
              <a:t>开发的高性能代理，其实就是一个</a:t>
            </a:r>
            <a:r>
              <a:rPr lang="en-US" altLang="zh-CN" dirty="0"/>
              <a:t>proxy</a:t>
            </a:r>
            <a:r>
              <a:rPr lang="zh-CN" altLang="en-US" dirty="0"/>
              <a:t>转发器，用于调解服务网格中所有服务的所有入站和出站流量。 服务间的所有请求都会经过</a:t>
            </a:r>
            <a:r>
              <a:rPr lang="en-US" altLang="zh-CN" dirty="0"/>
              <a:t>Envoy</a:t>
            </a:r>
            <a:r>
              <a:rPr lang="zh-CN" altLang="en-US" dirty="0"/>
              <a:t>然后由</a:t>
            </a:r>
            <a:r>
              <a:rPr lang="en-US" altLang="zh-CN" dirty="0"/>
              <a:t>Envoy</a:t>
            </a:r>
            <a:r>
              <a:rPr lang="zh-CN" altLang="en-US" dirty="0"/>
              <a:t>转发。</a:t>
            </a:r>
            <a:endParaRPr lang="en-US" altLang="zh-CN" dirty="0"/>
          </a:p>
          <a:p>
            <a:endParaRPr lang="en-US" altLang="zh-CN" dirty="0"/>
          </a:p>
          <a:p>
            <a:r>
              <a:rPr lang="en-US" altLang="zh-CN" dirty="0"/>
              <a:t>Envoy </a:t>
            </a:r>
            <a:r>
              <a:rPr lang="zh-CN" altLang="en-US" dirty="0"/>
              <a:t>的许多内置功能被 </a:t>
            </a:r>
            <a:r>
              <a:rPr lang="en-US" altLang="zh-CN" dirty="0" err="1"/>
              <a:t>Istio</a:t>
            </a:r>
            <a:r>
              <a:rPr lang="en-US" altLang="zh-CN" dirty="0"/>
              <a:t> </a:t>
            </a:r>
            <a:r>
              <a:rPr lang="zh-CN" altLang="en-US" dirty="0"/>
              <a:t>发扬光大，例如：</a:t>
            </a:r>
          </a:p>
          <a:p>
            <a:pPr marL="285750" indent="-285750">
              <a:buFont typeface="Arial" panose="020B0604020202020204" pitchFamily="34" charset="0"/>
              <a:buChar char="•"/>
            </a:pPr>
            <a:r>
              <a:rPr lang="zh-CN" altLang="en-US" dirty="0"/>
              <a:t>动态服务发现</a:t>
            </a:r>
          </a:p>
          <a:p>
            <a:pPr marL="285750" indent="-285750">
              <a:buFont typeface="Arial" panose="020B0604020202020204" pitchFamily="34" charset="0"/>
              <a:buChar char="•"/>
            </a:pPr>
            <a:r>
              <a:rPr lang="zh-CN" altLang="en-US" dirty="0"/>
              <a:t>负载均衡</a:t>
            </a:r>
          </a:p>
          <a:p>
            <a:pPr marL="285750" indent="-285750">
              <a:buFont typeface="Arial" panose="020B0604020202020204" pitchFamily="34" charset="0"/>
              <a:buChar char="•"/>
            </a:pPr>
            <a:r>
              <a:rPr lang="en-US" altLang="zh-CN" dirty="0"/>
              <a:t>HTTP/2 &amp; </a:t>
            </a:r>
            <a:r>
              <a:rPr lang="en-US" altLang="zh-CN" dirty="0" err="1"/>
              <a:t>gRPC</a:t>
            </a:r>
            <a:r>
              <a:rPr lang="en-US" altLang="zh-CN" dirty="0"/>
              <a:t> </a:t>
            </a:r>
            <a:r>
              <a:rPr lang="zh-CN" altLang="en-US" dirty="0"/>
              <a:t>代理</a:t>
            </a:r>
          </a:p>
          <a:p>
            <a:pPr marL="285750" indent="-285750">
              <a:buFont typeface="Arial" panose="020B0604020202020204" pitchFamily="34" charset="0"/>
              <a:buChar char="•"/>
            </a:pPr>
            <a:r>
              <a:rPr lang="zh-CN" altLang="en-US" dirty="0"/>
              <a:t>熔断器</a:t>
            </a:r>
          </a:p>
          <a:p>
            <a:pPr marL="285750" indent="-285750">
              <a:buFont typeface="Arial" panose="020B0604020202020204" pitchFamily="34" charset="0"/>
              <a:buChar char="•"/>
            </a:pPr>
            <a:r>
              <a:rPr lang="zh-CN" altLang="en-US" dirty="0"/>
              <a:t>健康检查、基于百分比流量拆分的灰度发布</a:t>
            </a:r>
          </a:p>
          <a:p>
            <a:pPr marL="285750" indent="-285750">
              <a:buFont typeface="Arial" panose="020B0604020202020204" pitchFamily="34" charset="0"/>
              <a:buChar char="•"/>
            </a:pPr>
            <a:r>
              <a:rPr lang="zh-CN" altLang="en-US" dirty="0"/>
              <a:t>故障注入</a:t>
            </a:r>
          </a:p>
          <a:p>
            <a:pPr marL="285750" indent="-285750">
              <a:buFont typeface="Arial" panose="020B0604020202020204" pitchFamily="34" charset="0"/>
              <a:buChar char="•"/>
            </a:pPr>
            <a:r>
              <a:rPr lang="zh-CN" altLang="en-US" dirty="0"/>
              <a:t>丰富的度量指标</a:t>
            </a:r>
          </a:p>
          <a:p>
            <a:endParaRPr lang="zh-CN" altLang="en-US" dirty="0"/>
          </a:p>
          <a:p>
            <a:br>
              <a:rPr lang="zh-CN" altLang="en-US" dirty="0"/>
            </a:br>
            <a:endParaRPr lang="zh-CN" altLang="en-US" dirty="0"/>
          </a:p>
        </p:txBody>
      </p:sp>
    </p:spTree>
    <p:extLst>
      <p:ext uri="{BB962C8B-B14F-4D97-AF65-F5344CB8AC3E}">
        <p14:creationId xmlns:p14="http://schemas.microsoft.com/office/powerpoint/2010/main" val="196995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274064" y="786598"/>
            <a:ext cx="9643872" cy="1384995"/>
          </a:xfrm>
          <a:prstGeom prst="rect">
            <a:avLst/>
          </a:prstGeom>
          <a:noFill/>
        </p:spPr>
        <p:txBody>
          <a:bodyPr wrap="square" rtlCol="0">
            <a:spAutoFit/>
          </a:bodyPr>
          <a:lstStyle/>
          <a:p>
            <a:r>
              <a:rPr lang="en-US" altLang="zh-CN" sz="2400" dirty="0"/>
              <a:t>Envoy</a:t>
            </a:r>
            <a:r>
              <a:rPr lang="zh-CN" altLang="en-US" sz="2400" dirty="0"/>
              <a:t>转发规则配置</a:t>
            </a:r>
            <a:br>
              <a:rPr lang="zh-CN" altLang="en-US" sz="2400" dirty="0"/>
            </a:br>
            <a:endParaRPr lang="zh-CN" altLang="en-US" sz="2400" dirty="0"/>
          </a:p>
          <a:p>
            <a:br>
              <a:rPr lang="zh-CN" altLang="en-US" dirty="0"/>
            </a:br>
            <a:endParaRPr lang="zh-CN" altLang="en-US" dirty="0"/>
          </a:p>
        </p:txBody>
      </p:sp>
      <p:sp>
        <p:nvSpPr>
          <p:cNvPr id="8" name="文本框 7">
            <a:extLst>
              <a:ext uri="{FF2B5EF4-FFF2-40B4-BE49-F238E27FC236}">
                <a16:creationId xmlns:a16="http://schemas.microsoft.com/office/drawing/2014/main" id="{1FF24F58-4665-46F0-A5B5-7B88C3EDB1D7}"/>
              </a:ext>
            </a:extLst>
          </p:cNvPr>
          <p:cNvSpPr txBox="1"/>
          <p:nvPr/>
        </p:nvSpPr>
        <p:spPr>
          <a:xfrm>
            <a:off x="1274064" y="1550110"/>
            <a:ext cx="8936736" cy="1754326"/>
          </a:xfrm>
          <a:prstGeom prst="rect">
            <a:avLst/>
          </a:prstGeom>
          <a:noFill/>
        </p:spPr>
        <p:txBody>
          <a:bodyPr wrap="square" rtlCol="0">
            <a:spAutoFit/>
          </a:bodyPr>
          <a:lstStyle/>
          <a:p>
            <a:r>
              <a:rPr lang="zh-CN" altLang="en-US" dirty="0"/>
              <a:t>服务间的所有请求都会经过</a:t>
            </a:r>
            <a:r>
              <a:rPr lang="en-US" altLang="zh-CN" dirty="0"/>
              <a:t>Envoy</a:t>
            </a:r>
            <a:r>
              <a:rPr lang="zh-CN" altLang="en-US" dirty="0"/>
              <a:t>然后由</a:t>
            </a:r>
            <a:r>
              <a:rPr lang="en-US" altLang="zh-CN" dirty="0"/>
              <a:t>Envoy</a:t>
            </a:r>
            <a:r>
              <a:rPr lang="zh-CN" altLang="en-US" dirty="0"/>
              <a:t>转发，肯定就是需要一些规则的，然后按照这些规则转发。</a:t>
            </a:r>
            <a:endParaRPr lang="en-US" altLang="zh-CN" dirty="0"/>
          </a:p>
          <a:p>
            <a:r>
              <a:rPr lang="en-US" altLang="zh-CN" dirty="0"/>
              <a:t>Envoy</a:t>
            </a:r>
            <a:r>
              <a:rPr lang="zh-CN" altLang="en-US" dirty="0"/>
              <a:t>规则配置主要下面四个东西。</a:t>
            </a:r>
            <a:endParaRPr lang="en-US" altLang="zh-CN" dirty="0"/>
          </a:p>
          <a:p>
            <a:endParaRPr lang="zh-CN" altLang="en-US" dirty="0"/>
          </a:p>
          <a:p>
            <a:br>
              <a:rPr lang="zh-CN" altLang="en-US" dirty="0"/>
            </a:br>
            <a:endParaRPr lang="zh-CN" altLang="en-US" dirty="0"/>
          </a:p>
        </p:txBody>
      </p:sp>
      <p:sp>
        <p:nvSpPr>
          <p:cNvPr id="2" name="文本框 1">
            <a:extLst>
              <a:ext uri="{FF2B5EF4-FFF2-40B4-BE49-F238E27FC236}">
                <a16:creationId xmlns:a16="http://schemas.microsoft.com/office/drawing/2014/main" id="{7C056EC6-B15E-4EB6-B7B6-0577B569283E}"/>
              </a:ext>
            </a:extLst>
          </p:cNvPr>
          <p:cNvSpPr txBox="1"/>
          <p:nvPr/>
        </p:nvSpPr>
        <p:spPr>
          <a:xfrm>
            <a:off x="1274064" y="2595938"/>
            <a:ext cx="8698992"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Listener</a:t>
            </a:r>
          </a:p>
          <a:p>
            <a:pPr lvl="1"/>
            <a:r>
              <a:rPr lang="en-US" altLang="zh-CN" sz="1600" dirty="0"/>
              <a:t>envoy</a:t>
            </a:r>
            <a:r>
              <a:rPr lang="zh-CN" altLang="en-US" sz="1600" dirty="0"/>
              <a:t>既然是</a:t>
            </a:r>
            <a:r>
              <a:rPr lang="en-US" altLang="zh-CN" sz="1600" dirty="0"/>
              <a:t>proxy</a:t>
            </a:r>
            <a:r>
              <a:rPr lang="zh-CN" altLang="en-US" sz="1600" dirty="0"/>
              <a:t>，专门做转发，那肯定就得监听一个端口，接入请求，然后才能够根据策略转发，这个监听的端口称为</a:t>
            </a:r>
            <a:r>
              <a:rPr lang="en-US" altLang="zh-CN" sz="1600" dirty="0"/>
              <a:t>listener</a:t>
            </a:r>
          </a:p>
          <a:p>
            <a:endParaRPr lang="zh-CN" altLang="en-US" sz="2000" dirty="0"/>
          </a:p>
        </p:txBody>
      </p:sp>
      <p:sp>
        <p:nvSpPr>
          <p:cNvPr id="4" name="文本框 3">
            <a:extLst>
              <a:ext uri="{FF2B5EF4-FFF2-40B4-BE49-F238E27FC236}">
                <a16:creationId xmlns:a16="http://schemas.microsoft.com/office/drawing/2014/main" id="{921F187D-A5A8-45BC-82BE-58CE22F06D5D}"/>
              </a:ext>
            </a:extLst>
          </p:cNvPr>
          <p:cNvSpPr txBox="1"/>
          <p:nvPr/>
        </p:nvSpPr>
        <p:spPr>
          <a:xfrm>
            <a:off x="1274064" y="3620447"/>
            <a:ext cx="8631936"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Endpoint</a:t>
            </a:r>
          </a:p>
          <a:p>
            <a:pPr lvl="1"/>
            <a:r>
              <a:rPr lang="zh-CN" altLang="en-US" sz="1600" dirty="0"/>
              <a:t>这个是目标的</a:t>
            </a:r>
            <a:r>
              <a:rPr lang="en-US" altLang="zh-CN" sz="1600" dirty="0" err="1"/>
              <a:t>ip</a:t>
            </a:r>
            <a:r>
              <a:rPr lang="zh-CN" altLang="en-US" sz="1600" dirty="0"/>
              <a:t>地址和端口，这个是</a:t>
            </a:r>
            <a:r>
              <a:rPr lang="en-US" altLang="zh-CN" sz="1600" dirty="0"/>
              <a:t>proxy</a:t>
            </a:r>
            <a:r>
              <a:rPr lang="zh-CN" altLang="en-US" sz="1600" dirty="0"/>
              <a:t>最终将请求转发到的地方</a:t>
            </a:r>
            <a:r>
              <a:rPr lang="zh-CN" altLang="en-US" dirty="0"/>
              <a:t>。</a:t>
            </a:r>
          </a:p>
          <a:p>
            <a:br>
              <a:rPr lang="zh-CN" altLang="en-US" dirty="0"/>
            </a:br>
            <a:endParaRPr lang="zh-CN" altLang="en-US" dirty="0"/>
          </a:p>
        </p:txBody>
      </p:sp>
      <p:sp>
        <p:nvSpPr>
          <p:cNvPr id="6" name="文本框 5">
            <a:extLst>
              <a:ext uri="{FF2B5EF4-FFF2-40B4-BE49-F238E27FC236}">
                <a16:creationId xmlns:a16="http://schemas.microsoft.com/office/drawing/2014/main" id="{E76C0236-DE1D-4522-AD94-C3A94927F8BF}"/>
              </a:ext>
            </a:extLst>
          </p:cNvPr>
          <p:cNvSpPr txBox="1"/>
          <p:nvPr/>
        </p:nvSpPr>
        <p:spPr>
          <a:xfrm>
            <a:off x="1274064" y="4346448"/>
            <a:ext cx="8979408" cy="141577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Cluster</a:t>
            </a:r>
          </a:p>
          <a:p>
            <a:pPr lvl="1"/>
            <a:r>
              <a:rPr lang="zh-CN" altLang="en-US" sz="1600" dirty="0"/>
              <a:t>当我们集群部署时，会有多个相同的服务，这样就会有三个</a:t>
            </a:r>
            <a:r>
              <a:rPr lang="en-US" altLang="zh-CN" sz="1600" dirty="0"/>
              <a:t>Ip</a:t>
            </a:r>
            <a:r>
              <a:rPr lang="zh-CN" altLang="en-US" sz="1600" dirty="0"/>
              <a:t>和端口，他们三个组在一起就是</a:t>
            </a:r>
            <a:r>
              <a:rPr lang="en-US" altLang="zh-CN" sz="1600" dirty="0"/>
              <a:t>cluster</a:t>
            </a:r>
            <a:r>
              <a:rPr lang="zh-CN" altLang="en-US" sz="1600" dirty="0"/>
              <a:t>，从这里就可推测出来，</a:t>
            </a:r>
            <a:r>
              <a:rPr lang="en-US" altLang="zh-CN" sz="1600" dirty="0"/>
              <a:t>Envoy</a:t>
            </a:r>
            <a:r>
              <a:rPr lang="zh-CN" altLang="en-US" sz="1600" dirty="0"/>
              <a:t>肯定是可以支持负载均衡</a:t>
            </a:r>
            <a:endParaRPr lang="zh-CN" altLang="en-US" dirty="0"/>
          </a:p>
          <a:p>
            <a:br>
              <a:rPr lang="zh-CN" altLang="en-US" dirty="0"/>
            </a:br>
            <a:endParaRPr lang="zh-CN" altLang="en-US" dirty="0"/>
          </a:p>
        </p:txBody>
      </p:sp>
      <p:sp>
        <p:nvSpPr>
          <p:cNvPr id="7" name="文本框 6">
            <a:extLst>
              <a:ext uri="{FF2B5EF4-FFF2-40B4-BE49-F238E27FC236}">
                <a16:creationId xmlns:a16="http://schemas.microsoft.com/office/drawing/2014/main" id="{4FCD018D-7C0B-481D-B7CC-4A4AC737C076}"/>
              </a:ext>
            </a:extLst>
          </p:cNvPr>
          <p:cNvSpPr txBox="1"/>
          <p:nvPr/>
        </p:nvSpPr>
        <p:spPr>
          <a:xfrm>
            <a:off x="1274064" y="5431536"/>
            <a:ext cx="9083040" cy="141577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Route</a:t>
            </a:r>
          </a:p>
          <a:p>
            <a:pPr lvl="1"/>
            <a:r>
              <a:rPr lang="zh-CN" altLang="en-US" sz="1600" dirty="0"/>
              <a:t>路由配置，有时候多个</a:t>
            </a:r>
            <a:r>
              <a:rPr lang="en-US" altLang="zh-CN" sz="1600" dirty="0"/>
              <a:t>cluster</a:t>
            </a:r>
            <a:r>
              <a:rPr lang="zh-CN" altLang="en-US" sz="1600" dirty="0"/>
              <a:t>具有类似的功能，但是是不同的版本号，可以通过</a:t>
            </a:r>
            <a:r>
              <a:rPr lang="en-US" altLang="zh-CN" sz="1600" dirty="0"/>
              <a:t>route</a:t>
            </a:r>
            <a:r>
              <a:rPr lang="zh-CN" altLang="en-US" sz="1600" dirty="0"/>
              <a:t>规则，选择将请求路由到某一个版本号，也即某一个</a:t>
            </a:r>
            <a:r>
              <a:rPr lang="en-US" altLang="zh-CN" sz="1600" dirty="0"/>
              <a:t>cluster</a:t>
            </a:r>
            <a:r>
              <a:rPr lang="zh-CN" altLang="en-US" sz="1600" dirty="0"/>
              <a:t>。</a:t>
            </a:r>
          </a:p>
          <a:p>
            <a:br>
              <a:rPr lang="zh-CN" altLang="en-US" dirty="0"/>
            </a:br>
            <a:endParaRPr lang="zh-CN" altLang="en-US" dirty="0"/>
          </a:p>
        </p:txBody>
      </p:sp>
    </p:spTree>
    <p:extLst>
      <p:ext uri="{BB962C8B-B14F-4D97-AF65-F5344CB8AC3E}">
        <p14:creationId xmlns:p14="http://schemas.microsoft.com/office/powerpoint/2010/main" val="95206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什么是微服务</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AE3A90E-CC76-44E4-91C7-21405E70D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264" y="767068"/>
            <a:ext cx="6601968" cy="4486892"/>
          </a:xfrm>
          <a:prstGeom prst="rect">
            <a:avLst/>
          </a:prstGeom>
        </p:spPr>
      </p:pic>
      <p:sp>
        <p:nvSpPr>
          <p:cNvPr id="7" name="文本框 6">
            <a:extLst>
              <a:ext uri="{FF2B5EF4-FFF2-40B4-BE49-F238E27FC236}">
                <a16:creationId xmlns:a16="http://schemas.microsoft.com/office/drawing/2014/main" id="{B88C272D-20DF-4BB9-85ED-2E42B50E68FF}"/>
              </a:ext>
            </a:extLst>
          </p:cNvPr>
          <p:cNvSpPr txBox="1"/>
          <p:nvPr/>
        </p:nvSpPr>
        <p:spPr>
          <a:xfrm>
            <a:off x="969264" y="5382768"/>
            <a:ext cx="9400032" cy="1631216"/>
          </a:xfrm>
          <a:prstGeom prst="rect">
            <a:avLst/>
          </a:prstGeom>
          <a:noFill/>
        </p:spPr>
        <p:txBody>
          <a:bodyPr wrap="square" rtlCol="0">
            <a:spAutoFit/>
          </a:bodyPr>
          <a:lstStyle/>
          <a:p>
            <a:r>
              <a:rPr lang="zh-CN" altLang="en-US" sz="1600" dirty="0"/>
              <a:t>如图所示，</a:t>
            </a:r>
            <a:r>
              <a:rPr lang="en-US" altLang="zh-CN" sz="1600" dirty="0"/>
              <a:t>LISTENER</a:t>
            </a:r>
            <a:r>
              <a:rPr lang="zh-CN" altLang="en-US" sz="1600" dirty="0"/>
              <a:t>被配置为监听本地</a:t>
            </a:r>
            <a:r>
              <a:rPr lang="en-US" altLang="zh-CN" sz="1600" dirty="0"/>
              <a:t>127.0.0.1</a:t>
            </a:r>
            <a:r>
              <a:rPr lang="zh-CN" altLang="en-US" sz="1600" dirty="0"/>
              <a:t>的</a:t>
            </a:r>
            <a:r>
              <a:rPr lang="en-US" altLang="zh-CN" sz="1600" dirty="0"/>
              <a:t>10000</a:t>
            </a:r>
            <a:r>
              <a:rPr lang="zh-CN" altLang="en-US" sz="1600" dirty="0"/>
              <a:t>接口，</a:t>
            </a:r>
            <a:r>
              <a:rPr lang="en-US" altLang="zh-CN" sz="1600" dirty="0"/>
              <a:t>ROUTE</a:t>
            </a:r>
            <a:r>
              <a:rPr lang="zh-CN" altLang="en-US" sz="1600" dirty="0"/>
              <a:t>配置为某个</a:t>
            </a:r>
            <a:r>
              <a:rPr lang="en-US" altLang="zh-CN" sz="1600" dirty="0"/>
              <a:t>URL</a:t>
            </a:r>
            <a:r>
              <a:rPr lang="zh-CN" altLang="en-US" sz="1600" dirty="0"/>
              <a:t>的前缀转发到哪个</a:t>
            </a:r>
            <a:r>
              <a:rPr lang="en-US" altLang="zh-CN" sz="1600" dirty="0"/>
              <a:t>CLUSTER</a:t>
            </a:r>
            <a:r>
              <a:rPr lang="zh-CN" altLang="en-US" sz="1600" dirty="0"/>
              <a:t>，</a:t>
            </a:r>
            <a:r>
              <a:rPr lang="en-US" altLang="zh-CN" sz="1600" dirty="0"/>
              <a:t>CLUSTER</a:t>
            </a:r>
            <a:r>
              <a:rPr lang="zh-CN" altLang="en-US" sz="1600" dirty="0"/>
              <a:t>里面配置负载均衡策略，</a:t>
            </a:r>
            <a:r>
              <a:rPr lang="en-US" altLang="zh-CN" sz="1600" dirty="0"/>
              <a:t>HOSTS</a:t>
            </a:r>
            <a:r>
              <a:rPr lang="zh-CN" altLang="en-US" sz="1600" dirty="0"/>
              <a:t>里面是所有的</a:t>
            </a:r>
            <a:r>
              <a:rPr lang="en-US" altLang="zh-CN" sz="1600" dirty="0"/>
              <a:t>ENDPOINT</a:t>
            </a:r>
            <a:r>
              <a:rPr lang="zh-CN" altLang="en-US" sz="1600" dirty="0"/>
              <a:t>。当然实际应用到</a:t>
            </a:r>
            <a:r>
              <a:rPr lang="en-US" altLang="zh-CN" sz="1600" dirty="0" err="1"/>
              <a:t>Istio</a:t>
            </a:r>
            <a:r>
              <a:rPr lang="zh-CN" altLang="en-US" sz="1600" dirty="0"/>
              <a:t>中时，这些配置也可以是动态的，把所有配置放在统一的地方维护，也就是放在</a:t>
            </a:r>
            <a:r>
              <a:rPr lang="en-US" altLang="zh-CN" sz="1600" dirty="0"/>
              <a:t>Discovery Service</a:t>
            </a:r>
            <a:r>
              <a:rPr lang="zh-CN" altLang="en-US" sz="1600" dirty="0"/>
              <a:t>中，过一段时间去这里拿一下配置，就修改了转发策略。</a:t>
            </a:r>
          </a:p>
          <a:p>
            <a:endParaRPr lang="zh-CN" altLang="en-US" dirty="0"/>
          </a:p>
          <a:p>
            <a:endParaRPr lang="zh-CN" altLang="en-US" dirty="0"/>
          </a:p>
        </p:txBody>
      </p:sp>
    </p:spTree>
    <p:extLst>
      <p:ext uri="{BB962C8B-B14F-4D97-AF65-F5344CB8AC3E}">
        <p14:creationId xmlns:p14="http://schemas.microsoft.com/office/powerpoint/2010/main" val="2341529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919FD7F-F703-4ED0-8613-D6F29223B2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4335" y="242584"/>
            <a:ext cx="2854914" cy="6858000"/>
          </a:xfrm>
          <a:prstGeom prst="rect">
            <a:avLst/>
          </a:prstGeom>
        </p:spPr>
      </p:pic>
    </p:spTree>
    <p:extLst>
      <p:ext uri="{BB962C8B-B14F-4D97-AF65-F5344CB8AC3E}">
        <p14:creationId xmlns:p14="http://schemas.microsoft.com/office/powerpoint/2010/main" val="1763491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F8ED516-41AB-46CC-BD58-5D3726CA4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540" y="2348673"/>
            <a:ext cx="7417308" cy="4106991"/>
          </a:xfrm>
          <a:prstGeom prst="rect">
            <a:avLst/>
          </a:prstGeom>
        </p:spPr>
      </p:pic>
      <p:sp>
        <p:nvSpPr>
          <p:cNvPr id="5" name="文本框 4">
            <a:extLst>
              <a:ext uri="{FF2B5EF4-FFF2-40B4-BE49-F238E27FC236}">
                <a16:creationId xmlns:a16="http://schemas.microsoft.com/office/drawing/2014/main" id="{CE393FBD-BE95-41E8-B992-2326227079F0}"/>
              </a:ext>
            </a:extLst>
          </p:cNvPr>
          <p:cNvSpPr txBox="1"/>
          <p:nvPr/>
        </p:nvSpPr>
        <p:spPr>
          <a:xfrm>
            <a:off x="853440" y="560832"/>
            <a:ext cx="9838944" cy="646331"/>
          </a:xfrm>
          <a:prstGeom prst="rect">
            <a:avLst/>
          </a:prstGeom>
          <a:noFill/>
        </p:spPr>
        <p:txBody>
          <a:bodyPr wrap="square" rtlCol="0">
            <a:spAutoFit/>
          </a:bodyPr>
          <a:lstStyle/>
          <a:p>
            <a:r>
              <a:rPr lang="zh-CN" altLang="en-US" dirty="0"/>
              <a:t>从下面这个图我们可以简单看出来，</a:t>
            </a:r>
            <a:r>
              <a:rPr lang="en-US" altLang="zh-CN" dirty="0"/>
              <a:t>Envoy</a:t>
            </a:r>
            <a:r>
              <a:rPr lang="zh-CN" altLang="en-US" dirty="0"/>
              <a:t>在</a:t>
            </a:r>
            <a:r>
              <a:rPr lang="en-US" altLang="zh-CN" dirty="0" err="1"/>
              <a:t>Istio</a:t>
            </a:r>
            <a:r>
              <a:rPr lang="zh-CN" altLang="en-US" dirty="0"/>
              <a:t>到底处于一个什么样的位置，前面也提到过，</a:t>
            </a:r>
            <a:r>
              <a:rPr lang="en-US" altLang="zh-CN" dirty="0" err="1"/>
              <a:t>ServiceMesh</a:t>
            </a:r>
            <a:r>
              <a:rPr lang="zh-CN" altLang="en-US" dirty="0"/>
              <a:t>概念的核心就是</a:t>
            </a:r>
            <a:r>
              <a:rPr lang="en-US" altLang="zh-CN" dirty="0" err="1"/>
              <a:t>SideCar</a:t>
            </a:r>
            <a:r>
              <a:rPr lang="zh-CN" altLang="en-US" dirty="0"/>
              <a:t>部署，在</a:t>
            </a:r>
            <a:r>
              <a:rPr lang="en-US" altLang="zh-CN" dirty="0" err="1"/>
              <a:t>Istio</a:t>
            </a:r>
            <a:r>
              <a:rPr lang="zh-CN" altLang="en-US" dirty="0"/>
              <a:t>中的</a:t>
            </a:r>
            <a:r>
              <a:rPr lang="en-US" altLang="zh-CN" dirty="0" err="1"/>
              <a:t>SideCar</a:t>
            </a:r>
            <a:r>
              <a:rPr lang="zh-CN" altLang="en-US" dirty="0"/>
              <a:t>就是基于</a:t>
            </a:r>
            <a:r>
              <a:rPr lang="en-US" altLang="zh-CN" dirty="0" err="1"/>
              <a:t>Envory</a:t>
            </a:r>
            <a:r>
              <a:rPr lang="zh-CN" altLang="en-US" dirty="0"/>
              <a:t>部署到整个环境中的</a:t>
            </a:r>
          </a:p>
        </p:txBody>
      </p:sp>
      <p:sp>
        <p:nvSpPr>
          <p:cNvPr id="6" name="文本框 5">
            <a:extLst>
              <a:ext uri="{FF2B5EF4-FFF2-40B4-BE49-F238E27FC236}">
                <a16:creationId xmlns:a16="http://schemas.microsoft.com/office/drawing/2014/main" id="{A35393FE-660B-4B03-980D-F0FD1A335769}"/>
              </a:ext>
            </a:extLst>
          </p:cNvPr>
          <p:cNvSpPr txBox="1"/>
          <p:nvPr/>
        </p:nvSpPr>
        <p:spPr>
          <a:xfrm>
            <a:off x="853440" y="1207163"/>
            <a:ext cx="10125456" cy="1477328"/>
          </a:xfrm>
          <a:prstGeom prst="rect">
            <a:avLst/>
          </a:prstGeom>
          <a:noFill/>
        </p:spPr>
        <p:txBody>
          <a:bodyPr wrap="square" rtlCol="0">
            <a:spAutoFit/>
          </a:bodyPr>
          <a:lstStyle/>
          <a:p>
            <a:r>
              <a:rPr lang="zh-CN" altLang="en-US" dirty="0"/>
              <a:t>另外</a:t>
            </a:r>
            <a:r>
              <a:rPr lang="en-US" altLang="zh-CN" dirty="0"/>
              <a:t>Envoy </a:t>
            </a:r>
            <a:r>
              <a:rPr lang="zh-CN" altLang="en-US" dirty="0"/>
              <a:t>和对应服务在同一个 </a:t>
            </a:r>
            <a:r>
              <a:rPr lang="en-US" altLang="zh-CN" dirty="0"/>
              <a:t>Kubernetes pod </a:t>
            </a:r>
            <a:r>
              <a:rPr lang="zh-CN" altLang="en-US" dirty="0"/>
              <a:t>中。这允许 </a:t>
            </a:r>
            <a:r>
              <a:rPr lang="en-US" altLang="zh-CN" dirty="0" err="1"/>
              <a:t>Istio</a:t>
            </a:r>
            <a:r>
              <a:rPr lang="en-US" altLang="zh-CN" dirty="0"/>
              <a:t> </a:t>
            </a:r>
            <a:r>
              <a:rPr lang="zh-CN" altLang="en-US" dirty="0"/>
              <a:t>将大量关于流量行为的信号作为属性提取出来，而这些属性又可以在 </a:t>
            </a:r>
            <a:r>
              <a:rPr lang="en-US" altLang="zh-CN" dirty="0"/>
              <a:t>Mixer </a:t>
            </a:r>
            <a:r>
              <a:rPr lang="zh-CN" altLang="en-US" dirty="0"/>
              <a:t>中用于执行策略决策，并发送给监控系统，以提供整个网格行为的信息。</a:t>
            </a:r>
          </a:p>
          <a:p>
            <a:br>
              <a:rPr lang="zh-CN" altLang="en-US" dirty="0"/>
            </a:br>
            <a:endParaRPr lang="zh-CN" altLang="en-US" dirty="0"/>
          </a:p>
        </p:txBody>
      </p:sp>
    </p:spTree>
    <p:extLst>
      <p:ext uri="{BB962C8B-B14F-4D97-AF65-F5344CB8AC3E}">
        <p14:creationId xmlns:p14="http://schemas.microsoft.com/office/powerpoint/2010/main" val="4063745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103376" y="1097494"/>
            <a:ext cx="9643872" cy="2215991"/>
          </a:xfrm>
          <a:prstGeom prst="rect">
            <a:avLst/>
          </a:prstGeom>
          <a:noFill/>
        </p:spPr>
        <p:txBody>
          <a:bodyPr wrap="square" rtlCol="0">
            <a:spAutoFit/>
          </a:bodyPr>
          <a:lstStyle/>
          <a:p>
            <a:r>
              <a:rPr lang="zh-CN" altLang="en-US" sz="2800" b="1" dirty="0"/>
              <a:t>控制面</a:t>
            </a:r>
            <a:r>
              <a:rPr lang="en-US" altLang="zh-CN" sz="2800" b="1" dirty="0"/>
              <a:t>Pilot</a:t>
            </a:r>
          </a:p>
          <a:p>
            <a:br>
              <a:rPr lang="en-US" altLang="zh-CN" sz="2800" dirty="0"/>
            </a:br>
            <a:endParaRPr lang="zh-CN" altLang="en-US" sz="2800" b="1" dirty="0"/>
          </a:p>
          <a:p>
            <a:endParaRPr lang="zh-CN" altLang="en-US" dirty="0"/>
          </a:p>
          <a:p>
            <a:br>
              <a:rPr lang="zh-CN" altLang="en-US" dirty="0"/>
            </a:br>
            <a:endParaRPr lang="zh-CN" altLang="en-US" dirty="0"/>
          </a:p>
        </p:txBody>
      </p:sp>
      <p:sp>
        <p:nvSpPr>
          <p:cNvPr id="8" name="文本框 7">
            <a:extLst>
              <a:ext uri="{FF2B5EF4-FFF2-40B4-BE49-F238E27FC236}">
                <a16:creationId xmlns:a16="http://schemas.microsoft.com/office/drawing/2014/main" id="{1FF24F58-4665-46F0-A5B5-7B88C3EDB1D7}"/>
              </a:ext>
            </a:extLst>
          </p:cNvPr>
          <p:cNvSpPr txBox="1"/>
          <p:nvPr/>
        </p:nvSpPr>
        <p:spPr>
          <a:xfrm>
            <a:off x="1024128" y="2121408"/>
            <a:ext cx="8936736" cy="3139321"/>
          </a:xfrm>
          <a:prstGeom prst="rect">
            <a:avLst/>
          </a:prstGeom>
          <a:noFill/>
        </p:spPr>
        <p:txBody>
          <a:bodyPr wrap="square" rtlCol="0">
            <a:spAutoFit/>
          </a:bodyPr>
          <a:lstStyle/>
          <a:p>
            <a:r>
              <a:rPr lang="en-US" altLang="zh-CN" dirty="0"/>
              <a:t>Pilot</a:t>
            </a:r>
            <a:r>
              <a:rPr lang="zh-CN" altLang="en-US" dirty="0"/>
              <a:t>是</a:t>
            </a:r>
            <a:r>
              <a:rPr lang="en-US" altLang="zh-CN" dirty="0" err="1"/>
              <a:t>Istio</a:t>
            </a:r>
            <a:r>
              <a:rPr lang="zh-CN" altLang="en-US" dirty="0"/>
              <a:t>中的一个核心组件，它为整个</a:t>
            </a:r>
            <a:r>
              <a:rPr lang="en-US" altLang="zh-CN" dirty="0"/>
              <a:t>mesh</a:t>
            </a:r>
            <a:r>
              <a:rPr lang="zh-CN" altLang="en-US" dirty="0"/>
              <a:t>提供了标准的服务模型</a:t>
            </a:r>
            <a:r>
              <a:rPr lang="en-US" altLang="zh-CN" dirty="0"/>
              <a:t>, </a:t>
            </a:r>
            <a:r>
              <a:rPr lang="zh-CN" altLang="en-US" dirty="0"/>
              <a:t>该标准服务模型独立于各种底层平台</a:t>
            </a:r>
            <a:r>
              <a:rPr lang="en-US" altLang="zh-CN" dirty="0"/>
              <a:t>, Pilot</a:t>
            </a:r>
            <a:r>
              <a:rPr lang="zh-CN" altLang="en-US" dirty="0"/>
              <a:t>以插件方式对接不同的服务发现平台</a:t>
            </a:r>
            <a:r>
              <a:rPr lang="en-US" altLang="zh-CN" dirty="0"/>
              <a:t>, </a:t>
            </a:r>
            <a:r>
              <a:rPr lang="zh-CN" altLang="en-US" dirty="0"/>
              <a:t>解析用户输入的流控配置</a:t>
            </a:r>
            <a:r>
              <a:rPr lang="en-US" altLang="zh-CN" dirty="0"/>
              <a:t>, </a:t>
            </a:r>
            <a:r>
              <a:rPr lang="zh-CN" altLang="en-US" dirty="0"/>
              <a:t>转换为统一的服务发现和流量控制模型</a:t>
            </a:r>
            <a:r>
              <a:rPr lang="en-US" altLang="zh-CN" dirty="0"/>
              <a:t>, </a:t>
            </a:r>
            <a:r>
              <a:rPr lang="zh-CN" altLang="en-US" dirty="0"/>
              <a:t>并以</a:t>
            </a:r>
            <a:r>
              <a:rPr lang="en-US" altLang="zh-CN" dirty="0" err="1"/>
              <a:t>xDS</a:t>
            </a:r>
            <a:r>
              <a:rPr lang="zh-CN" altLang="en-US" dirty="0"/>
              <a:t>方式下发到数据面。这个也是</a:t>
            </a:r>
            <a:r>
              <a:rPr lang="en-US" altLang="zh-CN" dirty="0" err="1"/>
              <a:t>Istio</a:t>
            </a:r>
            <a:r>
              <a:rPr lang="zh-CN" altLang="en-US" dirty="0"/>
              <a:t>能超过</a:t>
            </a:r>
            <a:r>
              <a:rPr lang="en-US" altLang="zh-CN" dirty="0" err="1"/>
              <a:t>Linkerd</a:t>
            </a:r>
            <a:r>
              <a:rPr lang="zh-CN" altLang="en-US" dirty="0"/>
              <a:t>称为主流框架重要原因，试想一下，既然有了一个规则，那不同的公司就可以根据自己的需求部署不同的</a:t>
            </a:r>
            <a:r>
              <a:rPr lang="en-US" altLang="zh-CN" dirty="0"/>
              <a:t>sidecar</a:t>
            </a:r>
            <a:r>
              <a:rPr lang="zh-CN" altLang="en-US" dirty="0"/>
              <a:t>，</a:t>
            </a:r>
            <a:r>
              <a:rPr lang="en-US" altLang="zh-CN" dirty="0"/>
              <a:t>Envoy</a:t>
            </a:r>
            <a:r>
              <a:rPr lang="zh-CN" altLang="en-US" dirty="0"/>
              <a:t>虽好但也不一定适合所有业务，或许</a:t>
            </a:r>
            <a:r>
              <a:rPr lang="en-US" altLang="zh-CN" dirty="0" err="1"/>
              <a:t>nginx</a:t>
            </a:r>
            <a:r>
              <a:rPr lang="zh-CN" altLang="en-US" dirty="0"/>
              <a:t>才最适合呢。</a:t>
            </a:r>
          </a:p>
          <a:p>
            <a:br>
              <a:rPr lang="zh-CN" altLang="en-US" dirty="0"/>
            </a:br>
            <a:endParaRPr lang="en-US" altLang="zh-CN" dirty="0"/>
          </a:p>
          <a:p>
            <a:endParaRPr lang="zh-CN" altLang="en-US" dirty="0"/>
          </a:p>
          <a:p>
            <a:br>
              <a:rPr lang="zh-CN" altLang="en-US" dirty="0"/>
            </a:br>
            <a:endParaRPr lang="zh-CN" altLang="en-US" dirty="0"/>
          </a:p>
        </p:txBody>
      </p:sp>
    </p:spTree>
    <p:extLst>
      <p:ext uri="{BB962C8B-B14F-4D97-AF65-F5344CB8AC3E}">
        <p14:creationId xmlns:p14="http://schemas.microsoft.com/office/powerpoint/2010/main" val="754313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FF24F58-4665-46F0-A5B5-7B88C3EDB1D7}"/>
              </a:ext>
            </a:extLst>
          </p:cNvPr>
          <p:cNvSpPr txBox="1"/>
          <p:nvPr/>
        </p:nvSpPr>
        <p:spPr>
          <a:xfrm>
            <a:off x="1316736" y="4443984"/>
            <a:ext cx="8936736" cy="1477328"/>
          </a:xfrm>
          <a:prstGeom prst="rect">
            <a:avLst/>
          </a:prstGeom>
          <a:noFill/>
        </p:spPr>
        <p:txBody>
          <a:bodyPr wrap="square" rtlCol="0">
            <a:spAutoFit/>
          </a:bodyPr>
          <a:lstStyle/>
          <a:p>
            <a:r>
              <a:rPr lang="zh-CN" altLang="en-US" dirty="0"/>
              <a:t>我们通过</a:t>
            </a:r>
            <a:r>
              <a:rPr lang="en-US" altLang="zh-CN" dirty="0" err="1"/>
              <a:t>piolt</a:t>
            </a:r>
            <a:r>
              <a:rPr lang="zh-CN" altLang="en-US" dirty="0"/>
              <a:t>的架构来简单的介绍一个它的各个模块</a:t>
            </a:r>
            <a:br>
              <a:rPr lang="zh-CN" altLang="en-US" dirty="0"/>
            </a:br>
            <a:endParaRPr lang="en-US" altLang="zh-CN" dirty="0"/>
          </a:p>
          <a:p>
            <a:endParaRPr lang="zh-CN" altLang="en-US" dirty="0"/>
          </a:p>
          <a:p>
            <a:br>
              <a:rPr lang="zh-CN" altLang="en-US" dirty="0"/>
            </a:br>
            <a:endParaRPr lang="zh-CN" altLang="en-US" dirty="0"/>
          </a:p>
        </p:txBody>
      </p:sp>
      <p:pic>
        <p:nvPicPr>
          <p:cNvPr id="4" name="图片 3">
            <a:extLst>
              <a:ext uri="{FF2B5EF4-FFF2-40B4-BE49-F238E27FC236}">
                <a16:creationId xmlns:a16="http://schemas.microsoft.com/office/drawing/2014/main" id="{4C5E3A09-C935-463A-9556-5961137FC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9895" y="0"/>
            <a:ext cx="6829425" cy="4162425"/>
          </a:xfrm>
          <a:prstGeom prst="rect">
            <a:avLst/>
          </a:prstGeom>
        </p:spPr>
      </p:pic>
    </p:spTree>
    <p:extLst>
      <p:ext uri="{BB962C8B-B14F-4D97-AF65-F5344CB8AC3E}">
        <p14:creationId xmlns:p14="http://schemas.microsoft.com/office/powerpoint/2010/main" val="3773674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38471D6-1DAA-40E1-8C64-ADE826A42568}"/>
              </a:ext>
            </a:extLst>
          </p:cNvPr>
          <p:cNvSpPr txBox="1"/>
          <p:nvPr/>
        </p:nvSpPr>
        <p:spPr>
          <a:xfrm>
            <a:off x="1030224" y="1774150"/>
            <a:ext cx="9643872" cy="415498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Abstract Model(</a:t>
            </a:r>
            <a:r>
              <a:rPr lang="zh-CN" altLang="en-US" dirty="0"/>
              <a:t>统一的服务模型</a:t>
            </a:r>
            <a:r>
              <a:rPr lang="en-US" altLang="zh-CN" dirty="0"/>
              <a:t>)</a:t>
            </a:r>
          </a:p>
          <a:p>
            <a:pPr lvl="1"/>
            <a:r>
              <a:rPr lang="en-US" altLang="zh-CN" sz="1600" dirty="0"/>
              <a:t>Pilot </a:t>
            </a:r>
            <a:r>
              <a:rPr lang="zh-CN" altLang="en-US" sz="1600" dirty="0"/>
              <a:t>定义了网格中服务的标准模型，这个标准模型独立于各种底层平台。由于有了该标准模型，各个不同的平台可以通过适配器和 </a:t>
            </a:r>
            <a:r>
              <a:rPr lang="en-US" altLang="zh-CN" sz="1600" dirty="0"/>
              <a:t>Pilot </a:t>
            </a:r>
            <a:r>
              <a:rPr lang="zh-CN" altLang="en-US" sz="1600" dirty="0"/>
              <a:t>对接，将自己特有的服务数据格式转换为标准格式，填充到 </a:t>
            </a:r>
            <a:r>
              <a:rPr lang="en-US" altLang="zh-CN" sz="1600" dirty="0"/>
              <a:t>Pilot </a:t>
            </a:r>
            <a:r>
              <a:rPr lang="zh-CN" altLang="en-US" sz="1600" dirty="0"/>
              <a:t>的标准模型中。例如：可以通过</a:t>
            </a:r>
            <a:r>
              <a:rPr lang="en-US" altLang="zh-CN" sz="1600" dirty="0"/>
              <a:t>Kubernetes API </a:t>
            </a:r>
            <a:r>
              <a:rPr lang="zh-CN" altLang="en-US" sz="1600" dirty="0"/>
              <a:t>服务器得到 </a:t>
            </a:r>
            <a:r>
              <a:rPr lang="en-US" altLang="zh-CN" sz="1600" dirty="0" err="1"/>
              <a:t>kubernetes</a:t>
            </a:r>
            <a:r>
              <a:rPr lang="en-US" altLang="zh-CN" sz="1600" dirty="0"/>
              <a:t> </a:t>
            </a:r>
            <a:r>
              <a:rPr lang="zh-CN" altLang="en-US" sz="1600" dirty="0"/>
              <a:t>中 </a:t>
            </a:r>
            <a:r>
              <a:rPr lang="en-US" altLang="zh-CN" sz="1600" dirty="0"/>
              <a:t>service </a:t>
            </a:r>
            <a:r>
              <a:rPr lang="zh-CN" altLang="en-US" sz="1600" dirty="0"/>
              <a:t>和 </a:t>
            </a:r>
            <a:r>
              <a:rPr lang="en-US" altLang="zh-CN" sz="1600" dirty="0"/>
              <a:t>pod </a:t>
            </a:r>
            <a:r>
              <a:rPr lang="zh-CN" altLang="en-US" sz="1600" dirty="0"/>
              <a:t>的相关信息，然后翻译为标准模型提供给 </a:t>
            </a:r>
            <a:r>
              <a:rPr lang="en-US" altLang="zh-CN" sz="1600" dirty="0"/>
              <a:t>Pilot </a:t>
            </a:r>
            <a:r>
              <a:rPr lang="zh-CN" altLang="en-US" sz="1600" dirty="0"/>
              <a:t>使用。当然也可以通过适配器从</a:t>
            </a:r>
            <a:r>
              <a:rPr lang="en-US" altLang="zh-CN" sz="1600" dirty="0"/>
              <a:t>Mesos, Cloud Foundry, Consul </a:t>
            </a:r>
            <a:r>
              <a:rPr lang="zh-CN" altLang="en-US" sz="1600" dirty="0"/>
              <a:t>等平台中获取服务信息。 </a:t>
            </a:r>
            <a:endParaRPr lang="zh-CN" altLang="en-US" dirty="0"/>
          </a:p>
          <a:p>
            <a:br>
              <a:rPr lang="zh-CN" altLang="en-US" sz="2800" dirty="0"/>
            </a:br>
            <a:br>
              <a:rPr lang="en-US" altLang="zh-CN" sz="2800" dirty="0"/>
            </a:br>
            <a:br>
              <a:rPr lang="en-US" altLang="zh-CN" sz="2800" dirty="0"/>
            </a:br>
            <a:endParaRPr lang="zh-CN" altLang="en-US" sz="2800" b="1" dirty="0"/>
          </a:p>
          <a:p>
            <a:endParaRPr lang="zh-CN" altLang="en-US" dirty="0"/>
          </a:p>
          <a:p>
            <a:br>
              <a:rPr lang="zh-CN" altLang="en-US" dirty="0"/>
            </a:br>
            <a:endParaRPr lang="zh-CN" altLang="en-US" dirty="0"/>
          </a:p>
        </p:txBody>
      </p:sp>
      <p:sp>
        <p:nvSpPr>
          <p:cNvPr id="6" name="文本框 5">
            <a:extLst>
              <a:ext uri="{FF2B5EF4-FFF2-40B4-BE49-F238E27FC236}">
                <a16:creationId xmlns:a16="http://schemas.microsoft.com/office/drawing/2014/main" id="{74EEE414-07C5-4CC7-808E-1DB3BB1DD599}"/>
              </a:ext>
            </a:extLst>
          </p:cNvPr>
          <p:cNvSpPr txBox="1"/>
          <p:nvPr/>
        </p:nvSpPr>
        <p:spPr>
          <a:xfrm>
            <a:off x="926592" y="928866"/>
            <a:ext cx="9643872" cy="317009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Platform Adapter</a:t>
            </a:r>
          </a:p>
          <a:p>
            <a:pPr lvl="1"/>
            <a:r>
              <a:rPr lang="zh-CN" altLang="en-US" sz="1600" dirty="0"/>
              <a:t>这个可以理解为适配器，可以对接多种不同的平台获取服务注册信息，并转换成</a:t>
            </a:r>
            <a:r>
              <a:rPr lang="en-US" altLang="zh-CN" sz="1600" dirty="0" err="1"/>
              <a:t>Istio</a:t>
            </a:r>
            <a:r>
              <a:rPr lang="zh-CN" altLang="en-US" sz="1600" dirty="0"/>
              <a:t>通用的抽象模型。</a:t>
            </a:r>
            <a:endParaRPr lang="zh-CN" altLang="en-US" dirty="0"/>
          </a:p>
          <a:p>
            <a:br>
              <a:rPr lang="zh-CN" altLang="en-US" sz="2800" dirty="0"/>
            </a:br>
            <a:br>
              <a:rPr lang="en-US" altLang="zh-CN" sz="2800" dirty="0"/>
            </a:br>
            <a:br>
              <a:rPr lang="en-US" altLang="zh-CN" sz="2800" dirty="0"/>
            </a:br>
            <a:endParaRPr lang="zh-CN" altLang="en-US" sz="2800" b="1" dirty="0"/>
          </a:p>
          <a:p>
            <a:endParaRPr lang="zh-CN" altLang="en-US" dirty="0"/>
          </a:p>
          <a:p>
            <a:br>
              <a:rPr lang="zh-CN" altLang="en-US" dirty="0"/>
            </a:br>
            <a:endParaRPr lang="zh-CN" altLang="en-US" dirty="0"/>
          </a:p>
        </p:txBody>
      </p:sp>
      <p:sp>
        <p:nvSpPr>
          <p:cNvPr id="2" name="文本框 1">
            <a:extLst>
              <a:ext uri="{FF2B5EF4-FFF2-40B4-BE49-F238E27FC236}">
                <a16:creationId xmlns:a16="http://schemas.microsoft.com/office/drawing/2014/main" id="{C8ADF887-7DF8-4E83-A04A-45EC4433F920}"/>
              </a:ext>
            </a:extLst>
          </p:cNvPr>
          <p:cNvSpPr txBox="1"/>
          <p:nvPr/>
        </p:nvSpPr>
        <p:spPr>
          <a:xfrm>
            <a:off x="1030224" y="3429000"/>
            <a:ext cx="9521952" cy="8002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标准的数据面</a:t>
            </a:r>
            <a:r>
              <a:rPr lang="en-US" altLang="zh-CN" dirty="0"/>
              <a:t>API</a:t>
            </a:r>
            <a:br>
              <a:rPr lang="zh-CN" altLang="en-US" dirty="0"/>
            </a:br>
            <a:r>
              <a:rPr lang="en-US" altLang="zh-CN" sz="1400" dirty="0"/>
              <a:t>Pilot </a:t>
            </a:r>
            <a:r>
              <a:rPr lang="zh-CN" altLang="en-US" sz="1400" dirty="0"/>
              <a:t>使用了一套起源于 </a:t>
            </a:r>
            <a:r>
              <a:rPr lang="en-US" altLang="zh-CN" sz="1400" dirty="0"/>
              <a:t>Envoy </a:t>
            </a:r>
            <a:r>
              <a:rPr lang="zh-CN" altLang="en-US" sz="1400" dirty="0"/>
              <a:t>项目的标准数据平面 </a:t>
            </a:r>
            <a:r>
              <a:rPr lang="en-US" altLang="zh-CN" sz="1400" dirty="0"/>
              <a:t>API </a:t>
            </a:r>
            <a:r>
              <a:rPr lang="zh-CN" altLang="en-US" sz="1400" dirty="0"/>
              <a:t>来将服务信息和流量规则下发到数据平面的 </a:t>
            </a:r>
            <a:r>
              <a:rPr lang="en-US" altLang="zh-CN" sz="1400" dirty="0"/>
              <a:t>sidecar </a:t>
            </a:r>
            <a:r>
              <a:rPr lang="zh-CN" altLang="en-US" sz="1400" dirty="0"/>
              <a:t>中。可以想象，有了这个标准</a:t>
            </a:r>
            <a:r>
              <a:rPr lang="en-US" altLang="zh-CN" sz="1400" dirty="0"/>
              <a:t>API</a:t>
            </a:r>
            <a:r>
              <a:rPr lang="zh-CN" altLang="en-US" sz="1400" dirty="0"/>
              <a:t>后，数据平面和控制平面实现解耦。为多种数据平面 </a:t>
            </a:r>
            <a:r>
              <a:rPr lang="en-US" altLang="zh-CN" sz="1400" dirty="0"/>
              <a:t>sidecar </a:t>
            </a:r>
            <a:r>
              <a:rPr lang="zh-CN" altLang="en-US" sz="1400" dirty="0"/>
              <a:t>实现提供了可能性</a:t>
            </a:r>
            <a:endParaRPr lang="zh-CN" altLang="en-US" dirty="0"/>
          </a:p>
        </p:txBody>
      </p:sp>
      <p:sp>
        <p:nvSpPr>
          <p:cNvPr id="3" name="文本框 2">
            <a:extLst>
              <a:ext uri="{FF2B5EF4-FFF2-40B4-BE49-F238E27FC236}">
                <a16:creationId xmlns:a16="http://schemas.microsoft.com/office/drawing/2014/main" id="{DB5927BF-C708-47FD-81B5-E62A37BFEABE}"/>
              </a:ext>
            </a:extLst>
          </p:cNvPr>
          <p:cNvSpPr txBox="1"/>
          <p:nvPr/>
        </p:nvSpPr>
        <p:spPr>
          <a:xfrm>
            <a:off x="1133856" y="4376928"/>
            <a:ext cx="9375648" cy="193899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业务 </a:t>
            </a:r>
            <a:r>
              <a:rPr lang="en-US" altLang="zh-CN" dirty="0"/>
              <a:t>DSL </a:t>
            </a:r>
            <a:r>
              <a:rPr lang="zh-CN" altLang="en-US" dirty="0"/>
              <a:t>语言</a:t>
            </a:r>
            <a:endParaRPr lang="en-US" altLang="zh-CN" dirty="0"/>
          </a:p>
          <a:p>
            <a:pPr lvl="1"/>
            <a:r>
              <a:rPr lang="en-US" altLang="zh-CN" sz="1400" dirty="0"/>
              <a:t>Pilot </a:t>
            </a:r>
            <a:r>
              <a:rPr lang="zh-CN" altLang="en-US" sz="1400" dirty="0"/>
              <a:t>还定义了一套 </a:t>
            </a:r>
            <a:r>
              <a:rPr lang="en-US" altLang="zh-CN" sz="1400" dirty="0"/>
              <a:t>DSL</a:t>
            </a:r>
            <a:r>
              <a:rPr lang="zh-CN" altLang="en-US" sz="1400" dirty="0"/>
              <a:t>（</a:t>
            </a:r>
            <a:r>
              <a:rPr lang="en-US" altLang="zh-CN" sz="1400" dirty="0"/>
              <a:t>Domain Specific Language</a:t>
            </a:r>
            <a:r>
              <a:rPr lang="zh-CN" altLang="en-US" sz="1400" dirty="0"/>
              <a:t>）语言，</a:t>
            </a:r>
            <a:r>
              <a:rPr lang="en-US" altLang="zh-CN" sz="1400" dirty="0"/>
              <a:t>DSL </a:t>
            </a:r>
            <a:r>
              <a:rPr lang="zh-CN" altLang="en-US" sz="1400" dirty="0"/>
              <a:t>语言提供了面向业务的高层抽象，可以被运维人员理解和使用。运维人员使用该 </a:t>
            </a:r>
            <a:r>
              <a:rPr lang="en-US" altLang="zh-CN" sz="1400" dirty="0"/>
              <a:t>DSL </a:t>
            </a:r>
            <a:r>
              <a:rPr lang="zh-CN" altLang="en-US" sz="1400" dirty="0"/>
              <a:t>定义流量规则并下发到 </a:t>
            </a:r>
            <a:r>
              <a:rPr lang="en-US" altLang="zh-CN" sz="1400" dirty="0"/>
              <a:t>Pilot</a:t>
            </a:r>
            <a:r>
              <a:rPr lang="zh-CN" altLang="en-US" sz="1400" dirty="0"/>
              <a:t>，这些规则被 </a:t>
            </a:r>
            <a:r>
              <a:rPr lang="en-US" altLang="zh-CN" sz="1400" dirty="0"/>
              <a:t>Pilot </a:t>
            </a:r>
            <a:r>
              <a:rPr lang="zh-CN" altLang="en-US" sz="1400" dirty="0"/>
              <a:t>翻译成数据平面的配置，再通过标准 </a:t>
            </a:r>
            <a:r>
              <a:rPr lang="en-US" altLang="zh-CN" sz="1400" dirty="0"/>
              <a:t>API </a:t>
            </a:r>
            <a:r>
              <a:rPr lang="zh-CN" altLang="en-US" sz="1400" dirty="0"/>
              <a:t>分发到 </a:t>
            </a:r>
            <a:r>
              <a:rPr lang="en-US" altLang="zh-CN" sz="1400" dirty="0"/>
              <a:t>Envoy </a:t>
            </a:r>
            <a:r>
              <a:rPr lang="zh-CN" altLang="en-US" sz="1400" dirty="0"/>
              <a:t>实例，可以在运行期对微服务的流量进行控制和调整。</a:t>
            </a:r>
          </a:p>
          <a:p>
            <a:pPr lvl="1"/>
            <a:r>
              <a:rPr lang="en-US" altLang="zh-CN" sz="1400" dirty="0"/>
              <a:t>Pilot </a:t>
            </a:r>
            <a:r>
              <a:rPr lang="zh-CN" altLang="en-US" sz="1400" dirty="0"/>
              <a:t>的规则 </a:t>
            </a:r>
            <a:r>
              <a:rPr lang="en-US" altLang="zh-CN" sz="1400" dirty="0"/>
              <a:t>DSL </a:t>
            </a:r>
            <a:r>
              <a:rPr lang="zh-CN" altLang="en-US" sz="1400" dirty="0"/>
              <a:t>是采用 </a:t>
            </a:r>
            <a:r>
              <a:rPr lang="en-US" altLang="zh-CN" sz="1400" dirty="0"/>
              <a:t>K8S API Server </a:t>
            </a:r>
            <a:r>
              <a:rPr lang="zh-CN" altLang="en-US" sz="1400" dirty="0"/>
              <a:t>中的 </a:t>
            </a:r>
            <a:r>
              <a:rPr lang="en-US" altLang="zh-CN" sz="1400" dirty="0">
                <a:hlinkClick r:id="rId3"/>
              </a:rPr>
              <a:t>Custom Resource (CRD) </a:t>
            </a:r>
            <a:r>
              <a:rPr lang="zh-CN" altLang="en-US" sz="1400" dirty="0"/>
              <a:t>实现的。</a:t>
            </a:r>
          </a:p>
          <a:p>
            <a:pPr lvl="1"/>
            <a:r>
              <a:rPr lang="zh-CN" altLang="en-US" sz="1400" dirty="0"/>
              <a:t>通过运用不同的流量规则，可以对网格中微服务进行精细化的流量控制，如按版本分流，断路器，故障注入，灰度发布等。</a:t>
            </a:r>
          </a:p>
          <a:p>
            <a:endParaRPr lang="zh-CN" altLang="en-US" dirty="0"/>
          </a:p>
        </p:txBody>
      </p:sp>
    </p:spTree>
    <p:extLst>
      <p:ext uri="{BB962C8B-B14F-4D97-AF65-F5344CB8AC3E}">
        <p14:creationId xmlns:p14="http://schemas.microsoft.com/office/powerpoint/2010/main" val="1503725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86D07-3175-4D1F-88B7-6C5D0E047E05}"/>
              </a:ext>
            </a:extLst>
          </p:cNvPr>
          <p:cNvSpPr>
            <a:spLocks noGrp="1"/>
          </p:cNvSpPr>
          <p:nvPr>
            <p:ph type="title"/>
          </p:nvPr>
        </p:nvSpPr>
        <p:spPr/>
        <p:txBody>
          <a:bodyPr/>
          <a:lstStyle/>
          <a:p>
            <a:r>
              <a:rPr lang="zh-CN" altLang="en-US" dirty="0"/>
              <a:t>其他模板简单介绍</a:t>
            </a:r>
          </a:p>
        </p:txBody>
      </p:sp>
      <p:sp>
        <p:nvSpPr>
          <p:cNvPr id="3" name="文本框 2">
            <a:extLst>
              <a:ext uri="{FF2B5EF4-FFF2-40B4-BE49-F238E27FC236}">
                <a16:creationId xmlns:a16="http://schemas.microsoft.com/office/drawing/2014/main" id="{A4B9E7D1-E4CD-4DB3-80F1-F68FDA704CA0}"/>
              </a:ext>
            </a:extLst>
          </p:cNvPr>
          <p:cNvSpPr txBox="1"/>
          <p:nvPr/>
        </p:nvSpPr>
        <p:spPr>
          <a:xfrm>
            <a:off x="792480" y="1755648"/>
            <a:ext cx="9790176" cy="3139321"/>
          </a:xfrm>
          <a:prstGeom prst="rect">
            <a:avLst/>
          </a:prstGeom>
          <a:noFill/>
        </p:spPr>
        <p:txBody>
          <a:bodyPr wrap="square" rtlCol="0">
            <a:spAutoFit/>
          </a:bodyPr>
          <a:lstStyle/>
          <a:p>
            <a:pPr marL="342900" indent="-342900">
              <a:buFont typeface="+mj-lt"/>
              <a:buAutoNum type="arabicPeriod"/>
            </a:pPr>
            <a:r>
              <a:rPr lang="en-US" altLang="zh-CN" dirty="0"/>
              <a:t>Mixer</a:t>
            </a:r>
            <a:br>
              <a:rPr lang="zh-CN" altLang="en-US" dirty="0"/>
            </a:br>
            <a:r>
              <a:rPr lang="en-US" altLang="zh-CN" dirty="0"/>
              <a:t>Mixer </a:t>
            </a:r>
            <a:r>
              <a:rPr lang="zh-CN" altLang="en-US" dirty="0"/>
              <a:t>是一个独立于平台的组件，负责在服务网格上执行访问控制和使用策略，并从 </a:t>
            </a:r>
            <a:r>
              <a:rPr lang="en-US" altLang="zh-CN" dirty="0"/>
              <a:t>Envoy </a:t>
            </a:r>
            <a:r>
              <a:rPr lang="zh-CN" altLang="en-US" dirty="0"/>
              <a:t>代理和其他服务收集遥测数据。代理提取请求级属性，发送到 </a:t>
            </a:r>
            <a:r>
              <a:rPr lang="en-US" altLang="zh-CN" dirty="0"/>
              <a:t>Mixer </a:t>
            </a:r>
            <a:r>
              <a:rPr lang="zh-CN" altLang="en-US" dirty="0"/>
              <a:t>进行评估。</a:t>
            </a:r>
            <a:endParaRPr lang="en-US" altLang="zh-CN" dirty="0"/>
          </a:p>
          <a:p>
            <a:pPr marL="342900" indent="-342900">
              <a:buFont typeface="+mj-lt"/>
              <a:buAutoNum type="arabicPeriod"/>
            </a:pPr>
            <a:r>
              <a:rPr lang="en-US" altLang="zh-CN" dirty="0"/>
              <a:t>Citadel</a:t>
            </a:r>
            <a:br>
              <a:rPr lang="zh-CN" altLang="en-US" dirty="0"/>
            </a:br>
            <a:r>
              <a:rPr lang="en-US" altLang="zh-CN" dirty="0"/>
              <a:t>Citadel </a:t>
            </a:r>
            <a:r>
              <a:rPr lang="zh-CN" altLang="en-US" dirty="0"/>
              <a:t>通过内置身份和凭证管理赋能强大的服务间和最终用户身份验证。可用于升级服务网格中未加密的流量，并为运维人员提供基于服务标识而不是网络控制的强制执行策略的能力。从 </a:t>
            </a:r>
            <a:r>
              <a:rPr lang="en-US" altLang="zh-CN" dirty="0"/>
              <a:t>0.5 </a:t>
            </a:r>
            <a:r>
              <a:rPr lang="zh-CN" altLang="en-US" dirty="0"/>
              <a:t>版本开始，</a:t>
            </a:r>
            <a:r>
              <a:rPr lang="en-US" altLang="zh-CN" dirty="0" err="1"/>
              <a:t>Istio</a:t>
            </a:r>
            <a:r>
              <a:rPr lang="en-US" altLang="zh-CN" dirty="0"/>
              <a:t> </a:t>
            </a:r>
            <a:r>
              <a:rPr lang="zh-CN" altLang="en-US" dirty="0"/>
              <a:t>支持基于角色的访问控制，以控制谁可以访问您的服务，而不是基于不稳定的三层或四层网络标识。</a:t>
            </a:r>
            <a:endParaRPr lang="en-US" altLang="zh-CN" dirty="0"/>
          </a:p>
          <a:p>
            <a:pPr marL="342900" indent="-342900">
              <a:buFont typeface="+mj-lt"/>
              <a:buAutoNum type="arabicPeriod"/>
            </a:pPr>
            <a:r>
              <a:rPr lang="en-US" altLang="zh-CN" dirty="0"/>
              <a:t>Galley</a:t>
            </a:r>
            <a:br>
              <a:rPr lang="zh-CN" altLang="en-US" dirty="0"/>
            </a:br>
            <a:r>
              <a:rPr lang="en-US" altLang="zh-CN" dirty="0"/>
              <a:t>Galley </a:t>
            </a:r>
            <a:r>
              <a:rPr lang="zh-CN" altLang="en-US" dirty="0"/>
              <a:t>将担任 </a:t>
            </a:r>
            <a:r>
              <a:rPr lang="en-US" altLang="zh-CN" dirty="0" err="1"/>
              <a:t>Istio</a:t>
            </a:r>
            <a:r>
              <a:rPr lang="en-US" altLang="zh-CN" dirty="0"/>
              <a:t> </a:t>
            </a:r>
            <a:r>
              <a:rPr lang="zh-CN" altLang="en-US" dirty="0"/>
              <a:t>的配置验证，获取配置，处理和分配组件的任务。它负责将其余的 </a:t>
            </a:r>
            <a:r>
              <a:rPr lang="en-US" altLang="zh-CN" dirty="0" err="1"/>
              <a:t>Istio</a:t>
            </a:r>
            <a:r>
              <a:rPr lang="en-US" altLang="zh-CN" dirty="0"/>
              <a:t> </a:t>
            </a:r>
            <a:r>
              <a:rPr lang="zh-CN" altLang="en-US" dirty="0"/>
              <a:t>组件与从底层平台（例如 </a:t>
            </a:r>
            <a:r>
              <a:rPr lang="en-US" altLang="zh-CN" dirty="0"/>
              <a:t>Kubernetes</a:t>
            </a:r>
            <a:r>
              <a:rPr lang="zh-CN" altLang="en-US" dirty="0"/>
              <a:t>）获取用户配置的细节中隔离开来。</a:t>
            </a:r>
          </a:p>
        </p:txBody>
      </p:sp>
    </p:spTree>
    <p:extLst>
      <p:ext uri="{BB962C8B-B14F-4D97-AF65-F5344CB8AC3E}">
        <p14:creationId xmlns:p14="http://schemas.microsoft.com/office/powerpoint/2010/main" val="2869592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103376" y="1097494"/>
            <a:ext cx="9643872" cy="2339102"/>
          </a:xfrm>
          <a:prstGeom prst="rect">
            <a:avLst/>
          </a:prstGeom>
          <a:noFill/>
        </p:spPr>
        <p:txBody>
          <a:bodyPr wrap="square" rtlCol="0">
            <a:spAutoFit/>
          </a:bodyPr>
          <a:lstStyle/>
          <a:p>
            <a:r>
              <a:rPr lang="en-US" altLang="zh-CN" sz="3600" b="1" dirty="0" err="1"/>
              <a:t>kubernetes</a:t>
            </a:r>
            <a:endParaRPr lang="en-US" altLang="zh-CN" sz="2800" b="1" dirty="0"/>
          </a:p>
          <a:p>
            <a:br>
              <a:rPr lang="en-US" altLang="zh-CN" sz="2800" dirty="0"/>
            </a:br>
            <a:endParaRPr lang="zh-CN" altLang="en-US" sz="2800" b="1" dirty="0"/>
          </a:p>
          <a:p>
            <a:endParaRPr lang="zh-CN" altLang="en-US" dirty="0"/>
          </a:p>
          <a:p>
            <a:br>
              <a:rPr lang="zh-CN" altLang="en-US" dirty="0"/>
            </a:br>
            <a:endParaRPr lang="zh-CN" altLang="en-US" dirty="0"/>
          </a:p>
        </p:txBody>
      </p:sp>
      <p:sp>
        <p:nvSpPr>
          <p:cNvPr id="8" name="文本框 7">
            <a:extLst>
              <a:ext uri="{FF2B5EF4-FFF2-40B4-BE49-F238E27FC236}">
                <a16:creationId xmlns:a16="http://schemas.microsoft.com/office/drawing/2014/main" id="{1FF24F58-4665-46F0-A5B5-7B88C3EDB1D7}"/>
              </a:ext>
            </a:extLst>
          </p:cNvPr>
          <p:cNvSpPr txBox="1"/>
          <p:nvPr/>
        </p:nvSpPr>
        <p:spPr>
          <a:xfrm>
            <a:off x="1103376" y="2020823"/>
            <a:ext cx="8936736" cy="2031325"/>
          </a:xfrm>
          <a:prstGeom prst="rect">
            <a:avLst/>
          </a:prstGeom>
          <a:noFill/>
        </p:spPr>
        <p:txBody>
          <a:bodyPr wrap="square" rtlCol="0">
            <a:spAutoFit/>
          </a:bodyPr>
          <a:lstStyle/>
          <a:p>
            <a:r>
              <a:rPr lang="en-US" altLang="zh-CN" dirty="0"/>
              <a:t>Kubernetes</a:t>
            </a:r>
            <a:r>
              <a:rPr lang="zh-CN" altLang="en-US" dirty="0"/>
              <a:t>是一个开源的，用于管理云平台中多个主机上的容器化的应用，</a:t>
            </a:r>
            <a:r>
              <a:rPr lang="en-US" altLang="zh-CN" dirty="0"/>
              <a:t>Kubernetes</a:t>
            </a:r>
            <a:r>
              <a:rPr lang="zh-CN" altLang="en-US" dirty="0"/>
              <a:t>的目标是让部署容器化的应用简单并且高效（</a:t>
            </a:r>
            <a:r>
              <a:rPr lang="en-US" altLang="zh-CN" dirty="0"/>
              <a:t>powerful</a:t>
            </a:r>
            <a:r>
              <a:rPr lang="zh-CN" altLang="en-US" dirty="0"/>
              <a:t>）</a:t>
            </a:r>
            <a:r>
              <a:rPr lang="en-US" altLang="zh-CN" dirty="0"/>
              <a:t>,Kubernetes</a:t>
            </a:r>
            <a:r>
              <a:rPr lang="zh-CN" altLang="en-US" dirty="0"/>
              <a:t>提供了应用部署，规划，更新，维护的一种机制。</a:t>
            </a:r>
          </a:p>
          <a:p>
            <a:r>
              <a:rPr lang="zh-CN" altLang="en-US" dirty="0"/>
              <a:t>一个</a:t>
            </a:r>
            <a:r>
              <a:rPr lang="en-US" altLang="zh-CN" dirty="0"/>
              <a:t>K8S</a:t>
            </a:r>
            <a:r>
              <a:rPr lang="zh-CN" altLang="en-US" dirty="0"/>
              <a:t>系统，通常称为一个</a:t>
            </a:r>
            <a:r>
              <a:rPr lang="en-US" altLang="zh-CN" dirty="0"/>
              <a:t>K8S</a:t>
            </a:r>
            <a:r>
              <a:rPr lang="zh-CN" altLang="en-US" dirty="0"/>
              <a:t>集群（</a:t>
            </a:r>
            <a:r>
              <a:rPr lang="en-US" altLang="zh-CN" dirty="0"/>
              <a:t>Cluster</a:t>
            </a:r>
            <a:r>
              <a:rPr lang="zh-CN" altLang="en-US" dirty="0"/>
              <a:t>）。</a:t>
            </a:r>
          </a:p>
          <a:p>
            <a:r>
              <a:rPr lang="zh-CN" altLang="en-US" dirty="0"/>
              <a:t>这个集群主要包括两个部分：</a:t>
            </a:r>
          </a:p>
          <a:p>
            <a:r>
              <a:rPr lang="zh-CN" altLang="en-US" dirty="0"/>
              <a:t>一个</a:t>
            </a:r>
            <a:r>
              <a:rPr lang="en-US" altLang="zh-CN" dirty="0"/>
              <a:t>Master</a:t>
            </a:r>
            <a:r>
              <a:rPr lang="zh-CN" altLang="en-US" dirty="0"/>
              <a:t>节点（主节点）</a:t>
            </a:r>
          </a:p>
          <a:p>
            <a:r>
              <a:rPr lang="zh-CN" altLang="en-US" dirty="0"/>
              <a:t>一群</a:t>
            </a:r>
            <a:r>
              <a:rPr lang="en-US" altLang="zh-CN" dirty="0"/>
              <a:t>Node</a:t>
            </a:r>
            <a:r>
              <a:rPr lang="zh-CN" altLang="en-US" dirty="0"/>
              <a:t>节点（计算节点）</a:t>
            </a:r>
          </a:p>
        </p:txBody>
      </p:sp>
      <p:sp>
        <p:nvSpPr>
          <p:cNvPr id="3" name="文本框 2">
            <a:extLst>
              <a:ext uri="{FF2B5EF4-FFF2-40B4-BE49-F238E27FC236}">
                <a16:creationId xmlns:a16="http://schemas.microsoft.com/office/drawing/2014/main" id="{E6F1D3AC-16B6-4CD6-84A1-4512DA744423}"/>
              </a:ext>
            </a:extLst>
          </p:cNvPr>
          <p:cNvSpPr txBox="1"/>
          <p:nvPr/>
        </p:nvSpPr>
        <p:spPr>
          <a:xfrm>
            <a:off x="1103376" y="4383024"/>
            <a:ext cx="9290304" cy="2308324"/>
          </a:xfrm>
          <a:prstGeom prst="rect">
            <a:avLst/>
          </a:prstGeom>
          <a:noFill/>
        </p:spPr>
        <p:txBody>
          <a:bodyPr wrap="square" rtlCol="0">
            <a:spAutoFit/>
          </a:bodyPr>
          <a:lstStyle/>
          <a:p>
            <a:r>
              <a:rPr lang="en-US" altLang="zh-CN" b="1" dirty="0"/>
              <a:t>Master</a:t>
            </a:r>
            <a:r>
              <a:rPr lang="zh-CN" altLang="en-US" b="1" dirty="0"/>
              <a:t>节点</a:t>
            </a:r>
            <a:br>
              <a:rPr lang="zh-CN" altLang="en-US" dirty="0"/>
            </a:br>
            <a:br>
              <a:rPr lang="zh-CN" altLang="en-US" dirty="0"/>
            </a:br>
            <a:r>
              <a:rPr lang="en-US" altLang="zh-CN" dirty="0"/>
              <a:t>Master</a:t>
            </a:r>
            <a:r>
              <a:rPr lang="zh-CN" altLang="en-US" dirty="0"/>
              <a:t>节点包括</a:t>
            </a:r>
            <a:r>
              <a:rPr lang="en-US" altLang="zh-CN" dirty="0"/>
              <a:t>API Server</a:t>
            </a:r>
            <a:r>
              <a:rPr lang="zh-CN" altLang="en-US" dirty="0"/>
              <a:t>、</a:t>
            </a:r>
            <a:r>
              <a:rPr lang="en-US" altLang="zh-CN" dirty="0"/>
              <a:t>Scheduler</a:t>
            </a:r>
            <a:r>
              <a:rPr lang="zh-CN" altLang="en-US" dirty="0"/>
              <a:t>、</a:t>
            </a:r>
            <a:r>
              <a:rPr lang="en-US" altLang="zh-CN" dirty="0"/>
              <a:t>Controller manager</a:t>
            </a:r>
            <a:r>
              <a:rPr lang="zh-CN" altLang="en-US" dirty="0"/>
              <a:t>、</a:t>
            </a:r>
            <a:r>
              <a:rPr lang="en-US" altLang="zh-CN" dirty="0" err="1"/>
              <a:t>etcd</a:t>
            </a:r>
            <a:r>
              <a:rPr lang="zh-CN" altLang="en-US" dirty="0"/>
              <a:t>。</a:t>
            </a:r>
            <a:br>
              <a:rPr lang="en-US" altLang="zh-CN" dirty="0"/>
            </a:br>
            <a:r>
              <a:rPr lang="en-US" altLang="zh-CN" dirty="0"/>
              <a:t>API Server</a:t>
            </a:r>
            <a:r>
              <a:rPr lang="zh-CN" altLang="en-US" dirty="0"/>
              <a:t>是整个系统的对外接口，供客户端和其它组件调用，相当于“营业厅”。</a:t>
            </a:r>
            <a:br>
              <a:rPr lang="en-US" altLang="zh-CN" dirty="0"/>
            </a:br>
            <a:r>
              <a:rPr lang="en-US" altLang="zh-CN" dirty="0"/>
              <a:t>Scheduler</a:t>
            </a:r>
            <a:r>
              <a:rPr lang="zh-CN" altLang="en-US" dirty="0"/>
              <a:t>负责对集群内部的资源进行调度，相当于“调度室”。</a:t>
            </a:r>
            <a:br>
              <a:rPr lang="en-US" altLang="zh-CN" dirty="0"/>
            </a:br>
            <a:r>
              <a:rPr lang="en-US" altLang="zh-CN" dirty="0"/>
              <a:t>Controller manager</a:t>
            </a:r>
            <a:r>
              <a:rPr lang="zh-CN" altLang="en-US" dirty="0"/>
              <a:t>负责管理控制器，相当于“大总管”。</a:t>
            </a:r>
            <a:br>
              <a:rPr lang="zh-CN" altLang="en-US" dirty="0"/>
            </a:br>
            <a:br>
              <a:rPr lang="zh-CN" altLang="en-US" dirty="0"/>
            </a:br>
            <a:endParaRPr lang="zh-CN" altLang="en-US" dirty="0"/>
          </a:p>
        </p:txBody>
      </p:sp>
    </p:spTree>
    <p:extLst>
      <p:ext uri="{BB962C8B-B14F-4D97-AF65-F5344CB8AC3E}">
        <p14:creationId xmlns:p14="http://schemas.microsoft.com/office/powerpoint/2010/main" val="3608142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103376" y="1097494"/>
            <a:ext cx="9643872" cy="2215991"/>
          </a:xfrm>
          <a:prstGeom prst="rect">
            <a:avLst/>
          </a:prstGeom>
          <a:noFill/>
        </p:spPr>
        <p:txBody>
          <a:bodyPr wrap="square" rtlCol="0">
            <a:spAutoFit/>
          </a:bodyPr>
          <a:lstStyle/>
          <a:p>
            <a:r>
              <a:rPr lang="en-US" altLang="zh-CN" sz="2800" b="1" dirty="0"/>
              <a:t>Node</a:t>
            </a:r>
            <a:r>
              <a:rPr lang="zh-CN" altLang="en-US" sz="2800" b="1" dirty="0"/>
              <a:t>节点</a:t>
            </a:r>
            <a:endParaRPr lang="en-US" altLang="zh-CN" sz="2800" b="1" dirty="0"/>
          </a:p>
          <a:p>
            <a:br>
              <a:rPr lang="en-US" altLang="zh-CN" sz="2800" dirty="0"/>
            </a:br>
            <a:endParaRPr lang="zh-CN" altLang="en-US" sz="2800" b="1" dirty="0"/>
          </a:p>
          <a:p>
            <a:endParaRPr lang="zh-CN" altLang="en-US" dirty="0"/>
          </a:p>
          <a:p>
            <a:br>
              <a:rPr lang="zh-CN" altLang="en-US" dirty="0"/>
            </a:br>
            <a:endParaRPr lang="zh-CN" altLang="en-US" dirty="0"/>
          </a:p>
        </p:txBody>
      </p:sp>
      <p:sp>
        <p:nvSpPr>
          <p:cNvPr id="8" name="文本框 7">
            <a:extLst>
              <a:ext uri="{FF2B5EF4-FFF2-40B4-BE49-F238E27FC236}">
                <a16:creationId xmlns:a16="http://schemas.microsoft.com/office/drawing/2014/main" id="{1FF24F58-4665-46F0-A5B5-7B88C3EDB1D7}"/>
              </a:ext>
            </a:extLst>
          </p:cNvPr>
          <p:cNvSpPr txBox="1"/>
          <p:nvPr/>
        </p:nvSpPr>
        <p:spPr>
          <a:xfrm>
            <a:off x="1103376" y="1630679"/>
            <a:ext cx="8936736" cy="2585323"/>
          </a:xfrm>
          <a:prstGeom prst="rect">
            <a:avLst/>
          </a:prstGeom>
          <a:noFill/>
        </p:spPr>
        <p:txBody>
          <a:bodyPr wrap="square" rtlCol="0">
            <a:spAutoFit/>
          </a:bodyPr>
          <a:lstStyle/>
          <a:p>
            <a:br>
              <a:rPr lang="zh-CN" altLang="en-US" dirty="0"/>
            </a:br>
            <a:r>
              <a:rPr lang="en-US" altLang="zh-CN" dirty="0"/>
              <a:t>Node</a:t>
            </a:r>
            <a:r>
              <a:rPr lang="zh-CN" altLang="en-US" dirty="0"/>
              <a:t>节点包括</a:t>
            </a:r>
            <a:r>
              <a:rPr lang="en-US" altLang="zh-CN" dirty="0"/>
              <a:t>Docker</a:t>
            </a:r>
            <a:r>
              <a:rPr lang="zh-CN" altLang="en-US" dirty="0"/>
              <a:t>、</a:t>
            </a:r>
            <a:r>
              <a:rPr lang="en-US" altLang="zh-CN" dirty="0" err="1"/>
              <a:t>kubelet</a:t>
            </a:r>
            <a:r>
              <a:rPr lang="zh-CN" altLang="en-US" dirty="0"/>
              <a:t>、</a:t>
            </a:r>
            <a:r>
              <a:rPr lang="en-US" altLang="zh-CN" dirty="0" err="1"/>
              <a:t>kube</a:t>
            </a:r>
            <a:r>
              <a:rPr lang="en-US" altLang="zh-CN" dirty="0"/>
              <a:t>-proxy</a:t>
            </a:r>
            <a:r>
              <a:rPr lang="zh-CN" altLang="en-US" dirty="0"/>
              <a:t>、</a:t>
            </a:r>
            <a:r>
              <a:rPr lang="en-US" altLang="zh-CN" dirty="0" err="1"/>
              <a:t>Fluentd</a:t>
            </a:r>
            <a:r>
              <a:rPr lang="zh-CN" altLang="en-US" dirty="0"/>
              <a:t>、</a:t>
            </a:r>
            <a:r>
              <a:rPr lang="en-US" altLang="zh-CN" dirty="0" err="1"/>
              <a:t>kube-dns</a:t>
            </a:r>
            <a:r>
              <a:rPr lang="zh-CN" altLang="en-US" dirty="0"/>
              <a:t>（可选），还有就是</a:t>
            </a:r>
            <a:r>
              <a:rPr lang="en-US" altLang="zh-CN" dirty="0"/>
              <a:t>Pod</a:t>
            </a:r>
            <a:r>
              <a:rPr lang="zh-CN" altLang="en-US" dirty="0"/>
              <a:t>。</a:t>
            </a:r>
            <a:br>
              <a:rPr lang="zh-CN" altLang="en-US" dirty="0"/>
            </a:br>
            <a:br>
              <a:rPr lang="zh-CN" altLang="en-US" dirty="0"/>
            </a:br>
            <a:r>
              <a:rPr lang="en-US" altLang="zh-CN" dirty="0"/>
              <a:t>Pod</a:t>
            </a:r>
            <a:r>
              <a:rPr lang="zh-CN" altLang="en-US" dirty="0"/>
              <a:t>是</a:t>
            </a:r>
            <a:r>
              <a:rPr lang="en-US" altLang="zh-CN" dirty="0"/>
              <a:t>Kubernetes</a:t>
            </a:r>
            <a:r>
              <a:rPr lang="zh-CN" altLang="en-US" dirty="0"/>
              <a:t>最基本的操作单元。一个</a:t>
            </a:r>
            <a:r>
              <a:rPr lang="en-US" altLang="zh-CN" dirty="0"/>
              <a:t>Pod</a:t>
            </a:r>
            <a:r>
              <a:rPr lang="zh-CN" altLang="en-US" dirty="0"/>
              <a:t>代表着集群中运行的一个进程，它内部封装了一个或多个紧密相关的容器。</a:t>
            </a:r>
            <a:br>
              <a:rPr lang="en-US" altLang="zh-CN" dirty="0"/>
            </a:br>
            <a:r>
              <a:rPr lang="en-US" altLang="zh-CN" dirty="0"/>
              <a:t>Docker.</a:t>
            </a:r>
            <a:br>
              <a:rPr lang="en-US" altLang="zh-CN" dirty="0"/>
            </a:br>
            <a:r>
              <a:rPr lang="en-US" altLang="zh-CN" dirty="0" err="1"/>
              <a:t>Kubelet</a:t>
            </a:r>
            <a:r>
              <a:rPr lang="zh-CN" altLang="en-US" dirty="0"/>
              <a:t>，主要负责监视指派到它所在</a:t>
            </a:r>
            <a:r>
              <a:rPr lang="en-US" altLang="zh-CN" dirty="0"/>
              <a:t>Node</a:t>
            </a:r>
            <a:r>
              <a:rPr lang="zh-CN" altLang="en-US" dirty="0"/>
              <a:t>上的</a:t>
            </a:r>
            <a:r>
              <a:rPr lang="en-US" altLang="zh-CN" dirty="0"/>
              <a:t>Pod</a:t>
            </a:r>
            <a:r>
              <a:rPr lang="zh-CN" altLang="en-US" dirty="0"/>
              <a:t>，包括创建、修改、监控、删除等。</a:t>
            </a:r>
            <a:br>
              <a:rPr lang="en-US" altLang="zh-CN" dirty="0"/>
            </a:br>
            <a:r>
              <a:rPr lang="en-US" altLang="zh-CN" dirty="0" err="1"/>
              <a:t>Kube</a:t>
            </a:r>
            <a:r>
              <a:rPr lang="en-US" altLang="zh-CN" dirty="0"/>
              <a:t>-proxy</a:t>
            </a:r>
            <a:r>
              <a:rPr lang="zh-CN" altLang="en-US" dirty="0"/>
              <a:t>，主要负责为</a:t>
            </a:r>
            <a:r>
              <a:rPr lang="en-US" altLang="zh-CN" dirty="0"/>
              <a:t>Pod</a:t>
            </a:r>
            <a:r>
              <a:rPr lang="zh-CN" altLang="en-US" dirty="0"/>
              <a:t>对象提供代理。</a:t>
            </a:r>
            <a:br>
              <a:rPr lang="en-US" altLang="zh-CN" dirty="0"/>
            </a:br>
            <a:r>
              <a:rPr lang="en-US" altLang="zh-CN" dirty="0" err="1"/>
              <a:t>Fluentd</a:t>
            </a:r>
            <a:r>
              <a:rPr lang="zh-CN" altLang="en-US" dirty="0"/>
              <a:t>，主要负责日志收集、存储与查询。</a:t>
            </a:r>
          </a:p>
        </p:txBody>
      </p:sp>
    </p:spTree>
    <p:extLst>
      <p:ext uri="{BB962C8B-B14F-4D97-AF65-F5344CB8AC3E}">
        <p14:creationId xmlns:p14="http://schemas.microsoft.com/office/powerpoint/2010/main" val="506419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162EB-E6D8-4B69-978C-5EF8A4462CAB}"/>
              </a:ext>
            </a:extLst>
          </p:cNvPr>
          <p:cNvSpPr>
            <a:spLocks noGrp="1"/>
          </p:cNvSpPr>
          <p:nvPr>
            <p:ph type="title"/>
          </p:nvPr>
        </p:nvSpPr>
        <p:spPr/>
        <p:txBody>
          <a:bodyPr/>
          <a:lstStyle/>
          <a:p>
            <a:r>
              <a:rPr lang="en-US" altLang="zh-CN" dirty="0" err="1"/>
              <a:t>BookInfo</a:t>
            </a:r>
            <a:endParaRPr lang="zh-CN" altLang="en-US" dirty="0"/>
          </a:p>
        </p:txBody>
      </p:sp>
      <p:sp>
        <p:nvSpPr>
          <p:cNvPr id="5" name="文本框 4">
            <a:extLst>
              <a:ext uri="{FF2B5EF4-FFF2-40B4-BE49-F238E27FC236}">
                <a16:creationId xmlns:a16="http://schemas.microsoft.com/office/drawing/2014/main" id="{7CBC2501-566D-4D8D-B7B4-14DA7FAFEC02}"/>
              </a:ext>
            </a:extLst>
          </p:cNvPr>
          <p:cNvSpPr txBox="1"/>
          <p:nvPr/>
        </p:nvSpPr>
        <p:spPr>
          <a:xfrm>
            <a:off x="838200" y="1690688"/>
            <a:ext cx="10110216" cy="4801314"/>
          </a:xfrm>
          <a:prstGeom prst="rect">
            <a:avLst/>
          </a:prstGeom>
          <a:noFill/>
        </p:spPr>
        <p:txBody>
          <a:bodyPr wrap="square" rtlCol="0">
            <a:spAutoFit/>
          </a:bodyPr>
          <a:lstStyle/>
          <a:p>
            <a:r>
              <a:rPr lang="zh-CN" altLang="en-US" dirty="0"/>
              <a:t>部署一个样例应用，它由四个单独的微服务构成，用来演示多种 </a:t>
            </a:r>
            <a:r>
              <a:rPr lang="en-US" altLang="zh-CN" dirty="0" err="1"/>
              <a:t>Istio</a:t>
            </a:r>
            <a:r>
              <a:rPr lang="en-US" altLang="zh-CN" dirty="0"/>
              <a:t> </a:t>
            </a:r>
            <a:r>
              <a:rPr lang="zh-CN" altLang="en-US" dirty="0"/>
              <a:t>特性。这个应用模仿在线书店的一个分类，显示一本书的信息。页面上会显示一本书的描述，书籍的细节（</a:t>
            </a:r>
            <a:r>
              <a:rPr lang="en-US" altLang="zh-CN" dirty="0"/>
              <a:t>ISBN</a:t>
            </a:r>
            <a:r>
              <a:rPr lang="zh-CN" altLang="en-US" dirty="0"/>
              <a:t>、页数等），以及关于这本书的一些评论。</a:t>
            </a:r>
          </a:p>
          <a:p>
            <a:r>
              <a:rPr lang="en-US" altLang="zh-CN" dirty="0" err="1"/>
              <a:t>Bookinfo</a:t>
            </a:r>
            <a:r>
              <a:rPr lang="en-US" altLang="zh-CN" dirty="0"/>
              <a:t> </a:t>
            </a:r>
            <a:r>
              <a:rPr lang="zh-CN" altLang="en-US" dirty="0"/>
              <a:t>应用分为四个单独的微服务：</a:t>
            </a:r>
          </a:p>
          <a:p>
            <a:pPr marL="342900" indent="-342900" latinLnBrk="1">
              <a:buFont typeface="+mj-lt"/>
              <a:buAutoNum type="arabicPeriod"/>
            </a:pPr>
            <a:r>
              <a:rPr lang="en-US" altLang="zh-CN" dirty="0" err="1"/>
              <a:t>productpage</a:t>
            </a:r>
            <a:r>
              <a:rPr lang="en-US" altLang="zh-CN" dirty="0"/>
              <a:t> </a:t>
            </a:r>
          </a:p>
          <a:p>
            <a:pPr lvl="1" latinLnBrk="1"/>
            <a:r>
              <a:rPr lang="en-US" altLang="zh-CN" dirty="0" err="1"/>
              <a:t>productpage</a:t>
            </a:r>
            <a:r>
              <a:rPr lang="en-US" altLang="zh-CN" dirty="0"/>
              <a:t> </a:t>
            </a:r>
            <a:r>
              <a:rPr lang="zh-CN" altLang="en-US" dirty="0"/>
              <a:t>微服务会调用 </a:t>
            </a:r>
            <a:r>
              <a:rPr lang="en-US" altLang="zh-CN" dirty="0"/>
              <a:t>details </a:t>
            </a:r>
            <a:r>
              <a:rPr lang="zh-CN" altLang="en-US" dirty="0"/>
              <a:t>和 </a:t>
            </a:r>
            <a:r>
              <a:rPr lang="en-US" altLang="zh-CN" dirty="0"/>
              <a:t>reviews </a:t>
            </a:r>
            <a:r>
              <a:rPr lang="zh-CN" altLang="en-US" dirty="0"/>
              <a:t>两个微服务，用来生成页面。</a:t>
            </a:r>
          </a:p>
          <a:p>
            <a:pPr marL="342900" indent="-342900" latinLnBrk="1">
              <a:buFont typeface="+mj-lt"/>
              <a:buAutoNum type="arabicPeriod"/>
            </a:pPr>
            <a:r>
              <a:rPr lang="en-US" altLang="zh-CN" dirty="0"/>
              <a:t>details </a:t>
            </a:r>
          </a:p>
          <a:p>
            <a:pPr lvl="1" latinLnBrk="1"/>
            <a:r>
              <a:rPr lang="zh-CN" altLang="en-US" dirty="0"/>
              <a:t>这个微服务包含了书籍的信息。</a:t>
            </a:r>
          </a:p>
          <a:p>
            <a:pPr marL="342900" indent="-342900" latinLnBrk="1">
              <a:buFont typeface="+mj-lt"/>
              <a:buAutoNum type="arabicPeriod"/>
            </a:pPr>
            <a:r>
              <a:rPr lang="en-US" altLang="zh-CN" dirty="0"/>
              <a:t>reviews </a:t>
            </a:r>
          </a:p>
          <a:p>
            <a:pPr lvl="1" latinLnBrk="1"/>
            <a:r>
              <a:rPr lang="zh-CN" altLang="en-US" dirty="0"/>
              <a:t>这个微服务包含了书籍相关的评论。它还会调用 </a:t>
            </a:r>
            <a:r>
              <a:rPr lang="en-US" altLang="zh-CN" dirty="0"/>
              <a:t>ratings </a:t>
            </a:r>
            <a:r>
              <a:rPr lang="zh-CN" altLang="en-US" dirty="0"/>
              <a:t>微服务。</a:t>
            </a:r>
          </a:p>
          <a:p>
            <a:pPr marL="342900" indent="-342900" latinLnBrk="1">
              <a:buFont typeface="+mj-lt"/>
              <a:buAutoNum type="arabicPeriod"/>
            </a:pPr>
            <a:r>
              <a:rPr lang="en-US" altLang="zh-CN" dirty="0"/>
              <a:t>ratings </a:t>
            </a:r>
          </a:p>
          <a:p>
            <a:pPr lvl="1" latinLnBrk="1"/>
            <a:r>
              <a:rPr lang="en-US" altLang="zh-CN" dirty="0"/>
              <a:t>ratings </a:t>
            </a:r>
            <a:r>
              <a:rPr lang="zh-CN" altLang="en-US" dirty="0"/>
              <a:t>微服务中包含了由书籍评价组成的评级信息。</a:t>
            </a:r>
          </a:p>
          <a:p>
            <a:endParaRPr lang="en-US" altLang="zh-CN" dirty="0"/>
          </a:p>
          <a:p>
            <a:r>
              <a:rPr lang="en-US" altLang="zh-CN" dirty="0"/>
              <a:t>reviews </a:t>
            </a:r>
            <a:r>
              <a:rPr lang="zh-CN" altLang="en-US" dirty="0"/>
              <a:t>微服务有 </a:t>
            </a:r>
            <a:r>
              <a:rPr lang="en-US" altLang="zh-CN" dirty="0"/>
              <a:t>3 </a:t>
            </a:r>
            <a:r>
              <a:rPr lang="zh-CN" altLang="en-US" dirty="0"/>
              <a:t>个版本：</a:t>
            </a:r>
          </a:p>
          <a:p>
            <a:pPr latinLnBrk="1"/>
            <a:r>
              <a:rPr lang="en-US" altLang="zh-CN" dirty="0"/>
              <a:t>v1 </a:t>
            </a:r>
            <a:r>
              <a:rPr lang="zh-CN" altLang="en-US" dirty="0"/>
              <a:t>版本不会调用 </a:t>
            </a:r>
            <a:r>
              <a:rPr lang="en-US" altLang="zh-CN" dirty="0"/>
              <a:t>ratings </a:t>
            </a:r>
            <a:r>
              <a:rPr lang="zh-CN" altLang="en-US" dirty="0"/>
              <a:t>服务。</a:t>
            </a:r>
          </a:p>
          <a:p>
            <a:pPr latinLnBrk="1"/>
            <a:r>
              <a:rPr lang="en-US" altLang="zh-CN" dirty="0"/>
              <a:t>v2 </a:t>
            </a:r>
            <a:r>
              <a:rPr lang="zh-CN" altLang="en-US" dirty="0"/>
              <a:t>版本会调用 </a:t>
            </a:r>
            <a:r>
              <a:rPr lang="en-US" altLang="zh-CN" dirty="0"/>
              <a:t>ratings </a:t>
            </a:r>
            <a:r>
              <a:rPr lang="zh-CN" altLang="en-US" dirty="0"/>
              <a:t>服务，并使用 </a:t>
            </a:r>
            <a:r>
              <a:rPr lang="en-US" altLang="zh-CN" dirty="0"/>
              <a:t>1 </a:t>
            </a:r>
            <a:r>
              <a:rPr lang="zh-CN" altLang="en-US" dirty="0"/>
              <a:t>到 </a:t>
            </a:r>
            <a:r>
              <a:rPr lang="en-US" altLang="zh-CN" dirty="0"/>
              <a:t>5 </a:t>
            </a:r>
            <a:r>
              <a:rPr lang="zh-CN" altLang="en-US" dirty="0"/>
              <a:t>个黑色星形图标来显示评分信息。</a:t>
            </a:r>
          </a:p>
          <a:p>
            <a:pPr latinLnBrk="1"/>
            <a:r>
              <a:rPr lang="en-US" altLang="zh-CN" dirty="0"/>
              <a:t>v3 </a:t>
            </a:r>
            <a:r>
              <a:rPr lang="zh-CN" altLang="en-US" dirty="0"/>
              <a:t>版本会调用 </a:t>
            </a:r>
            <a:r>
              <a:rPr lang="en-US" altLang="zh-CN" dirty="0"/>
              <a:t>ratings </a:t>
            </a:r>
            <a:r>
              <a:rPr lang="zh-CN" altLang="en-US" dirty="0"/>
              <a:t>服务，并使用 </a:t>
            </a:r>
            <a:r>
              <a:rPr lang="en-US" altLang="zh-CN" dirty="0"/>
              <a:t>1 </a:t>
            </a:r>
            <a:r>
              <a:rPr lang="zh-CN" altLang="en-US" dirty="0"/>
              <a:t>到 </a:t>
            </a:r>
            <a:r>
              <a:rPr lang="en-US" altLang="zh-CN" dirty="0"/>
              <a:t>5 </a:t>
            </a:r>
            <a:r>
              <a:rPr lang="zh-CN" altLang="en-US" dirty="0"/>
              <a:t>个红色星形图标来显示评分信息。</a:t>
            </a:r>
          </a:p>
        </p:txBody>
      </p:sp>
    </p:spTree>
    <p:extLst>
      <p:ext uri="{BB962C8B-B14F-4D97-AF65-F5344CB8AC3E}">
        <p14:creationId xmlns:p14="http://schemas.microsoft.com/office/powerpoint/2010/main" val="2644832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1-1 </a:t>
            </a:r>
            <a:r>
              <a:rPr lang="zh-CN" altLang="en-US" dirty="0">
                <a:latin typeface="微软雅黑" panose="020B0503020204020204" charset="-122"/>
                <a:ea typeface="微软雅黑" panose="020B0503020204020204" charset="-122"/>
                <a:cs typeface="微软雅黑" panose="020B0503020204020204" charset="-122"/>
              </a:rPr>
              <a:t>微服务简介</a:t>
            </a:r>
          </a:p>
        </p:txBody>
      </p:sp>
      <p:sp>
        <p:nvSpPr>
          <p:cNvPr id="3" name="内容占位符 2"/>
          <p:cNvSpPr>
            <a:spLocks noGrp="1"/>
          </p:cNvSpPr>
          <p:nvPr>
            <p:ph idx="1"/>
          </p:nvPr>
        </p:nvSpPr>
        <p:spPr/>
        <p:txBody>
          <a:bodyPr>
            <a:normAutofit/>
          </a:bodyPr>
          <a:lstStyle/>
          <a:p>
            <a:pPr marL="0" indent="0">
              <a:buNone/>
            </a:pPr>
            <a:r>
              <a:rPr lang="zh-CN" altLang="en-US" sz="1800" dirty="0">
                <a:latin typeface="微软雅黑" panose="020B0503020204020204" charset="-122"/>
                <a:ea typeface="微软雅黑" panose="020B0503020204020204" charset="-122"/>
                <a:cs typeface="微软雅黑" panose="020B0503020204020204" charset="-122"/>
              </a:rPr>
              <a:t>微服务就是将一个单体架构的应用按业务划分为一个个的独立运行的程序即服务，它们之间通过</a:t>
            </a:r>
            <a:r>
              <a:rPr lang="en-US" altLang="zh-CN" sz="1800" dirty="0">
                <a:latin typeface="微软雅黑" panose="020B0503020204020204" charset="-122"/>
                <a:ea typeface="微软雅黑" panose="020B0503020204020204" charset="-122"/>
                <a:cs typeface="微软雅黑" panose="020B0503020204020204" charset="-122"/>
              </a:rPr>
              <a:t>HTTP</a:t>
            </a:r>
            <a:r>
              <a:rPr lang="zh-CN" altLang="en-US" sz="1800" dirty="0">
                <a:latin typeface="微软雅黑" panose="020B0503020204020204" charset="-122"/>
                <a:ea typeface="微软雅黑" panose="020B0503020204020204" charset="-122"/>
                <a:cs typeface="微软雅黑" panose="020B0503020204020204" charset="-122"/>
              </a:rPr>
              <a:t>协议进行通信（也可以采用消息队列来通信，如</a:t>
            </a:r>
            <a:r>
              <a:rPr lang="en-US" altLang="zh-CN" sz="1800" dirty="0" err="1">
                <a:latin typeface="微软雅黑" panose="020B0503020204020204" charset="-122"/>
                <a:ea typeface="微软雅黑" panose="020B0503020204020204" charset="-122"/>
                <a:cs typeface="微软雅黑" panose="020B0503020204020204" charset="-122"/>
              </a:rPr>
              <a:t>RoocketMQ</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err="1">
                <a:latin typeface="微软雅黑" panose="020B0503020204020204" charset="-122"/>
                <a:ea typeface="微软雅黑" panose="020B0503020204020204" charset="-122"/>
                <a:cs typeface="微软雅黑" panose="020B0503020204020204" charset="-122"/>
              </a:rPr>
              <a:t>Kafaka</a:t>
            </a:r>
            <a:r>
              <a:rPr lang="zh-CN" altLang="en-US" sz="1800" dirty="0">
                <a:latin typeface="微软雅黑" panose="020B0503020204020204" charset="-122"/>
                <a:ea typeface="微软雅黑" panose="020B0503020204020204" charset="-122"/>
                <a:cs typeface="微软雅黑" panose="020B0503020204020204" charset="-122"/>
              </a:rPr>
              <a:t>等），可以采用不同的编程语言，使用不同的存储技术，自动化部署（如</a:t>
            </a:r>
            <a:r>
              <a:rPr lang="en-US" altLang="zh-CN" sz="1800" dirty="0">
                <a:latin typeface="微软雅黑" panose="020B0503020204020204" charset="-122"/>
                <a:ea typeface="微软雅黑" panose="020B0503020204020204" charset="-122"/>
                <a:cs typeface="微软雅黑" panose="020B0503020204020204" charset="-122"/>
              </a:rPr>
              <a:t>Jenkins</a:t>
            </a:r>
            <a:r>
              <a:rPr lang="zh-CN" altLang="en-US" sz="1800" dirty="0">
                <a:latin typeface="微软雅黑" panose="020B0503020204020204" charset="-122"/>
                <a:ea typeface="微软雅黑" panose="020B0503020204020204" charset="-122"/>
                <a:cs typeface="微软雅黑" panose="020B0503020204020204" charset="-122"/>
              </a:rPr>
              <a:t>）减少人为控制，降低出错概率。服务数量越多，管理起来越复杂，因此采用集中化管理。例如</a:t>
            </a:r>
            <a:r>
              <a:rPr lang="en-US" altLang="zh-CN" sz="1800" dirty="0">
                <a:latin typeface="微软雅黑" panose="020B0503020204020204" charset="-122"/>
                <a:ea typeface="微软雅黑" panose="020B0503020204020204" charset="-122"/>
                <a:cs typeface="微软雅黑" panose="020B0503020204020204" charset="-122"/>
              </a:rPr>
              <a:t>Eureka</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Zookeeper</a:t>
            </a:r>
            <a:r>
              <a:rPr lang="zh-CN" altLang="en-US" sz="1800" dirty="0">
                <a:latin typeface="微软雅黑" panose="020B0503020204020204" charset="-122"/>
                <a:ea typeface="微软雅黑" panose="020B0503020204020204" charset="-122"/>
                <a:cs typeface="微软雅黑" panose="020B0503020204020204" charset="-122"/>
              </a:rPr>
              <a:t>等都是比较常见的服务集中化管理框架。</a:t>
            </a:r>
          </a:p>
          <a:p>
            <a:pPr marL="0" indent="0">
              <a:buNone/>
            </a:pPr>
            <a:endParaRPr lang="zh-CN" altLang="en-US" dirty="0"/>
          </a:p>
          <a:p>
            <a:endParaRPr lang="zh-CN" altLang="en-US" dirty="0"/>
          </a:p>
        </p:txBody>
      </p:sp>
      <p:pic>
        <p:nvPicPr>
          <p:cNvPr id="6" name="图片 5">
            <a:extLst>
              <a:ext uri="{FF2B5EF4-FFF2-40B4-BE49-F238E27FC236}">
                <a16:creationId xmlns:a16="http://schemas.microsoft.com/office/drawing/2014/main" id="{FD8483D0-2438-4A4F-ADAF-066014B6C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312" y="2920652"/>
            <a:ext cx="8746236" cy="383981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162EB-E6D8-4B69-978C-5EF8A4462CAB}"/>
              </a:ext>
            </a:extLst>
          </p:cNvPr>
          <p:cNvSpPr>
            <a:spLocks noGrp="1"/>
          </p:cNvSpPr>
          <p:nvPr>
            <p:ph type="title"/>
          </p:nvPr>
        </p:nvSpPr>
        <p:spPr>
          <a:xfrm>
            <a:off x="838200" y="322453"/>
            <a:ext cx="10515600" cy="1325563"/>
          </a:xfrm>
        </p:spPr>
        <p:txBody>
          <a:bodyPr/>
          <a:lstStyle/>
          <a:p>
            <a:r>
              <a:rPr lang="zh-CN" altLang="en-US" sz="3600" dirty="0"/>
              <a:t>下图展示了这个应用的端到端架构</a:t>
            </a:r>
            <a:endParaRPr lang="zh-CN" altLang="en-US" dirty="0"/>
          </a:p>
        </p:txBody>
      </p:sp>
      <p:pic>
        <p:nvPicPr>
          <p:cNvPr id="4" name="图片 3">
            <a:extLst>
              <a:ext uri="{FF2B5EF4-FFF2-40B4-BE49-F238E27FC236}">
                <a16:creationId xmlns:a16="http://schemas.microsoft.com/office/drawing/2014/main" id="{8F99ED05-7DE1-4476-AB06-0F2672D40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55926"/>
            <a:ext cx="9662440" cy="5649545"/>
          </a:xfrm>
          <a:prstGeom prst="rect">
            <a:avLst/>
          </a:prstGeom>
        </p:spPr>
      </p:pic>
    </p:spTree>
    <p:extLst>
      <p:ext uri="{BB962C8B-B14F-4D97-AF65-F5344CB8AC3E}">
        <p14:creationId xmlns:p14="http://schemas.microsoft.com/office/powerpoint/2010/main" val="1710547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完 怼吧</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1-2 </a:t>
            </a:r>
            <a:r>
              <a:rPr lang="zh-CN" altLang="en-US" dirty="0">
                <a:latin typeface="微软雅黑" panose="020B0503020204020204" charset="-122"/>
                <a:ea typeface="微软雅黑" panose="020B0503020204020204" charset="-122"/>
                <a:cs typeface="微软雅黑" panose="020B0503020204020204" charset="-122"/>
              </a:rPr>
              <a:t>微服务的优点</a:t>
            </a:r>
          </a:p>
        </p:txBody>
      </p:sp>
      <p:sp>
        <p:nvSpPr>
          <p:cNvPr id="3" name="内容占位符 2"/>
          <p:cNvSpPr>
            <a:spLocks noGrp="1"/>
          </p:cNvSpPr>
          <p:nvPr>
            <p:ph idx="1"/>
          </p:nvPr>
        </p:nvSpPr>
        <p:spPr>
          <a:xfrm>
            <a:off x="496570" y="1461135"/>
            <a:ext cx="10857230" cy="5058410"/>
          </a:xfrm>
        </p:spPr>
        <p:txBody>
          <a:bodyPr>
            <a:noAutofit/>
          </a:bodyPr>
          <a:lstStyle/>
          <a:p>
            <a:pPr marL="0" indent="0">
              <a:buNone/>
            </a:pPr>
            <a:endParaRPr lang="zh-CN" altLang="en-US" sz="1900" dirty="0"/>
          </a:p>
          <a:p>
            <a:pPr marL="514350" indent="-514350">
              <a:buFont typeface="+mj-lt"/>
              <a:buAutoNum type="arabicPeriod"/>
            </a:pPr>
            <a:r>
              <a:rPr lang="zh-CN" altLang="en-US" dirty="0"/>
              <a:t>独立部署，灵活扩展</a:t>
            </a:r>
          </a:p>
          <a:p>
            <a:pPr marL="514350" indent="-514350">
              <a:buFont typeface="+mj-lt"/>
              <a:buAutoNum type="arabicPeriod"/>
            </a:pPr>
            <a:r>
              <a:rPr lang="zh-CN" altLang="en-US" dirty="0"/>
              <a:t>资源的有效隔离</a:t>
            </a:r>
          </a:p>
          <a:p>
            <a:pPr marL="514350" indent="-514350">
              <a:buFont typeface="+mj-lt"/>
              <a:buAutoNum type="arabicPeriod"/>
            </a:pPr>
            <a:r>
              <a:rPr lang="zh-CN" altLang="en-US" dirty="0"/>
              <a:t>单个服务的复杂度可控</a:t>
            </a:r>
          </a:p>
          <a:p>
            <a:pPr marL="514350" indent="-514350">
              <a:buFont typeface="+mj-lt"/>
              <a:buAutoNum type="arabicPeriod"/>
            </a:pPr>
            <a:r>
              <a:rPr lang="en-US" altLang="zh-CN" dirty="0"/>
              <a:t> </a:t>
            </a:r>
            <a:r>
              <a:rPr lang="zh-CN" altLang="en-US" dirty="0"/>
              <a:t>独立按需扩展，技术选型灵活，容错，可用性高</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charset="-122"/>
                <a:ea typeface="微软雅黑" panose="020B0503020204020204" charset="-122"/>
                <a:cs typeface="微软雅黑" panose="020B0503020204020204" charset="-122"/>
              </a:rPr>
              <a:t>微服务常见的架构</a:t>
            </a:r>
          </a:p>
        </p:txBody>
      </p:sp>
      <p:pic>
        <p:nvPicPr>
          <p:cNvPr id="4" name="图片 3">
            <a:extLst>
              <a:ext uri="{FF2B5EF4-FFF2-40B4-BE49-F238E27FC236}">
                <a16:creationId xmlns:a16="http://schemas.microsoft.com/office/drawing/2014/main" id="{B4131F27-E804-4533-A91F-B904AA8D7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237" y="1795084"/>
            <a:ext cx="8559526" cy="43407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2019F49-5B9F-4B98-A1AF-A182B5C562A5}"/>
              </a:ext>
            </a:extLst>
          </p:cNvPr>
          <p:cNvSpPr>
            <a:spLocks noGrp="1"/>
          </p:cNvSpPr>
          <p:nvPr>
            <p:ph idx="1"/>
          </p:nvPr>
        </p:nvSpPr>
        <p:spPr>
          <a:xfrm>
            <a:off x="838200" y="335280"/>
            <a:ext cx="10515600" cy="5841683"/>
          </a:xfrm>
        </p:spPr>
        <p:txBody>
          <a:bodyPr>
            <a:normAutofit/>
          </a:bodyPr>
          <a:lstStyle/>
          <a:p>
            <a:r>
              <a:rPr lang="zh-CN" altLang="en-US" sz="2000" b="1" dirty="0"/>
              <a:t>服务接入层</a:t>
            </a:r>
            <a:r>
              <a:rPr lang="zh-CN" altLang="en-US" sz="2000" dirty="0"/>
              <a:t>：企业暴露到外部访问的入口，一般通过防火墙等。</a:t>
            </a:r>
            <a:endParaRPr lang="en-US" altLang="zh-CN" sz="2000" dirty="0"/>
          </a:p>
          <a:p>
            <a:r>
              <a:rPr lang="zh-CN" altLang="en-US" sz="2000" b="1" dirty="0"/>
              <a:t>网关层</a:t>
            </a:r>
            <a:r>
              <a:rPr lang="zh-CN" altLang="en-US" sz="2000" dirty="0"/>
              <a:t>：服务网关是介于客户端和服务端的中间层，所有的外部请求会先经过服务网关，为企业应用提供统一的访问控制入口。服务网关是微服务架构下的服务拆分，聚合，路由，认证以及流控综合体现。</a:t>
            </a:r>
            <a:endParaRPr lang="en-US" altLang="zh-CN" sz="2000" dirty="0"/>
          </a:p>
          <a:p>
            <a:r>
              <a:rPr lang="zh-CN" altLang="en-US" sz="2000" b="1" dirty="0"/>
              <a:t>支撑服务层</a:t>
            </a:r>
            <a:r>
              <a:rPr lang="zh-CN" altLang="en-US" sz="2000" dirty="0"/>
              <a:t>：为企业应用提供运行所需的支撑环境，包括注册发现，集中配置，容错限流，认证授权，日志聚合，监测告警，消息服务等</a:t>
            </a:r>
            <a:endParaRPr lang="en-US" altLang="zh-CN" sz="2000" dirty="0"/>
          </a:p>
          <a:p>
            <a:r>
              <a:rPr lang="zh-CN" altLang="en-US" sz="2000" b="1" dirty="0"/>
              <a:t>业务服务层</a:t>
            </a:r>
            <a:r>
              <a:rPr lang="zh-CN" altLang="en-US" sz="2000" dirty="0"/>
              <a:t>：业务服务是企业应用的核心所在，为企业领域应用的具体实现，一般进一步拆分为基础服务（基础功能）和聚合服务（综合场景）。</a:t>
            </a:r>
            <a:endParaRPr lang="en-US" altLang="zh-CN" sz="2000" dirty="0"/>
          </a:p>
          <a:p>
            <a:r>
              <a:rPr lang="zh-CN" altLang="en-US" sz="2000" b="1" dirty="0"/>
              <a:t>平台服务层</a:t>
            </a:r>
            <a:r>
              <a:rPr lang="zh-CN" altLang="en-US" sz="2000" dirty="0"/>
              <a:t>：为企业应用提供运行所需的软件资源，包括应用服务器，应用发布管理，应用镜像包管理，服务治理。</a:t>
            </a:r>
            <a:endParaRPr lang="en-US" altLang="zh-CN" sz="2000" dirty="0"/>
          </a:p>
          <a:p>
            <a:r>
              <a:rPr lang="zh-CN" altLang="en-US" sz="2000" b="1" dirty="0"/>
              <a:t>基础设施层</a:t>
            </a:r>
            <a:r>
              <a:rPr lang="zh-CN" altLang="en-US" sz="2000" dirty="0"/>
              <a:t>：为企业应用提供运行所需的硬件资源，包括计算资源，网络资源，存储资源，本的安全策略控制等。</a:t>
            </a:r>
          </a:p>
        </p:txBody>
      </p:sp>
    </p:spTree>
    <p:extLst>
      <p:ext uri="{BB962C8B-B14F-4D97-AF65-F5344CB8AC3E}">
        <p14:creationId xmlns:p14="http://schemas.microsoft.com/office/powerpoint/2010/main" val="2978703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6895" y="356870"/>
            <a:ext cx="10515600" cy="1325563"/>
          </a:xfrm>
        </p:spPr>
        <p:txBody>
          <a:bodyPr/>
          <a:lstStyle/>
          <a:p>
            <a:r>
              <a:rPr lang="zh-CN" altLang="en-US" dirty="0">
                <a:latin typeface="微软雅黑" panose="020B0503020204020204" charset="-122"/>
                <a:ea typeface="微软雅黑" panose="020B0503020204020204" charset="-122"/>
                <a:cs typeface="微软雅黑" panose="020B0503020204020204" charset="-122"/>
              </a:rPr>
              <a:t>微服务的痛点</a:t>
            </a:r>
          </a:p>
        </p:txBody>
      </p:sp>
      <p:sp>
        <p:nvSpPr>
          <p:cNvPr id="6" name="文本框 5"/>
          <p:cNvSpPr txBox="1"/>
          <p:nvPr/>
        </p:nvSpPr>
        <p:spPr>
          <a:xfrm>
            <a:off x="643255" y="1682750"/>
            <a:ext cx="10869930" cy="646331"/>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cs typeface="微软雅黑" panose="020B0503020204020204" charset="-122"/>
              </a:rPr>
              <a:t>通过上面的图我们就可以看出来，一个完整的微服务是需要多个组件来支持的，目前</a:t>
            </a:r>
            <a:r>
              <a:rPr lang="en-US" altLang="zh-CN" dirty="0" err="1">
                <a:latin typeface="微软雅黑" panose="020B0503020204020204" charset="-122"/>
                <a:ea typeface="微软雅黑" panose="020B0503020204020204" charset="-122"/>
                <a:cs typeface="微软雅黑" panose="020B0503020204020204" charset="-122"/>
              </a:rPr>
              <a:t>SpringCloud</a:t>
            </a:r>
            <a:r>
              <a:rPr lang="zh-CN" altLang="en-US" dirty="0">
                <a:latin typeface="微软雅黑" panose="020B0503020204020204" charset="-122"/>
                <a:ea typeface="微软雅黑" panose="020B0503020204020204" charset="-122"/>
                <a:cs typeface="微软雅黑" panose="020B0503020204020204" charset="-122"/>
              </a:rPr>
              <a:t>以及</a:t>
            </a:r>
            <a:r>
              <a:rPr lang="en-US" altLang="zh-CN" dirty="0">
                <a:latin typeface="微软雅黑" panose="020B0503020204020204" charset="-122"/>
                <a:ea typeface="微软雅黑" panose="020B0503020204020204" charset="-122"/>
                <a:cs typeface="微软雅黑" panose="020B0503020204020204" charset="-122"/>
              </a:rPr>
              <a:t>Dubbo</a:t>
            </a:r>
            <a:r>
              <a:rPr lang="zh-CN" altLang="en-US" dirty="0">
                <a:latin typeface="微软雅黑" panose="020B0503020204020204" charset="-122"/>
                <a:ea typeface="微软雅黑" panose="020B0503020204020204" charset="-122"/>
                <a:cs typeface="微软雅黑" panose="020B0503020204020204" charset="-122"/>
              </a:rPr>
              <a:t>都是有完整的套件，需要的时候直接拿来使用就可以了。看似很简单，但是还有一些问题。</a:t>
            </a:r>
          </a:p>
        </p:txBody>
      </p:sp>
      <p:sp>
        <p:nvSpPr>
          <p:cNvPr id="3" name="文本框 2">
            <a:extLst>
              <a:ext uri="{FF2B5EF4-FFF2-40B4-BE49-F238E27FC236}">
                <a16:creationId xmlns:a16="http://schemas.microsoft.com/office/drawing/2014/main" id="{5AA8AE32-865B-4CDF-941E-194427686011}"/>
              </a:ext>
            </a:extLst>
          </p:cNvPr>
          <p:cNvSpPr txBox="1"/>
          <p:nvPr/>
        </p:nvSpPr>
        <p:spPr>
          <a:xfrm>
            <a:off x="643255" y="2441448"/>
            <a:ext cx="9640697" cy="2585323"/>
          </a:xfrm>
          <a:prstGeom prst="rect">
            <a:avLst/>
          </a:prstGeom>
          <a:noFill/>
        </p:spPr>
        <p:txBody>
          <a:bodyPr wrap="square" rtlCol="0">
            <a:spAutoFit/>
          </a:bodyPr>
          <a:lstStyle/>
          <a:p>
            <a:pPr marL="342900" indent="-342900">
              <a:buFont typeface="+mj-lt"/>
              <a:buAutoNum type="arabicPeriod"/>
            </a:pPr>
            <a:r>
              <a:rPr lang="zh-CN" altLang="en-US" dirty="0"/>
              <a:t>每个组件看似简单，但仍然需要我们技术人员学习使用</a:t>
            </a:r>
            <a:r>
              <a:rPr lang="en-US" altLang="zh-CN" dirty="0"/>
              <a:t>(</a:t>
            </a:r>
            <a:r>
              <a:rPr lang="zh-CN" altLang="en-US" dirty="0"/>
              <a:t>比如我们如果要接入</a:t>
            </a:r>
            <a:r>
              <a:rPr lang="en-US" altLang="zh-CN" dirty="0"/>
              <a:t>Eureka</a:t>
            </a:r>
            <a:r>
              <a:rPr lang="zh-CN" altLang="en-US" dirty="0"/>
              <a:t>，那肯定要需要去学习这个东西</a:t>
            </a:r>
            <a:r>
              <a:rPr lang="en-US" altLang="zh-CN" dirty="0"/>
              <a:t>)</a:t>
            </a:r>
          </a:p>
          <a:p>
            <a:pPr marL="342900" indent="-342900">
              <a:buFont typeface="+mj-lt"/>
              <a:buAutoNum type="arabicPeriod"/>
            </a:pPr>
            <a:r>
              <a:rPr lang="zh-CN" altLang="en-US" dirty="0"/>
              <a:t>每一个服务都有一堆组件，每当我们新增一个服务只要增加一个服务就必须要引入所有的组件</a:t>
            </a:r>
          </a:p>
          <a:p>
            <a:pPr marL="342900" indent="-342900">
              <a:buFont typeface="+mj-lt"/>
              <a:buAutoNum type="arabicPeriod"/>
            </a:pPr>
            <a:r>
              <a:rPr lang="zh-CN" altLang="en-US" dirty="0"/>
              <a:t>有些公司可能还会有多版本语言需要开发，那就必须有多个版本的</a:t>
            </a:r>
            <a:r>
              <a:rPr lang="en-US" altLang="zh-CN" dirty="0"/>
              <a:t>Client</a:t>
            </a:r>
          </a:p>
          <a:p>
            <a:pPr marL="342900" indent="-342900">
              <a:buFont typeface="+mj-lt"/>
              <a:buAutoNum type="arabicPeriod"/>
            </a:pPr>
            <a:r>
              <a:rPr lang="zh-CN" altLang="en-US" dirty="0"/>
              <a:t>如果要升级组件，周期很长</a:t>
            </a:r>
            <a:endParaRPr lang="en-US" altLang="zh-CN" dirty="0"/>
          </a:p>
          <a:p>
            <a:br>
              <a:rPr lang="zh-CN" altLang="en-US" dirty="0"/>
            </a:br>
            <a:br>
              <a:rPr lang="zh-CN" altLang="en-US" dirty="0"/>
            </a:br>
            <a:endParaRPr lang="zh-CN" altLang="en-US" dirty="0"/>
          </a:p>
        </p:txBody>
      </p:sp>
      <p:pic>
        <p:nvPicPr>
          <p:cNvPr id="5" name="图片 4">
            <a:extLst>
              <a:ext uri="{FF2B5EF4-FFF2-40B4-BE49-F238E27FC236}">
                <a16:creationId xmlns:a16="http://schemas.microsoft.com/office/drawing/2014/main" id="{F90A1FA3-8F71-4D2C-8449-286F35C74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715" y="4575639"/>
            <a:ext cx="4362450" cy="1971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charset="-122"/>
                <a:ea typeface="微软雅黑" panose="020B0503020204020204" charset="-122"/>
                <a:cs typeface="微软雅黑" panose="020B0503020204020204" charset="-122"/>
              </a:rPr>
              <a:t>如何解决上面的问题？</a:t>
            </a:r>
          </a:p>
        </p:txBody>
      </p:sp>
      <p:sp>
        <p:nvSpPr>
          <p:cNvPr id="4" name="文本框 3">
            <a:extLst>
              <a:ext uri="{FF2B5EF4-FFF2-40B4-BE49-F238E27FC236}">
                <a16:creationId xmlns:a16="http://schemas.microsoft.com/office/drawing/2014/main" id="{7A855938-0EA0-4277-B4A2-079FE7DF128E}"/>
              </a:ext>
            </a:extLst>
          </p:cNvPr>
          <p:cNvSpPr txBox="1"/>
          <p:nvPr/>
        </p:nvSpPr>
        <p:spPr>
          <a:xfrm>
            <a:off x="944880" y="1572768"/>
            <a:ext cx="9863328" cy="2585323"/>
          </a:xfrm>
          <a:prstGeom prst="rect">
            <a:avLst/>
          </a:prstGeom>
          <a:noFill/>
        </p:spPr>
        <p:txBody>
          <a:bodyPr wrap="square" rtlCol="0">
            <a:spAutoFit/>
          </a:bodyPr>
          <a:lstStyle/>
          <a:p>
            <a:r>
              <a:rPr lang="zh-CN" altLang="en-US" dirty="0"/>
              <a:t>问题出现了，下面肯定就要想办法解决问题，于是某个大神就想既然问题主要是因为业务模板和支撑模块耦合，那就想办法解耦。</a:t>
            </a:r>
            <a:endParaRPr lang="en-US" altLang="zh-CN" dirty="0"/>
          </a:p>
          <a:p>
            <a:r>
              <a:rPr lang="zh-CN" altLang="en-US" dirty="0"/>
              <a:t>能不能想办法把非业务组件模板单独提出来，统一管理呢</a:t>
            </a:r>
            <a:endParaRPr lang="en-US" altLang="zh-CN" dirty="0"/>
          </a:p>
          <a:p>
            <a:r>
              <a:rPr lang="zh-CN" altLang="en-US" dirty="0"/>
              <a:t>于是就变下面右图这个样子，左边是未解耦之前的服务</a:t>
            </a:r>
            <a:endParaRPr lang="en-US" altLang="zh-CN" dirty="0"/>
          </a:p>
          <a:p>
            <a:r>
              <a:rPr lang="zh-CN" altLang="en-US" dirty="0">
                <a:solidFill>
                  <a:srgbClr val="FF0000"/>
                </a:solidFill>
              </a:rPr>
              <a:t>一个进程实现业务逻辑，图中的白色方块</a:t>
            </a:r>
          </a:p>
          <a:p>
            <a:r>
              <a:rPr lang="zh-CN" altLang="en-US" dirty="0">
                <a:solidFill>
                  <a:srgbClr val="FF0000"/>
                </a:solidFill>
              </a:rPr>
              <a:t>一个进程实现底层技术体系，图中的蓝色方块</a:t>
            </a:r>
          </a:p>
          <a:p>
            <a:endParaRPr lang="zh-CN" altLang="en-US" dirty="0"/>
          </a:p>
          <a:p>
            <a:br>
              <a:rPr lang="zh-CN" altLang="en-US" dirty="0"/>
            </a:br>
            <a:endParaRPr lang="zh-CN" altLang="en-US" dirty="0"/>
          </a:p>
        </p:txBody>
      </p:sp>
      <p:pic>
        <p:nvPicPr>
          <p:cNvPr id="14" name="内容占位符 13">
            <a:extLst>
              <a:ext uri="{FF2B5EF4-FFF2-40B4-BE49-F238E27FC236}">
                <a16:creationId xmlns:a16="http://schemas.microsoft.com/office/drawing/2014/main" id="{CFAC0671-531F-467E-B001-588E2EA9E6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84643" y="4126575"/>
            <a:ext cx="5380186" cy="1722269"/>
          </a:xfrm>
        </p:spPr>
      </p:pic>
      <p:pic>
        <p:nvPicPr>
          <p:cNvPr id="15" name="图片 14">
            <a:extLst>
              <a:ext uri="{FF2B5EF4-FFF2-40B4-BE49-F238E27FC236}">
                <a16:creationId xmlns:a16="http://schemas.microsoft.com/office/drawing/2014/main" id="{4E922015-92EB-4DC7-88F2-F3C10B2BAE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07" y="4001873"/>
            <a:ext cx="4362450" cy="19716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85546" y="1449206"/>
            <a:ext cx="10400665" cy="646331"/>
          </a:xfrm>
          <a:prstGeom prst="rect">
            <a:avLst/>
          </a:prstGeom>
          <a:noFill/>
        </p:spPr>
        <p:txBody>
          <a:bodyPr wrap="square" rtlCol="0">
            <a:spAutoFit/>
          </a:bodyPr>
          <a:lstStyle/>
          <a:p>
            <a:r>
              <a:rPr lang="zh-CN" altLang="en-US" dirty="0"/>
              <a:t>按照上面的操作，就实现了</a:t>
            </a:r>
            <a:r>
              <a:rPr lang="zh-CN" altLang="en-US" b="1" dirty="0"/>
              <a:t>业务归业务，技术归技术</a:t>
            </a:r>
            <a:r>
              <a:rPr lang="zh-CN" altLang="en-US" dirty="0"/>
              <a:t> ，如果所有的服务都实现解耦，最终整个架构就会变成如下形式，看起来就像是有一群服务组成的网格。</a:t>
            </a: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9" name="图片 8">
            <a:extLst>
              <a:ext uri="{FF2B5EF4-FFF2-40B4-BE49-F238E27FC236}">
                <a16:creationId xmlns:a16="http://schemas.microsoft.com/office/drawing/2014/main" id="{E1A0899E-3DEB-4849-A4A2-0C83FBB5F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204" y="3215486"/>
            <a:ext cx="6311972" cy="2728196"/>
          </a:xfrm>
          <a:prstGeom prst="rect">
            <a:avLst/>
          </a:prstGeom>
        </p:spPr>
      </p:pic>
      <p:sp>
        <p:nvSpPr>
          <p:cNvPr id="10" name="文本框 9">
            <a:extLst>
              <a:ext uri="{FF2B5EF4-FFF2-40B4-BE49-F238E27FC236}">
                <a16:creationId xmlns:a16="http://schemas.microsoft.com/office/drawing/2014/main" id="{03F43981-D9B7-4C40-84A7-31D9F1D13FEA}"/>
              </a:ext>
            </a:extLst>
          </p:cNvPr>
          <p:cNvSpPr txBox="1"/>
          <p:nvPr/>
        </p:nvSpPr>
        <p:spPr>
          <a:xfrm>
            <a:off x="1554480" y="463296"/>
            <a:ext cx="7363968" cy="769441"/>
          </a:xfrm>
          <a:prstGeom prst="rect">
            <a:avLst/>
          </a:prstGeom>
          <a:noFill/>
        </p:spPr>
        <p:txBody>
          <a:bodyPr wrap="square" rtlCol="0">
            <a:spAutoFit/>
          </a:bodyPr>
          <a:lstStyle/>
          <a:p>
            <a:r>
              <a:rPr lang="zh-CN" altLang="en-US" sz="4400" dirty="0"/>
              <a:t>服务网格</a:t>
            </a:r>
            <a:r>
              <a:rPr lang="en-US" altLang="zh-CN" sz="4400" dirty="0" err="1"/>
              <a:t>SeviceMesh</a:t>
            </a:r>
            <a:r>
              <a:rPr lang="zh-CN" altLang="en-US" sz="4400" dirty="0"/>
              <a:t>诞生了</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2924</Words>
  <Application>Microsoft Office PowerPoint</Application>
  <PresentationFormat>宽屏</PresentationFormat>
  <Paragraphs>253</Paragraphs>
  <Slides>31</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微软雅黑</vt:lpstr>
      <vt:lpstr>Arial</vt:lpstr>
      <vt:lpstr>Calibri</vt:lpstr>
      <vt:lpstr>Calibri Light</vt:lpstr>
      <vt:lpstr>Office 主题</vt:lpstr>
      <vt:lpstr>ServiceMesh</vt:lpstr>
      <vt:lpstr>1 什么是微服务</vt:lpstr>
      <vt:lpstr>1-1 微服务简介</vt:lpstr>
      <vt:lpstr>1-2 微服务的优点</vt:lpstr>
      <vt:lpstr>微服务常见的架构</vt:lpstr>
      <vt:lpstr>PowerPoint 演示文稿</vt:lpstr>
      <vt:lpstr>微服务的痛点</vt:lpstr>
      <vt:lpstr>如何解决上面的问题？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其他模板简单介绍</vt:lpstr>
      <vt:lpstr>PowerPoint 演示文稿</vt:lpstr>
      <vt:lpstr>PowerPoint 演示文稿</vt:lpstr>
      <vt:lpstr>BookInfo</vt:lpstr>
      <vt:lpstr>下图展示了这个应用的端到端架构</vt:lpstr>
      <vt:lpstr>完 怼吧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houchunxin</dc:creator>
  <cp:lastModifiedBy>单 耀</cp:lastModifiedBy>
  <cp:revision>90</cp:revision>
  <dcterms:created xsi:type="dcterms:W3CDTF">2019-05-16T18:36:00Z</dcterms:created>
  <dcterms:modified xsi:type="dcterms:W3CDTF">2019-06-27T18:58:12Z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