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4 - NN" id="{EC00FF5C-2CF0-49EE-A7ED-5DDE823780E1}">
          <p14:sldIdLst>
            <p14:sldId id="256"/>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4" d="100"/>
          <a:sy n="94" d="100"/>
        </p:scale>
        <p:origin x="48" y="-10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2513-DA8B-452A-94B6-F0714294C2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905D68FC-C275-4F4E-BC3C-7CE41737C7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DC79904E-97E2-4240-BDEC-1726CC82B20F}"/>
              </a:ext>
            </a:extLst>
          </p:cNvPr>
          <p:cNvSpPr>
            <a:spLocks noGrp="1"/>
          </p:cNvSpPr>
          <p:nvPr>
            <p:ph type="dt" sz="half" idx="10"/>
          </p:nvPr>
        </p:nvSpPr>
        <p:spPr/>
        <p:txBody>
          <a:bodyPr/>
          <a:lstStyle/>
          <a:p>
            <a:fld id="{E55ABFE2-1D34-42BE-80B5-CE534057351B}" type="datetimeFigureOut">
              <a:rPr lang="en-MY" smtClean="0"/>
              <a:t>16/8/2019</a:t>
            </a:fld>
            <a:endParaRPr lang="en-MY"/>
          </a:p>
        </p:txBody>
      </p:sp>
      <p:sp>
        <p:nvSpPr>
          <p:cNvPr id="5" name="Footer Placeholder 4">
            <a:extLst>
              <a:ext uri="{FF2B5EF4-FFF2-40B4-BE49-F238E27FC236}">
                <a16:creationId xmlns:a16="http://schemas.microsoft.com/office/drawing/2014/main" id="{7C16BA4F-2898-467E-9E68-CF0B6A34F74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8C140EA-D872-4E94-8C95-22B7461EF317}"/>
              </a:ext>
            </a:extLst>
          </p:cNvPr>
          <p:cNvSpPr>
            <a:spLocks noGrp="1"/>
          </p:cNvSpPr>
          <p:nvPr>
            <p:ph type="sldNum" sz="quarter" idx="12"/>
          </p:nvPr>
        </p:nvSpPr>
        <p:spPr/>
        <p:txBody>
          <a:bodyPr/>
          <a:lstStyle/>
          <a:p>
            <a:fld id="{B1AC761B-3D59-4E4C-A5CE-C36AE3396F0C}" type="slidenum">
              <a:rPr lang="en-MY" smtClean="0"/>
              <a:t>‹#›</a:t>
            </a:fld>
            <a:endParaRPr lang="en-MY"/>
          </a:p>
        </p:txBody>
      </p:sp>
    </p:spTree>
    <p:extLst>
      <p:ext uri="{BB962C8B-B14F-4D97-AF65-F5344CB8AC3E}">
        <p14:creationId xmlns:p14="http://schemas.microsoft.com/office/powerpoint/2010/main" val="3718402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EFB6D-C583-4F99-9949-D45D7E0865EF}"/>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9155AD50-BE38-4AC4-83A2-745695D640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3E2D65C-C3C7-4C4E-BD04-F249B26F74AF}"/>
              </a:ext>
            </a:extLst>
          </p:cNvPr>
          <p:cNvSpPr>
            <a:spLocks noGrp="1"/>
          </p:cNvSpPr>
          <p:nvPr>
            <p:ph type="dt" sz="half" idx="10"/>
          </p:nvPr>
        </p:nvSpPr>
        <p:spPr/>
        <p:txBody>
          <a:bodyPr/>
          <a:lstStyle/>
          <a:p>
            <a:fld id="{E55ABFE2-1D34-42BE-80B5-CE534057351B}" type="datetimeFigureOut">
              <a:rPr lang="en-MY" smtClean="0"/>
              <a:t>16/8/2019</a:t>
            </a:fld>
            <a:endParaRPr lang="en-MY"/>
          </a:p>
        </p:txBody>
      </p:sp>
      <p:sp>
        <p:nvSpPr>
          <p:cNvPr id="5" name="Footer Placeholder 4">
            <a:extLst>
              <a:ext uri="{FF2B5EF4-FFF2-40B4-BE49-F238E27FC236}">
                <a16:creationId xmlns:a16="http://schemas.microsoft.com/office/drawing/2014/main" id="{A63F82B9-61FD-4CF4-AA98-874008387A8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359B017-BA0E-44E8-904E-8902283D444E}"/>
              </a:ext>
            </a:extLst>
          </p:cNvPr>
          <p:cNvSpPr>
            <a:spLocks noGrp="1"/>
          </p:cNvSpPr>
          <p:nvPr>
            <p:ph type="sldNum" sz="quarter" idx="12"/>
          </p:nvPr>
        </p:nvSpPr>
        <p:spPr/>
        <p:txBody>
          <a:bodyPr/>
          <a:lstStyle/>
          <a:p>
            <a:fld id="{B1AC761B-3D59-4E4C-A5CE-C36AE3396F0C}" type="slidenum">
              <a:rPr lang="en-MY" smtClean="0"/>
              <a:t>‹#›</a:t>
            </a:fld>
            <a:endParaRPr lang="en-MY"/>
          </a:p>
        </p:txBody>
      </p:sp>
    </p:spTree>
    <p:extLst>
      <p:ext uri="{BB962C8B-B14F-4D97-AF65-F5344CB8AC3E}">
        <p14:creationId xmlns:p14="http://schemas.microsoft.com/office/powerpoint/2010/main" val="2781038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F27B10-32A5-4A56-BEB2-C19473C044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427AEC3E-C636-4526-AE8F-2924E069E7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E52940B-7DF4-4744-9064-EC7DB99D053D}"/>
              </a:ext>
            </a:extLst>
          </p:cNvPr>
          <p:cNvSpPr>
            <a:spLocks noGrp="1"/>
          </p:cNvSpPr>
          <p:nvPr>
            <p:ph type="dt" sz="half" idx="10"/>
          </p:nvPr>
        </p:nvSpPr>
        <p:spPr/>
        <p:txBody>
          <a:bodyPr/>
          <a:lstStyle/>
          <a:p>
            <a:fld id="{E55ABFE2-1D34-42BE-80B5-CE534057351B}" type="datetimeFigureOut">
              <a:rPr lang="en-MY" smtClean="0"/>
              <a:t>16/8/2019</a:t>
            </a:fld>
            <a:endParaRPr lang="en-MY"/>
          </a:p>
        </p:txBody>
      </p:sp>
      <p:sp>
        <p:nvSpPr>
          <p:cNvPr id="5" name="Footer Placeholder 4">
            <a:extLst>
              <a:ext uri="{FF2B5EF4-FFF2-40B4-BE49-F238E27FC236}">
                <a16:creationId xmlns:a16="http://schemas.microsoft.com/office/drawing/2014/main" id="{37BB8D8A-5601-441F-8F70-1E27F900F1D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6189500D-D1E8-4E67-87D6-4D12CE8F517C}"/>
              </a:ext>
            </a:extLst>
          </p:cNvPr>
          <p:cNvSpPr>
            <a:spLocks noGrp="1"/>
          </p:cNvSpPr>
          <p:nvPr>
            <p:ph type="sldNum" sz="quarter" idx="12"/>
          </p:nvPr>
        </p:nvSpPr>
        <p:spPr/>
        <p:txBody>
          <a:bodyPr/>
          <a:lstStyle/>
          <a:p>
            <a:fld id="{B1AC761B-3D59-4E4C-A5CE-C36AE3396F0C}" type="slidenum">
              <a:rPr lang="en-MY" smtClean="0"/>
              <a:t>‹#›</a:t>
            </a:fld>
            <a:endParaRPr lang="en-MY"/>
          </a:p>
        </p:txBody>
      </p:sp>
    </p:spTree>
    <p:extLst>
      <p:ext uri="{BB962C8B-B14F-4D97-AF65-F5344CB8AC3E}">
        <p14:creationId xmlns:p14="http://schemas.microsoft.com/office/powerpoint/2010/main" val="1003607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9F668-5A05-4B20-B226-5FA20A746C9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1E6070D0-52E7-4C5A-93DC-29CF427C65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25CA54A-E928-4347-8598-23FA393F8B16}"/>
              </a:ext>
            </a:extLst>
          </p:cNvPr>
          <p:cNvSpPr>
            <a:spLocks noGrp="1"/>
          </p:cNvSpPr>
          <p:nvPr>
            <p:ph type="dt" sz="half" idx="10"/>
          </p:nvPr>
        </p:nvSpPr>
        <p:spPr/>
        <p:txBody>
          <a:bodyPr/>
          <a:lstStyle/>
          <a:p>
            <a:fld id="{E55ABFE2-1D34-42BE-80B5-CE534057351B}" type="datetimeFigureOut">
              <a:rPr lang="en-MY" smtClean="0"/>
              <a:t>16/8/2019</a:t>
            </a:fld>
            <a:endParaRPr lang="en-MY"/>
          </a:p>
        </p:txBody>
      </p:sp>
      <p:sp>
        <p:nvSpPr>
          <p:cNvPr id="5" name="Footer Placeholder 4">
            <a:extLst>
              <a:ext uri="{FF2B5EF4-FFF2-40B4-BE49-F238E27FC236}">
                <a16:creationId xmlns:a16="http://schemas.microsoft.com/office/drawing/2014/main" id="{7E257842-A2B2-4FC6-9283-12FFB705B71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2DAE6E0-7523-4107-81C6-171ADE5822DE}"/>
              </a:ext>
            </a:extLst>
          </p:cNvPr>
          <p:cNvSpPr>
            <a:spLocks noGrp="1"/>
          </p:cNvSpPr>
          <p:nvPr>
            <p:ph type="sldNum" sz="quarter" idx="12"/>
          </p:nvPr>
        </p:nvSpPr>
        <p:spPr/>
        <p:txBody>
          <a:bodyPr/>
          <a:lstStyle/>
          <a:p>
            <a:fld id="{B1AC761B-3D59-4E4C-A5CE-C36AE3396F0C}" type="slidenum">
              <a:rPr lang="en-MY" smtClean="0"/>
              <a:t>‹#›</a:t>
            </a:fld>
            <a:endParaRPr lang="en-MY"/>
          </a:p>
        </p:txBody>
      </p:sp>
    </p:spTree>
    <p:extLst>
      <p:ext uri="{BB962C8B-B14F-4D97-AF65-F5344CB8AC3E}">
        <p14:creationId xmlns:p14="http://schemas.microsoft.com/office/powerpoint/2010/main" val="3012561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2312-6CFC-49F6-A772-003490938A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EF5A7E18-66BE-480F-B1BC-D7FFF1BE17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D7EB1D-C578-422F-8C3F-27C65DEB8202}"/>
              </a:ext>
            </a:extLst>
          </p:cNvPr>
          <p:cNvSpPr>
            <a:spLocks noGrp="1"/>
          </p:cNvSpPr>
          <p:nvPr>
            <p:ph type="dt" sz="half" idx="10"/>
          </p:nvPr>
        </p:nvSpPr>
        <p:spPr/>
        <p:txBody>
          <a:bodyPr/>
          <a:lstStyle/>
          <a:p>
            <a:fld id="{E55ABFE2-1D34-42BE-80B5-CE534057351B}" type="datetimeFigureOut">
              <a:rPr lang="en-MY" smtClean="0"/>
              <a:t>16/8/2019</a:t>
            </a:fld>
            <a:endParaRPr lang="en-MY"/>
          </a:p>
        </p:txBody>
      </p:sp>
      <p:sp>
        <p:nvSpPr>
          <p:cNvPr id="5" name="Footer Placeholder 4">
            <a:extLst>
              <a:ext uri="{FF2B5EF4-FFF2-40B4-BE49-F238E27FC236}">
                <a16:creationId xmlns:a16="http://schemas.microsoft.com/office/drawing/2014/main" id="{7F9EE211-1162-48BB-8BF5-FAAAD7D6350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17707B2-8CD1-4F51-8CCB-AAAD35B85342}"/>
              </a:ext>
            </a:extLst>
          </p:cNvPr>
          <p:cNvSpPr>
            <a:spLocks noGrp="1"/>
          </p:cNvSpPr>
          <p:nvPr>
            <p:ph type="sldNum" sz="quarter" idx="12"/>
          </p:nvPr>
        </p:nvSpPr>
        <p:spPr/>
        <p:txBody>
          <a:bodyPr/>
          <a:lstStyle/>
          <a:p>
            <a:fld id="{B1AC761B-3D59-4E4C-A5CE-C36AE3396F0C}" type="slidenum">
              <a:rPr lang="en-MY" smtClean="0"/>
              <a:t>‹#›</a:t>
            </a:fld>
            <a:endParaRPr lang="en-MY"/>
          </a:p>
        </p:txBody>
      </p:sp>
    </p:spTree>
    <p:extLst>
      <p:ext uri="{BB962C8B-B14F-4D97-AF65-F5344CB8AC3E}">
        <p14:creationId xmlns:p14="http://schemas.microsoft.com/office/powerpoint/2010/main" val="3694386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82AE-2BA8-40B1-8C35-C02A30DE4D7B}"/>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9D801F28-8121-4273-85E7-274D0E963F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D7D7B11E-3348-4FBF-AEE9-D9EF306AC9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5A539A04-AADF-4AED-B4D0-5AE249999E33}"/>
              </a:ext>
            </a:extLst>
          </p:cNvPr>
          <p:cNvSpPr>
            <a:spLocks noGrp="1"/>
          </p:cNvSpPr>
          <p:nvPr>
            <p:ph type="dt" sz="half" idx="10"/>
          </p:nvPr>
        </p:nvSpPr>
        <p:spPr/>
        <p:txBody>
          <a:bodyPr/>
          <a:lstStyle/>
          <a:p>
            <a:fld id="{E55ABFE2-1D34-42BE-80B5-CE534057351B}" type="datetimeFigureOut">
              <a:rPr lang="en-MY" smtClean="0"/>
              <a:t>16/8/2019</a:t>
            </a:fld>
            <a:endParaRPr lang="en-MY"/>
          </a:p>
        </p:txBody>
      </p:sp>
      <p:sp>
        <p:nvSpPr>
          <p:cNvPr id="6" name="Footer Placeholder 5">
            <a:extLst>
              <a:ext uri="{FF2B5EF4-FFF2-40B4-BE49-F238E27FC236}">
                <a16:creationId xmlns:a16="http://schemas.microsoft.com/office/drawing/2014/main" id="{8BB66C51-2B67-4330-A6AA-FC20205A48BF}"/>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0F0E767B-1331-4D21-9434-3CBEA22D5B06}"/>
              </a:ext>
            </a:extLst>
          </p:cNvPr>
          <p:cNvSpPr>
            <a:spLocks noGrp="1"/>
          </p:cNvSpPr>
          <p:nvPr>
            <p:ph type="sldNum" sz="quarter" idx="12"/>
          </p:nvPr>
        </p:nvSpPr>
        <p:spPr/>
        <p:txBody>
          <a:bodyPr/>
          <a:lstStyle/>
          <a:p>
            <a:fld id="{B1AC761B-3D59-4E4C-A5CE-C36AE3396F0C}" type="slidenum">
              <a:rPr lang="en-MY" smtClean="0"/>
              <a:t>‹#›</a:t>
            </a:fld>
            <a:endParaRPr lang="en-MY"/>
          </a:p>
        </p:txBody>
      </p:sp>
    </p:spTree>
    <p:extLst>
      <p:ext uri="{BB962C8B-B14F-4D97-AF65-F5344CB8AC3E}">
        <p14:creationId xmlns:p14="http://schemas.microsoft.com/office/powerpoint/2010/main" val="2833661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F4A8-8F2E-4B6B-BD12-F7FFDA4444F0}"/>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B387DED4-B1B9-4A75-92DD-D70C8197DB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D135E4-7EC7-442E-A897-8F6147E88F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37F6ACC0-DA08-4E63-B90F-1A90E39597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4071FB-407C-4CA3-B21E-73872B5982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E6E526D1-B2D2-4716-A65C-C5E74E952635}"/>
              </a:ext>
            </a:extLst>
          </p:cNvPr>
          <p:cNvSpPr>
            <a:spLocks noGrp="1"/>
          </p:cNvSpPr>
          <p:nvPr>
            <p:ph type="dt" sz="half" idx="10"/>
          </p:nvPr>
        </p:nvSpPr>
        <p:spPr/>
        <p:txBody>
          <a:bodyPr/>
          <a:lstStyle/>
          <a:p>
            <a:fld id="{E55ABFE2-1D34-42BE-80B5-CE534057351B}" type="datetimeFigureOut">
              <a:rPr lang="en-MY" smtClean="0"/>
              <a:t>16/8/2019</a:t>
            </a:fld>
            <a:endParaRPr lang="en-MY"/>
          </a:p>
        </p:txBody>
      </p:sp>
      <p:sp>
        <p:nvSpPr>
          <p:cNvPr id="8" name="Footer Placeholder 7">
            <a:extLst>
              <a:ext uri="{FF2B5EF4-FFF2-40B4-BE49-F238E27FC236}">
                <a16:creationId xmlns:a16="http://schemas.microsoft.com/office/drawing/2014/main" id="{8BF19048-122A-4594-9207-ED46B753DDC5}"/>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D38C6995-B4FD-44A3-840B-94805D437C09}"/>
              </a:ext>
            </a:extLst>
          </p:cNvPr>
          <p:cNvSpPr>
            <a:spLocks noGrp="1"/>
          </p:cNvSpPr>
          <p:nvPr>
            <p:ph type="sldNum" sz="quarter" idx="12"/>
          </p:nvPr>
        </p:nvSpPr>
        <p:spPr/>
        <p:txBody>
          <a:bodyPr/>
          <a:lstStyle/>
          <a:p>
            <a:fld id="{B1AC761B-3D59-4E4C-A5CE-C36AE3396F0C}" type="slidenum">
              <a:rPr lang="en-MY" smtClean="0"/>
              <a:t>‹#›</a:t>
            </a:fld>
            <a:endParaRPr lang="en-MY"/>
          </a:p>
        </p:txBody>
      </p:sp>
    </p:spTree>
    <p:extLst>
      <p:ext uri="{BB962C8B-B14F-4D97-AF65-F5344CB8AC3E}">
        <p14:creationId xmlns:p14="http://schemas.microsoft.com/office/powerpoint/2010/main" val="4085725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FB78F-0147-4D21-990E-1B9084AABDE0}"/>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B4241383-AB02-44F5-A420-7B4D3B44A08E}"/>
              </a:ext>
            </a:extLst>
          </p:cNvPr>
          <p:cNvSpPr>
            <a:spLocks noGrp="1"/>
          </p:cNvSpPr>
          <p:nvPr>
            <p:ph type="dt" sz="half" idx="10"/>
          </p:nvPr>
        </p:nvSpPr>
        <p:spPr/>
        <p:txBody>
          <a:bodyPr/>
          <a:lstStyle/>
          <a:p>
            <a:fld id="{E55ABFE2-1D34-42BE-80B5-CE534057351B}" type="datetimeFigureOut">
              <a:rPr lang="en-MY" smtClean="0"/>
              <a:t>16/8/2019</a:t>
            </a:fld>
            <a:endParaRPr lang="en-MY"/>
          </a:p>
        </p:txBody>
      </p:sp>
      <p:sp>
        <p:nvSpPr>
          <p:cNvPr id="4" name="Footer Placeholder 3">
            <a:extLst>
              <a:ext uri="{FF2B5EF4-FFF2-40B4-BE49-F238E27FC236}">
                <a16:creationId xmlns:a16="http://schemas.microsoft.com/office/drawing/2014/main" id="{79ACF844-3F58-4AE1-97B9-A5EFF78A5822}"/>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17B0AB3E-62AE-4DE8-8A46-ADB62A6161AA}"/>
              </a:ext>
            </a:extLst>
          </p:cNvPr>
          <p:cNvSpPr>
            <a:spLocks noGrp="1"/>
          </p:cNvSpPr>
          <p:nvPr>
            <p:ph type="sldNum" sz="quarter" idx="12"/>
          </p:nvPr>
        </p:nvSpPr>
        <p:spPr/>
        <p:txBody>
          <a:bodyPr/>
          <a:lstStyle/>
          <a:p>
            <a:fld id="{B1AC761B-3D59-4E4C-A5CE-C36AE3396F0C}" type="slidenum">
              <a:rPr lang="en-MY" smtClean="0"/>
              <a:t>‹#›</a:t>
            </a:fld>
            <a:endParaRPr lang="en-MY"/>
          </a:p>
        </p:txBody>
      </p:sp>
    </p:spTree>
    <p:extLst>
      <p:ext uri="{BB962C8B-B14F-4D97-AF65-F5344CB8AC3E}">
        <p14:creationId xmlns:p14="http://schemas.microsoft.com/office/powerpoint/2010/main" val="133093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5AF4F5-63DB-41B9-8B2A-7A1D0D8F74A6}"/>
              </a:ext>
            </a:extLst>
          </p:cNvPr>
          <p:cNvSpPr>
            <a:spLocks noGrp="1"/>
          </p:cNvSpPr>
          <p:nvPr>
            <p:ph type="dt" sz="half" idx="10"/>
          </p:nvPr>
        </p:nvSpPr>
        <p:spPr/>
        <p:txBody>
          <a:bodyPr/>
          <a:lstStyle/>
          <a:p>
            <a:fld id="{E55ABFE2-1D34-42BE-80B5-CE534057351B}" type="datetimeFigureOut">
              <a:rPr lang="en-MY" smtClean="0"/>
              <a:t>16/8/2019</a:t>
            </a:fld>
            <a:endParaRPr lang="en-MY"/>
          </a:p>
        </p:txBody>
      </p:sp>
      <p:sp>
        <p:nvSpPr>
          <p:cNvPr id="3" name="Footer Placeholder 2">
            <a:extLst>
              <a:ext uri="{FF2B5EF4-FFF2-40B4-BE49-F238E27FC236}">
                <a16:creationId xmlns:a16="http://schemas.microsoft.com/office/drawing/2014/main" id="{877F2601-F988-4F2F-9767-2B336414250E}"/>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8246A2D4-D541-43F8-A114-2F4B794EE64C}"/>
              </a:ext>
            </a:extLst>
          </p:cNvPr>
          <p:cNvSpPr>
            <a:spLocks noGrp="1"/>
          </p:cNvSpPr>
          <p:nvPr>
            <p:ph type="sldNum" sz="quarter" idx="12"/>
          </p:nvPr>
        </p:nvSpPr>
        <p:spPr/>
        <p:txBody>
          <a:bodyPr/>
          <a:lstStyle/>
          <a:p>
            <a:fld id="{B1AC761B-3D59-4E4C-A5CE-C36AE3396F0C}" type="slidenum">
              <a:rPr lang="en-MY" smtClean="0"/>
              <a:t>‹#›</a:t>
            </a:fld>
            <a:endParaRPr lang="en-MY"/>
          </a:p>
        </p:txBody>
      </p:sp>
    </p:spTree>
    <p:extLst>
      <p:ext uri="{BB962C8B-B14F-4D97-AF65-F5344CB8AC3E}">
        <p14:creationId xmlns:p14="http://schemas.microsoft.com/office/powerpoint/2010/main" val="1334094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5453F-9693-49DB-9D1D-EB67B3F48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2B65AC32-19C0-4924-BAC6-3F156DCF38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EC1E7F45-939F-43AF-91D4-153A47C00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F17974-2606-424D-AF54-77AEAF6C2419}"/>
              </a:ext>
            </a:extLst>
          </p:cNvPr>
          <p:cNvSpPr>
            <a:spLocks noGrp="1"/>
          </p:cNvSpPr>
          <p:nvPr>
            <p:ph type="dt" sz="half" idx="10"/>
          </p:nvPr>
        </p:nvSpPr>
        <p:spPr/>
        <p:txBody>
          <a:bodyPr/>
          <a:lstStyle/>
          <a:p>
            <a:fld id="{E55ABFE2-1D34-42BE-80B5-CE534057351B}" type="datetimeFigureOut">
              <a:rPr lang="en-MY" smtClean="0"/>
              <a:t>16/8/2019</a:t>
            </a:fld>
            <a:endParaRPr lang="en-MY"/>
          </a:p>
        </p:txBody>
      </p:sp>
      <p:sp>
        <p:nvSpPr>
          <p:cNvPr id="6" name="Footer Placeholder 5">
            <a:extLst>
              <a:ext uri="{FF2B5EF4-FFF2-40B4-BE49-F238E27FC236}">
                <a16:creationId xmlns:a16="http://schemas.microsoft.com/office/drawing/2014/main" id="{14A3854C-9A3A-4412-A637-8A9D259D748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FC69C9CE-0752-4C57-A4D8-5036763DF6F1}"/>
              </a:ext>
            </a:extLst>
          </p:cNvPr>
          <p:cNvSpPr>
            <a:spLocks noGrp="1"/>
          </p:cNvSpPr>
          <p:nvPr>
            <p:ph type="sldNum" sz="quarter" idx="12"/>
          </p:nvPr>
        </p:nvSpPr>
        <p:spPr/>
        <p:txBody>
          <a:bodyPr/>
          <a:lstStyle/>
          <a:p>
            <a:fld id="{B1AC761B-3D59-4E4C-A5CE-C36AE3396F0C}" type="slidenum">
              <a:rPr lang="en-MY" smtClean="0"/>
              <a:t>‹#›</a:t>
            </a:fld>
            <a:endParaRPr lang="en-MY"/>
          </a:p>
        </p:txBody>
      </p:sp>
    </p:spTree>
    <p:extLst>
      <p:ext uri="{BB962C8B-B14F-4D97-AF65-F5344CB8AC3E}">
        <p14:creationId xmlns:p14="http://schemas.microsoft.com/office/powerpoint/2010/main" val="3182961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BB0F-066A-434D-96EF-4763FBB0C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2D3578F6-4FD6-4B9A-972B-2BF32174DA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E7CFAEEF-1598-4C39-9A81-41AD25CC1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2C3CC1-A307-446B-9D51-A9625EE38333}"/>
              </a:ext>
            </a:extLst>
          </p:cNvPr>
          <p:cNvSpPr>
            <a:spLocks noGrp="1"/>
          </p:cNvSpPr>
          <p:nvPr>
            <p:ph type="dt" sz="half" idx="10"/>
          </p:nvPr>
        </p:nvSpPr>
        <p:spPr/>
        <p:txBody>
          <a:bodyPr/>
          <a:lstStyle/>
          <a:p>
            <a:fld id="{E55ABFE2-1D34-42BE-80B5-CE534057351B}" type="datetimeFigureOut">
              <a:rPr lang="en-MY" smtClean="0"/>
              <a:t>16/8/2019</a:t>
            </a:fld>
            <a:endParaRPr lang="en-MY"/>
          </a:p>
        </p:txBody>
      </p:sp>
      <p:sp>
        <p:nvSpPr>
          <p:cNvPr id="6" name="Footer Placeholder 5">
            <a:extLst>
              <a:ext uri="{FF2B5EF4-FFF2-40B4-BE49-F238E27FC236}">
                <a16:creationId xmlns:a16="http://schemas.microsoft.com/office/drawing/2014/main" id="{CA762DE9-B0E7-41D7-8BA3-0A37AE6EB848}"/>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D621FD48-B2BA-4729-95B2-F7A78E327CE0}"/>
              </a:ext>
            </a:extLst>
          </p:cNvPr>
          <p:cNvSpPr>
            <a:spLocks noGrp="1"/>
          </p:cNvSpPr>
          <p:nvPr>
            <p:ph type="sldNum" sz="quarter" idx="12"/>
          </p:nvPr>
        </p:nvSpPr>
        <p:spPr/>
        <p:txBody>
          <a:bodyPr/>
          <a:lstStyle/>
          <a:p>
            <a:fld id="{B1AC761B-3D59-4E4C-A5CE-C36AE3396F0C}" type="slidenum">
              <a:rPr lang="en-MY" smtClean="0"/>
              <a:t>‹#›</a:t>
            </a:fld>
            <a:endParaRPr lang="en-MY"/>
          </a:p>
        </p:txBody>
      </p:sp>
    </p:spTree>
    <p:extLst>
      <p:ext uri="{BB962C8B-B14F-4D97-AF65-F5344CB8AC3E}">
        <p14:creationId xmlns:p14="http://schemas.microsoft.com/office/powerpoint/2010/main" val="526324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DB4152-F215-41D3-AFA1-0F080150A8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3B10133E-0B9C-4FCB-B73C-6E74B18EFC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B2AC7F4-37DD-4F86-A06C-91A3342B64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5ABFE2-1D34-42BE-80B5-CE534057351B}" type="datetimeFigureOut">
              <a:rPr lang="en-MY" smtClean="0"/>
              <a:t>16/8/2019</a:t>
            </a:fld>
            <a:endParaRPr lang="en-MY"/>
          </a:p>
        </p:txBody>
      </p:sp>
      <p:sp>
        <p:nvSpPr>
          <p:cNvPr id="5" name="Footer Placeholder 4">
            <a:extLst>
              <a:ext uri="{FF2B5EF4-FFF2-40B4-BE49-F238E27FC236}">
                <a16:creationId xmlns:a16="http://schemas.microsoft.com/office/drawing/2014/main" id="{A1D62933-3B8F-4CDF-98A4-F194DA3117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DBFD2E25-D571-412A-84A2-AC251DAAB2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AC761B-3D59-4E4C-A5CE-C36AE3396F0C}" type="slidenum">
              <a:rPr lang="en-MY" smtClean="0"/>
              <a:t>‹#›</a:t>
            </a:fld>
            <a:endParaRPr lang="en-MY"/>
          </a:p>
        </p:txBody>
      </p:sp>
    </p:spTree>
    <p:extLst>
      <p:ext uri="{BB962C8B-B14F-4D97-AF65-F5344CB8AC3E}">
        <p14:creationId xmlns:p14="http://schemas.microsoft.com/office/powerpoint/2010/main" val="2032136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www.mathworks.com/help/matlab/ref/eye.html"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B56699-E47D-4A40-8ECB-945C4357FAB4}"/>
              </a:ext>
            </a:extLst>
          </p:cNvPr>
          <p:cNvPicPr>
            <a:picLocks noChangeAspect="1"/>
          </p:cNvPicPr>
          <p:nvPr/>
        </p:nvPicPr>
        <p:blipFill>
          <a:blip r:embed="rId2"/>
          <a:stretch>
            <a:fillRect/>
          </a:stretch>
        </p:blipFill>
        <p:spPr>
          <a:xfrm>
            <a:off x="540440" y="591585"/>
            <a:ext cx="3219450" cy="923925"/>
          </a:xfrm>
          <a:prstGeom prst="rect">
            <a:avLst/>
          </a:prstGeom>
        </p:spPr>
      </p:pic>
      <p:pic>
        <p:nvPicPr>
          <p:cNvPr id="5" name="Picture 4">
            <a:extLst>
              <a:ext uri="{FF2B5EF4-FFF2-40B4-BE49-F238E27FC236}">
                <a16:creationId xmlns:a16="http://schemas.microsoft.com/office/drawing/2014/main" id="{EAA13B29-F3B0-4C13-8E2B-1F7B767DC484}"/>
              </a:ext>
            </a:extLst>
          </p:cNvPr>
          <p:cNvPicPr>
            <a:picLocks noChangeAspect="1"/>
          </p:cNvPicPr>
          <p:nvPr/>
        </p:nvPicPr>
        <p:blipFill>
          <a:blip r:embed="rId3"/>
          <a:stretch>
            <a:fillRect/>
          </a:stretch>
        </p:blipFill>
        <p:spPr>
          <a:xfrm>
            <a:off x="540440" y="1740590"/>
            <a:ext cx="3429000" cy="1428750"/>
          </a:xfrm>
          <a:prstGeom prst="rect">
            <a:avLst/>
          </a:prstGeom>
        </p:spPr>
      </p:pic>
      <p:pic>
        <p:nvPicPr>
          <p:cNvPr id="6" name="Picture 5">
            <a:extLst>
              <a:ext uri="{FF2B5EF4-FFF2-40B4-BE49-F238E27FC236}">
                <a16:creationId xmlns:a16="http://schemas.microsoft.com/office/drawing/2014/main" id="{51FE4512-5AD7-431D-9341-57B2B72AF737}"/>
              </a:ext>
            </a:extLst>
          </p:cNvPr>
          <p:cNvPicPr>
            <a:picLocks noChangeAspect="1"/>
          </p:cNvPicPr>
          <p:nvPr/>
        </p:nvPicPr>
        <p:blipFill>
          <a:blip r:embed="rId4"/>
          <a:stretch>
            <a:fillRect/>
          </a:stretch>
        </p:blipFill>
        <p:spPr>
          <a:xfrm>
            <a:off x="5240499" y="591585"/>
            <a:ext cx="6411061" cy="4845119"/>
          </a:xfrm>
          <a:prstGeom prst="rect">
            <a:avLst/>
          </a:prstGeom>
        </p:spPr>
      </p:pic>
      <p:sp>
        <p:nvSpPr>
          <p:cNvPr id="8" name="Rectangle 1">
            <a:extLst>
              <a:ext uri="{FF2B5EF4-FFF2-40B4-BE49-F238E27FC236}">
                <a16:creationId xmlns:a16="http://schemas.microsoft.com/office/drawing/2014/main" id="{F8CE88EC-F66A-403F-8F4F-4FBB787E9EB5}"/>
              </a:ext>
            </a:extLst>
          </p:cNvPr>
          <p:cNvSpPr>
            <a:spLocks noChangeArrowheads="1"/>
          </p:cNvSpPr>
          <p:nvPr/>
        </p:nvSpPr>
        <p:spPr bwMode="auto">
          <a:xfrm>
            <a:off x="421170" y="3429000"/>
            <a:ext cx="4538456" cy="31700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t>
            </a:r>
            <a:r>
              <a:rPr kumimoji="0" lang="en-US" altLang="en-US" sz="1050" b="0" i="0" u="none" strike="noStrike" cap="none" normalizeH="0" baseline="0" dirty="0">
                <a:ln>
                  <a:noFill/>
                </a:ln>
                <a:solidFill>
                  <a:srgbClr val="242729"/>
                </a:solidFill>
                <a:effectLst/>
                <a:latin typeface="Consolas" panose="020B0609020204030204" pitchFamily="49" charset="0"/>
                <a:cs typeface="Arial" panose="020B0604020202020204" pitchFamily="34" charset="0"/>
              </a:rPr>
              <a:t>y</a:t>
            </a:r>
            <a:r>
              <a:rPr kumimoji="0" lang="en-US" altLang="en-US" sz="1400" b="0" i="0" u="none" strike="noStrike" cap="none" normalizeH="0" baseline="0" dirty="0">
                <a:ln>
                  <a:noFill/>
                </a:ln>
                <a:solidFill>
                  <a:srgbClr val="242729"/>
                </a:solidFill>
                <a:effectLst/>
                <a:cs typeface="Arial" panose="020B0604020202020204" pitchFamily="34" charset="0"/>
              </a:rPr>
              <a:t> </a:t>
            </a:r>
            <a:r>
              <a:rPr lang="en-US" altLang="en-US" sz="1400" dirty="0">
                <a:solidFill>
                  <a:srgbClr val="242729"/>
                </a:solidFill>
                <a:cs typeface="Arial" panose="020B0604020202020204" pitchFamily="34" charset="0"/>
                <a:sym typeface="Wingdings" panose="05000000000000000000" pitchFamily="2" charset="2"/>
              </a:rPr>
              <a:t></a:t>
            </a:r>
            <a:r>
              <a:rPr kumimoji="0" lang="en-US" altLang="en-US" sz="1400" b="0" i="0" u="none" strike="noStrike" cap="none" normalizeH="0" baseline="0" dirty="0">
                <a:ln>
                  <a:noFill/>
                </a:ln>
                <a:solidFill>
                  <a:srgbClr val="242729"/>
                </a:solidFill>
                <a:effectLst/>
                <a:cs typeface="Arial" panose="020B0604020202020204" pitchFamily="34" charset="0"/>
              </a:rPr>
              <a:t> an </a:t>
            </a:r>
            <a:r>
              <a:rPr kumimoji="0" lang="en-US" altLang="en-US" sz="1050" b="0" i="0" u="none" strike="noStrike" cap="none" normalizeH="0" baseline="0" dirty="0">
                <a:ln>
                  <a:noFill/>
                </a:ln>
                <a:solidFill>
                  <a:srgbClr val="242729"/>
                </a:solidFill>
                <a:effectLst/>
                <a:latin typeface="Consolas" panose="020B0609020204030204" pitchFamily="49" charset="0"/>
                <a:cs typeface="Arial" panose="020B0604020202020204" pitchFamily="34" charset="0"/>
              </a:rPr>
              <a:t>m</a:t>
            </a:r>
            <a:r>
              <a:rPr kumimoji="0" lang="en-US" altLang="en-US" sz="14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-element vector containing integers in the range of 1 to </a:t>
            </a:r>
            <a:r>
              <a:rPr kumimoji="0" lang="en-US" altLang="en-US" sz="1050" b="0" i="0" u="none" strike="noStrike" cap="none" normalizeH="0" baseline="0" dirty="0" err="1">
                <a:ln>
                  <a:noFill/>
                </a:ln>
                <a:solidFill>
                  <a:srgbClr val="242729"/>
                </a:solidFill>
                <a:effectLst/>
                <a:latin typeface="Consolas" panose="020B0609020204030204" pitchFamily="49" charset="0"/>
                <a:cs typeface="Arial" panose="020B0604020202020204" pitchFamily="34" charset="0"/>
              </a:rPr>
              <a:t>num_labels</a:t>
            </a:r>
            <a:r>
              <a:rPr kumimoji="0" lang="en-US" altLang="en-US" sz="14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The goal of the code is to create a matrix </a:t>
            </a:r>
            <a:r>
              <a:rPr kumimoji="0" lang="en-US" altLang="en-US" sz="1050" b="0" i="0" u="none" strike="noStrike" cap="none" normalizeH="0" baseline="0" dirty="0">
                <a:ln>
                  <a:noFill/>
                </a:ln>
                <a:solidFill>
                  <a:srgbClr val="242729"/>
                </a:solidFill>
                <a:effectLst/>
                <a:latin typeface="Consolas" panose="020B0609020204030204" pitchFamily="49" charset="0"/>
                <a:cs typeface="Arial" panose="020B0604020202020204" pitchFamily="34" charset="0"/>
              </a:rPr>
              <a:t>Y</a:t>
            </a:r>
            <a:r>
              <a:rPr kumimoji="0" lang="en-US" altLang="en-US" sz="14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that is </a:t>
            </a:r>
            <a:r>
              <a:rPr kumimoji="0" lang="en-US" altLang="en-US" sz="1050" b="0" i="0" u="none" strike="noStrike" cap="none" normalizeH="0" baseline="0" dirty="0">
                <a:ln>
                  <a:noFill/>
                </a:ln>
                <a:solidFill>
                  <a:srgbClr val="242729"/>
                </a:solidFill>
                <a:effectLst/>
                <a:latin typeface="Consolas" panose="020B0609020204030204" pitchFamily="49" charset="0"/>
                <a:cs typeface="Arial" panose="020B0604020202020204" pitchFamily="34" charset="0"/>
              </a:rPr>
              <a:t>m</a:t>
            </a:r>
            <a:r>
              <a:rPr kumimoji="0" lang="en-US" altLang="en-US" sz="14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-by-</a:t>
            </a:r>
            <a:r>
              <a:rPr kumimoji="0" lang="en-US" altLang="en-US" sz="1050" b="0" i="0" u="none" strike="noStrike" cap="none" normalizeH="0" baseline="0" dirty="0" err="1">
                <a:ln>
                  <a:noFill/>
                </a:ln>
                <a:solidFill>
                  <a:srgbClr val="242729"/>
                </a:solidFill>
                <a:effectLst/>
                <a:latin typeface="Consolas" panose="020B0609020204030204" pitchFamily="49" charset="0"/>
                <a:cs typeface="Arial" panose="020B0604020202020204" pitchFamily="34" charset="0"/>
              </a:rPr>
              <a:t>num_labels</a:t>
            </a:r>
            <a:r>
              <a:rPr kumimoji="0" lang="en-US" altLang="en-US" sz="14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where each row </a:t>
            </a:r>
            <a:r>
              <a:rPr kumimoji="0" lang="en-US" altLang="en-US" sz="1050" b="0" i="0" u="none" strike="noStrike" cap="none" normalizeH="0" baseline="0" dirty="0">
                <a:ln>
                  <a:noFill/>
                </a:ln>
                <a:solidFill>
                  <a:srgbClr val="242729"/>
                </a:solidFill>
                <a:effectLst/>
                <a:latin typeface="Consolas" panose="020B0609020204030204" pitchFamily="49" charset="0"/>
                <a:cs typeface="Arial" panose="020B0604020202020204" pitchFamily="34" charset="0"/>
              </a:rPr>
              <a:t>k</a:t>
            </a:r>
            <a:r>
              <a:rPr kumimoji="0" lang="en-US" altLang="en-US" sz="14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will contain all zeros except for a 1 in column </a:t>
            </a:r>
            <a:r>
              <a:rPr kumimoji="0" lang="en-US" altLang="en-US" sz="1050" b="0" i="0" u="none" strike="noStrike" cap="none" normalizeH="0" baseline="0" dirty="0">
                <a:ln>
                  <a:noFill/>
                </a:ln>
                <a:solidFill>
                  <a:srgbClr val="242729"/>
                </a:solidFill>
                <a:effectLst/>
                <a:latin typeface="Consolas" panose="020B0609020204030204" pitchFamily="49" charset="0"/>
                <a:cs typeface="Arial" panose="020B0604020202020204" pitchFamily="34" charset="0"/>
              </a:rPr>
              <a:t>y(k)</a:t>
            </a:r>
            <a:r>
              <a:rPr kumimoji="0" lang="en-US" altLang="en-US" sz="14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lang="en-US" altLang="en-US" sz="1400" dirty="0">
                <a:solidFill>
                  <a:srgbClr val="242729"/>
                </a:solidFill>
                <a:cs typeface="Arial" panose="020B0604020202020204" pitchFamily="34" charset="0"/>
              </a:rPr>
              <a:t>C</a:t>
            </a:r>
            <a:r>
              <a:rPr kumimoji="0" lang="en-US" altLang="en-US" sz="14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reate an identity matrix using the function </a:t>
            </a:r>
            <a:r>
              <a:rPr kumimoji="0" lang="en-US" altLang="en-US" sz="1050" b="0" i="0" u="sng" strike="noStrike" cap="none" normalizeH="0" baseline="0" dirty="0">
                <a:ln>
                  <a:noFill/>
                </a:ln>
                <a:solidFill>
                  <a:srgbClr val="005999"/>
                </a:solidFill>
                <a:effectLst/>
                <a:latin typeface="Consolas" panose="020B0609020204030204" pitchFamily="49" charset="0"/>
                <a:ea typeface="inherit"/>
                <a:cs typeface="Arial" panose="020B0604020202020204" pitchFamily="34" charset="0"/>
                <a:hlinkClick r:id="rId5"/>
              </a:rPr>
              <a:t>eye</a:t>
            </a:r>
            <a:r>
              <a:rPr kumimoji="0" lang="en-US" altLang="en-US" sz="14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This is a square matrix of all zeroes except for ones along the main diagonal. Row </a:t>
            </a:r>
            <a:r>
              <a:rPr kumimoji="0" lang="en-US" altLang="en-US" sz="1050" b="0" i="0" u="none" strike="noStrike" cap="none" normalizeH="0" baseline="0" dirty="0">
                <a:ln>
                  <a:noFill/>
                </a:ln>
                <a:solidFill>
                  <a:srgbClr val="242729"/>
                </a:solidFill>
                <a:effectLst/>
                <a:latin typeface="Consolas" panose="020B0609020204030204" pitchFamily="49" charset="0"/>
                <a:cs typeface="Arial" panose="020B0604020202020204" pitchFamily="34" charset="0"/>
              </a:rPr>
              <a:t>k</a:t>
            </a:r>
            <a:r>
              <a:rPr kumimoji="0" lang="en-US" altLang="en-US" sz="14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of the identity matrix will therefore have one non-zero element in column </a:t>
            </a:r>
            <a:r>
              <a:rPr kumimoji="0" lang="en-US" altLang="en-US" sz="1050" b="0" i="0" u="none" strike="noStrike" cap="none" normalizeH="0" baseline="0" dirty="0">
                <a:ln>
                  <a:noFill/>
                </a:ln>
                <a:solidFill>
                  <a:srgbClr val="242729"/>
                </a:solidFill>
                <a:effectLst/>
                <a:latin typeface="Consolas" panose="020B0609020204030204" pitchFamily="49" charset="0"/>
                <a:cs typeface="Arial" panose="020B0604020202020204" pitchFamily="34" charset="0"/>
              </a:rPr>
              <a:t>k</a:t>
            </a:r>
            <a:r>
              <a:rPr kumimoji="0" lang="en-US" altLang="en-US" sz="14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We can therefore build matrix </a:t>
            </a:r>
            <a:r>
              <a:rPr kumimoji="0" lang="en-US" altLang="en-US" sz="1050" b="0" i="0" u="none" strike="noStrike" cap="none" normalizeH="0" baseline="0" dirty="0">
                <a:ln>
                  <a:noFill/>
                </a:ln>
                <a:solidFill>
                  <a:srgbClr val="242729"/>
                </a:solidFill>
                <a:effectLst/>
                <a:latin typeface="Consolas" panose="020B0609020204030204" pitchFamily="49" charset="0"/>
                <a:cs typeface="Arial" panose="020B0604020202020204" pitchFamily="34" charset="0"/>
              </a:rPr>
              <a:t>Y</a:t>
            </a:r>
            <a:r>
              <a:rPr kumimoji="0" lang="en-US" altLang="en-US" sz="14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out of rows indexed from the identity matrix, using </a:t>
            </a:r>
            <a:r>
              <a:rPr kumimoji="0" lang="en-US" altLang="en-US" sz="1050" b="0" i="0" u="none" strike="noStrike" cap="none" normalizeH="0" baseline="0" dirty="0">
                <a:ln>
                  <a:noFill/>
                </a:ln>
                <a:solidFill>
                  <a:srgbClr val="242729"/>
                </a:solidFill>
                <a:effectLst/>
                <a:latin typeface="Consolas" panose="020B0609020204030204" pitchFamily="49" charset="0"/>
                <a:cs typeface="Arial" panose="020B0604020202020204" pitchFamily="34" charset="0"/>
              </a:rPr>
              <a:t>y</a:t>
            </a:r>
            <a:r>
              <a:rPr kumimoji="0" lang="en-US" altLang="en-US" sz="14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 as the row index.</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a:ln>
                  <a:noFill/>
                </a:ln>
                <a:solidFill>
                  <a:srgbClr val="242729"/>
                </a:solidFill>
                <a:effectLst/>
                <a:latin typeface="Arial" panose="020B0604020202020204" pitchFamily="34" charset="0"/>
                <a:cs typeface="Arial" panose="020B0604020202020204" pitchFamily="34" charset="0"/>
              </a:rPr>
              <a:t>We could do this with a for loop (as in your second code sample), but that's not as simple and efficient as using a single indexing operation (as in your first code sample).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889A416C-FB2C-40AC-8918-110AD16E9EF3}"/>
              </a:ext>
            </a:extLst>
          </p:cNvPr>
          <p:cNvSpPr/>
          <p:nvPr/>
        </p:nvSpPr>
        <p:spPr>
          <a:xfrm>
            <a:off x="0" y="0"/>
            <a:ext cx="1219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b="1" dirty="0">
                <a:solidFill>
                  <a:schemeClr val="bg1"/>
                </a:solidFill>
                <a:latin typeface="Arial" panose="020B0604020202020204" pitchFamily="34" charset="0"/>
                <a:cs typeface="Arial" panose="020B0604020202020204" pitchFamily="34" charset="0"/>
              </a:rPr>
              <a:t>Create a matrix for y</a:t>
            </a:r>
            <a:endParaRPr kumimoji="0" lang="en-US" altLang="en-US" sz="3200" b="1"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912265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a:extLst>
              <a:ext uri="{FF2B5EF4-FFF2-40B4-BE49-F238E27FC236}">
                <a16:creationId xmlns:a16="http://schemas.microsoft.com/office/drawing/2014/main" id="{F8CE88EC-F66A-403F-8F4F-4FBB787E9EB5}"/>
              </a:ext>
            </a:extLst>
          </p:cNvPr>
          <p:cNvSpPr>
            <a:spLocks noChangeArrowheads="1"/>
          </p:cNvSpPr>
          <p:nvPr/>
        </p:nvSpPr>
        <p:spPr bwMode="auto">
          <a:xfrm>
            <a:off x="331718" y="824562"/>
            <a:ext cx="11297065" cy="646331"/>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1400" dirty="0"/>
              <a:t>Though this was already accomplished once during Exercise 3, you'll need to duplicate some of that work because computing the gradients requires some of the intermediate results from forward propagation. Also, the y values in ex4 are a matrix, instead of a vector. This changes the method for computing the cost J.</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889A416C-FB2C-40AC-8918-110AD16E9EF3}"/>
              </a:ext>
            </a:extLst>
          </p:cNvPr>
          <p:cNvSpPr/>
          <p:nvPr/>
        </p:nvSpPr>
        <p:spPr>
          <a:xfrm>
            <a:off x="0" y="0"/>
            <a:ext cx="1219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b="1" dirty="0">
                <a:solidFill>
                  <a:schemeClr val="bg1"/>
                </a:solidFill>
                <a:latin typeface="Arial" panose="020B0604020202020204" pitchFamily="34" charset="0"/>
                <a:cs typeface="Arial" panose="020B0604020202020204" pitchFamily="34" charset="0"/>
              </a:rPr>
              <a:t>Forward propagation</a:t>
            </a:r>
            <a:endParaRPr kumimoji="0" lang="en-US" altLang="en-US" sz="3200" b="1" i="0" u="none" strike="noStrike" cap="none" normalizeH="0" baseline="0" dirty="0">
              <a:ln>
                <a:noFill/>
              </a:ln>
              <a:solidFill>
                <a:schemeClr val="bg1"/>
              </a:solidFill>
              <a:effectLst/>
              <a:latin typeface="Arial" panose="020B0604020202020204" pitchFamily="34" charset="0"/>
            </a:endParaRPr>
          </a:p>
        </p:txBody>
      </p:sp>
      <p:pic>
        <p:nvPicPr>
          <p:cNvPr id="3" name="Picture 2">
            <a:extLst>
              <a:ext uri="{FF2B5EF4-FFF2-40B4-BE49-F238E27FC236}">
                <a16:creationId xmlns:a16="http://schemas.microsoft.com/office/drawing/2014/main" id="{6D410AC0-1C3F-4EB8-A8DF-FE50F3A777A5}"/>
              </a:ext>
            </a:extLst>
          </p:cNvPr>
          <p:cNvPicPr>
            <a:picLocks noChangeAspect="1"/>
          </p:cNvPicPr>
          <p:nvPr/>
        </p:nvPicPr>
        <p:blipFill>
          <a:blip r:embed="rId2"/>
          <a:stretch>
            <a:fillRect/>
          </a:stretch>
        </p:blipFill>
        <p:spPr>
          <a:xfrm>
            <a:off x="218661" y="1813523"/>
            <a:ext cx="7325139" cy="3230954"/>
          </a:xfrm>
          <a:prstGeom prst="rect">
            <a:avLst/>
          </a:prstGeom>
        </p:spPr>
      </p:pic>
      <p:pic>
        <p:nvPicPr>
          <p:cNvPr id="4" name="Picture 3">
            <a:extLst>
              <a:ext uri="{FF2B5EF4-FFF2-40B4-BE49-F238E27FC236}">
                <a16:creationId xmlns:a16="http://schemas.microsoft.com/office/drawing/2014/main" id="{CE234916-C3CF-4800-A5D4-D860433136DF}"/>
              </a:ext>
            </a:extLst>
          </p:cNvPr>
          <p:cNvPicPr>
            <a:picLocks noChangeAspect="1"/>
          </p:cNvPicPr>
          <p:nvPr/>
        </p:nvPicPr>
        <p:blipFill>
          <a:blip r:embed="rId3"/>
          <a:stretch>
            <a:fillRect/>
          </a:stretch>
        </p:blipFill>
        <p:spPr>
          <a:xfrm>
            <a:off x="6610166" y="2201932"/>
            <a:ext cx="5018617" cy="1250567"/>
          </a:xfrm>
          <a:prstGeom prst="rect">
            <a:avLst/>
          </a:prstGeom>
        </p:spPr>
      </p:pic>
    </p:spTree>
    <p:extLst>
      <p:ext uri="{BB962C8B-B14F-4D97-AF65-F5344CB8AC3E}">
        <p14:creationId xmlns:p14="http://schemas.microsoft.com/office/powerpoint/2010/main" val="3401829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a:extLst>
              <a:ext uri="{FF2B5EF4-FFF2-40B4-BE49-F238E27FC236}">
                <a16:creationId xmlns:a16="http://schemas.microsoft.com/office/drawing/2014/main" id="{F8CE88EC-F66A-403F-8F4F-4FBB787E9EB5}"/>
              </a:ext>
            </a:extLst>
          </p:cNvPr>
          <p:cNvSpPr>
            <a:spLocks noChangeArrowheads="1"/>
          </p:cNvSpPr>
          <p:nvPr/>
        </p:nvSpPr>
        <p:spPr bwMode="auto">
          <a:xfrm>
            <a:off x="190051" y="673388"/>
            <a:ext cx="6051830" cy="4739759"/>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1400" b="1" dirty="0"/>
              <a:t>Cost function:</a:t>
            </a:r>
          </a:p>
          <a:p>
            <a:pPr lvl="0"/>
            <a:r>
              <a:rPr lang="en-US" sz="1400" dirty="0"/>
              <a:t>Compute the unregularized cost according, using </a:t>
            </a:r>
            <a:r>
              <a:rPr lang="en-US" sz="1400" b="1" dirty="0"/>
              <a:t>a3</a:t>
            </a:r>
            <a:r>
              <a:rPr lang="en-US" sz="1400" dirty="0"/>
              <a:t>, your Y(</a:t>
            </a:r>
            <a:r>
              <a:rPr lang="en-US" sz="1400" dirty="0" err="1"/>
              <a:t>y_matrix</a:t>
            </a:r>
            <a:r>
              <a:rPr lang="en-US" sz="1400" dirty="0"/>
              <a:t>), and m (the number of training examples). Note that the 'h' argument inside the log() function is exactly a3. Cost should be a scalar value. Since </a:t>
            </a:r>
            <a:r>
              <a:rPr lang="en-US" sz="1400" dirty="0" err="1"/>
              <a:t>y_matrix</a:t>
            </a:r>
            <a:r>
              <a:rPr lang="en-US" sz="1400" dirty="0"/>
              <a:t> and a3 are both matrices, you need to compute the double-sum.</a:t>
            </a:r>
          </a:p>
          <a:p>
            <a:pPr lvl="0"/>
            <a:endParaRPr lang="en-US" sz="1400" dirty="0"/>
          </a:p>
          <a:p>
            <a:pPr lvl="0"/>
            <a:r>
              <a:rPr lang="en-US" sz="1400" dirty="0"/>
              <a:t>Remember to use element-wise multiplication with the log() function. </a:t>
            </a:r>
          </a:p>
          <a:p>
            <a:pPr lvl="0"/>
            <a:r>
              <a:rPr lang="en-US" sz="1400" b="1" dirty="0"/>
              <a:t>Why you can't (easily) use matrix multiplication here</a:t>
            </a:r>
            <a:r>
              <a:rPr lang="en-US" sz="1400" dirty="0"/>
              <a:t>, :</a:t>
            </a:r>
          </a:p>
          <a:p>
            <a:pPr lvl="0"/>
            <a:r>
              <a:rPr lang="en-US" sz="1400" dirty="0"/>
              <a:t>Notice the double-sum. '</a:t>
            </a:r>
            <a:r>
              <a:rPr lang="en-US" sz="1400" dirty="0" err="1"/>
              <a:t>i</a:t>
            </a:r>
            <a:r>
              <a:rPr lang="en-US" sz="1400" dirty="0"/>
              <a:t>' ranges over the training examples 'm', and 'k' ranges over the output labels 'K'. The cost has two parts - the first involves the product of 'y' and log(h), and the second involves the product of (1-y) and log(1-h). Note that 'y' and 'h' are both matrices of size (m x K), and the multiplication in the cost equation is an element-wise scalar product for each element in the matrices.</a:t>
            </a:r>
          </a:p>
          <a:p>
            <a:pPr lvl="0"/>
            <a:r>
              <a:rPr lang="en-US" sz="1400" dirty="0"/>
              <a:t>Also, we're using the natural log, not log10().</a:t>
            </a:r>
          </a:p>
          <a:p>
            <a:pPr lvl="0"/>
            <a:endParaRPr lang="en-US" sz="1400" dirty="0"/>
          </a:p>
          <a:p>
            <a:pPr lvl="0"/>
            <a:r>
              <a:rPr lang="en-US" sz="1400" b="1" dirty="0"/>
              <a:t>Cost Regularization:</a:t>
            </a:r>
          </a:p>
          <a:p>
            <a:pPr lvl="0"/>
            <a:r>
              <a:rPr lang="en-US" sz="1400" dirty="0"/>
              <a:t>Compute the regularized component of the cost according to ex4.pdf Page 6, using Θ1 and Θ2 (excluding the Theta columns for the bias units), along with λ, and m. The easiest method to do this is to compute the regularization terms separately, then add them to the unregularized cost from Step 3.</a:t>
            </a:r>
          </a:p>
          <a:p>
            <a:pPr lvl="0"/>
            <a:endParaRPr lang="en-US" sz="1400" dirty="0"/>
          </a:p>
        </p:txBody>
      </p:sp>
      <p:sp>
        <p:nvSpPr>
          <p:cNvPr id="10" name="Rectangle 9">
            <a:extLst>
              <a:ext uri="{FF2B5EF4-FFF2-40B4-BE49-F238E27FC236}">
                <a16:creationId xmlns:a16="http://schemas.microsoft.com/office/drawing/2014/main" id="{889A416C-FB2C-40AC-8918-110AD16E9EF3}"/>
              </a:ext>
            </a:extLst>
          </p:cNvPr>
          <p:cNvSpPr/>
          <p:nvPr/>
        </p:nvSpPr>
        <p:spPr>
          <a:xfrm>
            <a:off x="0" y="0"/>
            <a:ext cx="1219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b="1" dirty="0">
                <a:solidFill>
                  <a:schemeClr val="bg1"/>
                </a:solidFill>
                <a:latin typeface="Arial" panose="020B0604020202020204" pitchFamily="34" charset="0"/>
                <a:cs typeface="Arial" panose="020B0604020202020204" pitchFamily="34" charset="0"/>
              </a:rPr>
              <a:t>Compute Cost Function - Regularization</a:t>
            </a:r>
            <a:endParaRPr kumimoji="0" lang="en-US" altLang="en-US" sz="3200" b="1" i="0" u="none" strike="noStrike" cap="none" normalizeH="0" baseline="0" dirty="0">
              <a:ln>
                <a:noFill/>
              </a:ln>
              <a:solidFill>
                <a:schemeClr val="bg1"/>
              </a:solidFill>
              <a:effectLst/>
              <a:latin typeface="Arial" panose="020B0604020202020204" pitchFamily="34" charset="0"/>
            </a:endParaRPr>
          </a:p>
        </p:txBody>
      </p:sp>
      <p:pic>
        <p:nvPicPr>
          <p:cNvPr id="2" name="Picture 1">
            <a:extLst>
              <a:ext uri="{FF2B5EF4-FFF2-40B4-BE49-F238E27FC236}">
                <a16:creationId xmlns:a16="http://schemas.microsoft.com/office/drawing/2014/main" id="{A1BC1D3D-53E7-4D13-B627-EB3CED911FEE}"/>
              </a:ext>
            </a:extLst>
          </p:cNvPr>
          <p:cNvPicPr>
            <a:picLocks noChangeAspect="1"/>
          </p:cNvPicPr>
          <p:nvPr/>
        </p:nvPicPr>
        <p:blipFill>
          <a:blip r:embed="rId2"/>
          <a:stretch>
            <a:fillRect/>
          </a:stretch>
        </p:blipFill>
        <p:spPr>
          <a:xfrm>
            <a:off x="6340417" y="2134437"/>
            <a:ext cx="5771657" cy="927940"/>
          </a:xfrm>
          <a:prstGeom prst="rect">
            <a:avLst/>
          </a:prstGeom>
        </p:spPr>
      </p:pic>
      <p:pic>
        <p:nvPicPr>
          <p:cNvPr id="5" name="Picture 4">
            <a:extLst>
              <a:ext uri="{FF2B5EF4-FFF2-40B4-BE49-F238E27FC236}">
                <a16:creationId xmlns:a16="http://schemas.microsoft.com/office/drawing/2014/main" id="{CEE0803C-995D-4173-B8A5-B45EF22C160F}"/>
              </a:ext>
            </a:extLst>
          </p:cNvPr>
          <p:cNvPicPr>
            <a:picLocks noChangeAspect="1"/>
          </p:cNvPicPr>
          <p:nvPr/>
        </p:nvPicPr>
        <p:blipFill>
          <a:blip r:embed="rId3"/>
          <a:stretch>
            <a:fillRect/>
          </a:stretch>
        </p:blipFill>
        <p:spPr>
          <a:xfrm>
            <a:off x="6530468" y="705330"/>
            <a:ext cx="5428351" cy="1180977"/>
          </a:xfrm>
          <a:prstGeom prst="rect">
            <a:avLst/>
          </a:prstGeom>
        </p:spPr>
      </p:pic>
    </p:spTree>
    <p:extLst>
      <p:ext uri="{BB962C8B-B14F-4D97-AF65-F5344CB8AC3E}">
        <p14:creationId xmlns:p14="http://schemas.microsoft.com/office/powerpoint/2010/main" val="4272092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89A416C-FB2C-40AC-8918-110AD16E9EF3}"/>
              </a:ext>
            </a:extLst>
          </p:cNvPr>
          <p:cNvSpPr/>
          <p:nvPr/>
        </p:nvSpPr>
        <p:spPr>
          <a:xfrm>
            <a:off x="0" y="0"/>
            <a:ext cx="1219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b="1" dirty="0">
                <a:solidFill>
                  <a:schemeClr val="bg1"/>
                </a:solidFill>
                <a:latin typeface="Arial" panose="020B0604020202020204" pitchFamily="34" charset="0"/>
                <a:cs typeface="Arial" panose="020B0604020202020204" pitchFamily="34" charset="0"/>
              </a:rPr>
              <a:t>Backward propagation</a:t>
            </a:r>
            <a:endParaRPr kumimoji="0" lang="en-US" altLang="en-US" sz="3200" b="1" i="0" u="none" strike="noStrike" cap="none" normalizeH="0" baseline="0" dirty="0">
              <a:ln>
                <a:noFill/>
              </a:ln>
              <a:solidFill>
                <a:schemeClr val="bg1"/>
              </a:solidFill>
              <a:effectLst/>
              <a:latin typeface="Arial" panose="020B0604020202020204" pitchFamily="34" charset="0"/>
            </a:endParaRPr>
          </a:p>
        </p:txBody>
      </p:sp>
      <p:sp>
        <p:nvSpPr>
          <p:cNvPr id="8" name="Rectangle 1">
            <a:extLst>
              <a:ext uri="{FF2B5EF4-FFF2-40B4-BE49-F238E27FC236}">
                <a16:creationId xmlns:a16="http://schemas.microsoft.com/office/drawing/2014/main" id="{F8CE88EC-F66A-403F-8F4F-4FBB787E9EB5}"/>
              </a:ext>
            </a:extLst>
          </p:cNvPr>
          <p:cNvSpPr>
            <a:spLocks noChangeArrowheads="1"/>
          </p:cNvSpPr>
          <p:nvPr/>
        </p:nvSpPr>
        <p:spPr bwMode="auto">
          <a:xfrm>
            <a:off x="453639" y="716427"/>
            <a:ext cx="6021668" cy="4570482"/>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a:buFont typeface="+mj-lt"/>
              <a:buAutoNum type="arabicPeriod"/>
            </a:pPr>
            <a:r>
              <a:rPr lang="en-US" sz="1100" b="1" dirty="0"/>
              <a:t>d3</a:t>
            </a:r>
            <a:r>
              <a:rPr lang="en-US" sz="1100" dirty="0"/>
              <a:t> = the difference between a3 and the Y(</a:t>
            </a:r>
            <a:r>
              <a:rPr lang="en-US" sz="1100" dirty="0" err="1"/>
              <a:t>y_matrix</a:t>
            </a:r>
            <a:r>
              <a:rPr lang="en-US" sz="1100" dirty="0"/>
              <a:t>). The dimensions are the same as both, (m x r).</a:t>
            </a:r>
          </a:p>
          <a:p>
            <a:pPr marL="342900" lvl="0" indent="-342900">
              <a:buFont typeface="+mj-lt"/>
              <a:buAutoNum type="arabicPeriod"/>
            </a:pPr>
            <a:endParaRPr lang="en-US" sz="1100" dirty="0"/>
          </a:p>
          <a:p>
            <a:pPr marL="342900" lvl="0" indent="-342900">
              <a:buFont typeface="+mj-lt"/>
              <a:buAutoNum type="arabicPeriod"/>
            </a:pPr>
            <a:r>
              <a:rPr lang="en-US" sz="1100" dirty="0"/>
              <a:t>z2 comes from the forward propagation process - it's the product of a1 and Theta1, prior to applying the sigmoid() function. Dimensions are (m x n) ⋅ (n x h) --&gt; (m x h). In step 4, you're going to need the sigmoid gradient of z2. If u = sigmoid(z2), then </a:t>
            </a:r>
            <a:r>
              <a:rPr lang="en-US" sz="1100" dirty="0" err="1"/>
              <a:t>sigmoidGradient</a:t>
            </a:r>
            <a:r>
              <a:rPr lang="en-US" sz="1100" dirty="0"/>
              <a:t>(z2) = u .* (1-u).</a:t>
            </a:r>
          </a:p>
          <a:p>
            <a:pPr marL="342900" lvl="0" indent="-342900">
              <a:buFont typeface="+mj-lt"/>
              <a:buAutoNum type="arabicPeriod"/>
            </a:pPr>
            <a:endParaRPr lang="en-US" sz="1100" dirty="0"/>
          </a:p>
          <a:p>
            <a:pPr marL="342900" lvl="0" indent="-342900">
              <a:buFont typeface="+mj-lt"/>
              <a:buAutoNum type="arabicPeriod"/>
            </a:pPr>
            <a:r>
              <a:rPr lang="en-US" sz="1100" b="1" dirty="0"/>
              <a:t>d2</a:t>
            </a:r>
            <a:r>
              <a:rPr lang="en-US" sz="1100" dirty="0"/>
              <a:t> is tricky. It uses the (:, 2:end) columns of Theta2. d2 is </a:t>
            </a:r>
            <a:r>
              <a:rPr lang="en-US" sz="1100" b="1" dirty="0"/>
              <a:t>the product of d3 and Theta2 (without the first column)</a:t>
            </a:r>
            <a:r>
              <a:rPr lang="en-US" sz="1100" dirty="0"/>
              <a:t>, then multiplied element-wise by the </a:t>
            </a:r>
            <a:r>
              <a:rPr lang="en-US" sz="1100" b="1" dirty="0"/>
              <a:t>sigmoid gradient of z2. </a:t>
            </a:r>
            <a:r>
              <a:rPr lang="en-US" sz="1100" dirty="0"/>
              <a:t>The size is (m x r) ⋅ (r x h) --&gt; (m x h). The size is the same as z2.</a:t>
            </a:r>
          </a:p>
          <a:p>
            <a:pPr marL="342900" lvl="0" indent="-342900">
              <a:buFont typeface="+mj-lt"/>
              <a:buAutoNum type="arabicPeriod"/>
            </a:pPr>
            <a:endParaRPr lang="en-US" sz="1100" dirty="0"/>
          </a:p>
          <a:p>
            <a:pPr marL="342900" lvl="0" indent="-342900">
              <a:buFont typeface="+mj-lt"/>
              <a:buAutoNum type="arabicPeriod"/>
            </a:pPr>
            <a:r>
              <a:rPr lang="en-US" sz="1100" dirty="0"/>
              <a:t>Note: Excluding the first column of Theta2 is because the hidden layer bias unit has no connection to the input layer - so we do not use backpropagation for it. </a:t>
            </a:r>
          </a:p>
          <a:p>
            <a:pPr marL="342900" lvl="0" indent="-342900">
              <a:buFont typeface="+mj-lt"/>
              <a:buAutoNum type="arabicPeriod"/>
            </a:pPr>
            <a:endParaRPr lang="en-US" sz="1100" dirty="0"/>
          </a:p>
          <a:p>
            <a:pPr marL="342900" lvl="0" indent="-342900">
              <a:buFont typeface="+mj-lt"/>
              <a:buAutoNum type="arabicPeriod"/>
            </a:pPr>
            <a:r>
              <a:rPr lang="en-US" sz="1100" b="1" dirty="0"/>
              <a:t>D1</a:t>
            </a:r>
            <a:r>
              <a:rPr lang="en-US" sz="1100" dirty="0"/>
              <a:t> is the product of d2 and a1. The size is (h x m) ⋅ (m x n) --&gt; (h x n)</a:t>
            </a:r>
          </a:p>
          <a:p>
            <a:pPr marL="342900" lvl="0" indent="-342900">
              <a:buFont typeface="+mj-lt"/>
              <a:buAutoNum type="arabicPeriod"/>
            </a:pPr>
            <a:endParaRPr lang="en-US" sz="1100" dirty="0"/>
          </a:p>
          <a:p>
            <a:pPr marL="342900" lvl="0" indent="-342900">
              <a:buFont typeface="+mj-lt"/>
              <a:buAutoNum type="arabicPeriod"/>
            </a:pPr>
            <a:r>
              <a:rPr lang="en-US" sz="1100" b="1" dirty="0"/>
              <a:t>D2</a:t>
            </a:r>
            <a:r>
              <a:rPr lang="en-US" sz="1100" dirty="0"/>
              <a:t> is the product of d3 and a2. The size is (r x m) ⋅ (m x [h+1]) --&gt; (r x [h+1])</a:t>
            </a:r>
          </a:p>
          <a:p>
            <a:pPr marL="342900" lvl="0" indent="-342900">
              <a:buFont typeface="+mj-lt"/>
              <a:buAutoNum type="arabicPeriod"/>
            </a:pPr>
            <a:endParaRPr lang="en-US" sz="1100" dirty="0"/>
          </a:p>
          <a:p>
            <a:pPr marL="342900" lvl="0" indent="-342900">
              <a:buFont typeface="+mj-lt"/>
              <a:buAutoNum type="arabicPeriod"/>
            </a:pPr>
            <a:r>
              <a:rPr lang="en-US" sz="1100" b="1" dirty="0"/>
              <a:t>Theta1_grad </a:t>
            </a:r>
            <a:r>
              <a:rPr lang="en-US" sz="1100" dirty="0"/>
              <a:t>and </a:t>
            </a:r>
            <a:r>
              <a:rPr lang="en-US" sz="1100" b="1" dirty="0"/>
              <a:t>Theta2_grad </a:t>
            </a:r>
            <a:r>
              <a:rPr lang="en-US" sz="1100" dirty="0"/>
              <a:t>are the same size as their respective Deltas, just scaled by 1/m.</a:t>
            </a:r>
          </a:p>
          <a:p>
            <a:pPr marL="342900" lvl="0" indent="-342900">
              <a:buFont typeface="+mj-lt"/>
              <a:buAutoNum type="arabicPeriod"/>
            </a:pPr>
            <a:endParaRPr lang="en-US" sz="1100" dirty="0"/>
          </a:p>
          <a:p>
            <a:pPr marL="342900" lvl="0" indent="-342900">
              <a:buFont typeface="+mj-lt"/>
              <a:buAutoNum type="arabicPeriod"/>
            </a:pPr>
            <a:r>
              <a:rPr lang="en-US" sz="1100" dirty="0"/>
              <a:t>Now you have the unregularized gradients. Check your results using ex4.m, and submit this portion to the grader.</a:t>
            </a:r>
          </a:p>
          <a:p>
            <a:pPr lvl="0"/>
            <a:endParaRPr lang="en-US" sz="1100" dirty="0"/>
          </a:p>
          <a:p>
            <a:pPr lvl="0"/>
            <a:endParaRPr lang="en-US" sz="1100" dirty="0"/>
          </a:p>
        </p:txBody>
      </p:sp>
      <p:pic>
        <p:nvPicPr>
          <p:cNvPr id="6" name="Picture 5">
            <a:extLst>
              <a:ext uri="{FF2B5EF4-FFF2-40B4-BE49-F238E27FC236}">
                <a16:creationId xmlns:a16="http://schemas.microsoft.com/office/drawing/2014/main" id="{04C38D81-9D49-4960-89AA-69357A6631B7}"/>
              </a:ext>
            </a:extLst>
          </p:cNvPr>
          <p:cNvPicPr>
            <a:picLocks noChangeAspect="1"/>
          </p:cNvPicPr>
          <p:nvPr/>
        </p:nvPicPr>
        <p:blipFill>
          <a:blip r:embed="rId2"/>
          <a:stretch>
            <a:fillRect/>
          </a:stretch>
        </p:blipFill>
        <p:spPr>
          <a:xfrm>
            <a:off x="7319010" y="694535"/>
            <a:ext cx="3886444" cy="1443847"/>
          </a:xfrm>
          <a:prstGeom prst="rect">
            <a:avLst/>
          </a:prstGeom>
          <a:ln>
            <a:solidFill>
              <a:schemeClr val="accent1"/>
            </a:solidFill>
          </a:ln>
        </p:spPr>
      </p:pic>
      <p:pic>
        <p:nvPicPr>
          <p:cNvPr id="7" name="Picture 6">
            <a:extLst>
              <a:ext uri="{FF2B5EF4-FFF2-40B4-BE49-F238E27FC236}">
                <a16:creationId xmlns:a16="http://schemas.microsoft.com/office/drawing/2014/main" id="{11195C45-E690-454D-B34D-F4DEE1889252}"/>
              </a:ext>
            </a:extLst>
          </p:cNvPr>
          <p:cNvPicPr>
            <a:picLocks noChangeAspect="1"/>
          </p:cNvPicPr>
          <p:nvPr/>
        </p:nvPicPr>
        <p:blipFill>
          <a:blip r:embed="rId3"/>
          <a:stretch>
            <a:fillRect/>
          </a:stretch>
        </p:blipFill>
        <p:spPr>
          <a:xfrm>
            <a:off x="6664961" y="2375717"/>
            <a:ext cx="4793037" cy="1447266"/>
          </a:xfrm>
          <a:prstGeom prst="rect">
            <a:avLst/>
          </a:prstGeom>
        </p:spPr>
      </p:pic>
    </p:spTree>
    <p:extLst>
      <p:ext uri="{BB962C8B-B14F-4D97-AF65-F5344CB8AC3E}">
        <p14:creationId xmlns:p14="http://schemas.microsoft.com/office/powerpoint/2010/main" val="793271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89A416C-FB2C-40AC-8918-110AD16E9EF3}"/>
              </a:ext>
            </a:extLst>
          </p:cNvPr>
          <p:cNvSpPr/>
          <p:nvPr/>
        </p:nvSpPr>
        <p:spPr>
          <a:xfrm>
            <a:off x="0" y="0"/>
            <a:ext cx="1219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b="1" dirty="0">
                <a:solidFill>
                  <a:schemeClr val="bg1"/>
                </a:solidFill>
                <a:latin typeface="Arial" panose="020B0604020202020204" pitchFamily="34" charset="0"/>
                <a:cs typeface="Arial" panose="020B0604020202020204" pitchFamily="34" charset="0"/>
              </a:rPr>
              <a:t>Backward propagation - Regularization</a:t>
            </a:r>
            <a:endParaRPr lang="en-US" altLang="en-US" sz="3200" b="1" dirty="0">
              <a:solidFill>
                <a:schemeClr val="bg1"/>
              </a:solidFill>
              <a:latin typeface="Arial" panose="020B0604020202020204" pitchFamily="34" charset="0"/>
            </a:endParaRPr>
          </a:p>
        </p:txBody>
      </p:sp>
      <p:sp>
        <p:nvSpPr>
          <p:cNvPr id="8" name="Rectangle 1">
            <a:extLst>
              <a:ext uri="{FF2B5EF4-FFF2-40B4-BE49-F238E27FC236}">
                <a16:creationId xmlns:a16="http://schemas.microsoft.com/office/drawing/2014/main" id="{F8CE88EC-F66A-403F-8F4F-4FBB787E9EB5}"/>
              </a:ext>
            </a:extLst>
          </p:cNvPr>
          <p:cNvSpPr>
            <a:spLocks noChangeArrowheads="1"/>
          </p:cNvSpPr>
          <p:nvPr/>
        </p:nvSpPr>
        <p:spPr bwMode="auto">
          <a:xfrm>
            <a:off x="243664" y="1033426"/>
            <a:ext cx="11297065" cy="5078313"/>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a:buFont typeface="+mj-lt"/>
              <a:buAutoNum type="arabicPeriod"/>
            </a:pPr>
            <a:r>
              <a:rPr lang="en-US" sz="1100" dirty="0"/>
              <a:t>Since Theta1 and Theta2 are local copies, and we've already computed our hypothesis value during forward-propagation, we're free to modify them to make the gradient regularization easy to compute.</a:t>
            </a:r>
          </a:p>
          <a:p>
            <a:pPr marL="342900" lvl="0" indent="-342900">
              <a:buFont typeface="+mj-lt"/>
              <a:buAutoNum type="arabicPeriod"/>
            </a:pPr>
            <a:r>
              <a:rPr lang="en-US" sz="1100" dirty="0"/>
              <a:t>So, set the first column of Theta1 and Theta2 to all-zeros. </a:t>
            </a:r>
          </a:p>
          <a:p>
            <a:pPr marL="342900" lvl="0" indent="-342900">
              <a:buFont typeface="+mj-lt"/>
              <a:buAutoNum type="arabicPeriod"/>
            </a:pPr>
            <a:endParaRPr lang="en-US" sz="1100" dirty="0"/>
          </a:p>
          <a:p>
            <a:pPr lvl="0"/>
            <a:endParaRPr lang="en-US" sz="1100" dirty="0"/>
          </a:p>
          <a:p>
            <a:pPr marL="342900" lvl="0" indent="-342900">
              <a:buFont typeface="+mj-lt"/>
              <a:buAutoNum type="arabicPeriod" startAt="3"/>
            </a:pPr>
            <a:r>
              <a:rPr lang="en-US" sz="1100" dirty="0"/>
              <a:t>Scale each Theta matrix by λ/m. Use enough parenthesis so the operation is correct.</a:t>
            </a:r>
          </a:p>
          <a:p>
            <a:pPr marL="342900" lvl="0" indent="-342900">
              <a:buFont typeface="+mj-lt"/>
              <a:buAutoNum type="arabicPeriod" startAt="3"/>
            </a:pPr>
            <a:r>
              <a:rPr lang="en-US" sz="1100" dirty="0"/>
              <a:t>Add each of these modified-and-scaled Theta matrices to the un-regularized Theta gradients that you computed earlier.</a:t>
            </a:r>
          </a:p>
          <a:p>
            <a:pPr lvl="0"/>
            <a:endParaRPr lang="en-US" sz="1100" dirty="0"/>
          </a:p>
          <a:p>
            <a:pPr lvl="0"/>
            <a:endParaRPr lang="en-US" sz="1100" dirty="0"/>
          </a:p>
          <a:p>
            <a:pPr lvl="0"/>
            <a:r>
              <a:rPr lang="en-US" sz="1100" dirty="0"/>
              <a:t>---------------------</a:t>
            </a:r>
          </a:p>
          <a:p>
            <a:pPr lvl="0"/>
            <a:endParaRPr lang="en-US" sz="1100" dirty="0"/>
          </a:p>
          <a:p>
            <a:pPr lvl="0"/>
            <a:r>
              <a:rPr lang="en-US" sz="1100" dirty="0"/>
              <a:t>Appendix:</a:t>
            </a:r>
          </a:p>
          <a:p>
            <a:pPr lvl="0"/>
            <a:endParaRPr lang="en-US" sz="1100" dirty="0"/>
          </a:p>
          <a:p>
            <a:pPr lvl="0"/>
            <a:r>
              <a:rPr lang="en-US" sz="1100" dirty="0"/>
              <a:t>Here are the sizes for the Ex4 digit recognition example, using the method described in this tutorial.</a:t>
            </a:r>
          </a:p>
          <a:p>
            <a:pPr lvl="0"/>
            <a:endParaRPr lang="en-US" sz="1100" dirty="0"/>
          </a:p>
          <a:p>
            <a:pPr lvl="0"/>
            <a:r>
              <a:rPr lang="en-US" sz="1100" dirty="0"/>
              <a:t>a1: 5000x401</a:t>
            </a:r>
          </a:p>
          <a:p>
            <a:pPr lvl="0"/>
            <a:endParaRPr lang="en-US" sz="1100" dirty="0"/>
          </a:p>
          <a:p>
            <a:pPr lvl="0"/>
            <a:r>
              <a:rPr lang="en-US" sz="1100" dirty="0"/>
              <a:t>z2: 5000x25</a:t>
            </a:r>
          </a:p>
          <a:p>
            <a:pPr lvl="0"/>
            <a:endParaRPr lang="en-US" sz="1100" dirty="0"/>
          </a:p>
          <a:p>
            <a:pPr lvl="0"/>
            <a:r>
              <a:rPr lang="en-US" sz="1100" dirty="0"/>
              <a:t>a2: 5000x26</a:t>
            </a:r>
          </a:p>
          <a:p>
            <a:pPr lvl="0"/>
            <a:endParaRPr lang="en-US" sz="1100" dirty="0"/>
          </a:p>
          <a:p>
            <a:pPr lvl="0"/>
            <a:r>
              <a:rPr lang="en-US" sz="1100" dirty="0"/>
              <a:t>a3: 5000x10</a:t>
            </a:r>
          </a:p>
          <a:p>
            <a:pPr lvl="0"/>
            <a:endParaRPr lang="en-US" sz="1100" dirty="0"/>
          </a:p>
          <a:p>
            <a:pPr lvl="0"/>
            <a:r>
              <a:rPr lang="en-US" sz="1100" dirty="0"/>
              <a:t>d3: 5000x10</a:t>
            </a:r>
          </a:p>
          <a:p>
            <a:pPr lvl="0"/>
            <a:endParaRPr lang="en-US" sz="1100" dirty="0"/>
          </a:p>
          <a:p>
            <a:pPr lvl="0"/>
            <a:r>
              <a:rPr lang="en-US" sz="1100" dirty="0"/>
              <a:t>d2: 5000x25</a:t>
            </a:r>
          </a:p>
          <a:p>
            <a:pPr lvl="0"/>
            <a:endParaRPr lang="en-US" sz="1100" dirty="0"/>
          </a:p>
          <a:p>
            <a:pPr lvl="0"/>
            <a:r>
              <a:rPr lang="en-US" sz="1100" dirty="0"/>
              <a:t>Theta1, D1 and Theta1_grad: 25x401</a:t>
            </a:r>
          </a:p>
          <a:p>
            <a:pPr lvl="0"/>
            <a:endParaRPr lang="en-US" sz="1100" dirty="0"/>
          </a:p>
          <a:p>
            <a:pPr lvl="0"/>
            <a:r>
              <a:rPr lang="en-US" sz="1100" dirty="0"/>
              <a:t>Theta2, D2 and Theta2_grad: 10x26</a:t>
            </a:r>
          </a:p>
        </p:txBody>
      </p:sp>
      <p:pic>
        <p:nvPicPr>
          <p:cNvPr id="2" name="Picture 1">
            <a:extLst>
              <a:ext uri="{FF2B5EF4-FFF2-40B4-BE49-F238E27FC236}">
                <a16:creationId xmlns:a16="http://schemas.microsoft.com/office/drawing/2014/main" id="{AD02C4AD-16D9-4FFE-896A-706D66DC3730}"/>
              </a:ext>
            </a:extLst>
          </p:cNvPr>
          <p:cNvPicPr>
            <a:picLocks noChangeAspect="1"/>
          </p:cNvPicPr>
          <p:nvPr/>
        </p:nvPicPr>
        <p:blipFill>
          <a:blip r:embed="rId2"/>
          <a:stretch>
            <a:fillRect/>
          </a:stretch>
        </p:blipFill>
        <p:spPr>
          <a:xfrm>
            <a:off x="4203912" y="1466003"/>
            <a:ext cx="4046008" cy="366838"/>
          </a:xfrm>
          <a:prstGeom prst="rect">
            <a:avLst/>
          </a:prstGeom>
        </p:spPr>
      </p:pic>
    </p:spTree>
    <p:extLst>
      <p:ext uri="{BB962C8B-B14F-4D97-AF65-F5344CB8AC3E}">
        <p14:creationId xmlns:p14="http://schemas.microsoft.com/office/powerpoint/2010/main" val="3510226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784</Words>
  <Application>Microsoft Office PowerPoint</Application>
  <PresentationFormat>Widescreen</PresentationFormat>
  <Paragraphs>64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u04365</dc:creator>
  <cp:lastModifiedBy>u04365</cp:lastModifiedBy>
  <cp:revision>19</cp:revision>
  <dcterms:created xsi:type="dcterms:W3CDTF">2019-08-14T04:29:47Z</dcterms:created>
  <dcterms:modified xsi:type="dcterms:W3CDTF">2019-08-16T13:55:49Z</dcterms:modified>
</cp:coreProperties>
</file>