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0021D-A366-4218-9A15-82C61EAAFF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AD2B7F-F527-42AE-96F9-341386E071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IoT devices are all around us in healthcare systems, schools, public transportation, etc.</a:t>
          </a:r>
        </a:p>
      </dgm:t>
    </dgm:pt>
    <dgm:pt modelId="{3D0D121D-1072-4F41-80A9-7DF12CAFC585}" type="parTrans" cxnId="{E1AA50C8-7479-44DF-858E-6E26389241EB}">
      <dgm:prSet/>
      <dgm:spPr/>
      <dgm:t>
        <a:bodyPr/>
        <a:lstStyle/>
        <a:p>
          <a:endParaRPr lang="en-US"/>
        </a:p>
      </dgm:t>
    </dgm:pt>
    <dgm:pt modelId="{E832403F-9075-4473-A196-966FAF6F454C}" type="sibTrans" cxnId="{E1AA50C8-7479-44DF-858E-6E26389241EB}">
      <dgm:prSet/>
      <dgm:spPr/>
      <dgm:t>
        <a:bodyPr/>
        <a:lstStyle/>
        <a:p>
          <a:endParaRPr lang="en-US"/>
        </a:p>
      </dgm:t>
    </dgm:pt>
    <dgm:pt modelId="{60C8ED32-F6E8-4746-B939-1735D110DE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Protecting these devices are an issue of public safety.</a:t>
          </a:r>
        </a:p>
      </dgm:t>
    </dgm:pt>
    <dgm:pt modelId="{7F0EEA45-D0D7-4033-B6CA-A2D94B86192F}" type="parTrans" cxnId="{79F0FB12-7337-4960-9BB7-BF10595F17F8}">
      <dgm:prSet/>
      <dgm:spPr/>
      <dgm:t>
        <a:bodyPr/>
        <a:lstStyle/>
        <a:p>
          <a:endParaRPr lang="en-US"/>
        </a:p>
      </dgm:t>
    </dgm:pt>
    <dgm:pt modelId="{5B03F244-D79F-4F01-93D5-541EBA902FF2}" type="sibTrans" cxnId="{79F0FB12-7337-4960-9BB7-BF10595F17F8}">
      <dgm:prSet/>
      <dgm:spPr/>
      <dgm:t>
        <a:bodyPr/>
        <a:lstStyle/>
        <a:p>
          <a:endParaRPr lang="en-US"/>
        </a:p>
      </dgm:t>
    </dgm:pt>
    <dgm:pt modelId="{EC92973F-4B16-45F2-85D4-BA583624DA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Unprotected IoT devices can also lead to financial loss for businesses and organizations.</a:t>
          </a:r>
        </a:p>
      </dgm:t>
    </dgm:pt>
    <dgm:pt modelId="{134757CB-6E7B-46E6-BBF8-50674F4EA405}" type="parTrans" cxnId="{DA437A90-F243-4A32-87EE-4842392A9205}">
      <dgm:prSet/>
      <dgm:spPr/>
      <dgm:t>
        <a:bodyPr/>
        <a:lstStyle/>
        <a:p>
          <a:endParaRPr lang="en-US"/>
        </a:p>
      </dgm:t>
    </dgm:pt>
    <dgm:pt modelId="{6B9D3FAB-34F1-4CC8-9168-60C3CA592E27}" type="sibTrans" cxnId="{DA437A90-F243-4A32-87EE-4842392A9205}">
      <dgm:prSet/>
      <dgm:spPr/>
      <dgm:t>
        <a:bodyPr/>
        <a:lstStyle/>
        <a:p>
          <a:endParaRPr lang="en-US"/>
        </a:p>
      </dgm:t>
    </dgm:pt>
    <dgm:pt modelId="{DFEB0113-0DC2-478A-95BD-173DADD87E7A}" type="pres">
      <dgm:prSet presAssocID="{9B70021D-A366-4218-9A15-82C61EAAFFC3}" presName="root" presStyleCnt="0">
        <dgm:presLayoutVars>
          <dgm:dir/>
          <dgm:resizeHandles val="exact"/>
        </dgm:presLayoutVars>
      </dgm:prSet>
      <dgm:spPr/>
    </dgm:pt>
    <dgm:pt modelId="{49D24CAC-02D5-4ACC-9AEC-6857A004CB15}" type="pres">
      <dgm:prSet presAssocID="{54AD2B7F-F527-42AE-96F9-341386E07137}" presName="compNode" presStyleCnt="0"/>
      <dgm:spPr/>
    </dgm:pt>
    <dgm:pt modelId="{096CC32E-DA60-4C56-9F08-538D84510174}" type="pres">
      <dgm:prSet presAssocID="{54AD2B7F-F527-42AE-96F9-341386E07137}" presName="bgRect" presStyleLbl="bgShp" presStyleIdx="0" presStyleCnt="3"/>
      <dgm:spPr/>
    </dgm:pt>
    <dgm:pt modelId="{D2113FB2-6984-42AF-BCCA-12597157F3D2}" type="pres">
      <dgm:prSet presAssocID="{54AD2B7F-F527-42AE-96F9-341386E071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857E7225-C5C0-413B-BD7F-06EF40662C08}" type="pres">
      <dgm:prSet presAssocID="{54AD2B7F-F527-42AE-96F9-341386E07137}" presName="spaceRect" presStyleCnt="0"/>
      <dgm:spPr/>
    </dgm:pt>
    <dgm:pt modelId="{7DA04F70-DEE5-4CC6-A0E4-4170DEA46DA4}" type="pres">
      <dgm:prSet presAssocID="{54AD2B7F-F527-42AE-96F9-341386E07137}" presName="parTx" presStyleLbl="revTx" presStyleIdx="0" presStyleCnt="3">
        <dgm:presLayoutVars>
          <dgm:chMax val="0"/>
          <dgm:chPref val="0"/>
        </dgm:presLayoutVars>
      </dgm:prSet>
      <dgm:spPr/>
    </dgm:pt>
    <dgm:pt modelId="{2F69A7C5-62AB-4E5B-B47D-E4434F757965}" type="pres">
      <dgm:prSet presAssocID="{E832403F-9075-4473-A196-966FAF6F454C}" presName="sibTrans" presStyleCnt="0"/>
      <dgm:spPr/>
    </dgm:pt>
    <dgm:pt modelId="{AC6AED21-E079-47B9-AE4B-0DD2858FFAD0}" type="pres">
      <dgm:prSet presAssocID="{60C8ED32-F6E8-4746-B939-1735D110DE0F}" presName="compNode" presStyleCnt="0"/>
      <dgm:spPr/>
    </dgm:pt>
    <dgm:pt modelId="{C9593023-BDF8-4640-B5E5-F170854E8FC5}" type="pres">
      <dgm:prSet presAssocID="{60C8ED32-F6E8-4746-B939-1735D110DE0F}" presName="bgRect" presStyleLbl="bgShp" presStyleIdx="1" presStyleCnt="3"/>
      <dgm:spPr/>
    </dgm:pt>
    <dgm:pt modelId="{E4E1A589-939A-4E94-B81C-7687695438B2}" type="pres">
      <dgm:prSet presAssocID="{60C8ED32-F6E8-4746-B939-1735D110DE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6032AA88-AD43-4144-B101-6E5D0145E141}" type="pres">
      <dgm:prSet presAssocID="{60C8ED32-F6E8-4746-B939-1735D110DE0F}" presName="spaceRect" presStyleCnt="0"/>
      <dgm:spPr/>
    </dgm:pt>
    <dgm:pt modelId="{2932B39F-65C4-4E2D-B456-FF0731F5CDD8}" type="pres">
      <dgm:prSet presAssocID="{60C8ED32-F6E8-4746-B939-1735D110DE0F}" presName="parTx" presStyleLbl="revTx" presStyleIdx="1" presStyleCnt="3">
        <dgm:presLayoutVars>
          <dgm:chMax val="0"/>
          <dgm:chPref val="0"/>
        </dgm:presLayoutVars>
      </dgm:prSet>
      <dgm:spPr/>
    </dgm:pt>
    <dgm:pt modelId="{71EE2C6F-8DB9-4A29-8FA8-1CFFA9DC9CF7}" type="pres">
      <dgm:prSet presAssocID="{5B03F244-D79F-4F01-93D5-541EBA902FF2}" presName="sibTrans" presStyleCnt="0"/>
      <dgm:spPr/>
    </dgm:pt>
    <dgm:pt modelId="{CE844B53-232E-4040-85C0-5CD08476E09C}" type="pres">
      <dgm:prSet presAssocID="{EC92973F-4B16-45F2-85D4-BA583624DA61}" presName="compNode" presStyleCnt="0"/>
      <dgm:spPr/>
    </dgm:pt>
    <dgm:pt modelId="{4A871A9D-1369-463F-8153-6C670479D267}" type="pres">
      <dgm:prSet presAssocID="{EC92973F-4B16-45F2-85D4-BA583624DA61}" presName="bgRect" presStyleLbl="bgShp" presStyleIdx="2" presStyleCnt="3"/>
      <dgm:spPr/>
    </dgm:pt>
    <dgm:pt modelId="{D61E7FCC-4E26-4999-8813-3B758864576C}" type="pres">
      <dgm:prSet presAssocID="{EC92973F-4B16-45F2-85D4-BA583624DA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AC28C5B-8811-48F1-BA70-B9D1FF284107}" type="pres">
      <dgm:prSet presAssocID="{EC92973F-4B16-45F2-85D4-BA583624DA61}" presName="spaceRect" presStyleCnt="0"/>
      <dgm:spPr/>
    </dgm:pt>
    <dgm:pt modelId="{7978510A-76C9-4653-9267-33691651F068}" type="pres">
      <dgm:prSet presAssocID="{EC92973F-4B16-45F2-85D4-BA583624DA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F0FB12-7337-4960-9BB7-BF10595F17F8}" srcId="{9B70021D-A366-4218-9A15-82C61EAAFFC3}" destId="{60C8ED32-F6E8-4746-B939-1735D110DE0F}" srcOrd="1" destOrd="0" parTransId="{7F0EEA45-D0D7-4033-B6CA-A2D94B86192F}" sibTransId="{5B03F244-D79F-4F01-93D5-541EBA902FF2}"/>
    <dgm:cxn modelId="{A16CD530-52C7-451C-AF2C-04D2D2C783C4}" type="presOf" srcId="{9B70021D-A366-4218-9A15-82C61EAAFFC3}" destId="{DFEB0113-0DC2-478A-95BD-173DADD87E7A}" srcOrd="0" destOrd="0" presId="urn:microsoft.com/office/officeart/2018/2/layout/IconVerticalSolidList"/>
    <dgm:cxn modelId="{9920573A-BC28-4614-8A73-DCB8887CD079}" type="presOf" srcId="{60C8ED32-F6E8-4746-B939-1735D110DE0F}" destId="{2932B39F-65C4-4E2D-B456-FF0731F5CDD8}" srcOrd="0" destOrd="0" presId="urn:microsoft.com/office/officeart/2018/2/layout/IconVerticalSolidList"/>
    <dgm:cxn modelId="{760B4E49-E502-4489-96EC-4E793FDDB054}" type="presOf" srcId="{54AD2B7F-F527-42AE-96F9-341386E07137}" destId="{7DA04F70-DEE5-4CC6-A0E4-4170DEA46DA4}" srcOrd="0" destOrd="0" presId="urn:microsoft.com/office/officeart/2018/2/layout/IconVerticalSolidList"/>
    <dgm:cxn modelId="{442CE651-EDD0-4AEA-BBAD-7B17730257B1}" type="presOf" srcId="{EC92973F-4B16-45F2-85D4-BA583624DA61}" destId="{7978510A-76C9-4653-9267-33691651F068}" srcOrd="0" destOrd="0" presId="urn:microsoft.com/office/officeart/2018/2/layout/IconVerticalSolidList"/>
    <dgm:cxn modelId="{DA437A90-F243-4A32-87EE-4842392A9205}" srcId="{9B70021D-A366-4218-9A15-82C61EAAFFC3}" destId="{EC92973F-4B16-45F2-85D4-BA583624DA61}" srcOrd="2" destOrd="0" parTransId="{134757CB-6E7B-46E6-BBF8-50674F4EA405}" sibTransId="{6B9D3FAB-34F1-4CC8-9168-60C3CA592E27}"/>
    <dgm:cxn modelId="{E1AA50C8-7479-44DF-858E-6E26389241EB}" srcId="{9B70021D-A366-4218-9A15-82C61EAAFFC3}" destId="{54AD2B7F-F527-42AE-96F9-341386E07137}" srcOrd="0" destOrd="0" parTransId="{3D0D121D-1072-4F41-80A9-7DF12CAFC585}" sibTransId="{E832403F-9075-4473-A196-966FAF6F454C}"/>
    <dgm:cxn modelId="{E3C65FCD-B51A-4F40-97DF-5BB6E28077C6}" type="presParOf" srcId="{DFEB0113-0DC2-478A-95BD-173DADD87E7A}" destId="{49D24CAC-02D5-4ACC-9AEC-6857A004CB15}" srcOrd="0" destOrd="0" presId="urn:microsoft.com/office/officeart/2018/2/layout/IconVerticalSolidList"/>
    <dgm:cxn modelId="{F99606B7-E357-46BD-89FB-7B4EC98A415F}" type="presParOf" srcId="{49D24CAC-02D5-4ACC-9AEC-6857A004CB15}" destId="{096CC32E-DA60-4C56-9F08-538D84510174}" srcOrd="0" destOrd="0" presId="urn:microsoft.com/office/officeart/2018/2/layout/IconVerticalSolidList"/>
    <dgm:cxn modelId="{981B4BBE-6BB4-4E2D-9BFC-4EB16E98A2E5}" type="presParOf" srcId="{49D24CAC-02D5-4ACC-9AEC-6857A004CB15}" destId="{D2113FB2-6984-42AF-BCCA-12597157F3D2}" srcOrd="1" destOrd="0" presId="urn:microsoft.com/office/officeart/2018/2/layout/IconVerticalSolidList"/>
    <dgm:cxn modelId="{F3A76EE4-E7B0-4B4F-ADAB-00E6195F0D1B}" type="presParOf" srcId="{49D24CAC-02D5-4ACC-9AEC-6857A004CB15}" destId="{857E7225-C5C0-413B-BD7F-06EF40662C08}" srcOrd="2" destOrd="0" presId="urn:microsoft.com/office/officeart/2018/2/layout/IconVerticalSolidList"/>
    <dgm:cxn modelId="{4D79D27F-7F90-4291-BCE4-E8F1E32B4AAA}" type="presParOf" srcId="{49D24CAC-02D5-4ACC-9AEC-6857A004CB15}" destId="{7DA04F70-DEE5-4CC6-A0E4-4170DEA46DA4}" srcOrd="3" destOrd="0" presId="urn:microsoft.com/office/officeart/2018/2/layout/IconVerticalSolidList"/>
    <dgm:cxn modelId="{70FBBE11-4296-40A8-AEEE-83D6B355CFEC}" type="presParOf" srcId="{DFEB0113-0DC2-478A-95BD-173DADD87E7A}" destId="{2F69A7C5-62AB-4E5B-B47D-E4434F757965}" srcOrd="1" destOrd="0" presId="urn:microsoft.com/office/officeart/2018/2/layout/IconVerticalSolidList"/>
    <dgm:cxn modelId="{623C055E-6C6A-4298-8423-E67E98C588E4}" type="presParOf" srcId="{DFEB0113-0DC2-478A-95BD-173DADD87E7A}" destId="{AC6AED21-E079-47B9-AE4B-0DD2858FFAD0}" srcOrd="2" destOrd="0" presId="urn:microsoft.com/office/officeart/2018/2/layout/IconVerticalSolidList"/>
    <dgm:cxn modelId="{B680DF81-5873-4018-9466-6028E124E328}" type="presParOf" srcId="{AC6AED21-E079-47B9-AE4B-0DD2858FFAD0}" destId="{C9593023-BDF8-4640-B5E5-F170854E8FC5}" srcOrd="0" destOrd="0" presId="urn:microsoft.com/office/officeart/2018/2/layout/IconVerticalSolidList"/>
    <dgm:cxn modelId="{C90B03C8-A8E5-41DC-9DAF-612A232B61E3}" type="presParOf" srcId="{AC6AED21-E079-47B9-AE4B-0DD2858FFAD0}" destId="{E4E1A589-939A-4E94-B81C-7687695438B2}" srcOrd="1" destOrd="0" presId="urn:microsoft.com/office/officeart/2018/2/layout/IconVerticalSolidList"/>
    <dgm:cxn modelId="{1F821885-F013-49D0-A770-E35CBF700A12}" type="presParOf" srcId="{AC6AED21-E079-47B9-AE4B-0DD2858FFAD0}" destId="{6032AA88-AD43-4144-B101-6E5D0145E141}" srcOrd="2" destOrd="0" presId="urn:microsoft.com/office/officeart/2018/2/layout/IconVerticalSolidList"/>
    <dgm:cxn modelId="{BE721042-E894-452C-ACC3-B3E2C93DF4E3}" type="presParOf" srcId="{AC6AED21-E079-47B9-AE4B-0DD2858FFAD0}" destId="{2932B39F-65C4-4E2D-B456-FF0731F5CDD8}" srcOrd="3" destOrd="0" presId="urn:microsoft.com/office/officeart/2018/2/layout/IconVerticalSolidList"/>
    <dgm:cxn modelId="{E662C918-6859-489C-9A3B-D0DC89DDBE4E}" type="presParOf" srcId="{DFEB0113-0DC2-478A-95BD-173DADD87E7A}" destId="{71EE2C6F-8DB9-4A29-8FA8-1CFFA9DC9CF7}" srcOrd="3" destOrd="0" presId="urn:microsoft.com/office/officeart/2018/2/layout/IconVerticalSolidList"/>
    <dgm:cxn modelId="{631BE386-F792-47B2-99B5-3F4B7F3AE60F}" type="presParOf" srcId="{DFEB0113-0DC2-478A-95BD-173DADD87E7A}" destId="{CE844B53-232E-4040-85C0-5CD08476E09C}" srcOrd="4" destOrd="0" presId="urn:microsoft.com/office/officeart/2018/2/layout/IconVerticalSolidList"/>
    <dgm:cxn modelId="{0C3C8A83-F125-4D5E-92C3-F896AD49BD48}" type="presParOf" srcId="{CE844B53-232E-4040-85C0-5CD08476E09C}" destId="{4A871A9D-1369-463F-8153-6C670479D267}" srcOrd="0" destOrd="0" presId="urn:microsoft.com/office/officeart/2018/2/layout/IconVerticalSolidList"/>
    <dgm:cxn modelId="{8DB5DB89-F242-4764-B270-09E39AD828B7}" type="presParOf" srcId="{CE844B53-232E-4040-85C0-5CD08476E09C}" destId="{D61E7FCC-4E26-4999-8813-3B758864576C}" srcOrd="1" destOrd="0" presId="urn:microsoft.com/office/officeart/2018/2/layout/IconVerticalSolidList"/>
    <dgm:cxn modelId="{929EA16D-8E29-43EE-8BDC-D9251BB0A450}" type="presParOf" srcId="{CE844B53-232E-4040-85C0-5CD08476E09C}" destId="{EAC28C5B-8811-48F1-BA70-B9D1FF284107}" srcOrd="2" destOrd="0" presId="urn:microsoft.com/office/officeart/2018/2/layout/IconVerticalSolidList"/>
    <dgm:cxn modelId="{FD095C38-2246-4352-93EA-003784A3E5AC}" type="presParOf" srcId="{CE844B53-232E-4040-85C0-5CD08476E09C}" destId="{7978510A-76C9-4653-9267-33691651F0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2F234C-3927-417C-B069-CB9E4D4B295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D1F5F7-8F50-488E-A31D-61295D2AE8BC}">
      <dgm:prSet/>
      <dgm:spPr/>
      <dgm:t>
        <a:bodyPr/>
        <a:lstStyle/>
        <a:p>
          <a:r>
            <a:rPr lang="en-US" b="1" i="0" baseline="0"/>
            <a:t>What are the most effective cryptographic algorithms for securing data in resource-constrained IoT devices?</a:t>
          </a:r>
          <a:endParaRPr lang="en-US"/>
        </a:p>
      </dgm:t>
    </dgm:pt>
    <dgm:pt modelId="{E2F90830-F817-4478-BA44-A994B24E1D55}" type="parTrans" cxnId="{4DF72BDF-48B7-443F-946D-14FDDD97EC4B}">
      <dgm:prSet/>
      <dgm:spPr/>
      <dgm:t>
        <a:bodyPr/>
        <a:lstStyle/>
        <a:p>
          <a:endParaRPr lang="en-US"/>
        </a:p>
      </dgm:t>
    </dgm:pt>
    <dgm:pt modelId="{C2FB178E-C26E-4C5E-8D69-715653A0D960}" type="sibTrans" cxnId="{4DF72BDF-48B7-443F-946D-14FDDD97EC4B}">
      <dgm:prSet/>
      <dgm:spPr/>
      <dgm:t>
        <a:bodyPr/>
        <a:lstStyle/>
        <a:p>
          <a:endParaRPr lang="en-US"/>
        </a:p>
      </dgm:t>
    </dgm:pt>
    <dgm:pt modelId="{956D1E5A-928B-4ACC-904E-8DC3D5347C12}">
      <dgm:prSet/>
      <dgm:spPr/>
      <dgm:t>
        <a:bodyPr/>
        <a:lstStyle/>
        <a:p>
          <a:r>
            <a:rPr lang="en-US" b="1" i="0" baseline="0"/>
            <a:t>How do symmetric and asymmetric encryption methods compare in terms of performance and security in an IoT network?</a:t>
          </a:r>
          <a:endParaRPr lang="en-US"/>
        </a:p>
      </dgm:t>
    </dgm:pt>
    <dgm:pt modelId="{A1263EE5-97BD-434F-94E3-7CBE67D2902D}" type="parTrans" cxnId="{30E60AF5-0620-4E7C-A8F0-48D03144C6B7}">
      <dgm:prSet/>
      <dgm:spPr/>
      <dgm:t>
        <a:bodyPr/>
        <a:lstStyle/>
        <a:p>
          <a:endParaRPr lang="en-US"/>
        </a:p>
      </dgm:t>
    </dgm:pt>
    <dgm:pt modelId="{6D2266FA-ECF9-4E5D-8F22-9D93C059647B}" type="sibTrans" cxnId="{30E60AF5-0620-4E7C-A8F0-48D03144C6B7}">
      <dgm:prSet/>
      <dgm:spPr/>
      <dgm:t>
        <a:bodyPr/>
        <a:lstStyle/>
        <a:p>
          <a:endParaRPr lang="en-US"/>
        </a:p>
      </dgm:t>
    </dgm:pt>
    <dgm:pt modelId="{069C9F22-65E6-4F5D-BDAE-07E57856C206}">
      <dgm:prSet/>
      <dgm:spPr/>
      <dgm:t>
        <a:bodyPr/>
        <a:lstStyle/>
        <a:p>
          <a:r>
            <a:rPr lang="en-US" b="1" i="0" baseline="0"/>
            <a:t>What are the challenges in managing cryptographic keys in a large-scale IoT network, and what solutions can improve key management efficiency?</a:t>
          </a:r>
          <a:endParaRPr lang="en-US"/>
        </a:p>
      </dgm:t>
    </dgm:pt>
    <dgm:pt modelId="{E4A6F1B3-F43F-4B27-8F0F-B1B488BA453E}" type="parTrans" cxnId="{21CF5562-A9E4-4BAF-9A00-582E9A50E1F8}">
      <dgm:prSet/>
      <dgm:spPr/>
      <dgm:t>
        <a:bodyPr/>
        <a:lstStyle/>
        <a:p>
          <a:endParaRPr lang="en-US"/>
        </a:p>
      </dgm:t>
    </dgm:pt>
    <dgm:pt modelId="{1A131680-C5C0-4524-9C11-B9FA8F74A412}" type="sibTrans" cxnId="{21CF5562-A9E4-4BAF-9A00-582E9A50E1F8}">
      <dgm:prSet/>
      <dgm:spPr/>
      <dgm:t>
        <a:bodyPr/>
        <a:lstStyle/>
        <a:p>
          <a:endParaRPr lang="en-US"/>
        </a:p>
      </dgm:t>
    </dgm:pt>
    <dgm:pt modelId="{96286959-CA0F-4BF8-9D75-EAD0B056581A}">
      <dgm:prSet/>
      <dgm:spPr/>
      <dgm:t>
        <a:bodyPr/>
        <a:lstStyle/>
        <a:p>
          <a:r>
            <a:rPr lang="en-US" b="1" i="0" baseline="0"/>
            <a:t>How does the implementation of quantum-resistant cryptography impact the security and performance of IoT networks?</a:t>
          </a:r>
          <a:endParaRPr lang="en-US"/>
        </a:p>
      </dgm:t>
    </dgm:pt>
    <dgm:pt modelId="{5576A2E8-C536-4687-B984-DE73FAE418D6}" type="parTrans" cxnId="{3C64E867-B4BB-43C4-998D-021C871D37D2}">
      <dgm:prSet/>
      <dgm:spPr/>
      <dgm:t>
        <a:bodyPr/>
        <a:lstStyle/>
        <a:p>
          <a:endParaRPr lang="en-US"/>
        </a:p>
      </dgm:t>
    </dgm:pt>
    <dgm:pt modelId="{2AF30500-D937-420C-ADF9-12298D451C9E}" type="sibTrans" cxnId="{3C64E867-B4BB-43C4-998D-021C871D37D2}">
      <dgm:prSet/>
      <dgm:spPr/>
      <dgm:t>
        <a:bodyPr/>
        <a:lstStyle/>
        <a:p>
          <a:endParaRPr lang="en-US"/>
        </a:p>
      </dgm:t>
    </dgm:pt>
    <dgm:pt modelId="{4893DE5C-4E2D-41B7-B3D6-FD246129A808}">
      <dgm:prSet/>
      <dgm:spPr/>
      <dgm:t>
        <a:bodyPr/>
        <a:lstStyle/>
        <a:p>
          <a:r>
            <a:rPr lang="en-US" b="1" i="0" baseline="0"/>
            <a:t>What are the vulnerabilities of current IoT encryption protocols (such as SSL/TLS, IPSec, or DTLS), and how can they be mitigated?</a:t>
          </a:r>
          <a:endParaRPr lang="en-US"/>
        </a:p>
      </dgm:t>
    </dgm:pt>
    <dgm:pt modelId="{089A5288-0D3E-4050-A571-F289A7CA1387}" type="parTrans" cxnId="{CB426FAE-410F-4FA5-A304-AC244CC753BF}">
      <dgm:prSet/>
      <dgm:spPr/>
      <dgm:t>
        <a:bodyPr/>
        <a:lstStyle/>
        <a:p>
          <a:endParaRPr lang="en-US"/>
        </a:p>
      </dgm:t>
    </dgm:pt>
    <dgm:pt modelId="{52AEF0C4-D9D0-436C-BFE4-E556F73B3C14}" type="sibTrans" cxnId="{CB426FAE-410F-4FA5-A304-AC244CC753BF}">
      <dgm:prSet/>
      <dgm:spPr/>
      <dgm:t>
        <a:bodyPr/>
        <a:lstStyle/>
        <a:p>
          <a:endParaRPr lang="en-US"/>
        </a:p>
      </dgm:t>
    </dgm:pt>
    <dgm:pt modelId="{D9BAFB31-B01A-40BE-ABD0-F20006537B1D}" type="pres">
      <dgm:prSet presAssocID="{CF2F234C-3927-417C-B069-CB9E4D4B295B}" presName="vert0" presStyleCnt="0">
        <dgm:presLayoutVars>
          <dgm:dir/>
          <dgm:animOne val="branch"/>
          <dgm:animLvl val="lvl"/>
        </dgm:presLayoutVars>
      </dgm:prSet>
      <dgm:spPr/>
    </dgm:pt>
    <dgm:pt modelId="{824EB187-F2B7-44AA-9A7D-7A67DBFC7C69}" type="pres">
      <dgm:prSet presAssocID="{DFD1F5F7-8F50-488E-A31D-61295D2AE8BC}" presName="thickLine" presStyleLbl="alignNode1" presStyleIdx="0" presStyleCnt="5"/>
      <dgm:spPr/>
    </dgm:pt>
    <dgm:pt modelId="{3ADCA434-456E-4EA0-93A6-EA02AA4BF093}" type="pres">
      <dgm:prSet presAssocID="{DFD1F5F7-8F50-488E-A31D-61295D2AE8BC}" presName="horz1" presStyleCnt="0"/>
      <dgm:spPr/>
    </dgm:pt>
    <dgm:pt modelId="{EA81A572-F6A1-40FD-B7DD-AAC507F855F1}" type="pres">
      <dgm:prSet presAssocID="{DFD1F5F7-8F50-488E-A31D-61295D2AE8BC}" presName="tx1" presStyleLbl="revTx" presStyleIdx="0" presStyleCnt="5"/>
      <dgm:spPr/>
    </dgm:pt>
    <dgm:pt modelId="{CBE88615-8E49-4914-8D30-DDC55A62F3BC}" type="pres">
      <dgm:prSet presAssocID="{DFD1F5F7-8F50-488E-A31D-61295D2AE8BC}" presName="vert1" presStyleCnt="0"/>
      <dgm:spPr/>
    </dgm:pt>
    <dgm:pt modelId="{DDF0CC4D-3CFA-4914-9C66-0D21E69BBC4A}" type="pres">
      <dgm:prSet presAssocID="{956D1E5A-928B-4ACC-904E-8DC3D5347C12}" presName="thickLine" presStyleLbl="alignNode1" presStyleIdx="1" presStyleCnt="5"/>
      <dgm:spPr/>
    </dgm:pt>
    <dgm:pt modelId="{79F13CA2-2101-445D-B646-21D4E1D1E7E0}" type="pres">
      <dgm:prSet presAssocID="{956D1E5A-928B-4ACC-904E-8DC3D5347C12}" presName="horz1" presStyleCnt="0"/>
      <dgm:spPr/>
    </dgm:pt>
    <dgm:pt modelId="{613CB59F-2770-40DF-982E-6F43333019F3}" type="pres">
      <dgm:prSet presAssocID="{956D1E5A-928B-4ACC-904E-8DC3D5347C12}" presName="tx1" presStyleLbl="revTx" presStyleIdx="1" presStyleCnt="5"/>
      <dgm:spPr/>
    </dgm:pt>
    <dgm:pt modelId="{083796E7-1AE3-4038-9149-74340FDD1FF4}" type="pres">
      <dgm:prSet presAssocID="{956D1E5A-928B-4ACC-904E-8DC3D5347C12}" presName="vert1" presStyleCnt="0"/>
      <dgm:spPr/>
    </dgm:pt>
    <dgm:pt modelId="{06F03808-91E6-4DEC-90F8-D15D9C5C56B3}" type="pres">
      <dgm:prSet presAssocID="{069C9F22-65E6-4F5D-BDAE-07E57856C206}" presName="thickLine" presStyleLbl="alignNode1" presStyleIdx="2" presStyleCnt="5"/>
      <dgm:spPr/>
    </dgm:pt>
    <dgm:pt modelId="{0B632D26-2A45-4668-9DE4-FB1B3EC51861}" type="pres">
      <dgm:prSet presAssocID="{069C9F22-65E6-4F5D-BDAE-07E57856C206}" presName="horz1" presStyleCnt="0"/>
      <dgm:spPr/>
    </dgm:pt>
    <dgm:pt modelId="{2F638267-49EF-47ED-85F2-3D7A68DE813D}" type="pres">
      <dgm:prSet presAssocID="{069C9F22-65E6-4F5D-BDAE-07E57856C206}" presName="tx1" presStyleLbl="revTx" presStyleIdx="2" presStyleCnt="5"/>
      <dgm:spPr/>
    </dgm:pt>
    <dgm:pt modelId="{DABF168F-82B0-4142-AA80-F9C06C5785DF}" type="pres">
      <dgm:prSet presAssocID="{069C9F22-65E6-4F5D-BDAE-07E57856C206}" presName="vert1" presStyleCnt="0"/>
      <dgm:spPr/>
    </dgm:pt>
    <dgm:pt modelId="{1C6BC2EC-CEBE-41CD-A2BC-DC5012974BC1}" type="pres">
      <dgm:prSet presAssocID="{96286959-CA0F-4BF8-9D75-EAD0B056581A}" presName="thickLine" presStyleLbl="alignNode1" presStyleIdx="3" presStyleCnt="5"/>
      <dgm:spPr/>
    </dgm:pt>
    <dgm:pt modelId="{91E70DA0-185D-4BB4-ABFA-15293D74D391}" type="pres">
      <dgm:prSet presAssocID="{96286959-CA0F-4BF8-9D75-EAD0B056581A}" presName="horz1" presStyleCnt="0"/>
      <dgm:spPr/>
    </dgm:pt>
    <dgm:pt modelId="{35A1053D-3AC8-4188-A9D3-B104059B3BC6}" type="pres">
      <dgm:prSet presAssocID="{96286959-CA0F-4BF8-9D75-EAD0B056581A}" presName="tx1" presStyleLbl="revTx" presStyleIdx="3" presStyleCnt="5"/>
      <dgm:spPr/>
    </dgm:pt>
    <dgm:pt modelId="{71DCC36A-1991-417B-B7BB-C0D75698FEC5}" type="pres">
      <dgm:prSet presAssocID="{96286959-CA0F-4BF8-9D75-EAD0B056581A}" presName="vert1" presStyleCnt="0"/>
      <dgm:spPr/>
    </dgm:pt>
    <dgm:pt modelId="{537C1A91-1360-4F6E-BCD5-C92019A959EA}" type="pres">
      <dgm:prSet presAssocID="{4893DE5C-4E2D-41B7-B3D6-FD246129A808}" presName="thickLine" presStyleLbl="alignNode1" presStyleIdx="4" presStyleCnt="5"/>
      <dgm:spPr/>
    </dgm:pt>
    <dgm:pt modelId="{2C6A5647-A003-4CF3-BE84-AB015C978523}" type="pres">
      <dgm:prSet presAssocID="{4893DE5C-4E2D-41B7-B3D6-FD246129A808}" presName="horz1" presStyleCnt="0"/>
      <dgm:spPr/>
    </dgm:pt>
    <dgm:pt modelId="{9EE54778-2A3C-48A3-B8F3-B1733DD34883}" type="pres">
      <dgm:prSet presAssocID="{4893DE5C-4E2D-41B7-B3D6-FD246129A808}" presName="tx1" presStyleLbl="revTx" presStyleIdx="4" presStyleCnt="5"/>
      <dgm:spPr/>
    </dgm:pt>
    <dgm:pt modelId="{F52C1305-8288-4ECF-B27C-3EC6CE445E75}" type="pres">
      <dgm:prSet presAssocID="{4893DE5C-4E2D-41B7-B3D6-FD246129A808}" presName="vert1" presStyleCnt="0"/>
      <dgm:spPr/>
    </dgm:pt>
  </dgm:ptLst>
  <dgm:cxnLst>
    <dgm:cxn modelId="{8F198503-0566-47C9-ADF9-24B48750CA76}" type="presOf" srcId="{956D1E5A-928B-4ACC-904E-8DC3D5347C12}" destId="{613CB59F-2770-40DF-982E-6F43333019F3}" srcOrd="0" destOrd="0" presId="urn:microsoft.com/office/officeart/2008/layout/LinedList"/>
    <dgm:cxn modelId="{9459520B-340E-45DE-9FC1-C86F2C3D1D13}" type="presOf" srcId="{CF2F234C-3927-417C-B069-CB9E4D4B295B}" destId="{D9BAFB31-B01A-40BE-ABD0-F20006537B1D}" srcOrd="0" destOrd="0" presId="urn:microsoft.com/office/officeart/2008/layout/LinedList"/>
    <dgm:cxn modelId="{BC8EB260-5794-4469-BB9D-F4E721CC41C4}" type="presOf" srcId="{069C9F22-65E6-4F5D-BDAE-07E57856C206}" destId="{2F638267-49EF-47ED-85F2-3D7A68DE813D}" srcOrd="0" destOrd="0" presId="urn:microsoft.com/office/officeart/2008/layout/LinedList"/>
    <dgm:cxn modelId="{21CF5562-A9E4-4BAF-9A00-582E9A50E1F8}" srcId="{CF2F234C-3927-417C-B069-CB9E4D4B295B}" destId="{069C9F22-65E6-4F5D-BDAE-07E57856C206}" srcOrd="2" destOrd="0" parTransId="{E4A6F1B3-F43F-4B27-8F0F-B1B488BA453E}" sibTransId="{1A131680-C5C0-4524-9C11-B9FA8F74A412}"/>
    <dgm:cxn modelId="{CAD06866-5EB4-408B-8EE9-B490437DCCAF}" type="presOf" srcId="{4893DE5C-4E2D-41B7-B3D6-FD246129A808}" destId="{9EE54778-2A3C-48A3-B8F3-B1733DD34883}" srcOrd="0" destOrd="0" presId="urn:microsoft.com/office/officeart/2008/layout/LinedList"/>
    <dgm:cxn modelId="{3C64E867-B4BB-43C4-998D-021C871D37D2}" srcId="{CF2F234C-3927-417C-B069-CB9E4D4B295B}" destId="{96286959-CA0F-4BF8-9D75-EAD0B056581A}" srcOrd="3" destOrd="0" parTransId="{5576A2E8-C536-4687-B984-DE73FAE418D6}" sibTransId="{2AF30500-D937-420C-ADF9-12298D451C9E}"/>
    <dgm:cxn modelId="{B3394476-D1C9-4AB8-973F-C09CFC46F381}" type="presOf" srcId="{96286959-CA0F-4BF8-9D75-EAD0B056581A}" destId="{35A1053D-3AC8-4188-A9D3-B104059B3BC6}" srcOrd="0" destOrd="0" presId="urn:microsoft.com/office/officeart/2008/layout/LinedList"/>
    <dgm:cxn modelId="{CB426FAE-410F-4FA5-A304-AC244CC753BF}" srcId="{CF2F234C-3927-417C-B069-CB9E4D4B295B}" destId="{4893DE5C-4E2D-41B7-B3D6-FD246129A808}" srcOrd="4" destOrd="0" parTransId="{089A5288-0D3E-4050-A571-F289A7CA1387}" sibTransId="{52AEF0C4-D9D0-436C-BFE4-E556F73B3C14}"/>
    <dgm:cxn modelId="{4DF72BDF-48B7-443F-946D-14FDDD97EC4B}" srcId="{CF2F234C-3927-417C-B069-CB9E4D4B295B}" destId="{DFD1F5F7-8F50-488E-A31D-61295D2AE8BC}" srcOrd="0" destOrd="0" parTransId="{E2F90830-F817-4478-BA44-A994B24E1D55}" sibTransId="{C2FB178E-C26E-4C5E-8D69-715653A0D960}"/>
    <dgm:cxn modelId="{30E60AF5-0620-4E7C-A8F0-48D03144C6B7}" srcId="{CF2F234C-3927-417C-B069-CB9E4D4B295B}" destId="{956D1E5A-928B-4ACC-904E-8DC3D5347C12}" srcOrd="1" destOrd="0" parTransId="{A1263EE5-97BD-434F-94E3-7CBE67D2902D}" sibTransId="{6D2266FA-ECF9-4E5D-8F22-9D93C059647B}"/>
    <dgm:cxn modelId="{795B12F5-62EF-4BA5-AA3A-BE2D3864E638}" type="presOf" srcId="{DFD1F5F7-8F50-488E-A31D-61295D2AE8BC}" destId="{EA81A572-F6A1-40FD-B7DD-AAC507F855F1}" srcOrd="0" destOrd="0" presId="urn:microsoft.com/office/officeart/2008/layout/LinedList"/>
    <dgm:cxn modelId="{4B18CB0E-4EEB-4531-A987-076634DDA6B3}" type="presParOf" srcId="{D9BAFB31-B01A-40BE-ABD0-F20006537B1D}" destId="{824EB187-F2B7-44AA-9A7D-7A67DBFC7C69}" srcOrd="0" destOrd="0" presId="urn:microsoft.com/office/officeart/2008/layout/LinedList"/>
    <dgm:cxn modelId="{03C2F20A-DF61-4020-A051-3BECFE89624A}" type="presParOf" srcId="{D9BAFB31-B01A-40BE-ABD0-F20006537B1D}" destId="{3ADCA434-456E-4EA0-93A6-EA02AA4BF093}" srcOrd="1" destOrd="0" presId="urn:microsoft.com/office/officeart/2008/layout/LinedList"/>
    <dgm:cxn modelId="{FDE549B3-E585-401B-98DC-E4B7D988A9A6}" type="presParOf" srcId="{3ADCA434-456E-4EA0-93A6-EA02AA4BF093}" destId="{EA81A572-F6A1-40FD-B7DD-AAC507F855F1}" srcOrd="0" destOrd="0" presId="urn:microsoft.com/office/officeart/2008/layout/LinedList"/>
    <dgm:cxn modelId="{20F69EA6-0D9E-4D5D-9AB6-9EAD5F9747C1}" type="presParOf" srcId="{3ADCA434-456E-4EA0-93A6-EA02AA4BF093}" destId="{CBE88615-8E49-4914-8D30-DDC55A62F3BC}" srcOrd="1" destOrd="0" presId="urn:microsoft.com/office/officeart/2008/layout/LinedList"/>
    <dgm:cxn modelId="{EDC0C3CE-94BE-41FE-9EA3-8F60559228BE}" type="presParOf" srcId="{D9BAFB31-B01A-40BE-ABD0-F20006537B1D}" destId="{DDF0CC4D-3CFA-4914-9C66-0D21E69BBC4A}" srcOrd="2" destOrd="0" presId="urn:microsoft.com/office/officeart/2008/layout/LinedList"/>
    <dgm:cxn modelId="{A966D47D-9AB8-49A0-B697-506E8DF38B29}" type="presParOf" srcId="{D9BAFB31-B01A-40BE-ABD0-F20006537B1D}" destId="{79F13CA2-2101-445D-B646-21D4E1D1E7E0}" srcOrd="3" destOrd="0" presId="urn:microsoft.com/office/officeart/2008/layout/LinedList"/>
    <dgm:cxn modelId="{94BF5312-0EA7-4DDF-95C1-6869EF43E366}" type="presParOf" srcId="{79F13CA2-2101-445D-B646-21D4E1D1E7E0}" destId="{613CB59F-2770-40DF-982E-6F43333019F3}" srcOrd="0" destOrd="0" presId="urn:microsoft.com/office/officeart/2008/layout/LinedList"/>
    <dgm:cxn modelId="{24D622C6-9314-4864-8F58-B84B939758D7}" type="presParOf" srcId="{79F13CA2-2101-445D-B646-21D4E1D1E7E0}" destId="{083796E7-1AE3-4038-9149-74340FDD1FF4}" srcOrd="1" destOrd="0" presId="urn:microsoft.com/office/officeart/2008/layout/LinedList"/>
    <dgm:cxn modelId="{4CA6A9C4-8981-44F7-A093-D49FDF27DC95}" type="presParOf" srcId="{D9BAFB31-B01A-40BE-ABD0-F20006537B1D}" destId="{06F03808-91E6-4DEC-90F8-D15D9C5C56B3}" srcOrd="4" destOrd="0" presId="urn:microsoft.com/office/officeart/2008/layout/LinedList"/>
    <dgm:cxn modelId="{F47CB258-393C-423F-A226-5E3708409C36}" type="presParOf" srcId="{D9BAFB31-B01A-40BE-ABD0-F20006537B1D}" destId="{0B632D26-2A45-4668-9DE4-FB1B3EC51861}" srcOrd="5" destOrd="0" presId="urn:microsoft.com/office/officeart/2008/layout/LinedList"/>
    <dgm:cxn modelId="{4AA18BFF-9D36-4272-B05F-ABC1613DD187}" type="presParOf" srcId="{0B632D26-2A45-4668-9DE4-FB1B3EC51861}" destId="{2F638267-49EF-47ED-85F2-3D7A68DE813D}" srcOrd="0" destOrd="0" presId="urn:microsoft.com/office/officeart/2008/layout/LinedList"/>
    <dgm:cxn modelId="{7DE79DF1-C9CA-4C83-AEB9-75CB3938686D}" type="presParOf" srcId="{0B632D26-2A45-4668-9DE4-FB1B3EC51861}" destId="{DABF168F-82B0-4142-AA80-F9C06C5785DF}" srcOrd="1" destOrd="0" presId="urn:microsoft.com/office/officeart/2008/layout/LinedList"/>
    <dgm:cxn modelId="{BC2C357E-CF4E-4352-9622-FD6C5786392A}" type="presParOf" srcId="{D9BAFB31-B01A-40BE-ABD0-F20006537B1D}" destId="{1C6BC2EC-CEBE-41CD-A2BC-DC5012974BC1}" srcOrd="6" destOrd="0" presId="urn:microsoft.com/office/officeart/2008/layout/LinedList"/>
    <dgm:cxn modelId="{BFDF1921-59B4-4587-AABB-D9DB613C388C}" type="presParOf" srcId="{D9BAFB31-B01A-40BE-ABD0-F20006537B1D}" destId="{91E70DA0-185D-4BB4-ABFA-15293D74D391}" srcOrd="7" destOrd="0" presId="urn:microsoft.com/office/officeart/2008/layout/LinedList"/>
    <dgm:cxn modelId="{389FC921-E92B-4DC7-A5C4-AEA7B0AE2BB6}" type="presParOf" srcId="{91E70DA0-185D-4BB4-ABFA-15293D74D391}" destId="{35A1053D-3AC8-4188-A9D3-B104059B3BC6}" srcOrd="0" destOrd="0" presId="urn:microsoft.com/office/officeart/2008/layout/LinedList"/>
    <dgm:cxn modelId="{B66CAB93-BFD1-48C5-B1DC-554EACF27DFF}" type="presParOf" srcId="{91E70DA0-185D-4BB4-ABFA-15293D74D391}" destId="{71DCC36A-1991-417B-B7BB-C0D75698FEC5}" srcOrd="1" destOrd="0" presId="urn:microsoft.com/office/officeart/2008/layout/LinedList"/>
    <dgm:cxn modelId="{B2C3A00B-194A-43AF-8246-8740085B40F1}" type="presParOf" srcId="{D9BAFB31-B01A-40BE-ABD0-F20006537B1D}" destId="{537C1A91-1360-4F6E-BCD5-C92019A959EA}" srcOrd="8" destOrd="0" presId="urn:microsoft.com/office/officeart/2008/layout/LinedList"/>
    <dgm:cxn modelId="{92406F50-15E3-48C4-B11B-6CE48BD5D9B3}" type="presParOf" srcId="{D9BAFB31-B01A-40BE-ABD0-F20006537B1D}" destId="{2C6A5647-A003-4CF3-BE84-AB015C978523}" srcOrd="9" destOrd="0" presId="urn:microsoft.com/office/officeart/2008/layout/LinedList"/>
    <dgm:cxn modelId="{9A942EA8-AFA8-4DDC-BB42-34BA0085D912}" type="presParOf" srcId="{2C6A5647-A003-4CF3-BE84-AB015C978523}" destId="{9EE54778-2A3C-48A3-B8F3-B1733DD34883}" srcOrd="0" destOrd="0" presId="urn:microsoft.com/office/officeart/2008/layout/LinedList"/>
    <dgm:cxn modelId="{5C9C1B5E-3B53-4FDD-9F02-A53AEE8C9ED6}" type="presParOf" srcId="{2C6A5647-A003-4CF3-BE84-AB015C978523}" destId="{F52C1305-8288-4ECF-B27C-3EC6CE445E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CC32E-DA60-4C56-9F08-538D84510174}">
      <dsp:nvSpPr>
        <dsp:cNvPr id="0" name=""/>
        <dsp:cNvSpPr/>
      </dsp:nvSpPr>
      <dsp:spPr>
        <a:xfrm>
          <a:off x="0" y="531"/>
          <a:ext cx="859472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13FB2-6984-42AF-BCCA-12597157F3D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04F70-DEE5-4CC6-A0E4-4170DEA46DA4}">
      <dsp:nvSpPr>
        <dsp:cNvPr id="0" name=""/>
        <dsp:cNvSpPr/>
      </dsp:nvSpPr>
      <dsp:spPr>
        <a:xfrm>
          <a:off x="1435590" y="531"/>
          <a:ext cx="71591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IoT devices are all around us in healthcare systems, schools, public transportation, etc.</a:t>
          </a:r>
        </a:p>
      </dsp:txBody>
      <dsp:txXfrm>
        <a:off x="1435590" y="531"/>
        <a:ext cx="7159134" cy="1242935"/>
      </dsp:txXfrm>
    </dsp:sp>
    <dsp:sp modelId="{C9593023-BDF8-4640-B5E5-F170854E8FC5}">
      <dsp:nvSpPr>
        <dsp:cNvPr id="0" name=""/>
        <dsp:cNvSpPr/>
      </dsp:nvSpPr>
      <dsp:spPr>
        <a:xfrm>
          <a:off x="0" y="1554201"/>
          <a:ext cx="859472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1A589-939A-4E94-B81C-7687695438B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2B39F-65C4-4E2D-B456-FF0731F5CDD8}">
      <dsp:nvSpPr>
        <dsp:cNvPr id="0" name=""/>
        <dsp:cNvSpPr/>
      </dsp:nvSpPr>
      <dsp:spPr>
        <a:xfrm>
          <a:off x="1435590" y="1554201"/>
          <a:ext cx="71591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Protecting these devices are an issue of public safety.</a:t>
          </a:r>
        </a:p>
      </dsp:txBody>
      <dsp:txXfrm>
        <a:off x="1435590" y="1554201"/>
        <a:ext cx="7159134" cy="1242935"/>
      </dsp:txXfrm>
    </dsp:sp>
    <dsp:sp modelId="{4A871A9D-1369-463F-8153-6C670479D267}">
      <dsp:nvSpPr>
        <dsp:cNvPr id="0" name=""/>
        <dsp:cNvSpPr/>
      </dsp:nvSpPr>
      <dsp:spPr>
        <a:xfrm>
          <a:off x="0" y="3107870"/>
          <a:ext cx="8594725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E7FCC-4E26-4999-8813-3B75886457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8510A-76C9-4653-9267-33691651F068}">
      <dsp:nvSpPr>
        <dsp:cNvPr id="0" name=""/>
        <dsp:cNvSpPr/>
      </dsp:nvSpPr>
      <dsp:spPr>
        <a:xfrm>
          <a:off x="1435590" y="3107870"/>
          <a:ext cx="715913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Unprotected IoT devices can also lead to financial loss for businesses and organizations.</a:t>
          </a:r>
        </a:p>
      </dsp:txBody>
      <dsp:txXfrm>
        <a:off x="1435590" y="3107870"/>
        <a:ext cx="7159134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EB187-F2B7-44AA-9A7D-7A67DBFC7C69}">
      <dsp:nvSpPr>
        <dsp:cNvPr id="0" name=""/>
        <dsp:cNvSpPr/>
      </dsp:nvSpPr>
      <dsp:spPr>
        <a:xfrm>
          <a:off x="0" y="531"/>
          <a:ext cx="859472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1A572-F6A1-40FD-B7DD-AAC507F855F1}">
      <dsp:nvSpPr>
        <dsp:cNvPr id="0" name=""/>
        <dsp:cNvSpPr/>
      </dsp:nvSpPr>
      <dsp:spPr>
        <a:xfrm>
          <a:off x="0" y="531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What are the most effective cryptographic algorithms for securing data in resource-constrained IoT devices?</a:t>
          </a:r>
          <a:endParaRPr lang="en-US" sz="1700" kern="1200"/>
        </a:p>
      </dsp:txBody>
      <dsp:txXfrm>
        <a:off x="0" y="531"/>
        <a:ext cx="8594725" cy="870055"/>
      </dsp:txXfrm>
    </dsp:sp>
    <dsp:sp modelId="{DDF0CC4D-3CFA-4914-9C66-0D21E69BBC4A}">
      <dsp:nvSpPr>
        <dsp:cNvPr id="0" name=""/>
        <dsp:cNvSpPr/>
      </dsp:nvSpPr>
      <dsp:spPr>
        <a:xfrm>
          <a:off x="0" y="870586"/>
          <a:ext cx="859472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CB59F-2770-40DF-982E-6F43333019F3}">
      <dsp:nvSpPr>
        <dsp:cNvPr id="0" name=""/>
        <dsp:cNvSpPr/>
      </dsp:nvSpPr>
      <dsp:spPr>
        <a:xfrm>
          <a:off x="0" y="870586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How do symmetric and asymmetric encryption methods compare in terms of performance and security in an IoT network?</a:t>
          </a:r>
          <a:endParaRPr lang="en-US" sz="1700" kern="1200"/>
        </a:p>
      </dsp:txBody>
      <dsp:txXfrm>
        <a:off x="0" y="870586"/>
        <a:ext cx="8594725" cy="870055"/>
      </dsp:txXfrm>
    </dsp:sp>
    <dsp:sp modelId="{06F03808-91E6-4DEC-90F8-D15D9C5C56B3}">
      <dsp:nvSpPr>
        <dsp:cNvPr id="0" name=""/>
        <dsp:cNvSpPr/>
      </dsp:nvSpPr>
      <dsp:spPr>
        <a:xfrm>
          <a:off x="0" y="1740641"/>
          <a:ext cx="859472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38267-49EF-47ED-85F2-3D7A68DE813D}">
      <dsp:nvSpPr>
        <dsp:cNvPr id="0" name=""/>
        <dsp:cNvSpPr/>
      </dsp:nvSpPr>
      <dsp:spPr>
        <a:xfrm>
          <a:off x="0" y="1740641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What are the challenges in managing cryptographic keys in a large-scale IoT network, and what solutions can improve key management efficiency?</a:t>
          </a:r>
          <a:endParaRPr lang="en-US" sz="1700" kern="1200"/>
        </a:p>
      </dsp:txBody>
      <dsp:txXfrm>
        <a:off x="0" y="1740641"/>
        <a:ext cx="8594725" cy="870055"/>
      </dsp:txXfrm>
    </dsp:sp>
    <dsp:sp modelId="{1C6BC2EC-CEBE-41CD-A2BC-DC5012974BC1}">
      <dsp:nvSpPr>
        <dsp:cNvPr id="0" name=""/>
        <dsp:cNvSpPr/>
      </dsp:nvSpPr>
      <dsp:spPr>
        <a:xfrm>
          <a:off x="0" y="2610696"/>
          <a:ext cx="859472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053D-3AC8-4188-A9D3-B104059B3BC6}">
      <dsp:nvSpPr>
        <dsp:cNvPr id="0" name=""/>
        <dsp:cNvSpPr/>
      </dsp:nvSpPr>
      <dsp:spPr>
        <a:xfrm>
          <a:off x="0" y="2610696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How does the implementation of quantum-resistant cryptography impact the security and performance of IoT networks?</a:t>
          </a:r>
          <a:endParaRPr lang="en-US" sz="1700" kern="1200"/>
        </a:p>
      </dsp:txBody>
      <dsp:txXfrm>
        <a:off x="0" y="2610696"/>
        <a:ext cx="8594725" cy="870055"/>
      </dsp:txXfrm>
    </dsp:sp>
    <dsp:sp modelId="{537C1A91-1360-4F6E-BCD5-C92019A959EA}">
      <dsp:nvSpPr>
        <dsp:cNvPr id="0" name=""/>
        <dsp:cNvSpPr/>
      </dsp:nvSpPr>
      <dsp:spPr>
        <a:xfrm>
          <a:off x="0" y="3480751"/>
          <a:ext cx="859472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54778-2A3C-48A3-B8F3-B1733DD34883}">
      <dsp:nvSpPr>
        <dsp:cNvPr id="0" name=""/>
        <dsp:cNvSpPr/>
      </dsp:nvSpPr>
      <dsp:spPr>
        <a:xfrm>
          <a:off x="0" y="3480751"/>
          <a:ext cx="8594725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What are the vulnerabilities of current IoT encryption protocols (such as SSL/TLS, IPSec, or DTLS), and how can they be mitigated?</a:t>
          </a:r>
          <a:endParaRPr lang="en-US" sz="1700" kern="1200"/>
        </a:p>
      </dsp:txBody>
      <dsp:txXfrm>
        <a:off x="0" y="3480751"/>
        <a:ext cx="8594725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BFBDBF-C104-8126-C5A3-BFA724C118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393B0-F235-37AB-D06D-C58A0CA234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BF22A-2D0E-43F7-B6FF-B7AE397DFB8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C48D1A-C59E-3AFF-8AAE-034410851A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9DFE59A-B9FD-8581-7B4D-25B484E73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4F3CC-04F1-84B4-5DA8-FEB4DAC28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71DF0-698A-5945-3544-8BF44704C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ABDEE-DCDF-4D42-881B-FC20709B01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BE6D9-0BF0-4379-8BC9-FE7232368A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486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9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380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8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BFE5A8C-35C7-4062-84E5-55B66D581A7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7F2D01-D7E6-4AC5-8016-49805F84A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a.me/wp-content/uploads/2016/05/Advanced-Encryption-Standard-Wikipedia-the-free-encyclopedi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lue blocks and networks technology background">
            <a:extLst>
              <a:ext uri="{FF2B5EF4-FFF2-40B4-BE49-F238E27FC236}">
                <a16:creationId xmlns:a16="http://schemas.microsoft.com/office/drawing/2014/main" id="{58CF80EB-43B2-E62B-A382-058F500DB9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-44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2F154-36A0-5DFE-F7D7-D6C2BDF1E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Cryptographic Methods for Sensitive Data Protection in a Simulated IoT 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BAC6E-B6FC-57BA-A844-A14B773D5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Shanysse Alexander &amp; Brian Alvarez</a:t>
            </a:r>
          </a:p>
        </p:txBody>
      </p:sp>
    </p:spTree>
    <p:extLst>
      <p:ext uri="{BB962C8B-B14F-4D97-AF65-F5344CB8AC3E}">
        <p14:creationId xmlns:p14="http://schemas.microsoft.com/office/powerpoint/2010/main" val="265590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35DC-E907-8C99-305C-3E0668F0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2- Advanced Encryption Standard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11F2-348B-5B99-3FE5-81224D9B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communication between IoT sensors and a centralized system where both parties can securely share a secret key in advance.</a:t>
            </a:r>
          </a:p>
          <a:p>
            <a:r>
              <a:rPr lang="en-US" dirty="0"/>
              <a:t>Fast and computationally efficient, making it suitable for IoT devices.</a:t>
            </a:r>
          </a:p>
          <a:p>
            <a:r>
              <a:rPr lang="en-US" dirty="0"/>
              <a:t>Distribution can be complex because the key must be securely shared between the communicating devices.</a:t>
            </a:r>
          </a:p>
        </p:txBody>
      </p:sp>
    </p:spTree>
    <p:extLst>
      <p:ext uri="{BB962C8B-B14F-4D97-AF65-F5344CB8AC3E}">
        <p14:creationId xmlns:p14="http://schemas.microsoft.com/office/powerpoint/2010/main" val="109011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1700-DD2F-B1AD-2F74-E879E8FB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3- Hash Function for Data Integrity (SHA- 256)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3B90-2B47-5E1E-CFCC-C9A7E897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Ensures that IoT data is not tampered with by verifying the integrity of the data during transmission or storage.</a:t>
            </a:r>
          </a:p>
          <a:p>
            <a:r>
              <a:rPr lang="en-US" dirty="0"/>
              <a:t>Efficient verification of data integrity without needing to reveal the original content.</a:t>
            </a:r>
          </a:p>
          <a:p>
            <a:r>
              <a:rPr lang="en-US" dirty="0"/>
              <a:t>The only weakness with this method is that hashing alone does not provide confidentiality; it must be combined with encryption for comprehensive protection.</a:t>
            </a:r>
          </a:p>
        </p:txBody>
      </p:sp>
    </p:spTree>
    <p:extLst>
      <p:ext uri="{BB962C8B-B14F-4D97-AF65-F5344CB8AC3E}">
        <p14:creationId xmlns:p14="http://schemas.microsoft.com/office/powerpoint/2010/main" val="409142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E301-F911-2FEC-8CDC-9BA2A738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4- Quantum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01B2-A2C5-203C-756A-C32B847F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580037" cy="3124201"/>
          </a:xfrm>
        </p:spPr>
        <p:txBody>
          <a:bodyPr>
            <a:normAutofit/>
          </a:bodyPr>
          <a:lstStyle/>
          <a:p>
            <a:r>
              <a:rPr lang="en-US" dirty="0"/>
              <a:t>Quantum cryptography leverages the principles of quantum mechanics to create secure cryptographic keys. </a:t>
            </a:r>
          </a:p>
          <a:p>
            <a:r>
              <a:rPr lang="en-US" dirty="0"/>
              <a:t>IoT networks that need long-term, future-proof security against quantum computers.</a:t>
            </a:r>
          </a:p>
          <a:p>
            <a:r>
              <a:rPr lang="en-US" dirty="0"/>
              <a:t>Unbreakable cryptographic keys, theoretically immune to future attacks by quantum computers.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40C9E-ACD9-594E-DFB3-07949A93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5" y="2776350"/>
            <a:ext cx="2610524" cy="254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D046-289D-79C4-DF6D-751D084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000"/>
              <a:t>Method 5- Asymmetric Encryption (RSA)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2F03E8FE-AF3F-FD8A-7958-99D34146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2000" dirty="0"/>
              <a:t>This code uses  RSA from the </a:t>
            </a:r>
            <a:r>
              <a:rPr lang="en-US" sz="2000" dirty="0" err="1"/>
              <a:t>pycryptodome</a:t>
            </a:r>
            <a:r>
              <a:rPr lang="en-US" sz="2000" dirty="0"/>
              <a:t> library for encrypting and decrypting messages, typical for secure communication in IoT networks.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AFC0ED6-65D4-F206-8D56-A55452B83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0463"/>
            <a:ext cx="6155736" cy="3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66A6-A378-3326-2290-0F4C79A2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000"/>
              <a:t>Method 6-Diffie-Hellman Key Exchange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BD45159-C599-EBAD-6B36-380A8D22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This code demonstrates Diffie-Hellman key exchange, which is commonly used to establish shared keys in IoT networks.</a:t>
            </a:r>
          </a:p>
          <a:p>
            <a:r>
              <a:rPr lang="en-US" sz="1600" dirty="0"/>
              <a:t>Allows IoT devices to securely establish a shared key for encrypted communication.</a:t>
            </a:r>
          </a:p>
        </p:txBody>
      </p:sp>
      <p:pic>
        <p:nvPicPr>
          <p:cNvPr id="5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CE6C0CB-F103-6B39-53FA-D5A28CA95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0463"/>
            <a:ext cx="6155736" cy="3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EFE2-D38C-C772-1180-A1F471FD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/>
              <a:t>Method 7- 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055A-9A1B-7ADC-6038-857EB97A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/>
              <a:t>This code demonstrates the use of RSA digital signatures to verify the authenticity and integrity of data transmitted between IoT devices.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D82D12AD-F5A2-7CF2-6997-B3A3CDAFC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0463"/>
            <a:ext cx="6155736" cy="3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7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FF6E-7B60-1F81-1D94-1CE7696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000"/>
              <a:t>Method 8- AES Encryption and Decryption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47B5B-6656-5C6F-AC7E-83D5631F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 dirty="0"/>
              <a:t>This code demonstrates how to encrypt and decrypt sensitive data in an IoT network using AES in CBC (Cipher Block Chaining) mode.</a:t>
            </a:r>
          </a:p>
          <a:p>
            <a:r>
              <a:rPr lang="en-US" sz="1600" dirty="0"/>
              <a:t>AES is a symmetric encryption algorithm, meaning the same key is used for both encryption and decryption.</a:t>
            </a:r>
          </a:p>
          <a:p>
            <a:r>
              <a:rPr lang="en-US" sz="1600" dirty="0"/>
              <a:t>The data is padded to ensure it's a multiple of the block size (16 bytes in AES).</a:t>
            </a:r>
          </a:p>
        </p:txBody>
      </p:sp>
      <p:pic>
        <p:nvPicPr>
          <p:cNvPr id="5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004168A-5D7E-B7F9-AD1D-FFA7D6DF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10463"/>
            <a:ext cx="6155736" cy="38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64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84B5-776C-0D8A-15D4-55BAAF3D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E238-6CBF-610B-A49B-6904B644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study examines a range of cryptographic techniques including Elliptic Curve Cryptography (ECC), Advanced Encryption Standard (AES), SHA-256 hashing, RSA, and Diffie-Hellman key exchange.</a:t>
            </a:r>
          </a:p>
          <a:p>
            <a:r>
              <a:rPr lang="en-US" dirty="0"/>
              <a:t>The research explores the potential of quantum cryptography as a future approach for securing communication against future threats posed by quantum computing.</a:t>
            </a:r>
          </a:p>
          <a:p>
            <a:r>
              <a:rPr lang="en-US" dirty="0"/>
              <a:t>An emphasis is placed on effective key management practices that are crucial for maintaining the integrity and security of cryptographic operations within IoT networks.</a:t>
            </a:r>
          </a:p>
        </p:txBody>
      </p:sp>
    </p:spTree>
    <p:extLst>
      <p:ext uri="{BB962C8B-B14F-4D97-AF65-F5344CB8AC3E}">
        <p14:creationId xmlns:p14="http://schemas.microsoft.com/office/powerpoint/2010/main" val="101312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6657-967A-2966-9512-6802A92A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F527-2C7A-BE88-F889-8094FF85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Portmann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&amp; Renner, R. (2022). Security in quantum cryptography.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Reviews of Modern Physics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(2). https://doi.org/10.1103/revmodphys.94.025008</a:t>
            </a:r>
          </a:p>
          <a:p>
            <a:pPr marL="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Rijmen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V., Daemen, J., &amp; National Institute of Standards and Technology. (1998). 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Encryption Standard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https://jima.me/wp-content/uploads/2016/05/Advanced-Encryption-Standard-Wikipedia-the-free-encyclopedia.pdf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Securing data in internet of things (IoT) using cryptography and steganography techniques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(2020, January 1). IEEE Journals &amp; Magazine | IEEE Xplore. https://ieeexplore.ieee.org/abstract/document/8675777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-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6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BCD3-3003-1D4E-E866-943B38A7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2EED-C4A1-2A45-E675-6CE73BC7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Broader Impact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Purpose of Research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Case Study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Methods 1-8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Summary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9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D5E2-1480-E61C-37DE-8B33FEC44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C71B-457E-21FE-8D96-763047E5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The Intent of Things (IoT) devices are interconnected and share vast amounts of data, allowing opportunities for innovation. </a:t>
            </a:r>
          </a:p>
          <a:p>
            <a:r>
              <a:rPr lang="en-US" sz="2000" dirty="0"/>
              <a:t>This connectivity also presents significant challenges to data security, particularly with sensitive information transmitted across IoT networks.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048321F0-60E1-E0BF-B0D5-BBFAB3B0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60" r="9089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8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4C1BC138-7A12-F633-DEB4-D76510DA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6" r="4099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11AC7-F747-BABF-544C-7934096B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C85E-8592-3B7B-5155-AA3A73C6D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IoT networks are susceptible to various cyberattacks, including man-in-the-middle (MITM), denial of service (DoS), and data theft. </a:t>
            </a:r>
          </a:p>
          <a:p>
            <a:r>
              <a:rPr lang="en-US" sz="2000" dirty="0"/>
              <a:t>IoT devices often operate in distributed, resource-constrained environments, making traditional security mechanisms less effective. </a:t>
            </a:r>
          </a:p>
        </p:txBody>
      </p:sp>
    </p:spTree>
    <p:extLst>
      <p:ext uri="{BB962C8B-B14F-4D97-AF65-F5344CB8AC3E}">
        <p14:creationId xmlns:p14="http://schemas.microsoft.com/office/powerpoint/2010/main" val="326008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7339-917A-2EF9-7F51-CB671F7A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2D09E-F47F-29D4-D0BB-100C088146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8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F3D8-BE1D-51D1-12CB-63D032AF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Research Questions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500DD74-EDF8-CFE3-4BEF-A3FED68E2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058002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17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0FF6-4652-09F8-71C9-CEA9F71E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Purpose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D23FE-73F3-11CD-E1BC-AFA66E44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purpose researching is to investigate the effectiveness of different cryptographic methods in protecting sensitive data within a simulated IoT network. </a:t>
            </a:r>
          </a:p>
          <a:p>
            <a:r>
              <a:rPr lang="en-US" sz="2000" dirty="0"/>
              <a:t>While also discovering various encryption techniques, key management strategies, and secure communication protocols to determine the most effective solutions for IoT environments. 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18D2EDB2-BB04-B503-A542-0AB37E11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7" r="40427" b="-44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290-CB67-E0AA-EA6E-81A31E17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Case Study- Google Cloud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AF61-6871-B505-8219-DC81309B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Google reported that a Google Cloud customer was targeted with HTTPS DDoS attacks that peaked at 46 million rps. (June 2022)</a:t>
            </a:r>
          </a:p>
          <a:p>
            <a:r>
              <a:rPr lang="en-US" sz="2000"/>
              <a:t>The attack originated from more than 5,000 sources in more than 130 countries.</a:t>
            </a:r>
          </a:p>
          <a:p>
            <a:endParaRPr lang="en-US" sz="2000"/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9DD2BF75-E4AC-0C42-3399-693E8B3B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2" r="3527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4525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7EC6-3999-0F5E-18B9-5C0DEA4A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000"/>
              <a:t>Method 1-Elliptic Galois Cryptography and Steganography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A12C-0196-1712-FB19-8992B84B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ECC, commonly known as the public key encryption technique, is based on elliptic curve theory.</a:t>
            </a:r>
          </a:p>
          <a:p>
            <a:r>
              <a:rPr lang="en-US" sz="2000" dirty="0"/>
              <a:t>The keys are generated by using the properties of elliptic curve equations instead of traditional methods.</a:t>
            </a:r>
          </a:p>
        </p:txBody>
      </p:sp>
      <p:pic>
        <p:nvPicPr>
          <p:cNvPr id="4" name="Picture 3" descr="A diagram of a block diagram&#10;&#10;Description automatically generated">
            <a:extLst>
              <a:ext uri="{FF2B5EF4-FFF2-40B4-BE49-F238E27FC236}">
                <a16:creationId xmlns:a16="http://schemas.microsoft.com/office/drawing/2014/main" id="{E4A9275C-74CF-E381-81B6-D5BE93E4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70" y="1982110"/>
            <a:ext cx="5334160" cy="28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724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685</TotalTime>
  <Words>929</Words>
  <Application>Microsoft Office PowerPoint</Application>
  <PresentationFormat>Widescreen</PresentationFormat>
  <Paragraphs>70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Century Schoolbook</vt:lpstr>
      <vt:lpstr>Times New Roman</vt:lpstr>
      <vt:lpstr>Wingdings 2</vt:lpstr>
      <vt:lpstr>View</vt:lpstr>
      <vt:lpstr>Cryptographic Methods for Sensitive Data Protection in a Simulated IoT  Network</vt:lpstr>
      <vt:lpstr>Table of Contents</vt:lpstr>
      <vt:lpstr>Introduction</vt:lpstr>
      <vt:lpstr>Problem</vt:lpstr>
      <vt:lpstr>Broader Impact</vt:lpstr>
      <vt:lpstr>Research Questions</vt:lpstr>
      <vt:lpstr>Purpose of Research</vt:lpstr>
      <vt:lpstr>Case Study- Google Cloud Customer</vt:lpstr>
      <vt:lpstr>Method 1-Elliptic Galois Cryptography and Steganography Protocol</vt:lpstr>
      <vt:lpstr>Method 2- Advanced Encryption Standard (AES)</vt:lpstr>
      <vt:lpstr>Method 3- Hash Function for Data Integrity (SHA- 256)</vt:lpstr>
      <vt:lpstr>Method 4- Quantum Cryptography</vt:lpstr>
      <vt:lpstr>Method 5- Asymmetric Encryption (RSA)</vt:lpstr>
      <vt:lpstr>Method 6-Diffie-Hellman Key Exchange</vt:lpstr>
      <vt:lpstr>Method 7- Digital Signature</vt:lpstr>
      <vt:lpstr>Method 8- AES Encryption and Decryption  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Shanysse Alexander</dc:creator>
  <cp:lastModifiedBy>Shanysse Alexander</cp:lastModifiedBy>
  <cp:revision>9</cp:revision>
  <dcterms:created xsi:type="dcterms:W3CDTF">2024-10-01T11:00:21Z</dcterms:created>
  <dcterms:modified xsi:type="dcterms:W3CDTF">2024-10-03T00:41:25Z</dcterms:modified>
</cp:coreProperties>
</file>