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79" d="100"/>
          <a:sy n="79" d="100"/>
        </p:scale>
        <p:origin x="7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B75AE1-1D25-4A2B-879C-65BBF8FA3F30}"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6DD59-545D-47E5-BF42-A1C099900A73}" type="slidenum">
              <a:rPr lang="en-US" smtClean="0"/>
              <a:t>‹#›</a:t>
            </a:fld>
            <a:endParaRPr lang="en-US"/>
          </a:p>
        </p:txBody>
      </p:sp>
    </p:spTree>
    <p:extLst>
      <p:ext uri="{BB962C8B-B14F-4D97-AF65-F5344CB8AC3E}">
        <p14:creationId xmlns:p14="http://schemas.microsoft.com/office/powerpoint/2010/main" val="4208926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B75AE1-1D25-4A2B-879C-65BBF8FA3F30}"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6DD59-545D-47E5-BF42-A1C099900A73}" type="slidenum">
              <a:rPr lang="en-US" smtClean="0"/>
              <a:t>‹#›</a:t>
            </a:fld>
            <a:endParaRPr lang="en-US"/>
          </a:p>
        </p:txBody>
      </p:sp>
    </p:spTree>
    <p:extLst>
      <p:ext uri="{BB962C8B-B14F-4D97-AF65-F5344CB8AC3E}">
        <p14:creationId xmlns:p14="http://schemas.microsoft.com/office/powerpoint/2010/main" val="2456236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2B75AE1-1D25-4A2B-879C-65BBF8FA3F30}"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6DD59-545D-47E5-BF42-A1C099900A73}" type="slidenum">
              <a:rPr lang="en-US" smtClean="0"/>
              <a:t>‹#›</a:t>
            </a:fld>
            <a:endParaRPr lang="en-US"/>
          </a:p>
        </p:txBody>
      </p:sp>
    </p:spTree>
    <p:extLst>
      <p:ext uri="{BB962C8B-B14F-4D97-AF65-F5344CB8AC3E}">
        <p14:creationId xmlns:p14="http://schemas.microsoft.com/office/powerpoint/2010/main" val="1307256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2B75AE1-1D25-4A2B-879C-65BBF8FA3F30}"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6DD59-545D-47E5-BF42-A1C099900A7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68414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75AE1-1D25-4A2B-879C-65BBF8FA3F30}"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6DD59-545D-47E5-BF42-A1C099900A73}" type="slidenum">
              <a:rPr lang="en-US" smtClean="0"/>
              <a:t>‹#›</a:t>
            </a:fld>
            <a:endParaRPr lang="en-US"/>
          </a:p>
        </p:txBody>
      </p:sp>
    </p:spTree>
    <p:extLst>
      <p:ext uri="{BB962C8B-B14F-4D97-AF65-F5344CB8AC3E}">
        <p14:creationId xmlns:p14="http://schemas.microsoft.com/office/powerpoint/2010/main" val="3305543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B75AE1-1D25-4A2B-879C-65BBF8FA3F30}" type="datetimeFigureOut">
              <a:rPr lang="en-US" smtClean="0"/>
              <a:t>10/10/2024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6DD59-545D-47E5-BF42-A1C099900A73}" type="slidenum">
              <a:rPr lang="en-US" smtClean="0"/>
              <a:t>‹#›</a:t>
            </a:fld>
            <a:endParaRPr lang="en-US"/>
          </a:p>
        </p:txBody>
      </p:sp>
    </p:spTree>
    <p:extLst>
      <p:ext uri="{BB962C8B-B14F-4D97-AF65-F5344CB8AC3E}">
        <p14:creationId xmlns:p14="http://schemas.microsoft.com/office/powerpoint/2010/main" val="390297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B75AE1-1D25-4A2B-879C-65BBF8FA3F30}" type="datetimeFigureOut">
              <a:rPr lang="en-US" smtClean="0"/>
              <a:t>10/10/2024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6DD59-545D-47E5-BF42-A1C099900A73}" type="slidenum">
              <a:rPr lang="en-US" smtClean="0"/>
              <a:t>‹#›</a:t>
            </a:fld>
            <a:endParaRPr lang="en-US"/>
          </a:p>
        </p:txBody>
      </p:sp>
    </p:spTree>
    <p:extLst>
      <p:ext uri="{BB962C8B-B14F-4D97-AF65-F5344CB8AC3E}">
        <p14:creationId xmlns:p14="http://schemas.microsoft.com/office/powerpoint/2010/main" val="1143890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75AE1-1D25-4A2B-879C-65BBF8FA3F30}"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6DD59-545D-47E5-BF42-A1C099900A73}" type="slidenum">
              <a:rPr lang="en-US" smtClean="0"/>
              <a:t>‹#›</a:t>
            </a:fld>
            <a:endParaRPr lang="en-US"/>
          </a:p>
        </p:txBody>
      </p:sp>
    </p:spTree>
    <p:extLst>
      <p:ext uri="{BB962C8B-B14F-4D97-AF65-F5344CB8AC3E}">
        <p14:creationId xmlns:p14="http://schemas.microsoft.com/office/powerpoint/2010/main" val="2962261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75AE1-1D25-4A2B-879C-65BBF8FA3F30}"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6DD59-545D-47E5-BF42-A1C099900A73}" type="slidenum">
              <a:rPr lang="en-US" smtClean="0"/>
              <a:t>‹#›</a:t>
            </a:fld>
            <a:endParaRPr lang="en-US"/>
          </a:p>
        </p:txBody>
      </p:sp>
    </p:spTree>
    <p:extLst>
      <p:ext uri="{BB962C8B-B14F-4D97-AF65-F5344CB8AC3E}">
        <p14:creationId xmlns:p14="http://schemas.microsoft.com/office/powerpoint/2010/main" val="3103960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2B75AE1-1D25-4A2B-879C-65BBF8FA3F30}"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6DD59-545D-47E5-BF42-A1C099900A73}" type="slidenum">
              <a:rPr lang="en-US" smtClean="0"/>
              <a:t>‹#›</a:t>
            </a:fld>
            <a:endParaRPr lang="en-US"/>
          </a:p>
        </p:txBody>
      </p:sp>
    </p:spTree>
    <p:extLst>
      <p:ext uri="{BB962C8B-B14F-4D97-AF65-F5344CB8AC3E}">
        <p14:creationId xmlns:p14="http://schemas.microsoft.com/office/powerpoint/2010/main" val="425648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75AE1-1D25-4A2B-879C-65BBF8FA3F30}"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6DD59-545D-47E5-BF42-A1C099900A73}" type="slidenum">
              <a:rPr lang="en-US" smtClean="0"/>
              <a:t>‹#›</a:t>
            </a:fld>
            <a:endParaRPr lang="en-US"/>
          </a:p>
        </p:txBody>
      </p:sp>
    </p:spTree>
    <p:extLst>
      <p:ext uri="{BB962C8B-B14F-4D97-AF65-F5344CB8AC3E}">
        <p14:creationId xmlns:p14="http://schemas.microsoft.com/office/powerpoint/2010/main" val="321445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B75AE1-1D25-4A2B-879C-65BBF8FA3F30}"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6DD59-545D-47E5-BF42-A1C099900A73}" type="slidenum">
              <a:rPr lang="en-US" smtClean="0"/>
              <a:t>‹#›</a:t>
            </a:fld>
            <a:endParaRPr lang="en-US"/>
          </a:p>
        </p:txBody>
      </p:sp>
    </p:spTree>
    <p:extLst>
      <p:ext uri="{BB962C8B-B14F-4D97-AF65-F5344CB8AC3E}">
        <p14:creationId xmlns:p14="http://schemas.microsoft.com/office/powerpoint/2010/main" val="1578762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B75AE1-1D25-4A2B-879C-65BBF8FA3F30}" type="datetimeFigureOut">
              <a:rPr lang="en-US" smtClean="0"/>
              <a:t>10/10/2024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26DD59-545D-47E5-BF42-A1C099900A73}" type="slidenum">
              <a:rPr lang="en-US" smtClean="0"/>
              <a:t>‹#›</a:t>
            </a:fld>
            <a:endParaRPr lang="en-US"/>
          </a:p>
        </p:txBody>
      </p:sp>
    </p:spTree>
    <p:extLst>
      <p:ext uri="{BB962C8B-B14F-4D97-AF65-F5344CB8AC3E}">
        <p14:creationId xmlns:p14="http://schemas.microsoft.com/office/powerpoint/2010/main" val="86071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2B75AE1-1D25-4A2B-879C-65BBF8FA3F30}" type="datetimeFigureOut">
              <a:rPr lang="en-US" smtClean="0"/>
              <a:t>10/10/2024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B26DD59-545D-47E5-BF42-A1C099900A73}" type="slidenum">
              <a:rPr lang="en-US" smtClean="0"/>
              <a:t>‹#›</a:t>
            </a:fld>
            <a:endParaRPr lang="en-US"/>
          </a:p>
        </p:txBody>
      </p:sp>
    </p:spTree>
    <p:extLst>
      <p:ext uri="{BB962C8B-B14F-4D97-AF65-F5344CB8AC3E}">
        <p14:creationId xmlns:p14="http://schemas.microsoft.com/office/powerpoint/2010/main" val="2246341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2B75AE1-1D25-4A2B-879C-65BBF8FA3F30}" type="datetimeFigureOut">
              <a:rPr lang="en-US" smtClean="0"/>
              <a:t>10/10/2024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B26DD59-545D-47E5-BF42-A1C099900A73}" type="slidenum">
              <a:rPr lang="en-US" smtClean="0"/>
              <a:t>‹#›</a:t>
            </a:fld>
            <a:endParaRPr lang="en-US"/>
          </a:p>
        </p:txBody>
      </p:sp>
    </p:spTree>
    <p:extLst>
      <p:ext uri="{BB962C8B-B14F-4D97-AF65-F5344CB8AC3E}">
        <p14:creationId xmlns:p14="http://schemas.microsoft.com/office/powerpoint/2010/main" val="784075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2B75AE1-1D25-4A2B-879C-65BBF8FA3F30}" type="datetimeFigureOut">
              <a:rPr lang="en-US" smtClean="0"/>
              <a:t>10/10/2024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B26DD59-545D-47E5-BF42-A1C099900A73}" type="slidenum">
              <a:rPr lang="en-US" smtClean="0"/>
              <a:t>‹#›</a:t>
            </a:fld>
            <a:endParaRPr lang="en-US"/>
          </a:p>
        </p:txBody>
      </p:sp>
    </p:spTree>
    <p:extLst>
      <p:ext uri="{BB962C8B-B14F-4D97-AF65-F5344CB8AC3E}">
        <p14:creationId xmlns:p14="http://schemas.microsoft.com/office/powerpoint/2010/main" val="327228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B75AE1-1D25-4A2B-879C-65BBF8FA3F30}"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6DD59-545D-47E5-BF42-A1C099900A73}" type="slidenum">
              <a:rPr lang="en-US" smtClean="0"/>
              <a:t>‹#›</a:t>
            </a:fld>
            <a:endParaRPr lang="en-US"/>
          </a:p>
        </p:txBody>
      </p:sp>
    </p:spTree>
    <p:extLst>
      <p:ext uri="{BB962C8B-B14F-4D97-AF65-F5344CB8AC3E}">
        <p14:creationId xmlns:p14="http://schemas.microsoft.com/office/powerpoint/2010/main" val="988639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2B75AE1-1D25-4A2B-879C-65BBF8FA3F30}" type="datetimeFigureOut">
              <a:rPr lang="en-US" smtClean="0"/>
              <a:t>10/10/2024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B26DD59-545D-47E5-BF42-A1C099900A73}" type="slidenum">
              <a:rPr lang="en-US" smtClean="0"/>
              <a:t>‹#›</a:t>
            </a:fld>
            <a:endParaRPr lang="en-US"/>
          </a:p>
        </p:txBody>
      </p:sp>
    </p:spTree>
    <p:extLst>
      <p:ext uri="{BB962C8B-B14F-4D97-AF65-F5344CB8AC3E}">
        <p14:creationId xmlns:p14="http://schemas.microsoft.com/office/powerpoint/2010/main" val="5086304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31DF-85CC-87F1-4B72-A2A10D7B8A4C}"/>
              </a:ext>
            </a:extLst>
          </p:cNvPr>
          <p:cNvSpPr>
            <a:spLocks noGrp="1"/>
          </p:cNvSpPr>
          <p:nvPr>
            <p:ph type="ctrTitle"/>
          </p:nvPr>
        </p:nvSpPr>
        <p:spPr/>
        <p:txBody>
          <a:bodyPr>
            <a:noAutofit/>
          </a:bodyPr>
          <a:lstStyle/>
          <a:p>
            <a:r>
              <a:rPr lang="en-US" sz="4400" kern="100" dirty="0">
                <a:effectLst/>
                <a:latin typeface="Times New Roman" panose="02020603050405020304" pitchFamily="18" charset="0"/>
                <a:ea typeface="Aptos" panose="020B0004020202020204" pitchFamily="34" charset="0"/>
                <a:cs typeface="Times New Roman" panose="02020603050405020304" pitchFamily="18" charset="0"/>
              </a:rPr>
              <a:t>Managing Data Security in Organizations and Preventing Ransomware Attacks with AI</a:t>
            </a:r>
            <a:br>
              <a:rPr lang="en-US" sz="4400" kern="100" dirty="0">
                <a:effectLst/>
                <a:latin typeface="Aptos" panose="020B0004020202020204" pitchFamily="34" charset="0"/>
                <a:ea typeface="Aptos" panose="020B0004020202020204" pitchFamily="34" charset="0"/>
                <a:cs typeface="Times New Roman" panose="02020603050405020304" pitchFamily="18" charset="0"/>
              </a:rPr>
            </a:br>
            <a:endParaRPr lang="en-US" sz="4400" dirty="0"/>
          </a:p>
        </p:txBody>
      </p:sp>
      <p:sp>
        <p:nvSpPr>
          <p:cNvPr id="3" name="Subtitle 2">
            <a:extLst>
              <a:ext uri="{FF2B5EF4-FFF2-40B4-BE49-F238E27FC236}">
                <a16:creationId xmlns:a16="http://schemas.microsoft.com/office/drawing/2014/main" id="{0ACD8072-CEB3-6299-5912-493CF9A67363}"/>
              </a:ext>
            </a:extLst>
          </p:cNvPr>
          <p:cNvSpPr>
            <a:spLocks noGrp="1"/>
          </p:cNvSpPr>
          <p:nvPr>
            <p:ph type="subTitle" idx="1"/>
          </p:nvPr>
        </p:nvSpPr>
        <p:spPr/>
        <p:txBody>
          <a:bodyPr/>
          <a:lstStyle/>
          <a:p>
            <a:r>
              <a:rPr lang="en-US" dirty="0">
                <a:solidFill>
                  <a:schemeClr val="tx1"/>
                </a:solidFill>
              </a:rPr>
              <a:t>By: Shanysse Alexander</a:t>
            </a:r>
          </a:p>
        </p:txBody>
      </p:sp>
    </p:spTree>
    <p:extLst>
      <p:ext uri="{BB962C8B-B14F-4D97-AF65-F5344CB8AC3E}">
        <p14:creationId xmlns:p14="http://schemas.microsoft.com/office/powerpoint/2010/main" val="1881062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80EA2-1B49-24DA-58D5-DC3615190483}"/>
              </a:ext>
            </a:extLst>
          </p:cNvPr>
          <p:cNvSpPr>
            <a:spLocks noGrp="1"/>
          </p:cNvSpPr>
          <p:nvPr>
            <p:ph type="title"/>
          </p:nvPr>
        </p:nvSpPr>
        <p:spPr/>
        <p:txBody>
          <a:bodyPr/>
          <a:lstStyle/>
          <a:p>
            <a:r>
              <a:rPr lang="en-US" dirty="0"/>
              <a:t>Results Part 2</a:t>
            </a:r>
          </a:p>
        </p:txBody>
      </p:sp>
      <p:pic>
        <p:nvPicPr>
          <p:cNvPr id="4" name="Content Placeholder 3">
            <a:extLst>
              <a:ext uri="{FF2B5EF4-FFF2-40B4-BE49-F238E27FC236}">
                <a16:creationId xmlns:a16="http://schemas.microsoft.com/office/drawing/2014/main" id="{7A43C5E0-745D-E72F-1C01-617AECCBE07B}"/>
              </a:ext>
            </a:extLst>
          </p:cNvPr>
          <p:cNvPicPr>
            <a:picLocks noGrp="1" noChangeAspect="1"/>
          </p:cNvPicPr>
          <p:nvPr>
            <p:ph idx="1"/>
          </p:nvPr>
        </p:nvPicPr>
        <p:blipFill>
          <a:blip r:embed="rId2"/>
          <a:stretch>
            <a:fillRect/>
          </a:stretch>
        </p:blipFill>
        <p:spPr>
          <a:xfrm>
            <a:off x="5464913" y="2093860"/>
            <a:ext cx="5340559" cy="2670279"/>
          </a:xfrm>
          <a:prstGeom prst="rect">
            <a:avLst/>
          </a:prstGeom>
        </p:spPr>
      </p:pic>
      <p:sp>
        <p:nvSpPr>
          <p:cNvPr id="5" name="TextBox 4">
            <a:extLst>
              <a:ext uri="{FF2B5EF4-FFF2-40B4-BE49-F238E27FC236}">
                <a16:creationId xmlns:a16="http://schemas.microsoft.com/office/drawing/2014/main" id="{1C4008F0-2E6C-A789-86F5-10D97A09CA6B}"/>
              </a:ext>
            </a:extLst>
          </p:cNvPr>
          <p:cNvSpPr txBox="1"/>
          <p:nvPr/>
        </p:nvSpPr>
        <p:spPr>
          <a:xfrm>
            <a:off x="977462" y="2228193"/>
            <a:ext cx="3289738" cy="3693319"/>
          </a:xfrm>
          <a:prstGeom prst="rect">
            <a:avLst/>
          </a:prstGeom>
          <a:noFill/>
        </p:spPr>
        <p:txBody>
          <a:bodyPr wrap="square" rtlCol="0">
            <a:spAutoFit/>
          </a:bodyPr>
          <a:lstStyle/>
          <a:p>
            <a:pPr marL="285750" indent="-285750">
              <a:buFont typeface="Arial" panose="020B0604020202020204" pitchFamily="34" charset="0"/>
              <a:buChar char="•"/>
            </a:pPr>
            <a:r>
              <a:rPr lang="en-US" sz="1800" kern="100" dirty="0">
                <a:effectLst/>
                <a:ea typeface="Aptos" panose="020B0004020202020204" pitchFamily="34" charset="0"/>
                <a:cs typeface="Times New Roman" panose="02020603050405020304" pitchFamily="18" charset="0"/>
              </a:rPr>
              <a:t>For log loss, Logistic Regression again outperformed the others, which means that it not only predicted well but also provided reliable probability estimates. </a:t>
            </a:r>
          </a:p>
          <a:p>
            <a:pPr marL="285750" indent="-285750">
              <a:buFont typeface="Arial" panose="020B0604020202020204" pitchFamily="34" charset="0"/>
              <a:buChar char="•"/>
            </a:pPr>
            <a:r>
              <a:rPr lang="en-US" sz="1800" kern="100" dirty="0">
                <a:effectLst/>
                <a:ea typeface="Aptos" panose="020B0004020202020204" pitchFamily="34" charset="0"/>
                <a:cs typeface="Times New Roman" panose="02020603050405020304" pitchFamily="18" charset="0"/>
              </a:rPr>
              <a:t>These metrics, including confusion matrices and visual comparisons, helped assess the overall reliability of each model.</a:t>
            </a:r>
          </a:p>
          <a:p>
            <a:endParaRPr lang="en-US" dirty="0"/>
          </a:p>
        </p:txBody>
      </p:sp>
    </p:spTree>
    <p:extLst>
      <p:ext uri="{BB962C8B-B14F-4D97-AF65-F5344CB8AC3E}">
        <p14:creationId xmlns:p14="http://schemas.microsoft.com/office/powerpoint/2010/main" val="3845086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E6EA4-2886-9ADC-2273-CC8DBEA19CA3}"/>
              </a:ext>
            </a:extLst>
          </p:cNvPr>
          <p:cNvSpPr>
            <a:spLocks noGrp="1"/>
          </p:cNvSpPr>
          <p:nvPr>
            <p:ph type="title"/>
          </p:nvPr>
        </p:nvSpPr>
        <p:spPr/>
        <p:txBody>
          <a:bodyPr/>
          <a:lstStyle/>
          <a:p>
            <a:r>
              <a:rPr lang="en-US" dirty="0"/>
              <a:t>Results Part 3</a:t>
            </a:r>
          </a:p>
        </p:txBody>
      </p:sp>
      <p:pic>
        <p:nvPicPr>
          <p:cNvPr id="4" name="Content Placeholder 3">
            <a:extLst>
              <a:ext uri="{FF2B5EF4-FFF2-40B4-BE49-F238E27FC236}">
                <a16:creationId xmlns:a16="http://schemas.microsoft.com/office/drawing/2014/main" id="{90D0E929-304D-EBC7-C37B-78E30DAC6D89}"/>
              </a:ext>
            </a:extLst>
          </p:cNvPr>
          <p:cNvPicPr>
            <a:picLocks noGrp="1" noChangeAspect="1"/>
          </p:cNvPicPr>
          <p:nvPr>
            <p:ph idx="1"/>
          </p:nvPr>
        </p:nvPicPr>
        <p:blipFill>
          <a:blip r:embed="rId2"/>
          <a:stretch>
            <a:fillRect/>
          </a:stretch>
        </p:blipFill>
        <p:spPr>
          <a:xfrm>
            <a:off x="5082214" y="2190060"/>
            <a:ext cx="5944115" cy="2975106"/>
          </a:xfrm>
          <a:prstGeom prst="rect">
            <a:avLst/>
          </a:prstGeom>
        </p:spPr>
      </p:pic>
      <p:sp>
        <p:nvSpPr>
          <p:cNvPr id="5" name="TextBox 4">
            <a:extLst>
              <a:ext uri="{FF2B5EF4-FFF2-40B4-BE49-F238E27FC236}">
                <a16:creationId xmlns:a16="http://schemas.microsoft.com/office/drawing/2014/main" id="{B3782928-69A8-E419-9D0D-EE934DDB8B17}"/>
              </a:ext>
            </a:extLst>
          </p:cNvPr>
          <p:cNvSpPr txBox="1"/>
          <p:nvPr/>
        </p:nvSpPr>
        <p:spPr>
          <a:xfrm>
            <a:off x="838200" y="2183735"/>
            <a:ext cx="3836276" cy="3139321"/>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ea typeface="Aptos" panose="020B0004020202020204" pitchFamily="34" charset="0"/>
              </a:rPr>
              <a:t>Logistic Regression achieved the highest accuracy, demonstrating its effectiveness for this type of classification problem, while K-Nearest Neighbors and Naive Bayes also performed well but a little bit lower. </a:t>
            </a:r>
          </a:p>
          <a:p>
            <a:pPr marL="285750" indent="-285750">
              <a:buFont typeface="Arial" panose="020B0604020202020204" pitchFamily="34" charset="0"/>
              <a:buChar char="•"/>
            </a:pPr>
            <a:r>
              <a:rPr lang="en-US" sz="1800" dirty="0">
                <a:effectLst/>
                <a:ea typeface="Aptos" panose="020B0004020202020204" pitchFamily="34" charset="0"/>
              </a:rPr>
              <a:t>Decision Tree, even though it can capture complex patterns, resulted in less accuracy compared to the other models.</a:t>
            </a:r>
            <a:endParaRPr lang="en-US" dirty="0"/>
          </a:p>
        </p:txBody>
      </p:sp>
    </p:spTree>
    <p:extLst>
      <p:ext uri="{BB962C8B-B14F-4D97-AF65-F5344CB8AC3E}">
        <p14:creationId xmlns:p14="http://schemas.microsoft.com/office/powerpoint/2010/main" val="675317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7064-49B4-C84D-71E6-A044925199C8}"/>
              </a:ext>
            </a:extLst>
          </p:cNvPr>
          <p:cNvSpPr>
            <a:spLocks noGrp="1"/>
          </p:cNvSpPr>
          <p:nvPr>
            <p:ph type="title"/>
          </p:nvPr>
        </p:nvSpPr>
        <p:spPr/>
        <p:txBody>
          <a:bodyPr/>
          <a:lstStyle/>
          <a:p>
            <a:r>
              <a:rPr lang="en-US" dirty="0">
                <a:latin typeface="+mn-lt"/>
              </a:rPr>
              <a:t>Lessons Learned</a:t>
            </a:r>
          </a:p>
        </p:txBody>
      </p:sp>
      <p:sp>
        <p:nvSpPr>
          <p:cNvPr id="3" name="Content Placeholder 2">
            <a:extLst>
              <a:ext uri="{FF2B5EF4-FFF2-40B4-BE49-F238E27FC236}">
                <a16:creationId xmlns:a16="http://schemas.microsoft.com/office/drawing/2014/main" id="{963EE0DD-EC41-D366-DB29-71BF72555C35}"/>
              </a:ext>
            </a:extLst>
          </p:cNvPr>
          <p:cNvSpPr>
            <a:spLocks noGrp="1"/>
          </p:cNvSpPr>
          <p:nvPr>
            <p:ph idx="1"/>
          </p:nvPr>
        </p:nvSpPr>
        <p:spPr/>
        <p:txBody>
          <a:bodyPr>
            <a:normAutofit/>
          </a:bodyPr>
          <a:lstStyle/>
          <a:p>
            <a:r>
              <a:rPr lang="en-US" sz="2400" dirty="0">
                <a:effectLst/>
                <a:ea typeface="Aptos" panose="020B0004020202020204" pitchFamily="34" charset="0"/>
              </a:rPr>
              <a:t>Through this project, I learned the importance of selecting appropriate models for classification tasks and the impact of preprocessing steps like feature scaling and encoding on model performance.</a:t>
            </a:r>
          </a:p>
          <a:p>
            <a:r>
              <a:rPr lang="en-US" sz="2400" dirty="0">
                <a:effectLst/>
                <a:ea typeface="Aptos" panose="020B0004020202020204" pitchFamily="34" charset="0"/>
              </a:rPr>
              <a:t> One key lesson was the need to balance the complexity of the model with the size and quality of the dataset, because overfitting and underfitting can significantly affect results which is why the Decision Tree model was not successful.</a:t>
            </a:r>
            <a:endParaRPr lang="en-US" sz="2400" dirty="0"/>
          </a:p>
        </p:txBody>
      </p:sp>
    </p:spTree>
    <p:extLst>
      <p:ext uri="{BB962C8B-B14F-4D97-AF65-F5344CB8AC3E}">
        <p14:creationId xmlns:p14="http://schemas.microsoft.com/office/powerpoint/2010/main" val="2222071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A533E-B3D5-58A1-3AA3-9A5348F6D5A1}"/>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1184B6EB-65FD-DA5D-FAEB-85965462C2DF}"/>
              </a:ext>
            </a:extLst>
          </p:cNvPr>
          <p:cNvSpPr>
            <a:spLocks noGrp="1"/>
          </p:cNvSpPr>
          <p:nvPr>
            <p:ph idx="1"/>
          </p:nvPr>
        </p:nvSpPr>
        <p:spPr/>
        <p:txBody>
          <a:bodyPr/>
          <a:lstStyle/>
          <a:p>
            <a:r>
              <a:rPr lang="en-US" sz="3200" kern="100" dirty="0">
                <a:effectLst/>
                <a:ea typeface="Aptos" panose="020B0004020202020204" pitchFamily="34" charset="0"/>
                <a:cs typeface="Times New Roman" panose="02020603050405020304" pitchFamily="18" charset="0"/>
              </a:rPr>
              <a:t>In the future, I would explore more advanced techniques like ensemble learning or deep learning to further improve accuracy for detection. </a:t>
            </a:r>
          </a:p>
          <a:p>
            <a:r>
              <a:rPr lang="en-US" sz="3200" kern="100" dirty="0">
                <a:effectLst/>
                <a:ea typeface="Aptos" panose="020B0004020202020204" pitchFamily="34" charset="0"/>
                <a:cs typeface="Times New Roman" panose="02020603050405020304" pitchFamily="18" charset="0"/>
              </a:rPr>
              <a:t>Also, expanding the dataset and implementing more features could lead to better analysis and insight of the models.</a:t>
            </a:r>
          </a:p>
          <a:p>
            <a:pPr marL="0" indent="0">
              <a:buNone/>
            </a:pPr>
            <a:endParaRPr lang="en-US" dirty="0"/>
          </a:p>
        </p:txBody>
      </p:sp>
    </p:spTree>
    <p:extLst>
      <p:ext uri="{BB962C8B-B14F-4D97-AF65-F5344CB8AC3E}">
        <p14:creationId xmlns:p14="http://schemas.microsoft.com/office/powerpoint/2010/main" val="743568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9320-F35C-B1D4-753E-71E4D9AC887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83844037-D097-551B-D88D-528E68E9A48C}"/>
              </a:ext>
            </a:extLst>
          </p:cNvPr>
          <p:cNvSpPr>
            <a:spLocks noGrp="1"/>
          </p:cNvSpPr>
          <p:nvPr>
            <p:ph idx="1"/>
          </p:nvPr>
        </p:nvSpPr>
        <p:spPr/>
        <p:txBody>
          <a:bodyPr>
            <a:normAutofit/>
          </a:bodyPr>
          <a:lstStyle/>
          <a:p>
            <a:r>
              <a:rPr lang="en-US" sz="2400" dirty="0">
                <a:effectLst/>
                <a:ea typeface="Aptos" panose="020B0004020202020204" pitchFamily="34" charset="0"/>
              </a:rPr>
              <a:t>Overall, I developed and evaluated four machine learning models to detect ransomware and related threats using a dataset of benign and malicious events. </a:t>
            </a:r>
          </a:p>
          <a:p>
            <a:r>
              <a:rPr lang="en-US" sz="2400" dirty="0">
                <a:effectLst/>
                <a:ea typeface="Aptos" panose="020B0004020202020204" pitchFamily="34" charset="0"/>
              </a:rPr>
              <a:t>Logistic Regression demonstrated the highest accuracy, while Decision Trees provided the most reliable probabilistic predictions or the lowest log loss. </a:t>
            </a:r>
          </a:p>
          <a:p>
            <a:r>
              <a:rPr lang="en-US" sz="2400" dirty="0">
                <a:effectLst/>
                <a:ea typeface="Aptos" panose="020B0004020202020204" pitchFamily="34" charset="0"/>
              </a:rPr>
              <a:t>The results indicate that machine learning can effectively help classify cybersecurity threats.</a:t>
            </a:r>
            <a:endParaRPr lang="en-US" sz="2400" dirty="0"/>
          </a:p>
        </p:txBody>
      </p:sp>
    </p:spTree>
    <p:extLst>
      <p:ext uri="{BB962C8B-B14F-4D97-AF65-F5344CB8AC3E}">
        <p14:creationId xmlns:p14="http://schemas.microsoft.com/office/powerpoint/2010/main" val="1959682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BE8973-D0DC-C0A3-4547-94D7F575CAE6}"/>
              </a:ext>
            </a:extLst>
          </p:cNvPr>
          <p:cNvSpPr>
            <a:spLocks noGrp="1"/>
          </p:cNvSpPr>
          <p:nvPr>
            <p:ph type="title"/>
          </p:nvPr>
        </p:nvSpPr>
        <p:spPr>
          <a:xfrm>
            <a:off x="643855" y="1447799"/>
            <a:ext cx="3108626" cy="1444752"/>
          </a:xfrm>
        </p:spPr>
        <p:txBody>
          <a:bodyPr anchor="b">
            <a:normAutofit/>
          </a:bodyPr>
          <a:lstStyle/>
          <a:p>
            <a:r>
              <a:rPr lang="en-US" sz="3200">
                <a:solidFill>
                  <a:srgbClr val="EBEBEB"/>
                </a:solidFill>
              </a:rPr>
              <a:t>References</a:t>
            </a:r>
          </a:p>
        </p:txBody>
      </p:sp>
      <p:sp>
        <p:nvSpPr>
          <p:cNvPr id="14"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18" name="Rectangle 17">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Content Placeholder 8">
            <a:extLst>
              <a:ext uri="{FF2B5EF4-FFF2-40B4-BE49-F238E27FC236}">
                <a16:creationId xmlns:a16="http://schemas.microsoft.com/office/drawing/2014/main" id="{56C95C9C-74A6-18C4-D6D7-E19F97444F62}"/>
              </a:ext>
            </a:extLst>
          </p:cNvPr>
          <p:cNvSpPr>
            <a:spLocks noGrp="1"/>
          </p:cNvSpPr>
          <p:nvPr>
            <p:ph idx="1"/>
          </p:nvPr>
        </p:nvSpPr>
        <p:spPr>
          <a:xfrm>
            <a:off x="643855" y="3072385"/>
            <a:ext cx="3108057" cy="2947415"/>
          </a:xfrm>
        </p:spPr>
        <p:txBody>
          <a:bodyPr>
            <a:normAutofit/>
          </a:bodyPr>
          <a:lstStyle/>
          <a:p>
            <a:endParaRPr lang="en-US" sz="1400">
              <a:solidFill>
                <a:srgbClr val="FFFFFF"/>
              </a:solidFill>
            </a:endParaRPr>
          </a:p>
        </p:txBody>
      </p:sp>
      <p:pic>
        <p:nvPicPr>
          <p:cNvPr id="5" name="Content Placeholder 4">
            <a:extLst>
              <a:ext uri="{FF2B5EF4-FFF2-40B4-BE49-F238E27FC236}">
                <a16:creationId xmlns:a16="http://schemas.microsoft.com/office/drawing/2014/main" id="{015FC820-565C-35ED-1F98-5F649B08BEC6}"/>
              </a:ext>
            </a:extLst>
          </p:cNvPr>
          <p:cNvPicPr>
            <a:picLocks noChangeAspect="1"/>
          </p:cNvPicPr>
          <p:nvPr/>
        </p:nvPicPr>
        <p:blipFill>
          <a:blip r:embed="rId2"/>
          <a:stretch>
            <a:fillRect/>
          </a:stretch>
        </p:blipFill>
        <p:spPr>
          <a:xfrm>
            <a:off x="5048451" y="1622941"/>
            <a:ext cx="6495847" cy="4221717"/>
          </a:xfrm>
          <a:prstGeom prst="rect">
            <a:avLst/>
          </a:prstGeom>
          <a:effectLst/>
        </p:spPr>
      </p:pic>
    </p:spTree>
    <p:extLst>
      <p:ext uri="{BB962C8B-B14F-4D97-AF65-F5344CB8AC3E}">
        <p14:creationId xmlns:p14="http://schemas.microsoft.com/office/powerpoint/2010/main" val="238106091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09E5-4DB4-02B4-57B7-57BB387F0399}"/>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46768CFC-AEAB-077E-A2A4-71F4FCC0F646}"/>
              </a:ext>
            </a:extLst>
          </p:cNvPr>
          <p:cNvSpPr>
            <a:spLocks noGrp="1"/>
          </p:cNvSpPr>
          <p:nvPr>
            <p:ph idx="1"/>
          </p:nvPr>
        </p:nvSpPr>
        <p:spPr/>
        <p:txBody>
          <a:bodyPr>
            <a:normAutofit/>
          </a:bodyPr>
          <a:lstStyle/>
          <a:p>
            <a:r>
              <a:rPr lang="en-US"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kern="100" dirty="0">
                <a:effectLst/>
                <a:latin typeface="Aptos" panose="020B0004020202020204" pitchFamily="34" charset="0"/>
                <a:ea typeface="Aptos" panose="020B0004020202020204" pitchFamily="34" charset="0"/>
                <a:cs typeface="Times New Roman" panose="02020603050405020304" pitchFamily="18" charset="0"/>
              </a:rPr>
              <a:t>I developed and compared machine learning models for predicting malicious activities, such as ransomware or unauthorized access, using a dataset that includes features related to benign and </a:t>
            </a:r>
            <a:r>
              <a:rPr lang="en-US" kern="100" dirty="0" err="1">
                <a:effectLst/>
                <a:latin typeface="Aptos" panose="020B0004020202020204" pitchFamily="34" charset="0"/>
                <a:ea typeface="Aptos" panose="020B0004020202020204" pitchFamily="34" charset="0"/>
                <a:cs typeface="Times New Roman" panose="02020603050405020304" pitchFamily="18" charset="0"/>
              </a:rPr>
              <a:t>BitcoinAddresses</a:t>
            </a:r>
            <a:r>
              <a:rPr lang="en-US" kern="100" dirty="0">
                <a:effectLst/>
                <a:latin typeface="Aptos" panose="020B0004020202020204" pitchFamily="34" charset="0"/>
                <a:ea typeface="Aptos" panose="020B0004020202020204" pitchFamily="34" charset="0"/>
                <a:cs typeface="Times New Roman" panose="02020603050405020304" pitchFamily="18" charset="0"/>
              </a:rPr>
              <a:t> classifications. </a:t>
            </a:r>
          </a:p>
          <a:p>
            <a:r>
              <a:rPr lang="en-US" kern="100" dirty="0">
                <a:effectLst/>
                <a:latin typeface="Aptos" panose="020B0004020202020204" pitchFamily="34" charset="0"/>
                <a:ea typeface="Aptos" panose="020B0004020202020204" pitchFamily="34" charset="0"/>
                <a:cs typeface="Times New Roman" panose="02020603050405020304" pitchFamily="18" charset="0"/>
              </a:rPr>
              <a:t>This research was important to learn how to better improve detection systems for cybersecurity threats and classifying benign and malicious events. </a:t>
            </a:r>
          </a:p>
          <a:p>
            <a:r>
              <a:rPr lang="en-US" kern="100" dirty="0">
                <a:effectLst/>
                <a:latin typeface="Aptos" panose="020B0004020202020204" pitchFamily="34" charset="0"/>
                <a:ea typeface="Aptos" panose="020B0004020202020204" pitchFamily="34" charset="0"/>
                <a:cs typeface="Times New Roman" panose="02020603050405020304" pitchFamily="18" charset="0"/>
              </a:rPr>
              <a:t>I used four classification models—Naive Bayes, K-Nearest Neighbors, Decision Tree, and Logistic Regression. </a:t>
            </a:r>
            <a:endParaRPr lang="en-US" dirty="0">
              <a:latin typeface="Aptos" panose="020B0004020202020204" pitchFamily="34" charset="0"/>
            </a:endParaRPr>
          </a:p>
        </p:txBody>
      </p:sp>
    </p:spTree>
    <p:extLst>
      <p:ext uri="{BB962C8B-B14F-4D97-AF65-F5344CB8AC3E}">
        <p14:creationId xmlns:p14="http://schemas.microsoft.com/office/powerpoint/2010/main" val="1603871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82E8D-081E-1619-A08E-2B9CCE07E1D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08E6F8C-99A4-2CFF-17B6-7EAC09BF1992}"/>
              </a:ext>
            </a:extLst>
          </p:cNvPr>
          <p:cNvSpPr>
            <a:spLocks noGrp="1"/>
          </p:cNvSpPr>
          <p:nvPr>
            <p:ph idx="1"/>
          </p:nvPr>
        </p:nvSpPr>
        <p:spPr/>
        <p:txBody>
          <a:bodyPr/>
          <a:lstStyle/>
          <a:p>
            <a:r>
              <a:rPr lang="en-US" dirty="0"/>
              <a:t>Ransomware attacks pose a growing threat to organizational data security, causing financial losses, operational shutdowns, and data breaches.</a:t>
            </a:r>
          </a:p>
          <a:p>
            <a:r>
              <a:rPr lang="en-US" dirty="0"/>
              <a:t>Traditional security systems struggle to keep up with the increasingly sophisticated techniques hackers use.</a:t>
            </a:r>
          </a:p>
        </p:txBody>
      </p:sp>
    </p:spTree>
    <p:extLst>
      <p:ext uri="{BB962C8B-B14F-4D97-AF65-F5344CB8AC3E}">
        <p14:creationId xmlns:p14="http://schemas.microsoft.com/office/powerpoint/2010/main" val="3208052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05C34-A146-CC91-26C3-F301A2F29207}"/>
              </a:ext>
            </a:extLst>
          </p:cNvPr>
          <p:cNvSpPr>
            <a:spLocks noGrp="1"/>
          </p:cNvSpPr>
          <p:nvPr>
            <p:ph type="title"/>
          </p:nvPr>
        </p:nvSpPr>
        <p:spPr/>
        <p:txBody>
          <a:bodyPr/>
          <a:lstStyle/>
          <a:p>
            <a:r>
              <a:rPr lang="en-US" dirty="0"/>
              <a:t>Problem Statement Solution</a:t>
            </a:r>
          </a:p>
        </p:txBody>
      </p:sp>
      <p:sp>
        <p:nvSpPr>
          <p:cNvPr id="3" name="Content Placeholder 2">
            <a:extLst>
              <a:ext uri="{FF2B5EF4-FFF2-40B4-BE49-F238E27FC236}">
                <a16:creationId xmlns:a16="http://schemas.microsoft.com/office/drawing/2014/main" id="{031EA3E7-08D4-5A6D-79FF-F5BD6BC15493}"/>
              </a:ext>
            </a:extLst>
          </p:cNvPr>
          <p:cNvSpPr>
            <a:spLocks noGrp="1"/>
          </p:cNvSpPr>
          <p:nvPr>
            <p:ph idx="1"/>
          </p:nvPr>
        </p:nvSpPr>
        <p:spPr/>
        <p:txBody>
          <a:bodyPr/>
          <a:lstStyle/>
          <a:p>
            <a:r>
              <a:rPr lang="en-US" dirty="0"/>
              <a:t>In the project I will cover four different AI models that can protect against ransomware attacks </a:t>
            </a:r>
          </a:p>
          <a:p>
            <a:r>
              <a:rPr lang="en-US" dirty="0"/>
              <a:t>These models include, </a:t>
            </a:r>
            <a:r>
              <a:rPr lang="en-US" kern="100" dirty="0">
                <a:effectLst/>
                <a:latin typeface="Aptos" panose="020B0004020202020204" pitchFamily="34" charset="0"/>
                <a:ea typeface="Aptos" panose="020B0004020202020204" pitchFamily="34" charset="0"/>
                <a:cs typeface="Times New Roman" panose="02020603050405020304" pitchFamily="18" charset="0"/>
              </a:rPr>
              <a:t>Naive Bayes, K-Nearest Neighbors, Decision Tree, and Logistic Regression.</a:t>
            </a:r>
            <a:endParaRPr lang="en-US" dirty="0"/>
          </a:p>
        </p:txBody>
      </p:sp>
    </p:spTree>
    <p:extLst>
      <p:ext uri="{BB962C8B-B14F-4D97-AF65-F5344CB8AC3E}">
        <p14:creationId xmlns:p14="http://schemas.microsoft.com/office/powerpoint/2010/main" val="394762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6791A-2F40-57A1-F810-D81C1A492928}"/>
              </a:ext>
            </a:extLst>
          </p:cNvPr>
          <p:cNvSpPr>
            <a:spLocks noGrp="1"/>
          </p:cNvSpPr>
          <p:nvPr>
            <p:ph type="title"/>
          </p:nvPr>
        </p:nvSpPr>
        <p:spPr/>
        <p:txBody>
          <a:bodyPr/>
          <a:lstStyle/>
          <a:p>
            <a:r>
              <a:rPr lang="en-US" dirty="0"/>
              <a:t>Prior Work</a:t>
            </a:r>
          </a:p>
        </p:txBody>
      </p:sp>
      <p:sp>
        <p:nvSpPr>
          <p:cNvPr id="3" name="Content Placeholder 2">
            <a:extLst>
              <a:ext uri="{FF2B5EF4-FFF2-40B4-BE49-F238E27FC236}">
                <a16:creationId xmlns:a16="http://schemas.microsoft.com/office/drawing/2014/main" id="{6A3C24E0-C85D-5736-08E1-BE1EA0571635}"/>
              </a:ext>
            </a:extLst>
          </p:cNvPr>
          <p:cNvSpPr>
            <a:spLocks noGrp="1"/>
          </p:cNvSpPr>
          <p:nvPr>
            <p:ph idx="1"/>
          </p:nvPr>
        </p:nvSpPr>
        <p:spPr/>
        <p:txBody>
          <a:bodyPr/>
          <a:lstStyle/>
          <a:p>
            <a:r>
              <a:rPr lang="en-US" dirty="0"/>
              <a:t>Antivirus software, intrusion detection systems, and network security protocols have been the standard tools for protecting against ransomware</a:t>
            </a:r>
          </a:p>
          <a:p>
            <a:r>
              <a:rPr lang="en-US" dirty="0"/>
              <a:t>These methods cannot help prevent attacks only identify them.</a:t>
            </a:r>
          </a:p>
        </p:txBody>
      </p:sp>
    </p:spTree>
    <p:extLst>
      <p:ext uri="{BB962C8B-B14F-4D97-AF65-F5344CB8AC3E}">
        <p14:creationId xmlns:p14="http://schemas.microsoft.com/office/powerpoint/2010/main" val="557386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724D-E698-86CF-3A4B-C4484D0520A1}"/>
              </a:ext>
            </a:extLst>
          </p:cNvPr>
          <p:cNvSpPr>
            <a:spLocks noGrp="1"/>
          </p:cNvSpPr>
          <p:nvPr>
            <p:ph type="title"/>
          </p:nvPr>
        </p:nvSpPr>
        <p:spPr/>
        <p:txBody>
          <a:bodyPr/>
          <a:lstStyle/>
          <a:p>
            <a:r>
              <a:rPr lang="en-US" dirty="0"/>
              <a:t>Prior Work Cont’d</a:t>
            </a:r>
          </a:p>
        </p:txBody>
      </p:sp>
      <p:sp>
        <p:nvSpPr>
          <p:cNvPr id="3" name="Content Placeholder 2">
            <a:extLst>
              <a:ext uri="{FF2B5EF4-FFF2-40B4-BE49-F238E27FC236}">
                <a16:creationId xmlns:a16="http://schemas.microsoft.com/office/drawing/2014/main" id="{84917671-8889-A378-9DA7-816D638DF8D7}"/>
              </a:ext>
            </a:extLst>
          </p:cNvPr>
          <p:cNvSpPr>
            <a:spLocks noGrp="1"/>
          </p:cNvSpPr>
          <p:nvPr>
            <p:ph idx="1"/>
          </p:nvPr>
        </p:nvSpPr>
        <p:spPr/>
        <p:txBody>
          <a:bodyPr/>
          <a:lstStyle/>
          <a:p>
            <a:r>
              <a:rPr lang="en-US" dirty="0"/>
              <a:t> Previous research has shown that AI models, like machine learning algorithms, can help detect malicious behavior by analyzing large datasets and recognizing patterns. </a:t>
            </a:r>
          </a:p>
          <a:p>
            <a:r>
              <a:rPr lang="en-US" dirty="0"/>
              <a:t>Researchers of AI in cybersecurity have seen improvements in detecting threats.</a:t>
            </a:r>
          </a:p>
        </p:txBody>
      </p:sp>
    </p:spTree>
    <p:extLst>
      <p:ext uri="{BB962C8B-B14F-4D97-AF65-F5344CB8AC3E}">
        <p14:creationId xmlns:p14="http://schemas.microsoft.com/office/powerpoint/2010/main" val="1515985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E651-285B-3ECA-CBEF-062282A561E4}"/>
              </a:ext>
            </a:extLst>
          </p:cNvPr>
          <p:cNvSpPr>
            <a:spLocks noGrp="1"/>
          </p:cNvSpPr>
          <p:nvPr>
            <p:ph type="title"/>
          </p:nvPr>
        </p:nvSpPr>
        <p:spPr/>
        <p:txBody>
          <a:bodyPr/>
          <a:lstStyle/>
          <a:p>
            <a:r>
              <a:rPr lang="en-US" dirty="0"/>
              <a:t>Research Approach</a:t>
            </a:r>
          </a:p>
        </p:txBody>
      </p:sp>
      <p:sp>
        <p:nvSpPr>
          <p:cNvPr id="3" name="Content Placeholder 2">
            <a:extLst>
              <a:ext uri="{FF2B5EF4-FFF2-40B4-BE49-F238E27FC236}">
                <a16:creationId xmlns:a16="http://schemas.microsoft.com/office/drawing/2014/main" id="{B20E2D61-90A0-B93E-95F6-C74B8137F411}"/>
              </a:ext>
            </a:extLst>
          </p:cNvPr>
          <p:cNvSpPr>
            <a:spLocks noGrp="1"/>
          </p:cNvSpPr>
          <p:nvPr>
            <p:ph idx="1"/>
          </p:nvPr>
        </p:nvSpPr>
        <p:spPr/>
        <p:txBody>
          <a:bodyPr>
            <a:normAutofit/>
          </a:bodyPr>
          <a:lstStyle/>
          <a:p>
            <a:r>
              <a:rPr lang="en-US" sz="2400" dirty="0">
                <a:effectLst/>
                <a:ea typeface="Aptos" panose="020B0004020202020204" pitchFamily="34" charset="0"/>
              </a:rPr>
              <a:t>Understanding the models before I used them is beneficial in building the actual code that uses them.</a:t>
            </a:r>
          </a:p>
          <a:p>
            <a:r>
              <a:rPr lang="en-US" sz="2400" dirty="0">
                <a:ea typeface="Aptos" panose="020B0004020202020204" pitchFamily="34" charset="0"/>
              </a:rPr>
              <a:t>L</a:t>
            </a:r>
            <a:r>
              <a:rPr lang="en-US" sz="2400" dirty="0">
                <a:effectLst/>
                <a:ea typeface="Aptos" panose="020B0004020202020204" pitchFamily="34" charset="0"/>
              </a:rPr>
              <a:t>ogistic regression permits the use of continuous or categorical predictors and provides the ability to adjust for multiple predictors which is why it had the most success during the testing.</a:t>
            </a:r>
          </a:p>
          <a:p>
            <a:r>
              <a:rPr lang="en-US" sz="2400" dirty="0"/>
              <a:t>The Decision Tree model did not have as much success, because it is subject to overfitting and underfitting</a:t>
            </a:r>
            <a:r>
              <a:rPr lang="en-US" sz="2400" dirty="0">
                <a:latin typeface="Times New Roman" panose="02020603050405020304" pitchFamily="18" charset="0"/>
              </a:rPr>
              <a:t>.</a:t>
            </a:r>
            <a:endParaRPr lang="en-US" sz="2400" dirty="0"/>
          </a:p>
        </p:txBody>
      </p:sp>
    </p:spTree>
    <p:extLst>
      <p:ext uri="{BB962C8B-B14F-4D97-AF65-F5344CB8AC3E}">
        <p14:creationId xmlns:p14="http://schemas.microsoft.com/office/powerpoint/2010/main" val="2609280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54536-0A9F-5F23-8234-3CF1831917E4}"/>
              </a:ext>
            </a:extLst>
          </p:cNvPr>
          <p:cNvSpPr>
            <a:spLocks noGrp="1"/>
          </p:cNvSpPr>
          <p:nvPr>
            <p:ph type="title"/>
          </p:nvPr>
        </p:nvSpPr>
        <p:spPr/>
        <p:txBody>
          <a:bodyPr/>
          <a:lstStyle/>
          <a:p>
            <a:r>
              <a:rPr lang="en-US" dirty="0"/>
              <a:t>Research Approach Cont’d</a:t>
            </a:r>
          </a:p>
        </p:txBody>
      </p:sp>
      <p:sp>
        <p:nvSpPr>
          <p:cNvPr id="3" name="Content Placeholder 2">
            <a:extLst>
              <a:ext uri="{FF2B5EF4-FFF2-40B4-BE49-F238E27FC236}">
                <a16:creationId xmlns:a16="http://schemas.microsoft.com/office/drawing/2014/main" id="{5BFE1ECC-7ED4-D55D-2446-735ABE734542}"/>
              </a:ext>
            </a:extLst>
          </p:cNvPr>
          <p:cNvSpPr>
            <a:spLocks noGrp="1"/>
          </p:cNvSpPr>
          <p:nvPr>
            <p:ph idx="1"/>
          </p:nvPr>
        </p:nvSpPr>
        <p:spPr/>
        <p:txBody>
          <a:bodyPr/>
          <a:lstStyle/>
          <a:p>
            <a:r>
              <a:rPr lang="en-US" sz="2400" kern="100" dirty="0">
                <a:effectLst/>
                <a:ea typeface="Aptos" panose="020B0004020202020204" pitchFamily="34" charset="0"/>
                <a:cs typeface="Times New Roman" panose="02020603050405020304" pitchFamily="18" charset="0"/>
              </a:rPr>
              <a:t>I preprocessed the data by scaling numeric features and encoding categorical ones, so that the models could interpret and learn from the dataset effectively. </a:t>
            </a:r>
          </a:p>
          <a:p>
            <a:r>
              <a:rPr lang="en-US" sz="2400" kern="100" dirty="0">
                <a:effectLst/>
                <a:ea typeface="Aptos" panose="020B0004020202020204" pitchFamily="34" charset="0"/>
                <a:cs typeface="Times New Roman" panose="02020603050405020304" pitchFamily="18" charset="0"/>
              </a:rPr>
              <a:t>The models—Naive Bayes, K-Nearest Neighbors, Decision Tree, and Logistic Regression—were trained and tested using a 70/30 train-test split, with accuracy and log loss as the main evaluation metrics. </a:t>
            </a:r>
          </a:p>
          <a:p>
            <a:r>
              <a:rPr lang="en-US" sz="2400" kern="100" dirty="0">
                <a:effectLst/>
                <a:ea typeface="Aptos" panose="020B0004020202020204" pitchFamily="34" charset="0"/>
                <a:cs typeface="Times New Roman" panose="02020603050405020304" pitchFamily="18" charset="0"/>
              </a:rPr>
              <a:t>The code included data preprocessing, model training, and performance evaluation, allowing for a comparison of the classifiers.</a:t>
            </a:r>
          </a:p>
          <a:p>
            <a:pPr marL="0" indent="0">
              <a:buNone/>
            </a:pPr>
            <a:endParaRPr lang="en-US" dirty="0"/>
          </a:p>
        </p:txBody>
      </p:sp>
    </p:spTree>
    <p:extLst>
      <p:ext uri="{BB962C8B-B14F-4D97-AF65-F5344CB8AC3E}">
        <p14:creationId xmlns:p14="http://schemas.microsoft.com/office/powerpoint/2010/main" val="1226100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C2747-51C4-053A-DC47-4A6E557F4DC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F86E8E87-2FF1-9A82-C79F-62F0E6405B0A}"/>
              </a:ext>
            </a:extLst>
          </p:cNvPr>
          <p:cNvSpPr>
            <a:spLocks noGrp="1"/>
          </p:cNvSpPr>
          <p:nvPr>
            <p:ph idx="1"/>
          </p:nvPr>
        </p:nvSpPr>
        <p:spPr/>
        <p:txBody>
          <a:bodyPr/>
          <a:lstStyle/>
          <a:p>
            <a:r>
              <a:rPr lang="en-US" sz="2400" dirty="0">
                <a:effectLst/>
                <a:ea typeface="Aptos" panose="020B0004020202020204" pitchFamily="34" charset="0"/>
              </a:rPr>
              <a:t>The results of the study showed the different levels of accuracy and performance across the models tested. </a:t>
            </a:r>
          </a:p>
          <a:p>
            <a:r>
              <a:rPr lang="en-US" sz="2400" dirty="0">
                <a:effectLst/>
                <a:ea typeface="Aptos" panose="020B0004020202020204" pitchFamily="34" charset="0"/>
              </a:rPr>
              <a:t>Logistic Regression achieved the highest accuracy, demonstrating its effectiveness for this type of classification problem, while K-Nearest Neighbors and Naive Bayes also performed well but a little bit lower.</a:t>
            </a:r>
          </a:p>
          <a:p>
            <a:pPr marL="0" indent="0">
              <a:buNone/>
            </a:pPr>
            <a:endParaRPr lang="en-US" dirty="0"/>
          </a:p>
        </p:txBody>
      </p:sp>
    </p:spTree>
    <p:extLst>
      <p:ext uri="{BB962C8B-B14F-4D97-AF65-F5344CB8AC3E}">
        <p14:creationId xmlns:p14="http://schemas.microsoft.com/office/powerpoint/2010/main" val="34752418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233</TotalTime>
  <Words>734</Words>
  <Application>Microsoft Office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Century Gothic</vt:lpstr>
      <vt:lpstr>Times New Roman</vt:lpstr>
      <vt:lpstr>Wingdings 3</vt:lpstr>
      <vt:lpstr>Ion</vt:lpstr>
      <vt:lpstr>Managing Data Security in Organizations and Preventing Ransomware Attacks with AI </vt:lpstr>
      <vt:lpstr>Abstract</vt:lpstr>
      <vt:lpstr>Problem Statement</vt:lpstr>
      <vt:lpstr>Problem Statement Solution</vt:lpstr>
      <vt:lpstr>Prior Work</vt:lpstr>
      <vt:lpstr>Prior Work Cont’d</vt:lpstr>
      <vt:lpstr>Research Approach</vt:lpstr>
      <vt:lpstr>Research Approach Cont’d</vt:lpstr>
      <vt:lpstr>Results</vt:lpstr>
      <vt:lpstr>Results Part 2</vt:lpstr>
      <vt:lpstr>Results Part 3</vt:lpstr>
      <vt:lpstr>Lessons Learned</vt:lpstr>
      <vt:lpstr>Future Work</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Shanysse Alexander</dc:creator>
  <cp:lastModifiedBy>Shanysse Alexander</cp:lastModifiedBy>
  <cp:revision>1</cp:revision>
  <dcterms:created xsi:type="dcterms:W3CDTF">2024-10-10T15:44:14Z</dcterms:created>
  <dcterms:modified xsi:type="dcterms:W3CDTF">2024-10-10T19:37:51Z</dcterms:modified>
</cp:coreProperties>
</file>