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CA804E-84C8-4EDE-B067-11F4EED59855}"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E488-144B-4785-9A7C-E3661616918C}" type="slidenum">
              <a:rPr lang="en-US" smtClean="0"/>
              <a:t>‹#›</a:t>
            </a:fld>
            <a:endParaRPr lang="en-US"/>
          </a:p>
        </p:txBody>
      </p:sp>
    </p:spTree>
    <p:extLst>
      <p:ext uri="{BB962C8B-B14F-4D97-AF65-F5344CB8AC3E}">
        <p14:creationId xmlns:p14="http://schemas.microsoft.com/office/powerpoint/2010/main" val="4278392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CA804E-84C8-4EDE-B067-11F4EED59855}"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CE488-144B-4785-9A7C-E3661616918C}" type="slidenum">
              <a:rPr lang="en-US" smtClean="0"/>
              <a:t>‹#›</a:t>
            </a:fld>
            <a:endParaRPr lang="en-US"/>
          </a:p>
        </p:txBody>
      </p:sp>
    </p:spTree>
    <p:extLst>
      <p:ext uri="{BB962C8B-B14F-4D97-AF65-F5344CB8AC3E}">
        <p14:creationId xmlns:p14="http://schemas.microsoft.com/office/powerpoint/2010/main" val="331648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CA804E-84C8-4EDE-B067-11F4EED59855}"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E488-144B-4785-9A7C-E3661616918C}" type="slidenum">
              <a:rPr lang="en-US" smtClean="0"/>
              <a:t>‹#›</a:t>
            </a:fld>
            <a:endParaRPr lang="en-US"/>
          </a:p>
        </p:txBody>
      </p:sp>
    </p:spTree>
    <p:extLst>
      <p:ext uri="{BB962C8B-B14F-4D97-AF65-F5344CB8AC3E}">
        <p14:creationId xmlns:p14="http://schemas.microsoft.com/office/powerpoint/2010/main" val="2185589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CA804E-84C8-4EDE-B067-11F4EED59855}"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E488-144B-4785-9A7C-E3661616918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335176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A804E-84C8-4EDE-B067-11F4EED59855}"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E488-144B-4785-9A7C-E3661616918C}" type="slidenum">
              <a:rPr lang="en-US" smtClean="0"/>
              <a:t>‹#›</a:t>
            </a:fld>
            <a:endParaRPr lang="en-US"/>
          </a:p>
        </p:txBody>
      </p:sp>
    </p:spTree>
    <p:extLst>
      <p:ext uri="{BB962C8B-B14F-4D97-AF65-F5344CB8AC3E}">
        <p14:creationId xmlns:p14="http://schemas.microsoft.com/office/powerpoint/2010/main" val="3775823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CA804E-84C8-4EDE-B067-11F4EED59855}" type="datetimeFigureOut">
              <a:rPr lang="en-US" smtClean="0"/>
              <a:t>3/19/2023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E488-144B-4785-9A7C-E3661616918C}" type="slidenum">
              <a:rPr lang="en-US" smtClean="0"/>
              <a:t>‹#›</a:t>
            </a:fld>
            <a:endParaRPr lang="en-US"/>
          </a:p>
        </p:txBody>
      </p:sp>
    </p:spTree>
    <p:extLst>
      <p:ext uri="{BB962C8B-B14F-4D97-AF65-F5344CB8AC3E}">
        <p14:creationId xmlns:p14="http://schemas.microsoft.com/office/powerpoint/2010/main" val="2388697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CA804E-84C8-4EDE-B067-11F4EED59855}" type="datetimeFigureOut">
              <a:rPr lang="en-US" smtClean="0"/>
              <a:t>3/19/2023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E488-144B-4785-9A7C-E3661616918C}" type="slidenum">
              <a:rPr lang="en-US" smtClean="0"/>
              <a:t>‹#›</a:t>
            </a:fld>
            <a:endParaRPr lang="en-US"/>
          </a:p>
        </p:txBody>
      </p:sp>
    </p:spTree>
    <p:extLst>
      <p:ext uri="{BB962C8B-B14F-4D97-AF65-F5344CB8AC3E}">
        <p14:creationId xmlns:p14="http://schemas.microsoft.com/office/powerpoint/2010/main" val="1610141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A804E-84C8-4EDE-B067-11F4EED59855}"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E488-144B-4785-9A7C-E3661616918C}" type="slidenum">
              <a:rPr lang="en-US" smtClean="0"/>
              <a:t>‹#›</a:t>
            </a:fld>
            <a:endParaRPr lang="en-US"/>
          </a:p>
        </p:txBody>
      </p:sp>
    </p:spTree>
    <p:extLst>
      <p:ext uri="{BB962C8B-B14F-4D97-AF65-F5344CB8AC3E}">
        <p14:creationId xmlns:p14="http://schemas.microsoft.com/office/powerpoint/2010/main" val="2348490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A804E-84C8-4EDE-B067-11F4EED59855}"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E488-144B-4785-9A7C-E3661616918C}" type="slidenum">
              <a:rPr lang="en-US" smtClean="0"/>
              <a:t>‹#›</a:t>
            </a:fld>
            <a:endParaRPr lang="en-US"/>
          </a:p>
        </p:txBody>
      </p:sp>
    </p:spTree>
    <p:extLst>
      <p:ext uri="{BB962C8B-B14F-4D97-AF65-F5344CB8AC3E}">
        <p14:creationId xmlns:p14="http://schemas.microsoft.com/office/powerpoint/2010/main" val="300234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A804E-84C8-4EDE-B067-11F4EED59855}"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E488-144B-4785-9A7C-E3661616918C}" type="slidenum">
              <a:rPr lang="en-US" smtClean="0"/>
              <a:t>‹#›</a:t>
            </a:fld>
            <a:endParaRPr lang="en-US"/>
          </a:p>
        </p:txBody>
      </p:sp>
    </p:spTree>
    <p:extLst>
      <p:ext uri="{BB962C8B-B14F-4D97-AF65-F5344CB8AC3E}">
        <p14:creationId xmlns:p14="http://schemas.microsoft.com/office/powerpoint/2010/main" val="198286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CA804E-84C8-4EDE-B067-11F4EED59855}"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CE488-144B-4785-9A7C-E3661616918C}" type="slidenum">
              <a:rPr lang="en-US" smtClean="0"/>
              <a:t>‹#›</a:t>
            </a:fld>
            <a:endParaRPr lang="en-US"/>
          </a:p>
        </p:txBody>
      </p:sp>
    </p:spTree>
    <p:extLst>
      <p:ext uri="{BB962C8B-B14F-4D97-AF65-F5344CB8AC3E}">
        <p14:creationId xmlns:p14="http://schemas.microsoft.com/office/powerpoint/2010/main" val="93443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CA804E-84C8-4EDE-B067-11F4EED59855}"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CE488-144B-4785-9A7C-E3661616918C}" type="slidenum">
              <a:rPr lang="en-US" smtClean="0"/>
              <a:t>‹#›</a:t>
            </a:fld>
            <a:endParaRPr lang="en-US"/>
          </a:p>
        </p:txBody>
      </p:sp>
    </p:spTree>
    <p:extLst>
      <p:ext uri="{BB962C8B-B14F-4D97-AF65-F5344CB8AC3E}">
        <p14:creationId xmlns:p14="http://schemas.microsoft.com/office/powerpoint/2010/main" val="357600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CA804E-84C8-4EDE-B067-11F4EED59855}"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2CE488-144B-4785-9A7C-E3661616918C}" type="slidenum">
              <a:rPr lang="en-US" smtClean="0"/>
              <a:t>‹#›</a:t>
            </a:fld>
            <a:endParaRPr lang="en-US"/>
          </a:p>
        </p:txBody>
      </p:sp>
    </p:spTree>
    <p:extLst>
      <p:ext uri="{BB962C8B-B14F-4D97-AF65-F5344CB8AC3E}">
        <p14:creationId xmlns:p14="http://schemas.microsoft.com/office/powerpoint/2010/main" val="269123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6CA804E-84C8-4EDE-B067-11F4EED59855}" type="datetimeFigureOut">
              <a:rPr lang="en-US" smtClean="0"/>
              <a:t>3/19/2023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92CE488-144B-4785-9A7C-E3661616918C}" type="slidenum">
              <a:rPr lang="en-US" smtClean="0"/>
              <a:t>‹#›</a:t>
            </a:fld>
            <a:endParaRPr lang="en-US"/>
          </a:p>
        </p:txBody>
      </p:sp>
    </p:spTree>
    <p:extLst>
      <p:ext uri="{BB962C8B-B14F-4D97-AF65-F5344CB8AC3E}">
        <p14:creationId xmlns:p14="http://schemas.microsoft.com/office/powerpoint/2010/main" val="19039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CA804E-84C8-4EDE-B067-11F4EED59855}" type="datetimeFigureOut">
              <a:rPr lang="en-US" smtClean="0"/>
              <a:t>3/19/2023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92CE488-144B-4785-9A7C-E3661616918C}" type="slidenum">
              <a:rPr lang="en-US" smtClean="0"/>
              <a:t>‹#›</a:t>
            </a:fld>
            <a:endParaRPr lang="en-US"/>
          </a:p>
        </p:txBody>
      </p:sp>
    </p:spTree>
    <p:extLst>
      <p:ext uri="{BB962C8B-B14F-4D97-AF65-F5344CB8AC3E}">
        <p14:creationId xmlns:p14="http://schemas.microsoft.com/office/powerpoint/2010/main" val="34921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6CA804E-84C8-4EDE-B067-11F4EED59855}" type="datetimeFigureOut">
              <a:rPr lang="en-US" smtClean="0"/>
              <a:t>3/19/2023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92CE488-144B-4785-9A7C-E3661616918C}" type="slidenum">
              <a:rPr lang="en-US" smtClean="0"/>
              <a:t>‹#›</a:t>
            </a:fld>
            <a:endParaRPr lang="en-US"/>
          </a:p>
        </p:txBody>
      </p:sp>
    </p:spTree>
    <p:extLst>
      <p:ext uri="{BB962C8B-B14F-4D97-AF65-F5344CB8AC3E}">
        <p14:creationId xmlns:p14="http://schemas.microsoft.com/office/powerpoint/2010/main" val="270759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CA804E-84C8-4EDE-B067-11F4EED59855}"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CE488-144B-4785-9A7C-E3661616918C}" type="slidenum">
              <a:rPr lang="en-US" smtClean="0"/>
              <a:t>‹#›</a:t>
            </a:fld>
            <a:endParaRPr lang="en-US"/>
          </a:p>
        </p:txBody>
      </p:sp>
    </p:spTree>
    <p:extLst>
      <p:ext uri="{BB962C8B-B14F-4D97-AF65-F5344CB8AC3E}">
        <p14:creationId xmlns:p14="http://schemas.microsoft.com/office/powerpoint/2010/main" val="666616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6CA804E-84C8-4EDE-B067-11F4EED59855}" type="datetimeFigureOut">
              <a:rPr lang="en-US" smtClean="0"/>
              <a:t>3/19/2023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92CE488-144B-4785-9A7C-E3661616918C}" type="slidenum">
              <a:rPr lang="en-US" smtClean="0"/>
              <a:t>‹#›</a:t>
            </a:fld>
            <a:endParaRPr lang="en-US"/>
          </a:p>
        </p:txBody>
      </p:sp>
    </p:spTree>
    <p:extLst>
      <p:ext uri="{BB962C8B-B14F-4D97-AF65-F5344CB8AC3E}">
        <p14:creationId xmlns:p14="http://schemas.microsoft.com/office/powerpoint/2010/main" val="1221458277"/>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Blue blocks and networks technology background">
            <a:extLst>
              <a:ext uri="{FF2B5EF4-FFF2-40B4-BE49-F238E27FC236}">
                <a16:creationId xmlns:a16="http://schemas.microsoft.com/office/drawing/2014/main" id="{B0BBFB3C-A32D-631E-48CC-1D6362A0F227}"/>
              </a:ext>
            </a:extLst>
          </p:cNvPr>
          <p:cNvPicPr>
            <a:picLocks noChangeAspect="1"/>
          </p:cNvPicPr>
          <p:nvPr/>
        </p:nvPicPr>
        <p:blipFill rotWithShape="1">
          <a:blip r:embed="rId2">
            <a:alphaModFix amt="40000"/>
          </a:blip>
          <a:srcRect b="-446"/>
          <a:stretch/>
        </p:blipFill>
        <p:spPr>
          <a:xfrm>
            <a:off x="20" y="10"/>
            <a:ext cx="12191980" cy="6857990"/>
          </a:xfrm>
          <a:prstGeom prst="rect">
            <a:avLst/>
          </a:prstGeom>
        </p:spPr>
      </p:pic>
      <p:sp>
        <p:nvSpPr>
          <p:cNvPr id="2" name="Title 1">
            <a:extLst>
              <a:ext uri="{FF2B5EF4-FFF2-40B4-BE49-F238E27FC236}">
                <a16:creationId xmlns:a16="http://schemas.microsoft.com/office/drawing/2014/main" id="{CE943D62-EB99-804D-E507-3A2F9B8955C9}"/>
              </a:ext>
            </a:extLst>
          </p:cNvPr>
          <p:cNvSpPr>
            <a:spLocks noGrp="1"/>
          </p:cNvSpPr>
          <p:nvPr>
            <p:ph type="ctrTitle"/>
          </p:nvPr>
        </p:nvSpPr>
        <p:spPr>
          <a:xfrm>
            <a:off x="1154955" y="1447800"/>
            <a:ext cx="8825658" cy="3329581"/>
          </a:xfrm>
        </p:spPr>
        <p:txBody>
          <a:bodyPr>
            <a:normAutofit/>
          </a:bodyPr>
          <a:lstStyle/>
          <a:p>
            <a:pPr algn="ctr">
              <a:lnSpc>
                <a:spcPct val="90000"/>
              </a:lnSpc>
            </a:pPr>
            <a:r>
              <a:rPr lang="en-US" dirty="0">
                <a:solidFill>
                  <a:schemeClr val="tx1"/>
                </a:solidFill>
              </a:rPr>
              <a:t>Database Systems &amp; Database Security</a:t>
            </a:r>
          </a:p>
        </p:txBody>
      </p:sp>
      <p:sp>
        <p:nvSpPr>
          <p:cNvPr id="3" name="Subtitle 2">
            <a:extLst>
              <a:ext uri="{FF2B5EF4-FFF2-40B4-BE49-F238E27FC236}">
                <a16:creationId xmlns:a16="http://schemas.microsoft.com/office/drawing/2014/main" id="{B2340DE6-AF8D-9FBF-BB7F-89E84D5AD8EA}"/>
              </a:ext>
            </a:extLst>
          </p:cNvPr>
          <p:cNvSpPr>
            <a:spLocks noGrp="1"/>
          </p:cNvSpPr>
          <p:nvPr>
            <p:ph type="subTitle" idx="1"/>
          </p:nvPr>
        </p:nvSpPr>
        <p:spPr>
          <a:xfrm>
            <a:off x="1154955" y="4777380"/>
            <a:ext cx="8825658" cy="1203542"/>
          </a:xfrm>
        </p:spPr>
        <p:txBody>
          <a:bodyPr>
            <a:normAutofit lnSpcReduction="10000"/>
          </a:bodyPr>
          <a:lstStyle/>
          <a:p>
            <a:r>
              <a:rPr lang="en-US" dirty="0">
                <a:solidFill>
                  <a:schemeClr val="tx1"/>
                </a:solidFill>
              </a:rPr>
              <a:t>By: Shanysse alexander</a:t>
            </a:r>
          </a:p>
          <a:p>
            <a:r>
              <a:rPr lang="en-US" dirty="0">
                <a:solidFill>
                  <a:schemeClr val="tx1"/>
                </a:solidFill>
              </a:rPr>
              <a:t>Intro to db systems 226-101</a:t>
            </a:r>
          </a:p>
          <a:p>
            <a:r>
              <a:rPr lang="en-US" dirty="0">
                <a:solidFill>
                  <a:schemeClr val="tx1"/>
                </a:solidFill>
              </a:rPr>
              <a:t>March 17, 2023</a:t>
            </a:r>
          </a:p>
          <a:p>
            <a:endParaRPr lang="en-US" dirty="0">
              <a:solidFill>
                <a:schemeClr val="tx1"/>
              </a:solidFill>
            </a:endParaRPr>
          </a:p>
        </p:txBody>
      </p:sp>
      <p:sp>
        <p:nvSpPr>
          <p:cNvPr id="11" name="Rectangle 10">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6721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7F33-4989-DE3A-45FC-34F752008252}"/>
              </a:ext>
            </a:extLst>
          </p:cNvPr>
          <p:cNvSpPr>
            <a:spLocks noGrp="1"/>
          </p:cNvSpPr>
          <p:nvPr>
            <p:ph type="title"/>
          </p:nvPr>
        </p:nvSpPr>
        <p:spPr>
          <a:xfrm>
            <a:off x="648930" y="629266"/>
            <a:ext cx="9252154" cy="1223983"/>
          </a:xfrm>
        </p:spPr>
        <p:txBody>
          <a:bodyPr>
            <a:normAutofit/>
          </a:bodyPr>
          <a:lstStyle/>
          <a:p>
            <a:r>
              <a:rPr lang="en-US"/>
              <a:t>Injections &amp; Data Corruption</a:t>
            </a:r>
            <a:endParaRPr lang="en-US" dirty="0"/>
          </a:p>
        </p:txBody>
      </p:sp>
      <p:sp>
        <p:nvSpPr>
          <p:cNvPr id="3" name="Content Placeholder 2">
            <a:extLst>
              <a:ext uri="{FF2B5EF4-FFF2-40B4-BE49-F238E27FC236}">
                <a16:creationId xmlns:a16="http://schemas.microsoft.com/office/drawing/2014/main" id="{00A2B32D-B37D-2101-9BF0-6B9E2EF429D7}"/>
              </a:ext>
            </a:extLst>
          </p:cNvPr>
          <p:cNvSpPr>
            <a:spLocks noGrp="1"/>
          </p:cNvSpPr>
          <p:nvPr>
            <p:ph idx="1"/>
          </p:nvPr>
        </p:nvSpPr>
        <p:spPr>
          <a:xfrm>
            <a:off x="1103311" y="2052214"/>
            <a:ext cx="4338409" cy="4196185"/>
          </a:xfrm>
        </p:spPr>
        <p:txBody>
          <a:bodyPr>
            <a:normAutofit/>
          </a:bodyPr>
          <a:lstStyle/>
          <a:p>
            <a:r>
              <a:rPr lang="en-US"/>
              <a:t>Injections</a:t>
            </a:r>
          </a:p>
          <a:p>
            <a:pPr lvl="1"/>
            <a:r>
              <a:rPr lang="en-US"/>
              <a:t>A cyberattack that injects malicious SQL code into an application, allowing the attacker to view or modify a database.</a:t>
            </a:r>
          </a:p>
          <a:p>
            <a:r>
              <a:rPr lang="en-US"/>
              <a:t>Data Corruption</a:t>
            </a:r>
          </a:p>
          <a:p>
            <a:pPr lvl="1"/>
            <a:r>
              <a:rPr lang="en-US"/>
              <a:t>Errors in computer data that occur during writing, reading, storage, transmission, or processing, which introduce unintended changes to the original data.</a:t>
            </a:r>
            <a:endParaRPr lang="en-US" dirty="0"/>
          </a:p>
        </p:txBody>
      </p:sp>
      <p:pic>
        <p:nvPicPr>
          <p:cNvPr id="7170" name="Picture 2" descr="SQL Injection Attack Via ORM Sink - Cyber Security Blogs - VAPT ...">
            <a:extLst>
              <a:ext uri="{FF2B5EF4-FFF2-40B4-BE49-F238E27FC236}">
                <a16:creationId xmlns:a16="http://schemas.microsoft.com/office/drawing/2014/main" id="{E42D94D7-8513-93BC-A48B-230BE62A1A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775" r="2" b="2"/>
          <a:stretch/>
        </p:blipFill>
        <p:spPr bwMode="auto">
          <a:xfrm>
            <a:off x="6091916" y="2052213"/>
            <a:ext cx="5451627"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84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6E14A-DE1F-FE83-C623-A8F3838BACC5}"/>
              </a:ext>
            </a:extLst>
          </p:cNvPr>
          <p:cNvSpPr>
            <a:spLocks noGrp="1"/>
          </p:cNvSpPr>
          <p:nvPr>
            <p:ph type="title"/>
          </p:nvPr>
        </p:nvSpPr>
        <p:spPr>
          <a:xfrm>
            <a:off x="648930" y="629266"/>
            <a:ext cx="3322912" cy="1641987"/>
          </a:xfrm>
        </p:spPr>
        <p:txBody>
          <a:bodyPr>
            <a:normAutofit/>
          </a:bodyPr>
          <a:lstStyle/>
          <a:p>
            <a:pPr>
              <a:lnSpc>
                <a:spcPct val="90000"/>
              </a:lnSpc>
            </a:pPr>
            <a:r>
              <a:rPr lang="en-US" sz="2600"/>
              <a:t>Unauthorized Access &amp; Hashing and Encryption</a:t>
            </a:r>
          </a:p>
        </p:txBody>
      </p:sp>
      <p:pic>
        <p:nvPicPr>
          <p:cNvPr id="8194" name="Picture 2" descr="What is Data Encryption?">
            <a:extLst>
              <a:ext uri="{FF2B5EF4-FFF2-40B4-BE49-F238E27FC236}">
                <a16:creationId xmlns:a16="http://schemas.microsoft.com/office/drawing/2014/main" id="{E587CA25-60BE-B2F0-C4AE-59111CD92C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04" r="13917" b="-1"/>
          <a:stretch/>
        </p:blipFill>
        <p:spPr bwMode="auto">
          <a:xfrm>
            <a:off x="4619544" y="609601"/>
            <a:ext cx="6924756" cy="5638797"/>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8199" name="Rectangle 8198">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2BB2D50-A486-B732-7D17-63CCD0AD5355}"/>
              </a:ext>
            </a:extLst>
          </p:cNvPr>
          <p:cNvSpPr>
            <a:spLocks noGrp="1"/>
          </p:cNvSpPr>
          <p:nvPr>
            <p:ph idx="1"/>
          </p:nvPr>
        </p:nvSpPr>
        <p:spPr>
          <a:xfrm>
            <a:off x="647701" y="2438401"/>
            <a:ext cx="3324141" cy="3809998"/>
          </a:xfrm>
        </p:spPr>
        <p:txBody>
          <a:bodyPr>
            <a:normAutofit/>
          </a:bodyPr>
          <a:lstStyle/>
          <a:p>
            <a:pPr>
              <a:lnSpc>
                <a:spcPct val="90000"/>
              </a:lnSpc>
            </a:pPr>
            <a:r>
              <a:rPr lang="en-US" sz="1500"/>
              <a:t>Unauthorized Access</a:t>
            </a:r>
          </a:p>
          <a:p>
            <a:pPr lvl="1">
              <a:lnSpc>
                <a:spcPct val="90000"/>
              </a:lnSpc>
            </a:pPr>
            <a:r>
              <a:rPr lang="en-US" sz="1500"/>
              <a:t>A person gains physical access without permission to a network, system, application, data, or other resources.</a:t>
            </a:r>
          </a:p>
          <a:p>
            <a:pPr>
              <a:lnSpc>
                <a:spcPct val="90000"/>
              </a:lnSpc>
            </a:pPr>
            <a:r>
              <a:rPr lang="en-US" sz="1500"/>
              <a:t>Hashing and Encryption</a:t>
            </a:r>
          </a:p>
          <a:p>
            <a:pPr lvl="1">
              <a:lnSpc>
                <a:spcPct val="90000"/>
              </a:lnSpc>
            </a:pPr>
            <a:r>
              <a:rPr lang="en-US" sz="1500"/>
              <a:t> Hashing data is mapped to a fixed-length</a:t>
            </a:r>
          </a:p>
          <a:p>
            <a:pPr lvl="1">
              <a:lnSpc>
                <a:spcPct val="90000"/>
              </a:lnSpc>
            </a:pPr>
            <a:r>
              <a:rPr lang="en-US" sz="1500"/>
              <a:t> Encryption information is scrambled in such a way that it can be unscrambled later.</a:t>
            </a:r>
          </a:p>
        </p:txBody>
      </p:sp>
    </p:spTree>
    <p:extLst>
      <p:ext uri="{BB962C8B-B14F-4D97-AF65-F5344CB8AC3E}">
        <p14:creationId xmlns:p14="http://schemas.microsoft.com/office/powerpoint/2010/main" val="402385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82A6-25FC-8E83-FAB7-67490454A64E}"/>
              </a:ext>
            </a:extLst>
          </p:cNvPr>
          <p:cNvSpPr>
            <a:spLocks noGrp="1"/>
          </p:cNvSpPr>
          <p:nvPr>
            <p:ph type="title"/>
          </p:nvPr>
        </p:nvSpPr>
        <p:spPr>
          <a:xfrm>
            <a:off x="648930" y="629266"/>
            <a:ext cx="5616217" cy="1622321"/>
          </a:xfrm>
        </p:spPr>
        <p:txBody>
          <a:bodyPr>
            <a:normAutofit/>
          </a:bodyPr>
          <a:lstStyle/>
          <a:p>
            <a:r>
              <a:rPr lang="en-US" dirty="0"/>
              <a:t>Database Access Controls</a:t>
            </a:r>
          </a:p>
        </p:txBody>
      </p:sp>
      <p:sp>
        <p:nvSpPr>
          <p:cNvPr id="3" name="Content Placeholder 2">
            <a:extLst>
              <a:ext uri="{FF2B5EF4-FFF2-40B4-BE49-F238E27FC236}">
                <a16:creationId xmlns:a16="http://schemas.microsoft.com/office/drawing/2014/main" id="{30191CEA-D542-0952-DA48-D464726F1FF0}"/>
              </a:ext>
            </a:extLst>
          </p:cNvPr>
          <p:cNvSpPr>
            <a:spLocks noGrp="1"/>
          </p:cNvSpPr>
          <p:nvPr>
            <p:ph idx="1"/>
          </p:nvPr>
        </p:nvSpPr>
        <p:spPr>
          <a:xfrm>
            <a:off x="648931" y="2438400"/>
            <a:ext cx="5616216" cy="3785419"/>
          </a:xfrm>
        </p:spPr>
        <p:txBody>
          <a:bodyPr>
            <a:normAutofit/>
          </a:bodyPr>
          <a:lstStyle/>
          <a:p>
            <a:pPr>
              <a:lnSpc>
                <a:spcPct val="90000"/>
              </a:lnSpc>
            </a:pPr>
            <a:r>
              <a:rPr lang="en-US" sz="1300">
                <a:latin typeface="Century Gothic" panose="020B0502020202020204" pitchFamily="34" charset="0"/>
              </a:rPr>
              <a:t>DAC</a:t>
            </a:r>
          </a:p>
          <a:p>
            <a:pPr lvl="1">
              <a:lnSpc>
                <a:spcPct val="90000"/>
              </a:lnSpc>
            </a:pPr>
            <a:r>
              <a:rPr lang="en-US" sz="1300" b="0" i="0">
                <a:effectLst/>
                <a:latin typeface="Century Gothic" panose="020B0502020202020204" pitchFamily="34" charset="0"/>
              </a:rPr>
              <a:t> a method for assigning access rights based on rules defined by the user.</a:t>
            </a:r>
            <a:endParaRPr lang="en-US" sz="1300">
              <a:latin typeface="Century Gothic" panose="020B0502020202020204" pitchFamily="34" charset="0"/>
            </a:endParaRPr>
          </a:p>
          <a:p>
            <a:pPr>
              <a:lnSpc>
                <a:spcPct val="90000"/>
              </a:lnSpc>
            </a:pPr>
            <a:r>
              <a:rPr lang="en-US" sz="1300">
                <a:latin typeface="Century Gothic" panose="020B0502020202020204" pitchFamily="34" charset="0"/>
              </a:rPr>
              <a:t>MAC</a:t>
            </a:r>
          </a:p>
          <a:p>
            <a:pPr lvl="1">
              <a:lnSpc>
                <a:spcPct val="90000"/>
              </a:lnSpc>
            </a:pPr>
            <a:r>
              <a:rPr lang="en-US" sz="1300" b="0" i="0">
                <a:effectLst/>
                <a:latin typeface="Century Gothic" panose="020B0502020202020204" pitchFamily="34" charset="0"/>
              </a:rPr>
              <a:t>a policy that assigns access permissions based on central authority regulations.</a:t>
            </a:r>
            <a:endParaRPr lang="en-US" sz="1300">
              <a:latin typeface="Century Gothic" panose="020B0502020202020204" pitchFamily="34" charset="0"/>
            </a:endParaRPr>
          </a:p>
          <a:p>
            <a:pPr>
              <a:lnSpc>
                <a:spcPct val="90000"/>
              </a:lnSpc>
            </a:pPr>
            <a:r>
              <a:rPr lang="en-US" sz="1300">
                <a:latin typeface="Century Gothic" panose="020B0502020202020204" pitchFamily="34" charset="0"/>
              </a:rPr>
              <a:t>RBAC</a:t>
            </a:r>
          </a:p>
          <a:p>
            <a:pPr lvl="1">
              <a:lnSpc>
                <a:spcPct val="90000"/>
              </a:lnSpc>
            </a:pPr>
            <a:r>
              <a:rPr lang="en-US" sz="1300" b="0" i="0">
                <a:effectLst/>
                <a:latin typeface="Century Gothic" panose="020B0502020202020204" pitchFamily="34" charset="0"/>
              </a:rPr>
              <a:t>uses fundamental security principles like “least privilege” and “separation of privilege” to give access depending on a user’s role. </a:t>
            </a:r>
            <a:endParaRPr lang="en-US" sz="1300">
              <a:latin typeface="Century Gothic" panose="020B0502020202020204" pitchFamily="34" charset="0"/>
            </a:endParaRPr>
          </a:p>
          <a:p>
            <a:pPr>
              <a:lnSpc>
                <a:spcPct val="90000"/>
              </a:lnSpc>
            </a:pPr>
            <a:r>
              <a:rPr lang="en-US" sz="1300">
                <a:latin typeface="Century Gothic" panose="020B0502020202020204" pitchFamily="34" charset="0"/>
              </a:rPr>
              <a:t>Clark-Wilson</a:t>
            </a:r>
          </a:p>
          <a:p>
            <a:pPr lvl="2">
              <a:lnSpc>
                <a:spcPct val="90000"/>
              </a:lnSpc>
            </a:pPr>
            <a:r>
              <a:rPr lang="en-US" sz="1300"/>
              <a:t> an integrity, application-level model which attempts to ensure the integrity properties of commercial data and provides a framework for evaluating security in commercial application systems.</a:t>
            </a:r>
          </a:p>
        </p:txBody>
      </p:sp>
      <p:sp>
        <p:nvSpPr>
          <p:cNvPr id="9223" name="Freeform 31">
            <a:extLst>
              <a:ext uri="{FF2B5EF4-FFF2-40B4-BE49-F238E27FC236}">
                <a16:creationId xmlns:a16="http://schemas.microsoft.com/office/drawing/2014/main" id="{10208470-709D-4AF1-83BC-8A1019901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9225" name="Rectangle 9224">
            <a:extLst>
              <a:ext uri="{FF2B5EF4-FFF2-40B4-BE49-F238E27FC236}">
                <a16:creationId xmlns:a16="http://schemas.microsoft.com/office/drawing/2014/main" id="{38D8AE6D-D2DF-4BEA-AF55-5E7DD41A3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Freeform 5">
            <a:extLst>
              <a:ext uri="{FF2B5EF4-FFF2-40B4-BE49-F238E27FC236}">
                <a16:creationId xmlns:a16="http://schemas.microsoft.com/office/drawing/2014/main" id="{8D9E9787-9929-42D8-AEDA-28F936807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9218" name="Picture 2" descr="Security - Features">
            <a:extLst>
              <a:ext uri="{FF2B5EF4-FFF2-40B4-BE49-F238E27FC236}">
                <a16:creationId xmlns:a16="http://schemas.microsoft.com/office/drawing/2014/main" id="{70B4052E-2EE7-703E-F2A1-5CA73E5D22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63742" y="2170280"/>
            <a:ext cx="3980139" cy="2517437"/>
          </a:xfrm>
          <a:prstGeom prst="rect">
            <a:avLst/>
          </a:prstGeom>
          <a:noFill/>
          <a:effectLst/>
          <a:extLst>
            <a:ext uri="{909E8E84-426E-40DD-AFC4-6F175D3DCCD1}">
              <a14:hiddenFill xmlns:a14="http://schemas.microsoft.com/office/drawing/2010/main">
                <a:solidFill>
                  <a:srgbClr val="FFFFFF"/>
                </a:solidFill>
              </a14:hiddenFill>
            </a:ext>
          </a:extLst>
        </p:spPr>
      </p:pic>
      <p:sp>
        <p:nvSpPr>
          <p:cNvPr id="9229" name="Rectangle 9228">
            <a:extLst>
              <a:ext uri="{FF2B5EF4-FFF2-40B4-BE49-F238E27FC236}">
                <a16:creationId xmlns:a16="http://schemas.microsoft.com/office/drawing/2014/main" id="{30A678BD-FD5D-4756-B0DC-E713CB827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1600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422C-63E4-A208-EBBD-8083103BA011}"/>
              </a:ext>
            </a:extLst>
          </p:cNvPr>
          <p:cNvSpPr>
            <a:spLocks noGrp="1"/>
          </p:cNvSpPr>
          <p:nvPr>
            <p:ph type="title"/>
          </p:nvPr>
        </p:nvSpPr>
        <p:spPr>
          <a:xfrm>
            <a:off x="645130" y="609601"/>
            <a:ext cx="9404723" cy="1400530"/>
          </a:xfrm>
        </p:spPr>
        <p:txBody>
          <a:bodyPr/>
          <a:lstStyle/>
          <a:p>
            <a:r>
              <a:rPr lang="en-US" dirty="0"/>
              <a:t>References</a:t>
            </a:r>
          </a:p>
        </p:txBody>
      </p:sp>
      <p:sp>
        <p:nvSpPr>
          <p:cNvPr id="3" name="Content Placeholder 2">
            <a:extLst>
              <a:ext uri="{FF2B5EF4-FFF2-40B4-BE49-F238E27FC236}">
                <a16:creationId xmlns:a16="http://schemas.microsoft.com/office/drawing/2014/main" id="{B7B3CF3D-DC96-8E68-8A83-639FDB56586F}"/>
              </a:ext>
            </a:extLst>
          </p:cNvPr>
          <p:cNvSpPr>
            <a:spLocks noGrp="1"/>
          </p:cNvSpPr>
          <p:nvPr>
            <p:ph idx="1"/>
          </p:nvPr>
        </p:nvSpPr>
        <p:spPr/>
        <p:txBody>
          <a:bodyPr>
            <a:normAutofit fontScale="62500" lnSpcReduction="20000"/>
          </a:bodyPr>
          <a:lstStyle/>
          <a:p>
            <a:pPr marL="457200" indent="-457200">
              <a:lnSpc>
                <a:spcPct val="200000"/>
              </a:lnSpc>
            </a:pPr>
            <a:r>
              <a:rPr lang="en-US" sz="2000" i="1" dirty="0">
                <a:effectLst/>
                <a:latin typeface="Times New Roman" panose="02020603050405020304" pitchFamily="18" charset="0"/>
              </a:rPr>
              <a:t>Database Security: An Essential Guide  | IBM</a:t>
            </a:r>
            <a:r>
              <a:rPr lang="en-US" sz="2000" dirty="0">
                <a:effectLst/>
                <a:latin typeface="Times New Roman" panose="02020603050405020304" pitchFamily="18" charset="0"/>
              </a:rPr>
              <a:t>. www.ibm.com/topics/database-security.</a:t>
            </a:r>
          </a:p>
          <a:p>
            <a:pPr marL="457200" indent="-457200">
              <a:lnSpc>
                <a:spcPct val="200000"/>
              </a:lnSpc>
            </a:pPr>
            <a:r>
              <a:rPr lang="en-US" sz="2000" dirty="0" err="1">
                <a:effectLst/>
                <a:latin typeface="Times New Roman" panose="02020603050405020304" pitchFamily="18" charset="0"/>
              </a:rPr>
              <a:t>GeeksforGeeks</a:t>
            </a:r>
            <a:r>
              <a:rPr lang="en-US" sz="2000" dirty="0">
                <a:effectLst/>
                <a:latin typeface="Times New Roman" panose="02020603050405020304" pitchFamily="18" charset="0"/>
              </a:rPr>
              <a:t>. “Distributed Database System.” </a:t>
            </a:r>
            <a:r>
              <a:rPr lang="en-US" sz="2000" i="1" dirty="0" err="1">
                <a:effectLst/>
                <a:latin typeface="Times New Roman" panose="02020603050405020304" pitchFamily="18" charset="0"/>
              </a:rPr>
              <a:t>GeeksforGeeks</a:t>
            </a:r>
            <a:r>
              <a:rPr lang="en-US" sz="2000" dirty="0">
                <a:effectLst/>
                <a:latin typeface="Times New Roman" panose="02020603050405020304" pitchFamily="18" charset="0"/>
              </a:rPr>
              <a:t>, 4 Mar. 2023, www.geeksforgeeks.org/distributed-database-system.</a:t>
            </a:r>
          </a:p>
          <a:p>
            <a:pPr marL="457200" indent="-457200">
              <a:lnSpc>
                <a:spcPct val="200000"/>
              </a:lnSpc>
            </a:pPr>
            <a:r>
              <a:rPr lang="en-US" sz="2000" dirty="0">
                <a:effectLst/>
                <a:latin typeface="Times New Roman" panose="02020603050405020304" pitchFamily="18" charset="0"/>
              </a:rPr>
              <a:t>---. “Hierarchical Model in DBMS.” </a:t>
            </a:r>
            <a:r>
              <a:rPr lang="en-US" sz="2000" i="1" dirty="0" err="1">
                <a:effectLst/>
                <a:latin typeface="Times New Roman" panose="02020603050405020304" pitchFamily="18" charset="0"/>
              </a:rPr>
              <a:t>GeeksforGeeks</a:t>
            </a:r>
            <a:r>
              <a:rPr lang="en-US" sz="2000" dirty="0">
                <a:effectLst/>
                <a:latin typeface="Times New Roman" panose="02020603050405020304" pitchFamily="18" charset="0"/>
              </a:rPr>
              <a:t>, 7 July 2021, www.geeksforgeeks.org/hierarchical-model-in-dbms.</a:t>
            </a:r>
          </a:p>
          <a:p>
            <a:pPr marL="457200" indent="-457200">
              <a:lnSpc>
                <a:spcPct val="200000"/>
              </a:lnSpc>
            </a:pPr>
            <a:r>
              <a:rPr lang="en-US" sz="2000" dirty="0">
                <a:effectLst/>
                <a:latin typeface="Times New Roman" panose="02020603050405020304" pitchFamily="18" charset="0"/>
              </a:rPr>
              <a:t>---. “Object Based Databases.” </a:t>
            </a:r>
            <a:r>
              <a:rPr lang="en-US" sz="2000" i="1" dirty="0" err="1">
                <a:effectLst/>
                <a:latin typeface="Times New Roman" panose="02020603050405020304" pitchFamily="18" charset="0"/>
              </a:rPr>
              <a:t>GeeksforGeeks</a:t>
            </a:r>
            <a:r>
              <a:rPr lang="en-US" sz="2000" dirty="0">
                <a:effectLst/>
                <a:latin typeface="Times New Roman" panose="02020603050405020304" pitchFamily="18" charset="0"/>
              </a:rPr>
              <a:t>, 23 Feb. 2022, www.geeksforgeeks.org/object-based-databases.</a:t>
            </a:r>
          </a:p>
          <a:p>
            <a:pPr marL="457200" indent="-457200">
              <a:lnSpc>
                <a:spcPct val="200000"/>
              </a:lnSpc>
            </a:pPr>
            <a:r>
              <a:rPr lang="en-US" sz="2000" dirty="0">
                <a:effectLst/>
                <a:latin typeface="Times New Roman" panose="02020603050405020304" pitchFamily="18" charset="0"/>
              </a:rPr>
              <a:t>Satori Cyber. “Access Control 101: A Comprehensive Guide to Database Access Control - Satori.” </a:t>
            </a:r>
            <a:r>
              <a:rPr lang="en-US" sz="2000" i="1" dirty="0">
                <a:effectLst/>
                <a:latin typeface="Times New Roman" panose="02020603050405020304" pitchFamily="18" charset="0"/>
              </a:rPr>
              <a:t>Satori</a:t>
            </a:r>
            <a:r>
              <a:rPr lang="en-US" sz="2000" dirty="0">
                <a:effectLst/>
                <a:latin typeface="Times New Roman" panose="02020603050405020304" pitchFamily="18" charset="0"/>
              </a:rPr>
              <a:t>, 10 Aug. 2022, satoricyber.com/access-control/access-control-101-a-comprehensive-guide-to-database-access-control/#:~:text=Database%20access%20control%2C%20or%20DB%20access%20control%2C%20is,persons%20to%20prevent%20data%20breaches%20in%20database%20systems.</a:t>
            </a:r>
          </a:p>
          <a:p>
            <a:pPr marL="457200" indent="-457200">
              <a:lnSpc>
                <a:spcPct val="200000"/>
              </a:lnSpc>
            </a:pPr>
            <a:endParaRPr lang="en-US" sz="2000" dirty="0">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140458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A29B-0520-8055-F6F9-DF2EE1CC193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79ACC22-D151-5151-93CA-2BCC08D8D14A}"/>
              </a:ext>
            </a:extLst>
          </p:cNvPr>
          <p:cNvSpPr>
            <a:spLocks noGrp="1"/>
          </p:cNvSpPr>
          <p:nvPr>
            <p:ph idx="1"/>
          </p:nvPr>
        </p:nvSpPr>
        <p:spPr/>
        <p:txBody>
          <a:bodyPr/>
          <a:lstStyle/>
          <a:p>
            <a:r>
              <a:rPr lang="en-US" u="sng" dirty="0"/>
              <a:t>Database Systems </a:t>
            </a:r>
            <a:r>
              <a:rPr lang="en-US" dirty="0"/>
              <a:t>are important because they allow users to have an organized system for their data. While also giving the user fast access to their specific data creating an efficient way of updating and deleting from their database. </a:t>
            </a:r>
          </a:p>
          <a:p>
            <a:r>
              <a:rPr lang="en-US" u="sng" dirty="0"/>
              <a:t>Database Security </a:t>
            </a:r>
            <a:r>
              <a:rPr lang="en-US" dirty="0"/>
              <a:t>provides protection for a database in order to aid against cyberattacks. This is important because databases contain sensitive information for users that could be detrimental if they are released. </a:t>
            </a:r>
          </a:p>
        </p:txBody>
      </p:sp>
    </p:spTree>
    <p:extLst>
      <p:ext uri="{BB962C8B-B14F-4D97-AF65-F5344CB8AC3E}">
        <p14:creationId xmlns:p14="http://schemas.microsoft.com/office/powerpoint/2010/main" val="329423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FB43-8A0A-65C8-8681-2F25BA2C141E}"/>
              </a:ext>
            </a:extLst>
          </p:cNvPr>
          <p:cNvSpPr>
            <a:spLocks noGrp="1"/>
          </p:cNvSpPr>
          <p:nvPr>
            <p:ph type="title"/>
          </p:nvPr>
        </p:nvSpPr>
        <p:spPr>
          <a:xfrm>
            <a:off x="648930" y="629266"/>
            <a:ext cx="3322912" cy="1641987"/>
          </a:xfrm>
        </p:spPr>
        <p:txBody>
          <a:bodyPr>
            <a:normAutofit/>
          </a:bodyPr>
          <a:lstStyle/>
          <a:p>
            <a:pPr>
              <a:lnSpc>
                <a:spcPct val="90000"/>
              </a:lnSpc>
            </a:pPr>
            <a:r>
              <a:rPr lang="en-US" sz="3600"/>
              <a:t>Database Management System</a:t>
            </a:r>
          </a:p>
        </p:txBody>
      </p:sp>
      <p:pic>
        <p:nvPicPr>
          <p:cNvPr id="1026" name="Picture 2" descr="Database Management System (DBMS) PowerPoint Template | SketchBubble">
            <a:extLst>
              <a:ext uri="{FF2B5EF4-FFF2-40B4-BE49-F238E27FC236}">
                <a16:creationId xmlns:a16="http://schemas.microsoft.com/office/drawing/2014/main" id="{D494C517-8501-531E-7F6A-5679CC272D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894" b="-2"/>
          <a:stretch/>
        </p:blipFill>
        <p:spPr bwMode="auto">
          <a:xfrm>
            <a:off x="4619544" y="609601"/>
            <a:ext cx="6924756" cy="5638797"/>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9E5B99-CE41-50E3-C400-8B0E5F934BD5}"/>
              </a:ext>
            </a:extLst>
          </p:cNvPr>
          <p:cNvSpPr>
            <a:spLocks noGrp="1"/>
          </p:cNvSpPr>
          <p:nvPr>
            <p:ph idx="1"/>
          </p:nvPr>
        </p:nvSpPr>
        <p:spPr>
          <a:xfrm>
            <a:off x="647701" y="2438401"/>
            <a:ext cx="3324141" cy="3809998"/>
          </a:xfrm>
        </p:spPr>
        <p:txBody>
          <a:bodyPr>
            <a:normAutofit/>
          </a:bodyPr>
          <a:lstStyle/>
          <a:p>
            <a:r>
              <a:rPr lang="en-US" b="0" i="0">
                <a:effectLst/>
                <a:latin typeface="Century Gothic" panose="020B0502020202020204" pitchFamily="34" charset="0"/>
              </a:rPr>
              <a:t>Definition-a collection of programs used to interact with and manage data in the database</a:t>
            </a:r>
            <a:r>
              <a:rPr lang="en-US" b="0" i="0">
                <a:effectLst/>
                <a:latin typeface="rooney-web"/>
              </a:rPr>
              <a:t>.</a:t>
            </a:r>
            <a:endParaRPr lang="en-US" dirty="0"/>
          </a:p>
        </p:txBody>
      </p:sp>
    </p:spTree>
    <p:extLst>
      <p:ext uri="{BB962C8B-B14F-4D97-AF65-F5344CB8AC3E}">
        <p14:creationId xmlns:p14="http://schemas.microsoft.com/office/powerpoint/2010/main" val="228293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4660-A8E9-837F-5C19-7028EBD73934}"/>
              </a:ext>
            </a:extLst>
          </p:cNvPr>
          <p:cNvSpPr>
            <a:spLocks noGrp="1"/>
          </p:cNvSpPr>
          <p:nvPr>
            <p:ph type="title"/>
          </p:nvPr>
        </p:nvSpPr>
        <p:spPr>
          <a:xfrm>
            <a:off x="646112" y="452718"/>
            <a:ext cx="4165580" cy="1400530"/>
          </a:xfrm>
        </p:spPr>
        <p:txBody>
          <a:bodyPr>
            <a:normAutofit/>
          </a:bodyPr>
          <a:lstStyle/>
          <a:p>
            <a:pPr>
              <a:lnSpc>
                <a:spcPct val="90000"/>
              </a:lnSpc>
            </a:pPr>
            <a:r>
              <a:rPr lang="en-US" sz="2900"/>
              <a:t>Relational Database &amp; Hierarchical</a:t>
            </a:r>
          </a:p>
        </p:txBody>
      </p:sp>
      <p:sp>
        <p:nvSpPr>
          <p:cNvPr id="2055" name="Freeform 23">
            <a:extLst>
              <a:ext uri="{FF2B5EF4-FFF2-40B4-BE49-F238E27FC236}">
                <a16:creationId xmlns:a16="http://schemas.microsoft.com/office/drawing/2014/main" id="{2142F58F-1A18-445C-8057-25B9F986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057" name="Freeform 5">
            <a:extLst>
              <a:ext uri="{FF2B5EF4-FFF2-40B4-BE49-F238E27FC236}">
                <a16:creationId xmlns:a16="http://schemas.microsoft.com/office/drawing/2014/main" id="{2C8825F8-2BBE-4F09-844D-BD569EE90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059" name="Rectangle 2058">
            <a:extLst>
              <a:ext uri="{FF2B5EF4-FFF2-40B4-BE49-F238E27FC236}">
                <a16:creationId xmlns:a16="http://schemas.microsoft.com/office/drawing/2014/main" id="{1E0B305D-E4F9-4F9F-81CA-BDFBA88B2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at Is A Database Model? (Definition and Examples) - Comp Sci Central">
            <a:extLst>
              <a:ext uri="{FF2B5EF4-FFF2-40B4-BE49-F238E27FC236}">
                <a16:creationId xmlns:a16="http://schemas.microsoft.com/office/drawing/2014/main" id="{10E719BF-961D-844A-739A-71C51950500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4410" y="1062954"/>
            <a:ext cx="5449471" cy="185282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1D77C917-B31B-4151-9BB3-768748C42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A27E0E4-F59C-EEAE-DEF7-81D01D6ECE1E}"/>
              </a:ext>
            </a:extLst>
          </p:cNvPr>
          <p:cNvSpPr>
            <a:spLocks noGrp="1"/>
          </p:cNvSpPr>
          <p:nvPr>
            <p:ph idx="1"/>
          </p:nvPr>
        </p:nvSpPr>
        <p:spPr>
          <a:xfrm>
            <a:off x="646546" y="1437728"/>
            <a:ext cx="4165146" cy="5140354"/>
          </a:xfrm>
        </p:spPr>
        <p:txBody>
          <a:bodyPr>
            <a:normAutofit/>
          </a:bodyPr>
          <a:lstStyle/>
          <a:p>
            <a:r>
              <a:rPr lang="en-US" dirty="0"/>
              <a:t>Relational Database</a:t>
            </a:r>
          </a:p>
          <a:p>
            <a:pPr lvl="1"/>
            <a:r>
              <a:rPr lang="en-US" dirty="0"/>
              <a:t>Definition- </a:t>
            </a:r>
            <a:r>
              <a:rPr lang="en-US" b="0" i="0" dirty="0">
                <a:effectLst/>
                <a:latin typeface="Century Gothic" panose="020B0502020202020204" pitchFamily="34" charset="0"/>
              </a:rPr>
              <a:t>A software program in which data is organized as a collection of tables, and relationships between tables are formed through a common field.</a:t>
            </a:r>
          </a:p>
          <a:p>
            <a:pPr lvl="1"/>
            <a:r>
              <a:rPr lang="en-US" b="0" i="0" dirty="0">
                <a:effectLst/>
                <a:latin typeface="Century Gothic" panose="020B0502020202020204" pitchFamily="34" charset="0"/>
              </a:rPr>
              <a:t>Ex: Oracle Database, IBM DB2</a:t>
            </a:r>
          </a:p>
          <a:p>
            <a:r>
              <a:rPr lang="en-US" dirty="0">
                <a:latin typeface="Century Gothic" panose="020B0502020202020204" pitchFamily="34" charset="0"/>
              </a:rPr>
              <a:t>Hierarchical</a:t>
            </a:r>
          </a:p>
          <a:p>
            <a:pPr lvl="1"/>
            <a:r>
              <a:rPr lang="en-US" b="0" i="0" dirty="0">
                <a:effectLst/>
                <a:latin typeface="Century Gothic" panose="020B0502020202020204" pitchFamily="34" charset="0"/>
              </a:rPr>
              <a:t> In a hierarchical model, data is shown as a collection of tables, or segments that form a hierarchical relation. </a:t>
            </a:r>
          </a:p>
          <a:p>
            <a:pPr lvl="1"/>
            <a:r>
              <a:rPr lang="en-US" b="0" i="0" dirty="0">
                <a:effectLst/>
                <a:latin typeface="Century Gothic" panose="020B0502020202020204" pitchFamily="34" charset="0"/>
              </a:rPr>
              <a:t>IBM’s IMS</a:t>
            </a:r>
          </a:p>
          <a:p>
            <a:pPr marL="457200" lvl="1" indent="0">
              <a:buNone/>
            </a:pPr>
            <a:endParaRPr lang="en-US" dirty="0">
              <a:latin typeface="Century Gothic" panose="020B0502020202020204" pitchFamily="34" charset="0"/>
            </a:endParaRPr>
          </a:p>
        </p:txBody>
      </p:sp>
      <p:pic>
        <p:nvPicPr>
          <p:cNvPr id="4" name="Picture 4" descr="Microsoft Access logo and symbol, meaning, history, PNG">
            <a:extLst>
              <a:ext uri="{FF2B5EF4-FFF2-40B4-BE49-F238E27FC236}">
                <a16:creationId xmlns:a16="http://schemas.microsoft.com/office/drawing/2014/main" id="{6A484DCA-1620-9744-3C2A-5A2A44D4AF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95" r="34238" b="-16"/>
          <a:stretch/>
        </p:blipFill>
        <p:spPr bwMode="auto">
          <a:xfrm>
            <a:off x="7524672" y="3526971"/>
            <a:ext cx="2588947" cy="272142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43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F7B80-B50F-5A87-7E37-2B0E45CDFCFD}"/>
              </a:ext>
            </a:extLst>
          </p:cNvPr>
          <p:cNvSpPr>
            <a:spLocks noGrp="1"/>
          </p:cNvSpPr>
          <p:nvPr>
            <p:ph type="title"/>
          </p:nvPr>
        </p:nvSpPr>
        <p:spPr>
          <a:xfrm>
            <a:off x="648930" y="629266"/>
            <a:ext cx="9252154" cy="1223983"/>
          </a:xfrm>
        </p:spPr>
        <p:txBody>
          <a:bodyPr>
            <a:normAutofit/>
          </a:bodyPr>
          <a:lstStyle/>
          <a:p>
            <a:r>
              <a:rPr lang="en-US" dirty="0"/>
              <a:t>NoSQL Database</a:t>
            </a:r>
          </a:p>
        </p:txBody>
      </p:sp>
      <p:sp>
        <p:nvSpPr>
          <p:cNvPr id="3" name="Content Placeholder 2">
            <a:extLst>
              <a:ext uri="{FF2B5EF4-FFF2-40B4-BE49-F238E27FC236}">
                <a16:creationId xmlns:a16="http://schemas.microsoft.com/office/drawing/2014/main" id="{EEB003E7-58E7-DC9C-7782-6A476AE4BE08}"/>
              </a:ext>
            </a:extLst>
          </p:cNvPr>
          <p:cNvSpPr>
            <a:spLocks noGrp="1"/>
          </p:cNvSpPr>
          <p:nvPr>
            <p:ph idx="1"/>
          </p:nvPr>
        </p:nvSpPr>
        <p:spPr>
          <a:xfrm>
            <a:off x="1470460" y="1881825"/>
            <a:ext cx="4540630" cy="3543298"/>
          </a:xfrm>
        </p:spPr>
        <p:txBody>
          <a:bodyPr>
            <a:normAutofit/>
          </a:bodyPr>
          <a:lstStyle/>
          <a:p>
            <a:r>
              <a:rPr lang="en-US" b="0" i="0" dirty="0">
                <a:effectLst/>
                <a:latin typeface="Century Gothic" panose="020B0502020202020204" pitchFamily="34" charset="0"/>
              </a:rPr>
              <a:t>NoSQL databases or “nonrelational databases” show that they can handle huge volumes of rapidly changing, unstructured data in different ways than a relational (SQL) database with rows and tables.</a:t>
            </a:r>
            <a:endParaRPr lang="en-US" dirty="0">
              <a:latin typeface="Century Gothic" panose="020B0502020202020204" pitchFamily="34" charset="0"/>
            </a:endParaRPr>
          </a:p>
        </p:txBody>
      </p:sp>
      <p:pic>
        <p:nvPicPr>
          <p:cNvPr id="3074" name="Picture 2" descr="Azure Cosmos DB Connector for ETL Integration to Cloud Data Warehouse">
            <a:extLst>
              <a:ext uri="{FF2B5EF4-FFF2-40B4-BE49-F238E27FC236}">
                <a16:creationId xmlns:a16="http://schemas.microsoft.com/office/drawing/2014/main" id="{96D31100-6882-C458-D993-8F5720174E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56" r="1453" b="2"/>
          <a:stretch/>
        </p:blipFill>
        <p:spPr bwMode="auto">
          <a:xfrm>
            <a:off x="7277395" y="1881824"/>
            <a:ext cx="3370798" cy="3543298"/>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04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FDF6-5943-AF72-A32F-C41B542E5DF4}"/>
              </a:ext>
            </a:extLst>
          </p:cNvPr>
          <p:cNvSpPr>
            <a:spLocks noGrp="1"/>
          </p:cNvSpPr>
          <p:nvPr>
            <p:ph type="title"/>
          </p:nvPr>
        </p:nvSpPr>
        <p:spPr>
          <a:xfrm>
            <a:off x="643855" y="1447799"/>
            <a:ext cx="3108626" cy="1444752"/>
          </a:xfrm>
        </p:spPr>
        <p:txBody>
          <a:bodyPr anchor="b">
            <a:normAutofit/>
          </a:bodyPr>
          <a:lstStyle/>
          <a:p>
            <a:pPr>
              <a:lnSpc>
                <a:spcPct val="90000"/>
              </a:lnSpc>
            </a:pPr>
            <a:r>
              <a:rPr lang="en-US" sz="3200"/>
              <a:t>Object-Based &amp; Object-Oriented</a:t>
            </a:r>
          </a:p>
        </p:txBody>
      </p:sp>
      <p:sp>
        <p:nvSpPr>
          <p:cNvPr id="4103"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105" name="Rectangle 4104">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109" name="Rectangle 4108">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31FD7E8-5174-DD36-E974-534019C0EA15}"/>
              </a:ext>
            </a:extLst>
          </p:cNvPr>
          <p:cNvSpPr>
            <a:spLocks noGrp="1"/>
          </p:cNvSpPr>
          <p:nvPr>
            <p:ph idx="1"/>
          </p:nvPr>
        </p:nvSpPr>
        <p:spPr>
          <a:xfrm>
            <a:off x="643855" y="3072385"/>
            <a:ext cx="3108057" cy="2947415"/>
          </a:xfrm>
        </p:spPr>
        <p:txBody>
          <a:bodyPr>
            <a:normAutofit/>
          </a:bodyPr>
          <a:lstStyle/>
          <a:p>
            <a:r>
              <a:rPr lang="en-US" sz="1400" dirty="0"/>
              <a:t>Object-Based</a:t>
            </a:r>
          </a:p>
          <a:p>
            <a:pPr lvl="1"/>
            <a:r>
              <a:rPr lang="en-US" sz="1400" b="0" i="0" dirty="0">
                <a:effectLst/>
                <a:latin typeface="Century Gothic" panose="020B0502020202020204" pitchFamily="34" charset="0"/>
              </a:rPr>
              <a:t>each entity is treated as an object and represented in a table</a:t>
            </a:r>
          </a:p>
          <a:p>
            <a:r>
              <a:rPr lang="en-US" sz="1400" dirty="0">
                <a:latin typeface="Century Gothic" panose="020B0502020202020204" pitchFamily="34" charset="0"/>
              </a:rPr>
              <a:t>Object-Oriented</a:t>
            </a:r>
          </a:p>
          <a:p>
            <a:pPr lvl="1"/>
            <a:r>
              <a:rPr lang="en-US" sz="1400" b="0" i="0" dirty="0">
                <a:effectLst/>
                <a:latin typeface="Century Gothic" panose="020B0502020202020204" pitchFamily="34" charset="0"/>
              </a:rPr>
              <a:t>allows direct access to data from an object-oriented programming language using the language’s native type system</a:t>
            </a:r>
            <a:endParaRPr lang="en-US" sz="1400" dirty="0">
              <a:latin typeface="Century Gothic" panose="020B0502020202020204" pitchFamily="34" charset="0"/>
            </a:endParaRPr>
          </a:p>
        </p:txBody>
      </p:sp>
      <p:pic>
        <p:nvPicPr>
          <p:cNvPr id="4098" name="Picture 2" descr="Webcrossing and our NoSQL Object Oriented Database | Elliptics">
            <a:extLst>
              <a:ext uri="{FF2B5EF4-FFF2-40B4-BE49-F238E27FC236}">
                <a16:creationId xmlns:a16="http://schemas.microsoft.com/office/drawing/2014/main" id="{980DC3B8-C569-8AD6-D379-40FC9ECFADD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48451" y="2052999"/>
            <a:ext cx="6495847" cy="336160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15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9B36-DAC5-40F3-0036-1F5AE8177687}"/>
              </a:ext>
            </a:extLst>
          </p:cNvPr>
          <p:cNvSpPr>
            <a:spLocks noGrp="1"/>
          </p:cNvSpPr>
          <p:nvPr>
            <p:ph type="title"/>
          </p:nvPr>
        </p:nvSpPr>
        <p:spPr>
          <a:xfrm>
            <a:off x="648929" y="1450259"/>
            <a:ext cx="3753599" cy="1442153"/>
          </a:xfrm>
        </p:spPr>
        <p:txBody>
          <a:bodyPr>
            <a:normAutofit/>
          </a:bodyPr>
          <a:lstStyle/>
          <a:p>
            <a:r>
              <a:rPr lang="en-US" sz="3600"/>
              <a:t>Distributed</a:t>
            </a:r>
          </a:p>
        </p:txBody>
      </p:sp>
      <p:sp>
        <p:nvSpPr>
          <p:cNvPr id="3" name="Content Placeholder 2">
            <a:extLst>
              <a:ext uri="{FF2B5EF4-FFF2-40B4-BE49-F238E27FC236}">
                <a16:creationId xmlns:a16="http://schemas.microsoft.com/office/drawing/2014/main" id="{F6314740-68EE-FF18-DC08-16A0949BC9D2}"/>
              </a:ext>
            </a:extLst>
          </p:cNvPr>
          <p:cNvSpPr>
            <a:spLocks noGrp="1"/>
          </p:cNvSpPr>
          <p:nvPr>
            <p:ph idx="1"/>
          </p:nvPr>
        </p:nvSpPr>
        <p:spPr>
          <a:xfrm>
            <a:off x="647700" y="3072385"/>
            <a:ext cx="3754987" cy="2947415"/>
          </a:xfrm>
        </p:spPr>
        <p:txBody>
          <a:bodyPr>
            <a:normAutofit/>
          </a:bodyPr>
          <a:lstStyle/>
          <a:p>
            <a:r>
              <a:rPr lang="en-US" sz="1800" b="0" i="0">
                <a:effectLst/>
                <a:latin typeface="Century Gothic" panose="020B0502020202020204" pitchFamily="34" charset="0"/>
              </a:rPr>
              <a:t>Definition-a database that is not limited to one system and is spread over different sites, i.e., on multiple computers or over a network of computers</a:t>
            </a:r>
            <a:endParaRPr lang="en-US" sz="1800">
              <a:latin typeface="Century Gothic" panose="020B0502020202020204" pitchFamily="34" charset="0"/>
            </a:endParaRPr>
          </a:p>
        </p:txBody>
      </p:sp>
      <p:pic>
        <p:nvPicPr>
          <p:cNvPr id="5122" name="Picture 2" descr="Best 25+ Apache cassandra ideas on Pinterest | Cassandra database ...">
            <a:extLst>
              <a:ext uri="{FF2B5EF4-FFF2-40B4-BE49-F238E27FC236}">
                <a16:creationId xmlns:a16="http://schemas.microsoft.com/office/drawing/2014/main" id="{6FF95551-4FB2-CCD6-9017-D669EB82AB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27" r="1" b="1"/>
          <a:stretch/>
        </p:blipFill>
        <p:spPr bwMode="auto">
          <a:xfrm>
            <a:off x="5050389" y="1447799"/>
            <a:ext cx="6493910" cy="4572001"/>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16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C352-6897-4A40-1094-AC9188F28C75}"/>
              </a:ext>
            </a:extLst>
          </p:cNvPr>
          <p:cNvSpPr>
            <a:spLocks noGrp="1"/>
          </p:cNvSpPr>
          <p:nvPr>
            <p:ph type="title"/>
          </p:nvPr>
        </p:nvSpPr>
        <p:spPr>
          <a:xfrm>
            <a:off x="648930" y="629266"/>
            <a:ext cx="6188190" cy="1622321"/>
          </a:xfrm>
        </p:spPr>
        <p:txBody>
          <a:bodyPr>
            <a:normAutofit/>
          </a:bodyPr>
          <a:lstStyle/>
          <a:p>
            <a:r>
              <a:rPr lang="en-US" dirty="0"/>
              <a:t>Database Security</a:t>
            </a:r>
          </a:p>
        </p:txBody>
      </p:sp>
      <p:sp>
        <p:nvSpPr>
          <p:cNvPr id="3" name="Content Placeholder 2">
            <a:extLst>
              <a:ext uri="{FF2B5EF4-FFF2-40B4-BE49-F238E27FC236}">
                <a16:creationId xmlns:a16="http://schemas.microsoft.com/office/drawing/2014/main" id="{55724DA9-11B6-C657-EAE4-A7657956B61C}"/>
              </a:ext>
            </a:extLst>
          </p:cNvPr>
          <p:cNvSpPr>
            <a:spLocks noGrp="1"/>
          </p:cNvSpPr>
          <p:nvPr>
            <p:ph idx="1"/>
          </p:nvPr>
        </p:nvSpPr>
        <p:spPr>
          <a:xfrm>
            <a:off x="648930" y="2438400"/>
            <a:ext cx="6188189" cy="3785419"/>
          </a:xfrm>
        </p:spPr>
        <p:txBody>
          <a:bodyPr>
            <a:normAutofit/>
          </a:bodyPr>
          <a:lstStyle/>
          <a:p>
            <a:r>
              <a:rPr lang="en-US" b="0" i="0" dirty="0">
                <a:effectLst/>
                <a:latin typeface="Century Gothic" panose="020B0502020202020204" pitchFamily="34" charset="0"/>
              </a:rPr>
              <a:t>Database security refers to the range of tools, controls, and measures designed to establish and preserve database confidentiality, integrity, and availability.</a:t>
            </a:r>
            <a:endParaRPr lang="en-US" dirty="0">
              <a:latin typeface="Century Gothic" panose="020B0502020202020204" pitchFamily="34" charset="0"/>
            </a:endParaRPr>
          </a:p>
        </p:txBody>
      </p:sp>
      <p:sp>
        <p:nvSpPr>
          <p:cNvPr id="10" name="Freeform 31">
            <a:extLst>
              <a:ext uri="{FF2B5EF4-FFF2-40B4-BE49-F238E27FC236}">
                <a16:creationId xmlns:a16="http://schemas.microsoft.com/office/drawing/2014/main" id="{C89FDD9F-84AD-4824-89D2-9E286F56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AFF99B9-09FA-411A-8B54-D714B2EE9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0"/>
            <a:ext cx="406254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7E6CE931-52B0-4AD0-991F-0648E313B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47253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Graphic 6" descr="Laptop Secure">
            <a:extLst>
              <a:ext uri="{FF2B5EF4-FFF2-40B4-BE49-F238E27FC236}">
                <a16:creationId xmlns:a16="http://schemas.microsoft.com/office/drawing/2014/main" id="{02618579-771F-E00C-275F-4C4C34F4C1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9871" y="1721993"/>
            <a:ext cx="3414010" cy="3414010"/>
          </a:xfrm>
          <a:prstGeom prst="rect">
            <a:avLst/>
          </a:prstGeom>
          <a:effectLst/>
        </p:spPr>
      </p:pic>
      <p:sp>
        <p:nvSpPr>
          <p:cNvPr id="16" name="Rectangle 15">
            <a:extLst>
              <a:ext uri="{FF2B5EF4-FFF2-40B4-BE49-F238E27FC236}">
                <a16:creationId xmlns:a16="http://schemas.microsoft.com/office/drawing/2014/main" id="{D138FED9-7840-470D-BB14-BF4696ADA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6130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85CF-5795-ABAC-6D1E-42E3F4459A42}"/>
              </a:ext>
            </a:extLst>
          </p:cNvPr>
          <p:cNvSpPr>
            <a:spLocks noGrp="1"/>
          </p:cNvSpPr>
          <p:nvPr>
            <p:ph type="title"/>
          </p:nvPr>
        </p:nvSpPr>
        <p:spPr>
          <a:xfrm>
            <a:off x="648930" y="629266"/>
            <a:ext cx="9252154" cy="1223983"/>
          </a:xfrm>
        </p:spPr>
        <p:txBody>
          <a:bodyPr>
            <a:normAutofit/>
          </a:bodyPr>
          <a:lstStyle/>
          <a:p>
            <a:r>
              <a:rPr lang="en-US"/>
              <a:t>Inference &amp; Aggregation</a:t>
            </a:r>
            <a:endParaRPr lang="en-US" dirty="0"/>
          </a:p>
        </p:txBody>
      </p:sp>
      <p:sp>
        <p:nvSpPr>
          <p:cNvPr id="3" name="Content Placeholder 2">
            <a:extLst>
              <a:ext uri="{FF2B5EF4-FFF2-40B4-BE49-F238E27FC236}">
                <a16:creationId xmlns:a16="http://schemas.microsoft.com/office/drawing/2014/main" id="{856AF365-8DD4-71C1-42E4-7B1560D825F0}"/>
              </a:ext>
            </a:extLst>
          </p:cNvPr>
          <p:cNvSpPr>
            <a:spLocks noGrp="1"/>
          </p:cNvSpPr>
          <p:nvPr>
            <p:ph idx="1"/>
          </p:nvPr>
        </p:nvSpPr>
        <p:spPr>
          <a:xfrm>
            <a:off x="1103311" y="2052214"/>
            <a:ext cx="4338409" cy="4196185"/>
          </a:xfrm>
        </p:spPr>
        <p:txBody>
          <a:bodyPr>
            <a:normAutofit/>
          </a:bodyPr>
          <a:lstStyle/>
          <a:p>
            <a:r>
              <a:rPr lang="en-US"/>
              <a:t>Inference</a:t>
            </a:r>
          </a:p>
          <a:p>
            <a:pPr lvl="1"/>
            <a:r>
              <a:rPr lang="en-US"/>
              <a:t>A database technique used to attack databases where malicious users infer sensitive information from complex databases at a high level.</a:t>
            </a:r>
          </a:p>
          <a:p>
            <a:r>
              <a:rPr lang="en-US"/>
              <a:t>Aggregation</a:t>
            </a:r>
          </a:p>
          <a:p>
            <a:pPr lvl="1"/>
            <a:r>
              <a:rPr lang="en-US"/>
              <a:t>The process by which entities are combined to form a single meaningful entity</a:t>
            </a:r>
          </a:p>
          <a:p>
            <a:pPr marL="457200" lvl="1" indent="0">
              <a:buNone/>
            </a:pPr>
            <a:endParaRPr lang="en-US" dirty="0"/>
          </a:p>
        </p:txBody>
      </p:sp>
      <p:pic>
        <p:nvPicPr>
          <p:cNvPr id="6146" name="Picture 2" descr="16-Databases">
            <a:extLst>
              <a:ext uri="{FF2B5EF4-FFF2-40B4-BE49-F238E27FC236}">
                <a16:creationId xmlns:a16="http://schemas.microsoft.com/office/drawing/2014/main" id="{68EAE0E9-F8C2-4D83-3293-9219859B63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69" b="4080"/>
          <a:stretch/>
        </p:blipFill>
        <p:spPr bwMode="auto">
          <a:xfrm>
            <a:off x="6091916" y="2052213"/>
            <a:ext cx="5451627"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136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123</TotalTime>
  <Words>694</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rooney-web</vt:lpstr>
      <vt:lpstr>Times New Roman</vt:lpstr>
      <vt:lpstr>Wingdings 3</vt:lpstr>
      <vt:lpstr>Ion</vt:lpstr>
      <vt:lpstr>Database Systems &amp; Database Security</vt:lpstr>
      <vt:lpstr>Introduction</vt:lpstr>
      <vt:lpstr>Database Management System</vt:lpstr>
      <vt:lpstr>Relational Database &amp; Hierarchical</vt:lpstr>
      <vt:lpstr>NoSQL Database</vt:lpstr>
      <vt:lpstr>Object-Based &amp; Object-Oriented</vt:lpstr>
      <vt:lpstr>Distributed</vt:lpstr>
      <vt:lpstr>Database Security</vt:lpstr>
      <vt:lpstr>Inference &amp; Aggregation</vt:lpstr>
      <vt:lpstr>Injections &amp; Data Corruption</vt:lpstr>
      <vt:lpstr>Unauthorized Access &amp; Hashing and Encryption</vt:lpstr>
      <vt:lpstr>Database Access Controls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&amp; Database Security</dc:title>
  <dc:creator>Shanysse Alexander</dc:creator>
  <cp:lastModifiedBy>Shanysse Alexander</cp:lastModifiedBy>
  <cp:revision>1</cp:revision>
  <dcterms:created xsi:type="dcterms:W3CDTF">2023-03-20T01:39:15Z</dcterms:created>
  <dcterms:modified xsi:type="dcterms:W3CDTF">2023-03-20T03:42:24Z</dcterms:modified>
</cp:coreProperties>
</file>