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326"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428" r:id="rId28"/>
    <p:sldId id="369" r:id="rId29"/>
    <p:sldId id="370" r:id="rId30"/>
    <p:sldId id="371" r:id="rId31"/>
    <p:sldId id="372" r:id="rId32"/>
    <p:sldId id="373" r:id="rId33"/>
    <p:sldId id="374" r:id="rId34"/>
    <p:sldId id="379" r:id="rId35"/>
    <p:sldId id="375" r:id="rId36"/>
    <p:sldId id="376" r:id="rId37"/>
    <p:sldId id="377" r:id="rId38"/>
    <p:sldId id="378" r:id="rId39"/>
    <p:sldId id="380" r:id="rId40"/>
    <p:sldId id="381" r:id="rId41"/>
    <p:sldId id="382" r:id="rId42"/>
    <p:sldId id="386" r:id="rId43"/>
    <p:sldId id="398" r:id="rId44"/>
    <p:sldId id="384" r:id="rId45"/>
    <p:sldId id="385" r:id="rId46"/>
    <p:sldId id="387" r:id="rId47"/>
    <p:sldId id="388" r:id="rId48"/>
    <p:sldId id="389" r:id="rId49"/>
    <p:sldId id="390" r:id="rId50"/>
    <p:sldId id="391" r:id="rId51"/>
    <p:sldId id="392" r:id="rId52"/>
    <p:sldId id="393" r:id="rId53"/>
    <p:sldId id="394" r:id="rId54"/>
    <p:sldId id="395" r:id="rId55"/>
    <p:sldId id="396" r:id="rId56"/>
    <p:sldId id="397" r:id="rId57"/>
    <p:sldId id="399" r:id="rId58"/>
    <p:sldId id="400" r:id="rId59"/>
    <p:sldId id="401" r:id="rId60"/>
    <p:sldId id="402" r:id="rId61"/>
    <p:sldId id="403" r:id="rId62"/>
    <p:sldId id="404" r:id="rId63"/>
    <p:sldId id="405" r:id="rId64"/>
    <p:sldId id="406" r:id="rId65"/>
    <p:sldId id="407" r:id="rId66"/>
    <p:sldId id="408" r:id="rId67"/>
    <p:sldId id="409" r:id="rId68"/>
    <p:sldId id="410" r:id="rId69"/>
    <p:sldId id="411" r:id="rId70"/>
    <p:sldId id="412" r:id="rId71"/>
    <p:sldId id="413" r:id="rId72"/>
    <p:sldId id="414" r:id="rId73"/>
    <p:sldId id="415" r:id="rId74"/>
    <p:sldId id="416" r:id="rId75"/>
    <p:sldId id="417" r:id="rId76"/>
    <p:sldId id="418" r:id="rId77"/>
    <p:sldId id="419" r:id="rId78"/>
    <p:sldId id="421" r:id="rId79"/>
    <p:sldId id="420" r:id="rId80"/>
    <p:sldId id="422" r:id="rId81"/>
    <p:sldId id="423" r:id="rId82"/>
    <p:sldId id="424" r:id="rId83"/>
    <p:sldId id="425" r:id="rId84"/>
    <p:sldId id="426" r:id="rId85"/>
    <p:sldId id="427" r:id="rId86"/>
    <p:sldId id="429" r:id="rId87"/>
    <p:sldId id="430" r:id="rId88"/>
    <p:sldId id="433" r:id="rId89"/>
    <p:sldId id="431" r:id="rId90"/>
    <p:sldId id="432" r:id="rId91"/>
    <p:sldId id="327" r:id="rId92"/>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charset="0"/>
        <a:ea typeface="宋体" pitchFamily="2" charset="-122"/>
        <a:cs typeface="+mn-cs"/>
      </a:defRPr>
    </a:lvl1pPr>
    <a:lvl2pPr marL="457200" algn="l" rtl="0" fontAlgn="base">
      <a:spcBef>
        <a:spcPct val="0"/>
      </a:spcBef>
      <a:spcAft>
        <a:spcPct val="0"/>
      </a:spcAft>
      <a:defRPr sz="1400" kern="1200">
        <a:solidFill>
          <a:schemeClr val="tx1"/>
        </a:solidFill>
        <a:latin typeface="Arial" charset="0"/>
        <a:ea typeface="宋体" pitchFamily="2" charset="-122"/>
        <a:cs typeface="+mn-cs"/>
      </a:defRPr>
    </a:lvl2pPr>
    <a:lvl3pPr marL="914400" algn="l" rtl="0" fontAlgn="base">
      <a:spcBef>
        <a:spcPct val="0"/>
      </a:spcBef>
      <a:spcAft>
        <a:spcPct val="0"/>
      </a:spcAft>
      <a:defRPr sz="1400" kern="1200">
        <a:solidFill>
          <a:schemeClr val="tx1"/>
        </a:solidFill>
        <a:latin typeface="Arial" charset="0"/>
        <a:ea typeface="宋体" pitchFamily="2" charset="-122"/>
        <a:cs typeface="+mn-cs"/>
      </a:defRPr>
    </a:lvl3pPr>
    <a:lvl4pPr marL="1371600" algn="l" rtl="0" fontAlgn="base">
      <a:spcBef>
        <a:spcPct val="0"/>
      </a:spcBef>
      <a:spcAft>
        <a:spcPct val="0"/>
      </a:spcAft>
      <a:defRPr sz="1400" kern="1200">
        <a:solidFill>
          <a:schemeClr val="tx1"/>
        </a:solidFill>
        <a:latin typeface="Arial" charset="0"/>
        <a:ea typeface="宋体" pitchFamily="2" charset="-122"/>
        <a:cs typeface="+mn-cs"/>
      </a:defRPr>
    </a:lvl4pPr>
    <a:lvl5pPr marL="1828800" algn="l" rtl="0" fontAlgn="base">
      <a:spcBef>
        <a:spcPct val="0"/>
      </a:spcBef>
      <a:spcAft>
        <a:spcPct val="0"/>
      </a:spcAft>
      <a:defRPr sz="1400" kern="1200">
        <a:solidFill>
          <a:schemeClr val="tx1"/>
        </a:solidFill>
        <a:latin typeface="Arial" charset="0"/>
        <a:ea typeface="宋体" pitchFamily="2" charset="-122"/>
        <a:cs typeface="+mn-cs"/>
      </a:defRPr>
    </a:lvl5pPr>
    <a:lvl6pPr marL="2286000" algn="l" defTabSz="914400" rtl="0" eaLnBrk="1" latinLnBrk="0" hangingPunct="1">
      <a:defRPr sz="1400" kern="1200">
        <a:solidFill>
          <a:schemeClr val="tx1"/>
        </a:solidFill>
        <a:latin typeface="Arial" charset="0"/>
        <a:ea typeface="宋体" pitchFamily="2" charset="-122"/>
        <a:cs typeface="+mn-cs"/>
      </a:defRPr>
    </a:lvl6pPr>
    <a:lvl7pPr marL="2743200" algn="l" defTabSz="914400" rtl="0" eaLnBrk="1" latinLnBrk="0" hangingPunct="1">
      <a:defRPr sz="1400" kern="1200">
        <a:solidFill>
          <a:schemeClr val="tx1"/>
        </a:solidFill>
        <a:latin typeface="Arial" charset="0"/>
        <a:ea typeface="宋体" pitchFamily="2" charset="-122"/>
        <a:cs typeface="+mn-cs"/>
      </a:defRPr>
    </a:lvl7pPr>
    <a:lvl8pPr marL="3200400" algn="l" defTabSz="914400" rtl="0" eaLnBrk="1" latinLnBrk="0" hangingPunct="1">
      <a:defRPr sz="1400" kern="1200">
        <a:solidFill>
          <a:schemeClr val="tx1"/>
        </a:solidFill>
        <a:latin typeface="Arial" charset="0"/>
        <a:ea typeface="宋体" pitchFamily="2" charset="-122"/>
        <a:cs typeface="+mn-cs"/>
      </a:defRPr>
    </a:lvl8pPr>
    <a:lvl9pPr marL="3657600" algn="l" defTabSz="914400" rtl="0" eaLnBrk="1" latinLnBrk="0" hangingPunct="1">
      <a:defRPr sz="14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FF"/>
    <a:srgbClr val="009300"/>
    <a:srgbClr val="A3D8A3"/>
    <a:srgbClr val="FF0000"/>
    <a:srgbClr val="FF00FF"/>
    <a:srgbClr val="1D09AF"/>
    <a:srgbClr val="004FB8"/>
    <a:srgbClr val="CF332F"/>
    <a:srgbClr val="D32B2B"/>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18" autoAdjust="0"/>
  </p:normalViewPr>
  <p:slideViewPr>
    <p:cSldViewPr>
      <p:cViewPr varScale="1">
        <p:scale>
          <a:sx n="71" d="100"/>
          <a:sy n="71" d="100"/>
        </p:scale>
        <p:origin x="108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F1A4AEE7-2F66-4310-9E7D-1EA9D0321DF3}" type="datetimeFigureOut">
              <a:rPr lang="zh-CN" altLang="en-US"/>
              <a:pPr/>
              <a:t>2014/9/12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3543D9-232C-4AA5-998E-78BC0B5567FC}" type="slidenum">
              <a:rPr lang="zh-CN" altLang="en-US"/>
              <a:pPr/>
              <a:t>‹#›</a:t>
            </a:fld>
            <a:endParaRPr lang="en-US" altLang="zh-CN"/>
          </a:p>
        </p:txBody>
      </p:sp>
    </p:spTree>
    <p:extLst>
      <p:ext uri="{BB962C8B-B14F-4D97-AF65-F5344CB8AC3E}">
        <p14:creationId xmlns:p14="http://schemas.microsoft.com/office/powerpoint/2010/main" val="256585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0BEE249-1F12-4D48-84D2-A7E046DC4041}" type="datetimeFigureOut">
              <a:rPr lang="zh-CN" altLang="en-US"/>
              <a:pPr/>
              <a:t>2014/9/12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3C4045-7161-4C3F-B6BD-326A1635C69D}" type="slidenum">
              <a:rPr lang="zh-CN" altLang="en-US"/>
              <a:pPr/>
              <a:t>‹#›</a:t>
            </a:fld>
            <a:endParaRPr lang="en-US" altLang="zh-CN"/>
          </a:p>
        </p:txBody>
      </p:sp>
    </p:spTree>
    <p:extLst>
      <p:ext uri="{BB962C8B-B14F-4D97-AF65-F5344CB8AC3E}">
        <p14:creationId xmlns:p14="http://schemas.microsoft.com/office/powerpoint/2010/main" val="110758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3637B6D-D848-4357-ABC0-A1C24EB2142B}" type="datetimeFigureOut">
              <a:rPr lang="zh-CN" altLang="en-US"/>
              <a:pPr/>
              <a:t>2014/9/12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7CFD1F9-BD81-4064-B024-A49E202A2016}" type="slidenum">
              <a:rPr lang="zh-CN" altLang="en-US"/>
              <a:pPr/>
              <a:t>‹#›</a:t>
            </a:fld>
            <a:endParaRPr lang="en-US" altLang="zh-CN"/>
          </a:p>
        </p:txBody>
      </p:sp>
    </p:spTree>
    <p:extLst>
      <p:ext uri="{BB962C8B-B14F-4D97-AF65-F5344CB8AC3E}">
        <p14:creationId xmlns:p14="http://schemas.microsoft.com/office/powerpoint/2010/main" val="184619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1E481A8-8852-46E4-A024-22EABD81AA26}" type="datetimeFigureOut">
              <a:rPr lang="zh-CN" altLang="en-US"/>
              <a:pPr/>
              <a:t>2014/9/12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8B94EE1-9E53-48BB-95CB-291B53FBA049}" type="slidenum">
              <a:rPr lang="zh-CN" altLang="en-US"/>
              <a:pPr/>
              <a:t>‹#›</a:t>
            </a:fld>
            <a:endParaRPr lang="en-US" altLang="zh-CN"/>
          </a:p>
        </p:txBody>
      </p:sp>
    </p:spTree>
    <p:extLst>
      <p:ext uri="{BB962C8B-B14F-4D97-AF65-F5344CB8AC3E}">
        <p14:creationId xmlns:p14="http://schemas.microsoft.com/office/powerpoint/2010/main" val="95699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20F3B8FA-38B4-4AFD-AFF2-C37BA2AE2839}" type="datetimeFigureOut">
              <a:rPr lang="zh-CN" altLang="en-US"/>
              <a:pPr/>
              <a:t>2014/9/12</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2FC1703-51CA-4CF1-BA8F-477A75ACE1A6}" type="slidenum">
              <a:rPr lang="zh-CN" altLang="en-US"/>
              <a:pPr/>
              <a:t>‹#›</a:t>
            </a:fld>
            <a:endParaRPr lang="en-US" altLang="zh-CN"/>
          </a:p>
        </p:txBody>
      </p:sp>
    </p:spTree>
    <p:extLst>
      <p:ext uri="{BB962C8B-B14F-4D97-AF65-F5344CB8AC3E}">
        <p14:creationId xmlns:p14="http://schemas.microsoft.com/office/powerpoint/2010/main" val="308274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DB3AD8F8-3B45-4152-BE00-75F28B015BE8}" type="datetimeFigureOut">
              <a:rPr lang="zh-CN" altLang="en-US"/>
              <a:pPr/>
              <a:t>2014/9/12</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1B8AC70-74D3-4AE9-B5D5-12901217BAB9}" type="slidenum">
              <a:rPr lang="zh-CN" altLang="en-US"/>
              <a:pPr/>
              <a:t>‹#›</a:t>
            </a:fld>
            <a:endParaRPr lang="en-US" altLang="zh-CN"/>
          </a:p>
        </p:txBody>
      </p:sp>
    </p:spTree>
    <p:extLst>
      <p:ext uri="{BB962C8B-B14F-4D97-AF65-F5344CB8AC3E}">
        <p14:creationId xmlns:p14="http://schemas.microsoft.com/office/powerpoint/2010/main" val="158419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7DAEB495-8B5C-45DA-8019-7B3786247883}" type="datetimeFigureOut">
              <a:rPr lang="zh-CN" altLang="en-US"/>
              <a:pPr/>
              <a:t>2014/9/12</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914459-3829-4352-B93A-FEBB65F40D7D}" type="slidenum">
              <a:rPr lang="zh-CN" altLang="en-US"/>
              <a:pPr/>
              <a:t>‹#›</a:t>
            </a:fld>
            <a:endParaRPr lang="en-US" altLang="zh-CN"/>
          </a:p>
        </p:txBody>
      </p:sp>
    </p:spTree>
    <p:extLst>
      <p:ext uri="{BB962C8B-B14F-4D97-AF65-F5344CB8AC3E}">
        <p14:creationId xmlns:p14="http://schemas.microsoft.com/office/powerpoint/2010/main" val="388805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C544DC2A-27CC-4572-B008-7581FD994353}" type="datetimeFigureOut">
              <a:rPr lang="zh-CN" altLang="en-US"/>
              <a:pPr/>
              <a:t>2014/9/12</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4795CC9-90BD-47CC-A0C5-F48DCD9B0D0F}" type="slidenum">
              <a:rPr lang="zh-CN" altLang="en-US"/>
              <a:pPr/>
              <a:t>‹#›</a:t>
            </a:fld>
            <a:endParaRPr lang="en-US" altLang="zh-CN"/>
          </a:p>
        </p:txBody>
      </p:sp>
    </p:spTree>
    <p:extLst>
      <p:ext uri="{BB962C8B-B14F-4D97-AF65-F5344CB8AC3E}">
        <p14:creationId xmlns:p14="http://schemas.microsoft.com/office/powerpoint/2010/main" val="111785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753AECD-3CF1-4634-B082-CAC9AF8F764E}" type="datetimeFigureOut">
              <a:rPr lang="zh-CN" altLang="en-US"/>
              <a:pPr/>
              <a:t>2014/9/12</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C704C4C-2B2F-48E1-A35F-8DE122134C0A}" type="slidenum">
              <a:rPr lang="zh-CN" altLang="en-US"/>
              <a:pPr/>
              <a:t>‹#›</a:t>
            </a:fld>
            <a:endParaRPr lang="en-US" altLang="zh-CN"/>
          </a:p>
        </p:txBody>
      </p:sp>
    </p:spTree>
    <p:extLst>
      <p:ext uri="{BB962C8B-B14F-4D97-AF65-F5344CB8AC3E}">
        <p14:creationId xmlns:p14="http://schemas.microsoft.com/office/powerpoint/2010/main" val="58988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A8918DCC-B6AA-4E74-A510-72CC4467A699}" type="datetimeFigureOut">
              <a:rPr lang="zh-CN" altLang="en-US"/>
              <a:pPr/>
              <a:t>2014/9/12</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C0AE45-4E9D-4131-A9C8-5D02CE8FC556}" type="slidenum">
              <a:rPr lang="zh-CN" altLang="en-US"/>
              <a:pPr/>
              <a:t>‹#›</a:t>
            </a:fld>
            <a:endParaRPr lang="en-US" altLang="zh-CN"/>
          </a:p>
        </p:txBody>
      </p:sp>
    </p:spTree>
    <p:extLst>
      <p:ext uri="{BB962C8B-B14F-4D97-AF65-F5344CB8AC3E}">
        <p14:creationId xmlns:p14="http://schemas.microsoft.com/office/powerpoint/2010/main" val="293751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A61E8B71-EDA3-4DF7-A5C0-F25AD8DC09F9}" type="datetimeFigureOut">
              <a:rPr lang="zh-CN" altLang="en-US"/>
              <a:pPr/>
              <a:t>2014/9/12</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1F27894-40D5-4372-9372-FECC2AC47FB5}" type="slidenum">
              <a:rPr lang="zh-CN" altLang="en-US"/>
              <a:pPr/>
              <a:t>‹#›</a:t>
            </a:fld>
            <a:endParaRPr lang="en-US" altLang="zh-CN"/>
          </a:p>
        </p:txBody>
      </p:sp>
    </p:spTree>
    <p:extLst>
      <p:ext uri="{BB962C8B-B14F-4D97-AF65-F5344CB8AC3E}">
        <p14:creationId xmlns:p14="http://schemas.microsoft.com/office/powerpoint/2010/main" val="1045782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60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a:lvl1pPr>
          </a:lstStyle>
          <a:p>
            <a:fld id="{9B652191-CD1B-45C4-9C72-2D0A7B1F2466}" type="datetimeFigureOut">
              <a:rPr lang="zh-CN" altLang="en-US"/>
              <a:pPr/>
              <a:t>2014/9/12</a:t>
            </a:fld>
            <a:endParaRPr lang="en-US" altLang="zh-CN"/>
          </a:p>
        </p:txBody>
      </p:sp>
      <p:sp>
        <p:nvSpPr>
          <p:cNvPr id="2560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a:lvl1pPr>
          </a:lstStyle>
          <a:p>
            <a:endParaRPr lang="en-US" altLang="zh-CN"/>
          </a:p>
        </p:txBody>
      </p:sp>
      <p:sp>
        <p:nvSpPr>
          <p:cNvPr id="2560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a:lvl1pPr>
          </a:lstStyle>
          <a:p>
            <a:fld id="{52F1BE76-88EE-4F6E-A9F6-7BF4B94C2CCB}"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8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useBgFill="1">
        <p:nvSpPr>
          <p:cNvPr id="2050" name="副标题 2"/>
          <p:cNvSpPr>
            <a:spLocks noGrp="1"/>
          </p:cNvSpPr>
          <p:nvPr>
            <p:ph type="subTitle" idx="4294967295"/>
          </p:nvPr>
        </p:nvSpPr>
        <p:spPr>
          <a:xfrm>
            <a:off x="0" y="2636838"/>
            <a:ext cx="9144000" cy="2232025"/>
          </a:xfrm>
        </p:spPr>
        <p:txBody>
          <a:bodyPr/>
          <a:lstStyle/>
          <a:p>
            <a:pPr marL="0" indent="0" algn="ctr">
              <a:buFontTx/>
              <a:buNone/>
            </a:pPr>
            <a:r>
              <a:rPr lang="zh-CN" altLang="en-US" sz="3600" b="1" dirty="0" smtClean="0">
                <a:solidFill>
                  <a:schemeClr val="bg1"/>
                </a:solidFill>
                <a:latin typeface="黑体" pitchFamily="2" charset="-122"/>
                <a:ea typeface="黑体" pitchFamily="2" charset="-122"/>
              </a:rPr>
              <a:t>线程</a:t>
            </a:r>
            <a:r>
              <a:rPr lang="en-US" altLang="zh-CN" sz="3600" b="1" dirty="0" smtClean="0">
                <a:solidFill>
                  <a:schemeClr val="bg1"/>
                </a:solidFill>
                <a:latin typeface="黑体" pitchFamily="2" charset="-122"/>
                <a:ea typeface="黑体" pitchFamily="2" charset="-122"/>
              </a:rPr>
              <a:t>(Thread)</a:t>
            </a:r>
          </a:p>
          <a:p>
            <a:pPr marL="0" indent="0" algn="ctr">
              <a:buFontTx/>
              <a:buNone/>
            </a:pPr>
            <a:r>
              <a:rPr lang="en-US" altLang="zh-CN" sz="3600" b="1" dirty="0" smtClean="0">
                <a:solidFill>
                  <a:schemeClr val="bg1"/>
                </a:solidFill>
                <a:latin typeface="黑体" pitchFamily="2" charset="-122"/>
                <a:ea typeface="黑体" pitchFamily="2" charset="-122"/>
              </a:rPr>
              <a:t>                </a:t>
            </a:r>
            <a:endParaRPr lang="en-US" altLang="zh-CN" sz="3600" b="1" dirty="0">
              <a:solidFill>
                <a:schemeClr val="bg1"/>
              </a:solidFill>
              <a:latin typeface="黑体" pitchFamily="2" charset="-122"/>
              <a:ea typeface="黑体" pitchFamily="2" charset="-122"/>
            </a:endParaRPr>
          </a:p>
          <a:p>
            <a:pPr marL="0" indent="0" algn="ctr">
              <a:buFontTx/>
              <a:buNone/>
            </a:pPr>
            <a:r>
              <a:rPr lang="en-US" altLang="zh-CN" sz="3600" b="1" dirty="0">
                <a:solidFill>
                  <a:schemeClr val="bg1"/>
                </a:solidFill>
                <a:latin typeface="黑体" pitchFamily="2" charset="-122"/>
                <a:ea typeface="黑体" pitchFamily="2" charset="-122"/>
              </a:rPr>
              <a:t>                 </a:t>
            </a:r>
            <a:r>
              <a:rPr lang="en-US" altLang="zh-CN" sz="3600" b="1" dirty="0">
                <a:solidFill>
                  <a:schemeClr val="bg1"/>
                </a:solidFill>
                <a:latin typeface="Arial"/>
                <a:ea typeface="黑体" pitchFamily="2" charset="-122"/>
              </a:rPr>
              <a:t>——</a:t>
            </a:r>
            <a:r>
              <a:rPr lang="en-US" altLang="zh-CN" sz="3600" b="1" dirty="0" smtClean="0">
                <a:solidFill>
                  <a:schemeClr val="bg1"/>
                </a:solidFill>
                <a:latin typeface="黑体" pitchFamily="2" charset="-122"/>
                <a:ea typeface="黑体" pitchFamily="2" charset="-122"/>
              </a:rPr>
              <a:t>2014</a:t>
            </a:r>
            <a:r>
              <a:rPr lang="zh-CN" altLang="en-US" sz="3600" b="1" dirty="0" smtClean="0">
                <a:solidFill>
                  <a:schemeClr val="bg1"/>
                </a:solidFill>
                <a:latin typeface="黑体" pitchFamily="2" charset="-122"/>
                <a:ea typeface="黑体" pitchFamily="2" charset="-122"/>
              </a:rPr>
              <a:t>年</a:t>
            </a:r>
            <a:r>
              <a:rPr lang="en-US" altLang="zh-CN" sz="3600" b="1" dirty="0" smtClean="0">
                <a:solidFill>
                  <a:schemeClr val="bg1"/>
                </a:solidFill>
                <a:latin typeface="黑体" pitchFamily="2" charset="-122"/>
                <a:ea typeface="黑体" pitchFamily="2" charset="-122"/>
              </a:rPr>
              <a:t>09</a:t>
            </a:r>
            <a:r>
              <a:rPr lang="zh-CN" altLang="en-US" sz="3600" b="1" dirty="0" smtClean="0">
                <a:solidFill>
                  <a:schemeClr val="bg1"/>
                </a:solidFill>
                <a:latin typeface="黑体" pitchFamily="2" charset="-122"/>
                <a:ea typeface="黑体" pitchFamily="2" charset="-122"/>
              </a:rPr>
              <a:t>月</a:t>
            </a:r>
            <a:endParaRPr lang="zh-CN" altLang="en-US" sz="36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59832" y="2204864"/>
            <a:ext cx="2492990" cy="1015663"/>
          </a:xfrm>
          <a:prstGeom prst="rect">
            <a:avLst/>
          </a:prstGeom>
        </p:spPr>
        <p:txBody>
          <a:bodyPr wrap="none">
            <a:spAutoFit/>
          </a:bodyPr>
          <a:lstStyle/>
          <a:p>
            <a:r>
              <a:rPr lang="zh-CN" altLang="en-US" sz="6000" dirty="0">
                <a:latin typeface="微软雅黑" pitchFamily="34" charset="-122"/>
                <a:ea typeface="微软雅黑" pitchFamily="34" charset="-122"/>
              </a:rPr>
              <a:t>线程池</a:t>
            </a:r>
            <a:endParaRPr lang="zh-CN" altLang="en-US" sz="6000" dirty="0"/>
          </a:p>
        </p:txBody>
      </p:sp>
    </p:spTree>
    <p:extLst>
      <p:ext uri="{BB962C8B-B14F-4D97-AF65-F5344CB8AC3E}">
        <p14:creationId xmlns:p14="http://schemas.microsoft.com/office/powerpoint/2010/main" val="594671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59832" y="2204864"/>
            <a:ext cx="2492990" cy="1015663"/>
          </a:xfrm>
          <a:prstGeom prst="rect">
            <a:avLst/>
          </a:prstGeom>
        </p:spPr>
        <p:txBody>
          <a:bodyPr wrap="none">
            <a:spAutoFit/>
          </a:bodyPr>
          <a:lstStyle/>
          <a:p>
            <a:r>
              <a:rPr lang="zh-CN" altLang="en-US" sz="6000" dirty="0">
                <a:latin typeface="微软雅黑" pitchFamily="34" charset="-122"/>
                <a:ea typeface="微软雅黑" pitchFamily="34" charset="-122"/>
              </a:rPr>
              <a:t>线程池</a:t>
            </a:r>
            <a:endParaRPr lang="zh-CN" altLang="en-US" sz="6000" dirty="0"/>
          </a:p>
        </p:txBody>
      </p:sp>
      <p:pic>
        <p:nvPicPr>
          <p:cNvPr id="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4184977" cy="5715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3600" b="1" dirty="0" smtClean="0">
                <a:solidFill>
                  <a:srgbClr val="004FB8"/>
                </a:solidFill>
                <a:latin typeface="微软雅黑" pitchFamily="34" charset="-122"/>
                <a:ea typeface="微软雅黑" pitchFamily="34" charset="-122"/>
              </a:rPr>
              <a:t>CLR</a:t>
            </a:r>
            <a:r>
              <a:rPr lang="zh-CN" altLang="en-US" sz="3600" b="1" dirty="0" smtClean="0">
                <a:solidFill>
                  <a:srgbClr val="004FB8"/>
                </a:solidFill>
                <a:latin typeface="微软雅黑" pitchFamily="34" charset="-122"/>
                <a:ea typeface="微软雅黑" pitchFamily="34" charset="-122"/>
              </a:rPr>
              <a:t>线程池基础</a:t>
            </a:r>
            <a:endParaRPr lang="zh-CN" altLang="en-US" sz="2000" b="1" dirty="0">
              <a:solidFill>
                <a:srgbClr val="FF3300"/>
              </a:solidFill>
              <a:latin typeface="微软雅黑" pitchFamily="34" charset="-122"/>
              <a:ea typeface="微软雅黑" pitchFamily="34" charset="-122"/>
            </a:endParaRPr>
          </a:p>
        </p:txBody>
      </p:sp>
      <p:sp>
        <p:nvSpPr>
          <p:cNvPr id="3" name="文本框 2"/>
          <p:cNvSpPr txBox="1"/>
          <p:nvPr/>
        </p:nvSpPr>
        <p:spPr>
          <a:xfrm>
            <a:off x="460413" y="980728"/>
            <a:ext cx="6013185" cy="369332"/>
          </a:xfrm>
          <a:prstGeom prst="rect">
            <a:avLst/>
          </a:prstGeom>
          <a:noFill/>
        </p:spPr>
        <p:txBody>
          <a:bodyPr wrap="none" rtlCol="0">
            <a:spAutoFit/>
          </a:bodyPr>
          <a:lstStyle/>
          <a:p>
            <a:pPr marL="285750" indent="-28575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创建和销毁一个线程是昂贵的操作，要耗费大量的时间</a:t>
            </a:r>
          </a:p>
        </p:txBody>
      </p:sp>
      <p:sp>
        <p:nvSpPr>
          <p:cNvPr id="8" name="文本框 7"/>
          <p:cNvSpPr txBox="1"/>
          <p:nvPr/>
        </p:nvSpPr>
        <p:spPr>
          <a:xfrm>
            <a:off x="460413" y="1403484"/>
            <a:ext cx="7495963" cy="369332"/>
          </a:xfrm>
          <a:prstGeom prst="rect">
            <a:avLst/>
          </a:prstGeom>
          <a:noFill/>
        </p:spPr>
        <p:txBody>
          <a:bodyPr wrap="none" rtlCol="0">
            <a:spAutoFit/>
          </a:bodyPr>
          <a:lstStyle/>
          <a:p>
            <a:pPr marL="285750" indent="-28575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每</a:t>
            </a:r>
            <a:r>
              <a:rPr lang="en-US" altLang="zh-CN" sz="1800" dirty="0">
                <a:latin typeface="微软雅黑" panose="020B0503020204020204" pitchFamily="34" charset="-122"/>
                <a:ea typeface="微软雅黑" panose="020B0503020204020204" pitchFamily="34" charset="-122"/>
              </a:rPr>
              <a:t>CLR</a:t>
            </a:r>
            <a:r>
              <a:rPr lang="zh-CN" altLang="en-US" sz="1800" dirty="0">
                <a:latin typeface="微软雅黑" panose="020B0503020204020204" pitchFamily="34" charset="-122"/>
                <a:ea typeface="微软雅黑" panose="020B0503020204020204" pitchFamily="34" charset="-122"/>
              </a:rPr>
              <a:t>一个线程池，这个线程池由</a:t>
            </a:r>
            <a:r>
              <a:rPr lang="en-US" altLang="zh-CN" sz="1800" dirty="0">
                <a:latin typeface="微软雅黑" panose="020B0503020204020204" pitchFamily="34" charset="-122"/>
                <a:ea typeface="微软雅黑" panose="020B0503020204020204" pitchFamily="34" charset="-122"/>
              </a:rPr>
              <a:t>CLR</a:t>
            </a:r>
            <a:r>
              <a:rPr lang="zh-CN" altLang="en-US" sz="1800" dirty="0">
                <a:latin typeface="微软雅黑" panose="020B0503020204020204" pitchFamily="34" charset="-122"/>
                <a:ea typeface="微软雅黑" panose="020B0503020204020204" pitchFamily="34" charset="-122"/>
              </a:rPr>
              <a:t>控制的所有的</a:t>
            </a:r>
            <a:r>
              <a:rPr lang="en-US" altLang="zh-CN" sz="1800" dirty="0" err="1">
                <a:latin typeface="微软雅黑" panose="020B0503020204020204" pitchFamily="34" charset="-122"/>
                <a:ea typeface="微软雅黑" panose="020B0503020204020204" pitchFamily="34" charset="-122"/>
              </a:rPr>
              <a:t>AppDomain</a:t>
            </a:r>
            <a:r>
              <a:rPr lang="zh-CN" altLang="en-US" sz="1800" dirty="0">
                <a:latin typeface="微软雅黑" panose="020B0503020204020204" pitchFamily="34" charset="-122"/>
                <a:ea typeface="微软雅黑" panose="020B0503020204020204" pitchFamily="34" charset="-122"/>
              </a:rPr>
              <a:t>共享</a:t>
            </a:r>
          </a:p>
        </p:txBody>
      </p:sp>
      <p:sp>
        <p:nvSpPr>
          <p:cNvPr id="9" name="文本框 8"/>
          <p:cNvSpPr txBox="1"/>
          <p:nvPr/>
        </p:nvSpPr>
        <p:spPr>
          <a:xfrm>
            <a:off x="460413" y="1826240"/>
            <a:ext cx="8280920" cy="1477328"/>
          </a:xfrm>
          <a:prstGeom prst="rect">
            <a:avLst/>
          </a:prstGeom>
          <a:noFill/>
        </p:spPr>
        <p:txBody>
          <a:bodyPr wrap="square" rtlCol="0">
            <a:spAutoFit/>
          </a:bodyPr>
          <a:lstStyle/>
          <a:p>
            <a:pPr marL="285750" indent="-285750">
              <a:buFont typeface="Wingdings" panose="05000000000000000000" pitchFamily="2" charset="2"/>
              <a:buChar char="n"/>
            </a:pPr>
            <a:r>
              <a:rPr lang="en-US" altLang="zh-CN" sz="1800" dirty="0" smtClean="0">
                <a:latin typeface="微软雅黑" panose="020B0503020204020204" pitchFamily="34" charset="-122"/>
                <a:ea typeface="微软雅黑" panose="020B0503020204020204" pitchFamily="34" charset="-122"/>
              </a:rPr>
              <a:t>CLR</a:t>
            </a:r>
            <a:r>
              <a:rPr lang="zh-CN" altLang="en-US" sz="1800" dirty="0">
                <a:latin typeface="微软雅黑" panose="020B0503020204020204" pitchFamily="34" charset="-122"/>
                <a:ea typeface="微软雅黑" panose="020B0503020204020204" pitchFamily="34" charset="-122"/>
              </a:rPr>
              <a:t>初始化时，线程池中是没有线程的。在内部，线程池维护了一操作请求对列</a:t>
            </a:r>
            <a:r>
              <a:rPr lang="en-US" altLang="zh-CN" sz="1800" dirty="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想</a:t>
            </a:r>
            <a:r>
              <a:rPr lang="zh-CN" altLang="en-US" sz="1800" dirty="0">
                <a:latin typeface="微软雅黑" panose="020B0503020204020204" pitchFamily="34" charset="-122"/>
                <a:ea typeface="微软雅黑" panose="020B0503020204020204" pitchFamily="34" charset="-122"/>
              </a:rPr>
              <a:t>执行一个异步操作时，请调用</a:t>
            </a:r>
            <a:r>
              <a:rPr lang="zh-CN" altLang="en-US" sz="1800" dirty="0" smtClean="0">
                <a:latin typeface="微软雅黑" panose="020B0503020204020204" pitchFamily="34" charset="-122"/>
                <a:ea typeface="微软雅黑" panose="020B0503020204020204" pitchFamily="34" charset="-122"/>
              </a:rPr>
              <a:t>某个</a:t>
            </a:r>
            <a:r>
              <a:rPr lang="zh-CN" altLang="en-US" sz="1800" dirty="0">
                <a:latin typeface="微软雅黑" panose="020B0503020204020204" pitchFamily="34" charset="-122"/>
                <a:ea typeface="微软雅黑" panose="020B0503020204020204" pitchFamily="34" charset="-122"/>
              </a:rPr>
              <a:t>方法，将一个记录项追加到线程池的队列</a:t>
            </a:r>
            <a:r>
              <a:rPr lang="zh-CN" altLang="en-US" sz="1800" dirty="0" smtClean="0">
                <a:latin typeface="微软雅黑" panose="020B0503020204020204" pitchFamily="34" charset="-122"/>
                <a:ea typeface="微软雅黑" panose="020B0503020204020204" pitchFamily="34" charset="-122"/>
              </a:rPr>
              <a:t>中。线程</a:t>
            </a:r>
            <a:r>
              <a:rPr lang="zh-CN" altLang="en-US" sz="1800" dirty="0">
                <a:latin typeface="微软雅黑" panose="020B0503020204020204" pitchFamily="34" charset="-122"/>
                <a:ea typeface="微软雅黑" panose="020B0503020204020204" pitchFamily="34" charset="-122"/>
              </a:rPr>
              <a:t>池代码从这个队列中提取记录项，将这个记录派遣给一个</a:t>
            </a:r>
            <a:r>
              <a:rPr lang="zh-CN" altLang="en-US" sz="1800" dirty="0" smtClean="0">
                <a:latin typeface="微软雅黑" panose="020B0503020204020204" pitchFamily="34" charset="-122"/>
                <a:ea typeface="微软雅黑" panose="020B0503020204020204" pitchFamily="34" charset="-122"/>
              </a:rPr>
              <a:t>线程池</a:t>
            </a:r>
            <a:r>
              <a:rPr lang="zh-CN" altLang="en-US" sz="1800" dirty="0">
                <a:latin typeface="微软雅黑" panose="020B0503020204020204" pitchFamily="34" charset="-122"/>
                <a:ea typeface="微软雅黑" panose="020B0503020204020204" pitchFamily="34" charset="-122"/>
              </a:rPr>
              <a:t>线程。</a:t>
            </a:r>
            <a:r>
              <a:rPr lang="zh-CN" altLang="en-US" sz="1800" dirty="0" smtClean="0">
                <a:latin typeface="微软雅黑" panose="020B0503020204020204" pitchFamily="34" charset="-122"/>
                <a:ea typeface="微软雅黑" panose="020B0503020204020204" pitchFamily="34" charset="-122"/>
              </a:rPr>
              <a:t>如果线程</a:t>
            </a:r>
            <a:r>
              <a:rPr lang="zh-CN" altLang="en-US" sz="1800" dirty="0">
                <a:latin typeface="微软雅黑" panose="020B0503020204020204" pitchFamily="34" charset="-122"/>
                <a:ea typeface="微软雅黑" panose="020B0503020204020204" pitchFamily="34" charset="-122"/>
              </a:rPr>
              <a:t>池中没有线程，就创建一个新线程。当任务完成之后，线程不会被销毁，</a:t>
            </a:r>
            <a:r>
              <a:rPr lang="zh-CN" altLang="en-US" sz="1800" dirty="0" smtClean="0">
                <a:latin typeface="微软雅黑" panose="020B0503020204020204" pitchFamily="34" charset="-122"/>
                <a:ea typeface="微软雅黑" panose="020B0503020204020204" pitchFamily="34" charset="-122"/>
              </a:rPr>
              <a:t>会再次</a:t>
            </a:r>
            <a:r>
              <a:rPr lang="zh-CN" altLang="en-US" sz="1800" dirty="0">
                <a:latin typeface="微软雅黑" panose="020B0503020204020204" pitchFamily="34" charset="-122"/>
                <a:ea typeface="微软雅黑" panose="020B0503020204020204" pitchFamily="34" charset="-122"/>
              </a:rPr>
              <a:t>进入线程池，</a:t>
            </a:r>
            <a:r>
              <a:rPr lang="zh-CN" altLang="en-US" sz="1800" dirty="0" smtClean="0">
                <a:latin typeface="微软雅黑" panose="020B0503020204020204" pitchFamily="34" charset="-122"/>
                <a:ea typeface="微软雅黑" panose="020B0503020204020204" pitchFamily="34" charset="-122"/>
              </a:rPr>
              <a:t>处于</a:t>
            </a:r>
            <a:r>
              <a:rPr lang="zh-CN" altLang="en-US" sz="1800" dirty="0">
                <a:latin typeface="微软雅黑" panose="020B0503020204020204" pitchFamily="34" charset="-122"/>
                <a:ea typeface="微软雅黑" panose="020B0503020204020204" pitchFamily="34" charset="-122"/>
              </a:rPr>
              <a:t>空闲状态，等待响应另一个</a:t>
            </a:r>
            <a:r>
              <a:rPr lang="zh-CN" altLang="en-US" sz="1800" dirty="0" smtClean="0">
                <a:latin typeface="微软雅黑" panose="020B0503020204020204" pitchFamily="34" charset="-122"/>
                <a:ea typeface="微软雅黑" panose="020B0503020204020204" pitchFamily="34" charset="-122"/>
              </a:rPr>
              <a:t>请求。</a:t>
            </a:r>
            <a:endParaRPr lang="zh-CN" altLang="en-US" sz="18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67544" y="3356992"/>
            <a:ext cx="8280920" cy="923330"/>
          </a:xfrm>
          <a:prstGeom prst="rect">
            <a:avLst/>
          </a:prstGeom>
          <a:noFill/>
        </p:spPr>
        <p:txBody>
          <a:bodyPr wrap="square" rtlCol="0">
            <a:spAutoFit/>
          </a:bodyPr>
          <a:lstStyle/>
          <a:p>
            <a:pPr marL="285750" indent="-28575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如果应用于程序停止向线程池发送</a:t>
            </a:r>
            <a:r>
              <a:rPr lang="zh-CN" altLang="en-US" sz="1800" dirty="0" smtClean="0">
                <a:latin typeface="微软雅黑" panose="020B0503020204020204" pitchFamily="34" charset="-122"/>
                <a:ea typeface="微软雅黑" panose="020B0503020204020204" pitchFamily="34" charset="-122"/>
              </a:rPr>
              <a:t>请求，</a:t>
            </a:r>
            <a:r>
              <a:rPr lang="zh-CN" altLang="en-US" sz="1800" dirty="0">
                <a:latin typeface="微软雅黑" panose="020B0503020204020204" pitchFamily="34" charset="-122"/>
                <a:ea typeface="微软雅黑" panose="020B0503020204020204" pitchFamily="34" charset="-122"/>
              </a:rPr>
              <a:t>那么池中将有大量什么都不做的线程。这是对资源的浪费。所以，当</a:t>
            </a:r>
            <a:r>
              <a:rPr lang="zh-CN" altLang="en-US" sz="1800" dirty="0" smtClean="0">
                <a:latin typeface="微软雅黑" panose="020B0503020204020204" pitchFamily="34" charset="-122"/>
                <a:ea typeface="微软雅黑" panose="020B0503020204020204" pitchFamily="34" charset="-122"/>
              </a:rPr>
              <a:t>一个</a:t>
            </a:r>
            <a:r>
              <a:rPr lang="zh-CN" altLang="en-US" sz="1800" dirty="0">
                <a:latin typeface="微软雅黑" panose="020B0503020204020204" pitchFamily="34" charset="-122"/>
                <a:ea typeface="微软雅黑" panose="020B0503020204020204" pitchFamily="34" charset="-122"/>
              </a:rPr>
              <a:t>线程池闲着没有事做的一段时间之后，线程会自已醒来终止</a:t>
            </a:r>
            <a:r>
              <a:rPr lang="zh-CN" altLang="en-US" sz="1800" b="1" dirty="0">
                <a:solidFill>
                  <a:srgbClr val="FF0000"/>
                </a:solidFill>
                <a:latin typeface="微软雅黑" panose="020B0503020204020204" pitchFamily="34" charset="-122"/>
                <a:ea typeface="微软雅黑" panose="020B0503020204020204" pitchFamily="34" charset="-122"/>
              </a:rPr>
              <a:t>自己以释放资源</a:t>
            </a:r>
          </a:p>
        </p:txBody>
      </p:sp>
      <p:sp>
        <p:nvSpPr>
          <p:cNvPr id="11" name="文本框 10"/>
          <p:cNvSpPr txBox="1"/>
          <p:nvPr/>
        </p:nvSpPr>
        <p:spPr>
          <a:xfrm>
            <a:off x="467544" y="4305870"/>
            <a:ext cx="8280920"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线程池是</a:t>
            </a:r>
            <a:r>
              <a:rPr lang="zh-CN" altLang="en-US" sz="1800" b="1" dirty="0">
                <a:solidFill>
                  <a:srgbClr val="FF0000"/>
                </a:solidFill>
                <a:latin typeface="微软雅黑" panose="020B0503020204020204" pitchFamily="34" charset="-122"/>
                <a:ea typeface="微软雅黑" panose="020B0503020204020204" pitchFamily="34" charset="-122"/>
              </a:rPr>
              <a:t>启发式</a:t>
            </a:r>
            <a:r>
              <a:rPr lang="zh-CN" altLang="en-US" sz="1800" dirty="0">
                <a:latin typeface="微软雅黑" panose="020B0503020204020204" pitchFamily="34" charset="-122"/>
                <a:ea typeface="微软雅黑" panose="020B0503020204020204" pitchFamily="34" charset="-122"/>
              </a:rPr>
              <a:t>的。如果有许多任务要执行，且有可用的</a:t>
            </a:r>
            <a:r>
              <a:rPr lang="en-US" altLang="zh-CN" sz="1800" dirty="0">
                <a:latin typeface="微软雅黑" panose="020B0503020204020204" pitchFamily="34" charset="-122"/>
                <a:ea typeface="微软雅黑" panose="020B0503020204020204" pitchFamily="34" charset="-122"/>
              </a:rPr>
              <a:t>CPU</a:t>
            </a:r>
            <a:r>
              <a:rPr lang="zh-CN" altLang="en-US" sz="1800" dirty="0">
                <a:latin typeface="微软雅黑" panose="020B0503020204020204" pitchFamily="34" charset="-122"/>
                <a:ea typeface="微软雅黑" panose="020B0503020204020204" pitchFamily="34" charset="-122"/>
              </a:rPr>
              <a:t>，它就会创建更多的线程。如果负载减轻的话，</a:t>
            </a:r>
            <a:r>
              <a:rPr lang="zh-CN" altLang="en-US" sz="1800" dirty="0" smtClean="0">
                <a:latin typeface="微软雅黑" panose="020B0503020204020204" pitchFamily="34" charset="-122"/>
                <a:ea typeface="微软雅黑" panose="020B0503020204020204" pitchFamily="34" charset="-122"/>
              </a:rPr>
              <a:t>线程池</a:t>
            </a:r>
            <a:r>
              <a:rPr lang="zh-CN" altLang="en-US" sz="1800" dirty="0">
                <a:latin typeface="微软雅黑" panose="020B0503020204020204" pitchFamily="34" charset="-122"/>
                <a:ea typeface="微软雅黑" panose="020B0503020204020204" pitchFamily="34" charset="-122"/>
              </a:rPr>
              <a:t>线程就会终止他们自己</a:t>
            </a:r>
          </a:p>
        </p:txBody>
      </p:sp>
      <p:sp>
        <p:nvSpPr>
          <p:cNvPr id="12" name="文本框 11"/>
          <p:cNvSpPr txBox="1"/>
          <p:nvPr/>
        </p:nvSpPr>
        <p:spPr>
          <a:xfrm>
            <a:off x="467544" y="5085184"/>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在内部，线程池将自己分为工作者（</a:t>
            </a:r>
            <a:r>
              <a:rPr lang="en-US" altLang="zh-CN" sz="1800" dirty="0">
                <a:latin typeface="微软雅黑" panose="020B0503020204020204" pitchFamily="34" charset="-122"/>
                <a:ea typeface="微软雅黑" panose="020B0503020204020204" pitchFamily="34" charset="-122"/>
              </a:rPr>
              <a:t>Worker</a:t>
            </a:r>
            <a:r>
              <a:rPr lang="zh-CN" altLang="en-US" sz="1800" dirty="0">
                <a:latin typeface="微软雅黑" panose="020B0503020204020204" pitchFamily="34" charset="-122"/>
                <a:ea typeface="微软雅黑" panose="020B0503020204020204" pitchFamily="34" charset="-122"/>
              </a:rPr>
              <a:t>）线程或 </a:t>
            </a:r>
            <a:r>
              <a:rPr lang="en-US" altLang="zh-CN" sz="1800" dirty="0">
                <a:latin typeface="微软雅黑" panose="020B0503020204020204" pitchFamily="34" charset="-122"/>
                <a:ea typeface="微软雅黑" panose="020B0503020204020204" pitchFamily="34" charset="-122"/>
              </a:rPr>
              <a:t>I/O </a:t>
            </a:r>
            <a:r>
              <a:rPr lang="zh-CN" altLang="en-US" sz="1800" dirty="0">
                <a:latin typeface="微软雅黑" panose="020B0503020204020204" pitchFamily="34" charset="-122"/>
                <a:ea typeface="微软雅黑" panose="020B0503020204020204" pitchFamily="34" charset="-122"/>
              </a:rPr>
              <a:t>线程</a:t>
            </a:r>
          </a:p>
        </p:txBody>
      </p:sp>
      <p:sp>
        <p:nvSpPr>
          <p:cNvPr id="13" name="矩形 12"/>
          <p:cNvSpPr/>
          <p:nvPr/>
        </p:nvSpPr>
        <p:spPr>
          <a:xfrm>
            <a:off x="467544" y="5532188"/>
            <a:ext cx="8064896" cy="660944"/>
          </a:xfrm>
          <a:prstGeom prst="rect">
            <a:avLst/>
          </a:prstGeom>
        </p:spPr>
        <p:txBody>
          <a:bodyPr wrap="square">
            <a:spAutoFit/>
          </a:bodyPr>
          <a:lstStyle/>
          <a:p>
            <a:pPr marL="285750" indent="-285750">
              <a:buFont typeface="Wingdings" panose="05000000000000000000" pitchFamily="2" charset="2"/>
              <a:buChar char="n"/>
            </a:pPr>
            <a:r>
              <a:rPr lang="en-US" altLang="zh-CN" sz="1800" dirty="0" smtClean="0">
                <a:solidFill>
                  <a:srgbClr val="333333"/>
                </a:solidFill>
                <a:latin typeface="微软雅黑" panose="020B0503020204020204" pitchFamily="34" charset="-122"/>
                <a:ea typeface="微软雅黑" panose="020B0503020204020204" pitchFamily="34" charset="-122"/>
              </a:rPr>
              <a:t>Timer </a:t>
            </a:r>
            <a:r>
              <a:rPr lang="zh-CN" altLang="en-US" sz="1800" dirty="0" smtClean="0">
                <a:solidFill>
                  <a:srgbClr val="333333"/>
                </a:solidFill>
                <a:latin typeface="微软雅黑" panose="020B0503020204020204" pitchFamily="34" charset="-122"/>
                <a:ea typeface="微软雅黑" panose="020B0503020204020204" pitchFamily="34" charset="-122"/>
              </a:rPr>
              <a:t>和 </a:t>
            </a:r>
            <a:r>
              <a:rPr lang="en-US" altLang="zh-CN" sz="1800" dirty="0" err="1" smtClean="0">
                <a:solidFill>
                  <a:srgbClr val="333333"/>
                </a:solidFill>
                <a:latin typeface="微软雅黑" panose="020B0503020204020204" pitchFamily="34" charset="-122"/>
                <a:ea typeface="微软雅黑" panose="020B0503020204020204" pitchFamily="34" charset="-122"/>
              </a:rPr>
              <a:t>WaitForSingleObject</a:t>
            </a:r>
            <a:r>
              <a:rPr lang="zh-CN" altLang="en-US" sz="1800" dirty="0">
                <a:solidFill>
                  <a:srgbClr val="333333"/>
                </a:solidFill>
                <a:latin typeface="微软雅黑" panose="020B0503020204020204" pitchFamily="34" charset="-122"/>
                <a:ea typeface="微软雅黑" panose="020B0503020204020204" pitchFamily="34" charset="-122"/>
              </a:rPr>
              <a:t>，还有委托的异步调用，</a:t>
            </a:r>
            <a:r>
              <a:rPr lang="en-US" altLang="zh-CN" sz="1800" dirty="0">
                <a:solidFill>
                  <a:srgbClr val="333333"/>
                </a:solidFill>
                <a:latin typeface="微软雅黑" panose="020B0503020204020204" pitchFamily="34" charset="-122"/>
                <a:ea typeface="微软雅黑" panose="020B0503020204020204" pitchFamily="34" charset="-122"/>
              </a:rPr>
              <a:t>.NET</a:t>
            </a:r>
            <a:r>
              <a:rPr lang="zh-CN" altLang="en-US" sz="1800" dirty="0">
                <a:solidFill>
                  <a:srgbClr val="333333"/>
                </a:solidFill>
                <a:latin typeface="微软雅黑" panose="020B0503020204020204" pitchFamily="34" charset="-122"/>
                <a:ea typeface="微软雅黑" panose="020B0503020204020204" pitchFamily="34" charset="-122"/>
              </a:rPr>
              <a:t>框架中的许多功能都依赖这个线程池。</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9061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4184977" cy="5715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3600" b="1" dirty="0" smtClean="0">
                <a:solidFill>
                  <a:srgbClr val="004FB8"/>
                </a:solidFill>
                <a:latin typeface="微软雅黑" pitchFamily="34" charset="-122"/>
                <a:ea typeface="微软雅黑" pitchFamily="34" charset="-122"/>
              </a:rPr>
              <a:t>CLR</a:t>
            </a:r>
            <a:r>
              <a:rPr lang="zh-CN" altLang="en-US" sz="3600" b="1" dirty="0" smtClean="0">
                <a:solidFill>
                  <a:srgbClr val="004FB8"/>
                </a:solidFill>
                <a:latin typeface="微软雅黑" pitchFamily="34" charset="-122"/>
                <a:ea typeface="微软雅黑" pitchFamily="34" charset="-122"/>
              </a:rPr>
              <a:t>线程池基础</a:t>
            </a:r>
            <a:endParaRPr lang="zh-CN" altLang="en-US" sz="2000" b="1" dirty="0">
              <a:solidFill>
                <a:srgbClr val="FF3300"/>
              </a:solidFill>
              <a:latin typeface="微软雅黑" pitchFamily="34" charset="-122"/>
              <a:ea typeface="微软雅黑" pitchFamily="34" charset="-122"/>
            </a:endParaRPr>
          </a:p>
        </p:txBody>
      </p:sp>
      <p:sp>
        <p:nvSpPr>
          <p:cNvPr id="6" name="矩形 5"/>
          <p:cNvSpPr/>
          <p:nvPr/>
        </p:nvSpPr>
        <p:spPr>
          <a:xfrm>
            <a:off x="611560" y="1521365"/>
            <a:ext cx="7920880" cy="1200329"/>
          </a:xfrm>
          <a:prstGeom prst="rect">
            <a:avLst/>
          </a:prstGeom>
        </p:spPr>
        <p:txBody>
          <a:bodyPr wrap="square">
            <a:spAutoFit/>
          </a:bodyPr>
          <a:lstStyle/>
          <a:p>
            <a:r>
              <a:rPr lang="en-US" altLang="zh-CN" sz="1800" dirty="0">
                <a:solidFill>
                  <a:srgbClr val="333333"/>
                </a:solidFill>
                <a:latin typeface="微软雅黑" panose="020B0503020204020204" pitchFamily="34" charset="-122"/>
                <a:ea typeface="微软雅黑" panose="020B0503020204020204" pitchFamily="34" charset="-122"/>
              </a:rPr>
              <a:t>.NET 2.0 SP1</a:t>
            </a:r>
            <a:r>
              <a:rPr lang="zh-CN" altLang="en-US" sz="1800" dirty="0">
                <a:solidFill>
                  <a:srgbClr val="333333"/>
                </a:solidFill>
                <a:latin typeface="微软雅黑" panose="020B0503020204020204" pitchFamily="34" charset="-122"/>
                <a:ea typeface="微软雅黑" panose="020B0503020204020204" pitchFamily="34" charset="-122"/>
              </a:rPr>
              <a:t>之后，普通的</a:t>
            </a:r>
            <a:r>
              <a:rPr lang="en-US" altLang="zh-CN" sz="1800" dirty="0">
                <a:solidFill>
                  <a:srgbClr val="333333"/>
                </a:solidFill>
                <a:latin typeface="微软雅黑" panose="020B0503020204020204" pitchFamily="34" charset="-122"/>
                <a:ea typeface="微软雅黑" panose="020B0503020204020204" pitchFamily="34" charset="-122"/>
              </a:rPr>
              <a:t>Windows</a:t>
            </a:r>
            <a:r>
              <a:rPr lang="zh-CN" altLang="en-US" sz="1800" dirty="0">
                <a:solidFill>
                  <a:srgbClr val="333333"/>
                </a:solidFill>
                <a:latin typeface="微软雅黑" panose="020B0503020204020204" pitchFamily="34" charset="-122"/>
                <a:ea typeface="微软雅黑" panose="020B0503020204020204" pitchFamily="34" charset="-122"/>
              </a:rPr>
              <a:t>应用程序（如</a:t>
            </a:r>
            <a:r>
              <a:rPr lang="zh-CN" altLang="en-US" sz="1800" dirty="0" smtClean="0">
                <a:solidFill>
                  <a:srgbClr val="333333"/>
                </a:solidFill>
                <a:latin typeface="微软雅黑" panose="020B0503020204020204" pitchFamily="34" charset="-122"/>
                <a:ea typeface="微软雅黑" panose="020B0503020204020204" pitchFamily="34" charset="-122"/>
              </a:rPr>
              <a:t>控制台</a:t>
            </a:r>
            <a:r>
              <a:rPr lang="en-US" altLang="zh-CN" sz="1800" dirty="0" err="1" smtClean="0">
                <a:solidFill>
                  <a:srgbClr val="333333"/>
                </a:solidFill>
                <a:latin typeface="微软雅黑" panose="020B0503020204020204" pitchFamily="34" charset="-122"/>
                <a:ea typeface="微软雅黑" panose="020B0503020204020204" pitchFamily="34" charset="-122"/>
              </a:rPr>
              <a:t>WinForm</a:t>
            </a:r>
            <a:r>
              <a:rPr lang="en-US" altLang="zh-CN" sz="1800" dirty="0" smtClean="0">
                <a:solidFill>
                  <a:srgbClr val="333333"/>
                </a:solidFill>
                <a:latin typeface="微软雅黑" panose="020B0503020204020204" pitchFamily="34" charset="-122"/>
                <a:ea typeface="微软雅黑" panose="020B0503020204020204" pitchFamily="34" charset="-122"/>
              </a:rPr>
              <a:t>/WPF</a:t>
            </a:r>
            <a:r>
              <a:rPr lang="zh-CN" altLang="en-US" sz="1800" dirty="0">
                <a:solidFill>
                  <a:srgbClr val="333333"/>
                </a:solidFill>
                <a:latin typeface="微软雅黑" panose="020B0503020204020204" pitchFamily="34" charset="-122"/>
                <a:ea typeface="微软雅黑" panose="020B0503020204020204" pitchFamily="34" charset="-122"/>
              </a:rPr>
              <a:t>），会将其设置</a:t>
            </a:r>
            <a:r>
              <a:rPr lang="zh-CN" altLang="en-US" sz="1800" dirty="0" smtClean="0">
                <a:solidFill>
                  <a:srgbClr val="333333"/>
                </a:solidFill>
                <a:latin typeface="微软雅黑" panose="020B0503020204020204" pitchFamily="34" charset="-122"/>
                <a:ea typeface="微软雅黑" panose="020B0503020204020204" pitchFamily="34" charset="-122"/>
              </a:rPr>
              <a:t>为</a:t>
            </a:r>
            <a:r>
              <a:rPr lang="en-US" altLang="zh-CN" sz="1800" dirty="0" smtClean="0">
                <a:solidFill>
                  <a:srgbClr val="333333"/>
                </a:solidFill>
                <a:latin typeface="微软雅黑" panose="020B0503020204020204" pitchFamily="34" charset="-122"/>
                <a:ea typeface="微软雅黑" panose="020B0503020204020204" pitchFamily="34" charset="-122"/>
              </a:rPr>
              <a:t>:</a:t>
            </a:r>
          </a:p>
          <a:p>
            <a:endParaRPr lang="en-US" altLang="zh-CN" sz="1800" dirty="0" smtClean="0">
              <a:solidFill>
                <a:srgbClr val="333333"/>
              </a:solidFill>
              <a:latin typeface="微软雅黑" panose="020B0503020204020204" pitchFamily="34" charset="-122"/>
              <a:ea typeface="微软雅黑" panose="020B0503020204020204" pitchFamily="34" charset="-122"/>
            </a:endParaRPr>
          </a:p>
          <a:p>
            <a:r>
              <a:rPr lang="en-US" altLang="zh-CN" sz="1800" b="1" dirty="0">
                <a:solidFill>
                  <a:srgbClr val="FF0000"/>
                </a:solidFill>
                <a:latin typeface="微软雅黑" panose="020B0503020204020204" pitchFamily="34" charset="-122"/>
                <a:ea typeface="微软雅黑" panose="020B0503020204020204" pitchFamily="34" charset="-122"/>
              </a:rPr>
              <a:t>	</a:t>
            </a:r>
            <a:r>
              <a:rPr lang="zh-CN" altLang="en-US" sz="1800" b="1" dirty="0" smtClean="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处理器数 * </a:t>
            </a:r>
            <a:r>
              <a:rPr lang="en-US" altLang="zh-CN" sz="1800" b="1" dirty="0">
                <a:solidFill>
                  <a:srgbClr val="FF0000"/>
                </a:solidFill>
                <a:latin typeface="微软雅黑" panose="020B0503020204020204" pitchFamily="34" charset="-122"/>
                <a:ea typeface="微软雅黑" panose="020B0503020204020204" pitchFamily="34" charset="-122"/>
              </a:rPr>
              <a:t>250”</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683568" y="3225750"/>
            <a:ext cx="4357283" cy="923330"/>
          </a:xfrm>
          <a:prstGeom prst="rect">
            <a:avLst/>
          </a:prstGeom>
        </p:spPr>
        <p:txBody>
          <a:bodyPr wrap="none">
            <a:spAutoFit/>
          </a:bodyPr>
          <a:lstStyle/>
          <a:p>
            <a:r>
              <a:rPr lang="zh-CN" altLang="en-US" sz="1800" dirty="0">
                <a:latin typeface="微软雅黑" panose="020B0503020204020204" pitchFamily="34" charset="-122"/>
                <a:ea typeface="微软雅黑" panose="020B0503020204020204" pitchFamily="34" charset="-122"/>
              </a:rPr>
              <a:t>CLR线程池限制了线程的创建速度不</a:t>
            </a:r>
            <a:r>
              <a:rPr lang="zh-CN" altLang="en-US" sz="1800" dirty="0" smtClean="0">
                <a:latin typeface="微软雅黑" panose="020B0503020204020204" pitchFamily="34" charset="-122"/>
                <a:ea typeface="微软雅黑" panose="020B0503020204020204" pitchFamily="34" charset="-122"/>
              </a:rPr>
              <a:t>超过</a:t>
            </a:r>
            <a:r>
              <a:rPr lang="en-US" altLang="zh-CN" sz="1800" dirty="0" smtClean="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b="1" dirty="0" smtClean="0">
                <a:solidFill>
                  <a:srgbClr val="FF0000"/>
                </a:solidFill>
                <a:latin typeface="微软雅黑" panose="020B0503020204020204" pitchFamily="34" charset="-122"/>
                <a:ea typeface="微软雅黑" panose="020B0503020204020204" pitchFamily="34" charset="-122"/>
              </a:rPr>
              <a:t>每秒</a:t>
            </a:r>
            <a:r>
              <a:rPr lang="zh-CN" altLang="en-US" sz="1800" b="1" dirty="0">
                <a:solidFill>
                  <a:srgbClr val="FF0000"/>
                </a:solidFill>
                <a:latin typeface="微软雅黑" panose="020B0503020204020204" pitchFamily="34" charset="-122"/>
                <a:ea typeface="微软雅黑" panose="020B0503020204020204" pitchFamily="34" charset="-122"/>
              </a:rPr>
              <a:t>2个</a:t>
            </a:r>
          </a:p>
        </p:txBody>
      </p:sp>
      <p:sp>
        <p:nvSpPr>
          <p:cNvPr id="13" name="矩形 12"/>
          <p:cNvSpPr/>
          <p:nvPr/>
        </p:nvSpPr>
        <p:spPr>
          <a:xfrm>
            <a:off x="714239" y="4580210"/>
            <a:ext cx="5654112" cy="923330"/>
          </a:xfrm>
          <a:prstGeom prst="rect">
            <a:avLst/>
          </a:prstGeom>
        </p:spPr>
        <p:txBody>
          <a:bodyPr wrap="none">
            <a:spAutoFit/>
          </a:bodyPr>
          <a:lstStyle/>
          <a:p>
            <a:r>
              <a:rPr lang="en-US" altLang="zh-CN" sz="1800" dirty="0">
                <a:solidFill>
                  <a:srgbClr val="333333"/>
                </a:solidFill>
                <a:latin typeface="微软雅黑" panose="020B0503020204020204" pitchFamily="34" charset="-122"/>
                <a:ea typeface="微软雅黑" panose="020B0503020204020204" pitchFamily="34" charset="-122"/>
              </a:rPr>
              <a:t>.NET</a:t>
            </a:r>
            <a:r>
              <a:rPr lang="zh-CN" altLang="en-US" sz="1800" dirty="0">
                <a:solidFill>
                  <a:srgbClr val="333333"/>
                </a:solidFill>
                <a:latin typeface="微软雅黑" panose="020B0503020204020204" pitchFamily="34" charset="-122"/>
                <a:ea typeface="微软雅黑" panose="020B0503020204020204" pitchFamily="34" charset="-122"/>
              </a:rPr>
              <a:t>在一个进程中准备了两个线程</a:t>
            </a:r>
            <a:r>
              <a:rPr lang="zh-CN" altLang="en-US" sz="1800" dirty="0" smtClean="0">
                <a:solidFill>
                  <a:srgbClr val="333333"/>
                </a:solidFill>
                <a:latin typeface="微软雅黑" panose="020B0503020204020204" pitchFamily="34" charset="-122"/>
                <a:ea typeface="微软雅黑" panose="020B0503020204020204" pitchFamily="34" charset="-122"/>
              </a:rPr>
              <a:t>池</a:t>
            </a:r>
            <a:r>
              <a:rPr lang="en-US" altLang="zh-CN" sz="1800" dirty="0" smtClean="0">
                <a:solidFill>
                  <a:srgbClr val="333333"/>
                </a:solidFill>
                <a:latin typeface="微软雅黑" panose="020B0503020204020204" pitchFamily="34" charset="-122"/>
                <a:ea typeface="微软雅黑" panose="020B0503020204020204" pitchFamily="34" charset="-122"/>
              </a:rPr>
              <a:t>:</a:t>
            </a:r>
          </a:p>
          <a:p>
            <a:endParaRPr lang="en-US" altLang="zh-CN" sz="1800" dirty="0" smtClean="0">
              <a:solidFill>
                <a:srgbClr val="333333"/>
              </a:solidFill>
              <a:latin typeface="微软雅黑" panose="020B0503020204020204" pitchFamily="34" charset="-122"/>
              <a:ea typeface="微软雅黑" panose="020B0503020204020204" pitchFamily="34" charset="-122"/>
            </a:endParaRPr>
          </a:p>
          <a:p>
            <a:r>
              <a:rPr lang="en-US" altLang="zh-CN" sz="1800" dirty="0">
                <a:solidFill>
                  <a:srgbClr val="333333"/>
                </a:solidFill>
                <a:latin typeface="微软雅黑" panose="020B0503020204020204" pitchFamily="34" charset="-122"/>
                <a:ea typeface="微软雅黑" panose="020B0503020204020204" pitchFamily="34" charset="-122"/>
              </a:rPr>
              <a:t>	 </a:t>
            </a:r>
            <a:r>
              <a:rPr lang="en-US" altLang="zh-CN" sz="1800" b="1" dirty="0" smtClean="0">
                <a:solidFill>
                  <a:srgbClr val="FF0000"/>
                </a:solidFill>
                <a:latin typeface="微软雅黑" panose="020B0503020204020204" pitchFamily="34" charset="-122"/>
                <a:ea typeface="微软雅黑" panose="020B0503020204020204" pitchFamily="34" charset="-122"/>
              </a:rPr>
              <a:t>CLR</a:t>
            </a:r>
            <a:r>
              <a:rPr lang="zh-CN" altLang="en-US" sz="1800" b="1" dirty="0" smtClean="0">
                <a:solidFill>
                  <a:srgbClr val="FF0000"/>
                </a:solidFill>
                <a:latin typeface="微软雅黑" panose="020B0503020204020204" pitchFamily="34" charset="-122"/>
                <a:ea typeface="微软雅黑" panose="020B0503020204020204" pitchFamily="34" charset="-122"/>
              </a:rPr>
              <a:t>线程池</a:t>
            </a:r>
            <a:r>
              <a:rPr lang="en-US" altLang="zh-CN" sz="1800" b="1" dirty="0" smtClean="0">
                <a:solidFill>
                  <a:srgbClr val="FF0000"/>
                </a:solidFill>
                <a:latin typeface="微软雅黑" panose="020B0503020204020204" pitchFamily="34" charset="-122"/>
                <a:ea typeface="微软雅黑" panose="020B0503020204020204" pitchFamily="34" charset="-122"/>
              </a:rPr>
              <a:t>	</a:t>
            </a:r>
            <a:r>
              <a:rPr lang="en-US" altLang="zh-CN" sz="1800" b="1" dirty="0" smtClean="0">
                <a:solidFill>
                  <a:srgbClr val="004FB8"/>
                </a:solidFill>
                <a:latin typeface="微软雅黑" panose="020B0503020204020204" pitchFamily="34" charset="-122"/>
                <a:ea typeface="微软雅黑" panose="020B0503020204020204" pitchFamily="34" charset="-122"/>
              </a:rPr>
              <a:t>IO</a:t>
            </a:r>
            <a:r>
              <a:rPr lang="zh-CN" altLang="en-US" sz="1800" b="1" dirty="0" smtClean="0">
                <a:solidFill>
                  <a:srgbClr val="004FB8"/>
                </a:solidFill>
                <a:latin typeface="微软雅黑" panose="020B0503020204020204" pitchFamily="34" charset="-122"/>
                <a:ea typeface="微软雅黑" panose="020B0503020204020204" pitchFamily="34" charset="-122"/>
              </a:rPr>
              <a:t>线程池</a:t>
            </a:r>
            <a:r>
              <a:rPr lang="en-US" altLang="zh-CN" sz="1800" b="1" dirty="0" smtClean="0">
                <a:solidFill>
                  <a:srgbClr val="FF0000"/>
                </a:solidFill>
                <a:latin typeface="微软雅黑" panose="020B0503020204020204" pitchFamily="34" charset="-122"/>
                <a:ea typeface="微软雅黑" panose="020B0503020204020204" pitchFamily="34" charset="-122"/>
              </a:rPr>
              <a:t>&lt;</a:t>
            </a:r>
            <a:r>
              <a:rPr lang="zh-CN" altLang="en-US" sz="1800" b="1" dirty="0" smtClean="0">
                <a:solidFill>
                  <a:srgbClr val="FF0000"/>
                </a:solidFill>
                <a:latin typeface="微软雅黑" panose="020B0503020204020204" pitchFamily="34" charset="-122"/>
                <a:ea typeface="微软雅黑" panose="020B0503020204020204" pitchFamily="34" charset="-122"/>
              </a:rPr>
              <a:t>为异步</a:t>
            </a:r>
            <a:r>
              <a:rPr lang="en-US" altLang="zh-CN" sz="1800" b="1" dirty="0" smtClean="0">
                <a:solidFill>
                  <a:srgbClr val="FF0000"/>
                </a:solidFill>
                <a:latin typeface="微软雅黑" panose="020B0503020204020204" pitchFamily="34" charset="-122"/>
                <a:ea typeface="微软雅黑" panose="020B0503020204020204" pitchFamily="34" charset="-122"/>
              </a:rPr>
              <a:t>IO</a:t>
            </a:r>
            <a:r>
              <a:rPr lang="zh-CN" altLang="en-US" sz="1800" b="1" dirty="0" smtClean="0">
                <a:solidFill>
                  <a:srgbClr val="FF0000"/>
                </a:solidFill>
                <a:latin typeface="微软雅黑" panose="020B0503020204020204" pitchFamily="34" charset="-122"/>
                <a:ea typeface="微软雅黑" panose="020B0503020204020204" pitchFamily="34" charset="-122"/>
              </a:rPr>
              <a:t>准备</a:t>
            </a:r>
            <a:r>
              <a:rPr lang="en-US" altLang="zh-CN" sz="1800" b="1" dirty="0" smtClean="0">
                <a:solidFill>
                  <a:srgbClr val="FF0000"/>
                </a:solidFill>
                <a:latin typeface="微软雅黑" panose="020B0503020204020204" pitchFamily="34" charset="-122"/>
                <a:ea typeface="微软雅黑" panose="020B0503020204020204" pitchFamily="34" charset="-122"/>
              </a:rPr>
              <a:t>&gt;</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5167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4184977" cy="5715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3600" b="1" dirty="0" smtClean="0">
                <a:solidFill>
                  <a:srgbClr val="004FB8"/>
                </a:solidFill>
                <a:latin typeface="微软雅黑" pitchFamily="34" charset="-122"/>
                <a:ea typeface="微软雅黑" pitchFamily="34" charset="-122"/>
              </a:rPr>
              <a:t>CLR</a:t>
            </a:r>
            <a:r>
              <a:rPr lang="zh-CN" altLang="en-US" sz="3600" b="1" dirty="0" smtClean="0">
                <a:solidFill>
                  <a:srgbClr val="004FB8"/>
                </a:solidFill>
                <a:latin typeface="微软雅黑" pitchFamily="34" charset="-122"/>
                <a:ea typeface="微软雅黑" pitchFamily="34" charset="-122"/>
              </a:rPr>
              <a:t>线程池基础</a:t>
            </a:r>
            <a:endParaRPr lang="zh-CN" altLang="en-US" sz="2000" b="1" dirty="0">
              <a:solidFill>
                <a:srgbClr val="FF3300"/>
              </a:solidFill>
              <a:latin typeface="微软雅黑" pitchFamily="34" charset="-122"/>
              <a:ea typeface="微软雅黑" pitchFamily="34" charset="-122"/>
            </a:endParaRPr>
          </a:p>
        </p:txBody>
      </p:sp>
      <p:sp>
        <p:nvSpPr>
          <p:cNvPr id="11" name="矩形 10"/>
          <p:cNvSpPr/>
          <p:nvPr/>
        </p:nvSpPr>
        <p:spPr>
          <a:xfrm>
            <a:off x="719572" y="1052736"/>
            <a:ext cx="7272808" cy="646331"/>
          </a:xfrm>
          <a:prstGeom prst="rect">
            <a:avLst/>
          </a:prstGeom>
        </p:spPr>
        <p:txBody>
          <a:bodyPr wrap="square">
            <a:spAutoFit/>
          </a:bodyPr>
          <a:lstStyle/>
          <a:p>
            <a:r>
              <a:rPr lang="zh-CN" altLang="en-US" sz="1800" dirty="0">
                <a:solidFill>
                  <a:srgbClr val="333333"/>
                </a:solidFill>
                <a:latin typeface="微软雅黑" panose="020B0503020204020204" pitchFamily="34" charset="-122"/>
                <a:ea typeface="微软雅黑" panose="020B0503020204020204" pitchFamily="34" charset="-122"/>
              </a:rPr>
              <a:t>访问</a:t>
            </a:r>
            <a:r>
              <a:rPr lang="en-US" altLang="zh-CN" sz="1800" dirty="0">
                <a:solidFill>
                  <a:srgbClr val="333333"/>
                </a:solidFill>
                <a:latin typeface="微软雅黑" panose="020B0503020204020204" pitchFamily="34" charset="-122"/>
                <a:ea typeface="微软雅黑" panose="020B0503020204020204" pitchFamily="34" charset="-122"/>
              </a:rPr>
              <a:t>IO</a:t>
            </a:r>
            <a:r>
              <a:rPr lang="zh-CN" altLang="en-US" sz="1800" dirty="0">
                <a:solidFill>
                  <a:srgbClr val="333333"/>
                </a:solidFill>
                <a:latin typeface="微软雅黑" panose="020B0503020204020204" pitchFamily="34" charset="-122"/>
                <a:ea typeface="微软雅黑" panose="020B0503020204020204" pitchFamily="34" charset="-122"/>
              </a:rPr>
              <a:t>最简单的方式（如读取一个文件）便是阻塞的，代码会等待</a:t>
            </a:r>
            <a:r>
              <a:rPr lang="en-US" altLang="zh-CN" sz="1800" dirty="0">
                <a:solidFill>
                  <a:srgbClr val="333333"/>
                </a:solidFill>
                <a:latin typeface="微软雅黑" panose="020B0503020204020204" pitchFamily="34" charset="-122"/>
                <a:ea typeface="微软雅黑" panose="020B0503020204020204" pitchFamily="34" charset="-122"/>
              </a:rPr>
              <a:t>IO</a:t>
            </a:r>
            <a:r>
              <a:rPr lang="zh-CN" altLang="en-US" sz="1800" dirty="0">
                <a:solidFill>
                  <a:srgbClr val="333333"/>
                </a:solidFill>
                <a:latin typeface="微软雅黑" panose="020B0503020204020204" pitchFamily="34" charset="-122"/>
                <a:ea typeface="微软雅黑" panose="020B0503020204020204" pitchFamily="34" charset="-122"/>
              </a:rPr>
              <a:t>操作成功（或失败）之后才继续执行下去，一切都是顺序的。</a:t>
            </a:r>
            <a:endParaRPr lang="zh-CN" altLang="en-US" sz="1800" dirty="0">
              <a:latin typeface="微软雅黑" panose="020B0503020204020204" pitchFamily="34" charset="-122"/>
              <a:ea typeface="微软雅黑" panose="020B0503020204020204" pitchFamily="34" charset="-122"/>
            </a:endParaRPr>
          </a:p>
        </p:txBody>
      </p:sp>
      <p:sp>
        <p:nvSpPr>
          <p:cNvPr id="12" name="矩形 11"/>
          <p:cNvSpPr/>
          <p:nvPr/>
        </p:nvSpPr>
        <p:spPr>
          <a:xfrm>
            <a:off x="755576" y="1977226"/>
            <a:ext cx="3001143" cy="461665"/>
          </a:xfrm>
          <a:prstGeom prst="rect">
            <a:avLst/>
          </a:prstGeom>
        </p:spPr>
        <p:txBody>
          <a:bodyPr wrap="none">
            <a:spAutoFit/>
          </a:bodyPr>
          <a:lstStyle/>
          <a:p>
            <a:r>
              <a:rPr lang="zh-CN" altLang="en-US" sz="2400" b="1" dirty="0">
                <a:solidFill>
                  <a:srgbClr val="333333"/>
                </a:solidFill>
                <a:latin typeface="微软雅黑" panose="020B0503020204020204" pitchFamily="34" charset="-122"/>
                <a:ea typeface="微软雅黑" panose="020B0503020204020204" pitchFamily="34" charset="-122"/>
              </a:rPr>
              <a:t>阻塞式</a:t>
            </a:r>
            <a:r>
              <a:rPr lang="en-US" altLang="zh-CN" sz="2400" b="1" dirty="0">
                <a:solidFill>
                  <a:srgbClr val="333333"/>
                </a:solidFill>
                <a:latin typeface="微软雅黑" panose="020B0503020204020204" pitchFamily="34" charset="-122"/>
                <a:ea typeface="微软雅黑" panose="020B0503020204020204" pitchFamily="34" charset="-122"/>
              </a:rPr>
              <a:t>IO</a:t>
            </a:r>
            <a:r>
              <a:rPr lang="zh-CN" altLang="en-US" sz="2400" b="1" dirty="0">
                <a:solidFill>
                  <a:srgbClr val="333333"/>
                </a:solidFill>
                <a:latin typeface="微软雅黑" panose="020B0503020204020204" pitchFamily="34" charset="-122"/>
                <a:ea typeface="微软雅黑" panose="020B0503020204020204" pitchFamily="34" charset="-122"/>
              </a:rPr>
              <a:t>有很多缺点</a:t>
            </a:r>
            <a:endParaRPr lang="zh-CN" altLang="en-US" sz="2400" b="1" dirty="0">
              <a:latin typeface="微软雅黑" panose="020B0503020204020204" pitchFamily="34" charset="-122"/>
              <a:ea typeface="微软雅黑" panose="020B0503020204020204" pitchFamily="34" charset="-122"/>
            </a:endParaRPr>
          </a:p>
        </p:txBody>
      </p:sp>
      <p:sp>
        <p:nvSpPr>
          <p:cNvPr id="15" name="矩形 14"/>
          <p:cNvSpPr/>
          <p:nvPr/>
        </p:nvSpPr>
        <p:spPr>
          <a:xfrm>
            <a:off x="1578077" y="2816014"/>
            <a:ext cx="3195105" cy="369332"/>
          </a:xfrm>
          <a:prstGeom prst="rect">
            <a:avLst/>
          </a:prstGeom>
        </p:spPr>
        <p:txBody>
          <a:bodyPr wrap="none">
            <a:spAutoFit/>
          </a:bodyPr>
          <a:lstStyle/>
          <a:p>
            <a:r>
              <a:rPr lang="en-US" altLang="zh-CN" sz="1800" dirty="0">
                <a:latin typeface="微软雅黑" panose="020B0503020204020204" pitchFamily="34" charset="-122"/>
                <a:ea typeface="微软雅黑" panose="020B0503020204020204" pitchFamily="34" charset="-122"/>
              </a:rPr>
              <a:t>UI</a:t>
            </a:r>
            <a:r>
              <a:rPr lang="zh-CN" altLang="en-US" sz="1800" dirty="0">
                <a:latin typeface="微软雅黑" panose="020B0503020204020204" pitchFamily="34" charset="-122"/>
                <a:ea typeface="微软雅黑" panose="020B0503020204020204" pitchFamily="34" charset="-122"/>
              </a:rPr>
              <a:t>停止响应，造成上下文切换</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539552" y="3434626"/>
            <a:ext cx="5750292" cy="369332"/>
          </a:xfrm>
          <a:prstGeom prst="rect">
            <a:avLst/>
          </a:prstGeom>
        </p:spPr>
        <p:txBody>
          <a:bodyPr wrap="none">
            <a:spAutoFit/>
          </a:bodyPr>
          <a:lstStyle/>
          <a:p>
            <a:r>
              <a:rPr lang="zh-CN" altLang="en-US" sz="1800" smtClean="0">
                <a:latin typeface="微软雅黑" panose="020B0503020204020204" pitchFamily="34" charset="-122"/>
                <a:ea typeface="微软雅黑" panose="020B0503020204020204" pitchFamily="34" charset="-122"/>
              </a:rPr>
              <a:t>CPU中的缓存也可能被清除甚至内存被交换到磁盘中去</a:t>
            </a:r>
            <a:endParaRPr lang="zh-CN" altLang="en-US" sz="1800" dirty="0">
              <a:latin typeface="微软雅黑" panose="020B0503020204020204" pitchFamily="34" charset="-122"/>
              <a:ea typeface="微软雅黑" panose="020B0503020204020204" pitchFamily="34" charset="-122"/>
            </a:endParaRPr>
          </a:p>
        </p:txBody>
      </p:sp>
      <p:sp>
        <p:nvSpPr>
          <p:cNvPr id="16" name="矩形 15"/>
          <p:cNvSpPr/>
          <p:nvPr/>
        </p:nvSpPr>
        <p:spPr>
          <a:xfrm>
            <a:off x="1331640" y="4117627"/>
            <a:ext cx="7133684" cy="369332"/>
          </a:xfrm>
          <a:prstGeom prst="rect">
            <a:avLst/>
          </a:prstGeom>
        </p:spPr>
        <p:txBody>
          <a:bodyPr wrap="none">
            <a:spAutoFit/>
          </a:bodyPr>
          <a:lstStyle/>
          <a:p>
            <a:r>
              <a:rPr lang="zh-CN" altLang="en-US" sz="1800" dirty="0">
                <a:latin typeface="微软雅黑" panose="020B0503020204020204" pitchFamily="34" charset="-122"/>
                <a:ea typeface="微软雅黑" panose="020B0503020204020204" pitchFamily="34" charset="-122"/>
              </a:rPr>
              <a:t>每个IO都占用一个线程，容易导致系统中线程</a:t>
            </a:r>
            <a:r>
              <a:rPr lang="zh-CN" altLang="en-US" sz="1800" dirty="0" smtClean="0">
                <a:latin typeface="微软雅黑" panose="020B0503020204020204" pitchFamily="34" charset="-122"/>
                <a:ea typeface="微软雅黑" panose="020B0503020204020204" pitchFamily="34" charset="-122"/>
              </a:rPr>
              <a:t>数量太多，影响</a:t>
            </a:r>
            <a:r>
              <a:rPr lang="zh-CN" altLang="en-US" sz="1800" dirty="0">
                <a:latin typeface="微软雅黑" panose="020B0503020204020204" pitchFamily="34" charset="-122"/>
                <a:ea typeface="微软雅黑" panose="020B0503020204020204" pitchFamily="34" charset="-122"/>
              </a:rPr>
              <a:t>伸缩性</a:t>
            </a:r>
          </a:p>
        </p:txBody>
      </p:sp>
      <p:sp>
        <p:nvSpPr>
          <p:cNvPr id="18" name="椭圆 17"/>
          <p:cNvSpPr/>
          <p:nvPr/>
        </p:nvSpPr>
        <p:spPr bwMode="auto">
          <a:xfrm>
            <a:off x="2843808" y="4797152"/>
            <a:ext cx="2088232" cy="1296144"/>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Arial" charset="0"/>
              <a:ea typeface="宋体" pitchFamily="2" charset="-122"/>
            </a:endParaRPr>
          </a:p>
        </p:txBody>
      </p:sp>
      <p:sp>
        <p:nvSpPr>
          <p:cNvPr id="19" name="文本框 18"/>
          <p:cNvSpPr txBox="1"/>
          <p:nvPr/>
        </p:nvSpPr>
        <p:spPr>
          <a:xfrm>
            <a:off x="2627784" y="4941168"/>
            <a:ext cx="2904962" cy="1015663"/>
          </a:xfrm>
          <a:prstGeom prst="rect">
            <a:avLst/>
          </a:prstGeom>
          <a:noFill/>
        </p:spPr>
        <p:txBody>
          <a:bodyPr wrap="none" rtlCol="0">
            <a:spAutoFit/>
          </a:bodyPr>
          <a:lstStyle/>
          <a:p>
            <a:r>
              <a:rPr lang="zh-CN" altLang="en-US" sz="6000" dirty="0" smtClean="0">
                <a:solidFill>
                  <a:srgbClr val="FF0000"/>
                </a:solidFill>
                <a:latin typeface="微软雅黑" panose="020B0503020204020204" pitchFamily="34" charset="-122"/>
                <a:ea typeface="微软雅黑" panose="020B0503020204020204" pitchFamily="34" charset="-122"/>
              </a:rPr>
              <a:t>异步</a:t>
            </a:r>
            <a:r>
              <a:rPr lang="en-US" altLang="zh-CN" sz="6000" dirty="0" smtClean="0">
                <a:solidFill>
                  <a:srgbClr val="FF0000"/>
                </a:solidFill>
                <a:latin typeface="微软雅黑" panose="020B0503020204020204" pitchFamily="34" charset="-122"/>
                <a:ea typeface="微软雅黑" panose="020B0503020204020204" pitchFamily="34" charset="-122"/>
              </a:rPr>
              <a:t>I/O</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3227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4184977" cy="5715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3600" b="1" dirty="0" smtClean="0">
                <a:solidFill>
                  <a:srgbClr val="004FB8"/>
                </a:solidFill>
                <a:latin typeface="微软雅黑" pitchFamily="34" charset="-122"/>
                <a:ea typeface="微软雅黑" pitchFamily="34" charset="-122"/>
              </a:rPr>
              <a:t>CLR</a:t>
            </a:r>
            <a:r>
              <a:rPr lang="zh-CN" altLang="en-US" sz="3600" b="1" dirty="0" smtClean="0">
                <a:solidFill>
                  <a:srgbClr val="004FB8"/>
                </a:solidFill>
                <a:latin typeface="微软雅黑" pitchFamily="34" charset="-122"/>
                <a:ea typeface="微软雅黑" pitchFamily="34" charset="-122"/>
              </a:rPr>
              <a:t>线程池基础</a:t>
            </a:r>
            <a:endParaRPr lang="zh-CN" altLang="en-US" sz="2000" b="1" dirty="0">
              <a:solidFill>
                <a:srgbClr val="FF3300"/>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755576" y="1081001"/>
            <a:ext cx="7200800" cy="3284103"/>
          </a:xfrm>
          <a:prstGeom prst="rect">
            <a:avLst/>
          </a:prstGeom>
        </p:spPr>
      </p:pic>
      <p:sp>
        <p:nvSpPr>
          <p:cNvPr id="3" name="矩形 2"/>
          <p:cNvSpPr/>
          <p:nvPr/>
        </p:nvSpPr>
        <p:spPr>
          <a:xfrm>
            <a:off x="683568" y="4653136"/>
            <a:ext cx="5251759" cy="369332"/>
          </a:xfrm>
          <a:prstGeom prst="rect">
            <a:avLst/>
          </a:prstGeom>
        </p:spPr>
        <p:txBody>
          <a:bodyPr wrap="none">
            <a:spAutoFit/>
          </a:bodyPr>
          <a:lstStyle/>
          <a:p>
            <a:r>
              <a:rPr lang="zh-CN" altLang="en-US" sz="1800" b="1" dirty="0" smtClean="0">
                <a:solidFill>
                  <a:srgbClr val="333333"/>
                </a:solidFill>
                <a:latin typeface="微软雅黑" panose="020B0503020204020204" pitchFamily="34" charset="-122"/>
                <a:ea typeface="微软雅黑" panose="020B0503020204020204" pitchFamily="34" charset="-122"/>
              </a:rPr>
              <a:t>回调函数的执行，就是</a:t>
            </a:r>
            <a:r>
              <a:rPr lang="zh-CN" altLang="en-US" sz="1800" b="1" dirty="0">
                <a:solidFill>
                  <a:srgbClr val="333333"/>
                </a:solidFill>
                <a:latin typeface="微软雅黑" panose="020B0503020204020204" pitchFamily="34" charset="-122"/>
                <a:ea typeface="微软雅黑" panose="020B0503020204020204" pitchFamily="34" charset="-122"/>
              </a:rPr>
              <a:t>传说中“</a:t>
            </a:r>
            <a:r>
              <a:rPr lang="en-US" altLang="zh-CN" sz="1800" b="1" dirty="0">
                <a:solidFill>
                  <a:srgbClr val="004FB8"/>
                </a:solidFill>
                <a:latin typeface="微软雅黑" panose="020B0503020204020204" pitchFamily="34" charset="-122"/>
                <a:ea typeface="微软雅黑" panose="020B0503020204020204" pitchFamily="34" charset="-122"/>
              </a:rPr>
              <a:t>IO</a:t>
            </a:r>
            <a:r>
              <a:rPr lang="zh-CN" altLang="en-US" sz="1800" b="1" dirty="0">
                <a:solidFill>
                  <a:srgbClr val="004FB8"/>
                </a:solidFill>
                <a:latin typeface="微软雅黑" panose="020B0503020204020204" pitchFamily="34" charset="-122"/>
                <a:ea typeface="微软雅黑" panose="020B0503020204020204" pitchFamily="34" charset="-122"/>
              </a:rPr>
              <a:t>线程池</a:t>
            </a:r>
            <a:r>
              <a:rPr lang="zh-CN" altLang="en-US" sz="1800" b="1" dirty="0">
                <a:solidFill>
                  <a:srgbClr val="333333"/>
                </a:solidFill>
                <a:latin typeface="微软雅黑" panose="020B0503020204020204" pitchFamily="34" charset="-122"/>
                <a:ea typeface="微软雅黑" panose="020B0503020204020204" pitchFamily="34" charset="-122"/>
              </a:rPr>
              <a:t>”的线程</a:t>
            </a:r>
            <a:endParaRPr lang="zh-CN" altLang="en-US" sz="1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3441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3600" b="1" dirty="0" smtClean="0">
                <a:solidFill>
                  <a:srgbClr val="004FB8"/>
                </a:solidFill>
                <a:latin typeface="微软雅黑" pitchFamily="34" charset="-122"/>
                <a:ea typeface="微软雅黑" pitchFamily="34" charset="-122"/>
              </a:rPr>
              <a:t>CLR</a:t>
            </a:r>
            <a:r>
              <a:rPr lang="zh-CN" altLang="en-US" sz="3600" b="1" dirty="0" smtClean="0">
                <a:solidFill>
                  <a:srgbClr val="004FB8"/>
                </a:solidFill>
                <a:latin typeface="微软雅黑" pitchFamily="34" charset="-122"/>
                <a:ea typeface="微软雅黑" pitchFamily="34" charset="-122"/>
              </a:rPr>
              <a:t>线程池运行机理</a:t>
            </a:r>
            <a:endParaRPr lang="zh-CN" altLang="en-US" sz="2000" b="1" dirty="0">
              <a:solidFill>
                <a:srgbClr val="FF3300"/>
              </a:solidFill>
              <a:latin typeface="微软雅黑" pitchFamily="34" charset="-122"/>
              <a:ea typeface="微软雅黑" pitchFamily="34" charset="-122"/>
            </a:endParaRPr>
          </a:p>
        </p:txBody>
      </p:sp>
      <p:pic>
        <p:nvPicPr>
          <p:cNvPr id="6" name="图片 5"/>
          <p:cNvPicPr>
            <a:picLocks noChangeAspect="1"/>
          </p:cNvPicPr>
          <p:nvPr/>
        </p:nvPicPr>
        <p:blipFill>
          <a:blip r:embed="rId3"/>
          <a:stretch>
            <a:fillRect/>
          </a:stretch>
        </p:blipFill>
        <p:spPr>
          <a:xfrm>
            <a:off x="2195736" y="764704"/>
            <a:ext cx="4536504" cy="3136053"/>
          </a:xfrm>
          <a:prstGeom prst="rect">
            <a:avLst/>
          </a:prstGeom>
        </p:spPr>
      </p:pic>
      <p:sp>
        <p:nvSpPr>
          <p:cNvPr id="2" name="矩形 1"/>
          <p:cNvSpPr/>
          <p:nvPr/>
        </p:nvSpPr>
        <p:spPr>
          <a:xfrm>
            <a:off x="395536" y="4345359"/>
            <a:ext cx="8280920" cy="307777"/>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工作者线程采用一种先进先出（FIFO）算法将工作项从这个对列中取出</a:t>
            </a:r>
          </a:p>
        </p:txBody>
      </p:sp>
      <p:sp>
        <p:nvSpPr>
          <p:cNvPr id="7" name="矩形 6"/>
          <p:cNvSpPr/>
          <p:nvPr/>
        </p:nvSpPr>
        <p:spPr>
          <a:xfrm>
            <a:off x="395536" y="4037582"/>
            <a:ext cx="4572000" cy="307777"/>
          </a:xfrm>
          <a:prstGeom prst="rect">
            <a:avLst/>
          </a:prstGeom>
        </p:spPr>
        <p:txBody>
          <a:bodyPr>
            <a:spAutoFit/>
          </a:bodyPr>
          <a:lstStyle/>
          <a:p>
            <a:pPr marL="285750" indent="-285750">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工作项总是先放全局队列</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395536" y="4653136"/>
            <a:ext cx="3884397" cy="307777"/>
          </a:xfrm>
          <a:prstGeom prst="rect">
            <a:avLst/>
          </a:prstGeom>
        </p:spPr>
        <p:txBody>
          <a:bodyPr wrap="non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所以所有工作者线程都竞争一个线程同步锁</a:t>
            </a:r>
          </a:p>
        </p:txBody>
      </p:sp>
      <p:sp>
        <p:nvSpPr>
          <p:cNvPr id="8" name="矩形 7"/>
          <p:cNvSpPr/>
          <p:nvPr/>
        </p:nvSpPr>
        <p:spPr>
          <a:xfrm>
            <a:off x="395536" y="4941168"/>
            <a:ext cx="3525324" cy="307777"/>
          </a:xfrm>
          <a:prstGeom prst="rect">
            <a:avLst/>
          </a:prstGeom>
        </p:spPr>
        <p:txBody>
          <a:bodyPr wrap="non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每个工作者线程都有它自己的本地队列</a:t>
            </a:r>
          </a:p>
        </p:txBody>
      </p:sp>
      <p:sp>
        <p:nvSpPr>
          <p:cNvPr id="10" name="矩形 9"/>
          <p:cNvSpPr/>
          <p:nvPr/>
        </p:nvSpPr>
        <p:spPr>
          <a:xfrm>
            <a:off x="395536" y="5229200"/>
            <a:ext cx="7958856" cy="307777"/>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本地的队列空了</a:t>
            </a:r>
            <a:r>
              <a:rPr lang="zh-CN" altLang="en-US" dirty="0" smtClean="0">
                <a:latin typeface="微软雅黑" panose="020B0503020204020204" pitchFamily="34" charset="-122"/>
                <a:ea typeface="微软雅黑" panose="020B0503020204020204" pitchFamily="34" charset="-122"/>
              </a:rPr>
              <a:t>，会</a:t>
            </a:r>
            <a:r>
              <a:rPr lang="zh-CN" altLang="en-US" dirty="0">
                <a:latin typeface="微软雅黑" panose="020B0503020204020204" pitchFamily="34" charset="-122"/>
                <a:ea typeface="微软雅黑" panose="020B0503020204020204" pitchFamily="34" charset="-122"/>
              </a:rPr>
              <a:t>尝试从另一个工作线程</a:t>
            </a:r>
            <a:r>
              <a:rPr lang="zh-CN" altLang="en-US" dirty="0" smtClean="0">
                <a:latin typeface="微软雅黑" panose="020B0503020204020204" pitchFamily="34" charset="-122"/>
                <a:ea typeface="微软雅黑" panose="020B0503020204020204" pitchFamily="34" charset="-122"/>
              </a:rPr>
              <a:t>的本地</a:t>
            </a:r>
            <a:r>
              <a:rPr lang="zh-CN" altLang="en-US" dirty="0">
                <a:latin typeface="微软雅黑" panose="020B0503020204020204" pitchFamily="34" charset="-122"/>
                <a:ea typeface="微软雅黑" panose="020B0503020204020204" pitchFamily="34" charset="-122"/>
              </a:rPr>
              <a:t>队列</a:t>
            </a:r>
            <a:r>
              <a:rPr lang="zh-CN" altLang="en-US" dirty="0" smtClean="0">
                <a:latin typeface="微软雅黑" panose="020B0503020204020204" pitchFamily="34" charset="-122"/>
                <a:ea typeface="微软雅黑" panose="020B0503020204020204" pitchFamily="34" charset="-122"/>
              </a:rPr>
              <a:t>中对列尾部“偷”</a:t>
            </a:r>
            <a:r>
              <a:rPr lang="zh-CN" altLang="en-US" dirty="0">
                <a:latin typeface="微软雅黑" panose="020B0503020204020204" pitchFamily="34" charset="-122"/>
                <a:ea typeface="微软雅黑" panose="020B0503020204020204" pitchFamily="34" charset="-122"/>
              </a:rPr>
              <a:t>一个</a:t>
            </a:r>
            <a:r>
              <a:rPr lang="zh-CN" altLang="en-US" dirty="0" smtClean="0">
                <a:latin typeface="微软雅黑" panose="020B0503020204020204" pitchFamily="34" charset="-122"/>
                <a:ea typeface="微软雅黑" panose="020B0503020204020204" pitchFamily="34" charset="-122"/>
              </a:rPr>
              <a:t>Task，同步锁</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395536" y="5497487"/>
            <a:ext cx="8246888" cy="307777"/>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如果全局的也为空，那么工作者线程将把自己置入睡眠状态，等待事情</a:t>
            </a:r>
            <a:r>
              <a:rPr lang="zh-CN" altLang="en-US" dirty="0" smtClean="0">
                <a:latin typeface="微软雅黑" panose="020B0503020204020204" pitchFamily="34" charset="-122"/>
                <a:ea typeface="微软雅黑" panose="020B0503020204020204" pitchFamily="34" charset="-122"/>
              </a:rPr>
              <a:t>的发生</a:t>
            </a:r>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a:xfrm>
            <a:off x="395536" y="5785519"/>
            <a:ext cx="8136904" cy="523220"/>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如果睡了太久了，它会自己醒来，并销毁自己，允许系统回收线程使用的资源（</a:t>
            </a:r>
            <a:r>
              <a:rPr lang="zh-CN" altLang="en-US" dirty="0" smtClean="0">
                <a:latin typeface="微软雅黑" panose="020B0503020204020204" pitchFamily="34" charset="-122"/>
                <a:ea typeface="微软雅黑" panose="020B0503020204020204" pitchFamily="34" charset="-122"/>
              </a:rPr>
              <a:t>内核对象,模式栈</a:t>
            </a:r>
            <a:r>
              <a:rPr lang="zh-CN" altLang="en-US" dirty="0">
                <a:latin typeface="微软雅黑" panose="020B0503020204020204" pitchFamily="34" charset="-122"/>
                <a:ea typeface="微软雅黑" panose="020B0503020204020204" pitchFamily="34" charset="-122"/>
              </a:rPr>
              <a:t>,TEB等）</a:t>
            </a:r>
          </a:p>
        </p:txBody>
      </p:sp>
    </p:spTree>
    <p:extLst>
      <p:ext uri="{BB962C8B-B14F-4D97-AF65-F5344CB8AC3E}">
        <p14:creationId xmlns:p14="http://schemas.microsoft.com/office/powerpoint/2010/main" val="3532669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59832" y="2204864"/>
            <a:ext cx="3262432" cy="1015663"/>
          </a:xfrm>
          <a:prstGeom prst="rect">
            <a:avLst/>
          </a:prstGeom>
        </p:spPr>
        <p:txBody>
          <a:bodyPr wrap="none">
            <a:spAutoFit/>
          </a:bodyPr>
          <a:lstStyle/>
          <a:p>
            <a:r>
              <a:rPr lang="zh-CN" altLang="en-US" sz="6000" dirty="0" smtClean="0">
                <a:latin typeface="微软雅黑" pitchFamily="34" charset="-122"/>
                <a:ea typeface="微软雅黑" pitchFamily="34" charset="-122"/>
              </a:rPr>
              <a:t>线程应用</a:t>
            </a:r>
            <a:endParaRPr lang="zh-CN" altLang="en-US" sz="6000" dirty="0"/>
          </a:p>
        </p:txBody>
      </p:sp>
    </p:spTree>
    <p:extLst>
      <p:ext uri="{BB962C8B-B14F-4D97-AF65-F5344CB8AC3E}">
        <p14:creationId xmlns:p14="http://schemas.microsoft.com/office/powerpoint/2010/main" val="3602660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endParaRPr lang="zh-CN" altLang="en-US" sz="2000" b="1" dirty="0">
              <a:solidFill>
                <a:srgbClr val="FF3300"/>
              </a:solidFill>
              <a:latin typeface="微软雅黑" pitchFamily="34" charset="-122"/>
              <a:ea typeface="微软雅黑" pitchFamily="34" charset="-122"/>
            </a:endParaRPr>
          </a:p>
        </p:txBody>
      </p:sp>
      <p:sp>
        <p:nvSpPr>
          <p:cNvPr id="6" name="文本框 5"/>
          <p:cNvSpPr txBox="1"/>
          <p:nvPr/>
        </p:nvSpPr>
        <p:spPr>
          <a:xfrm>
            <a:off x="2051720" y="2052137"/>
            <a:ext cx="3877985"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计算限制的异步操作</a:t>
            </a:r>
            <a:endParaRPr lang="zh-CN" altLang="en-US" sz="3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123728" y="3068960"/>
            <a:ext cx="3809056"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I/O </a:t>
            </a:r>
            <a:r>
              <a:rPr lang="zh-CN" altLang="en-US" sz="3200" dirty="0" smtClean="0">
                <a:latin typeface="微软雅黑" panose="020B0503020204020204" pitchFamily="34" charset="-122"/>
                <a:ea typeface="微软雅黑" panose="020B0503020204020204" pitchFamily="34" charset="-122"/>
              </a:rPr>
              <a:t>限制的异步操作</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4354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600" b="1" dirty="0">
                <a:latin typeface="微软雅黑" panose="020B0503020204020204" pitchFamily="34" charset="-122"/>
                <a:ea typeface="微软雅黑" panose="020B0503020204020204" pitchFamily="34" charset="-122"/>
              </a:rPr>
              <a:t>计算限制的异步操作</a:t>
            </a: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2" name="矩形 1"/>
          <p:cNvSpPr/>
          <p:nvPr/>
        </p:nvSpPr>
        <p:spPr>
          <a:xfrm>
            <a:off x="539552" y="1329148"/>
            <a:ext cx="3847079"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Thread &amp; ThreadPool</a:t>
            </a:r>
          </a:p>
        </p:txBody>
      </p:sp>
      <p:sp>
        <p:nvSpPr>
          <p:cNvPr id="3" name="矩形 2"/>
          <p:cNvSpPr/>
          <p:nvPr/>
        </p:nvSpPr>
        <p:spPr>
          <a:xfrm>
            <a:off x="683568" y="2366878"/>
            <a:ext cx="8136904" cy="3139321"/>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Thread和ThreadPool发起异步的缺点：</a:t>
            </a: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没有</a:t>
            </a:r>
            <a:r>
              <a:rPr lang="zh-CN" altLang="en-US" sz="1800" dirty="0">
                <a:latin typeface="微软雅黑" panose="020B0503020204020204" pitchFamily="34" charset="-122"/>
                <a:ea typeface="微软雅黑" panose="020B0503020204020204" pitchFamily="34" charset="-122"/>
              </a:rPr>
              <a:t>内建的机制知道任务何时完成。</a:t>
            </a: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    2</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没法</a:t>
            </a:r>
            <a:r>
              <a:rPr lang="zh-CN" altLang="en-US" sz="1800" dirty="0">
                <a:latin typeface="微软雅黑" panose="020B0503020204020204" pitchFamily="34" charset="-122"/>
                <a:ea typeface="微软雅黑" panose="020B0503020204020204" pitchFamily="34" charset="-122"/>
              </a:rPr>
              <a:t>得到任务的返回值。</a:t>
            </a: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Thread的开销太大，尽量用ThreadPool，除非你要显示指定你的thread为前台线程或要对线程设置优先级，否则就不要用thread</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b="1" dirty="0">
                <a:solidFill>
                  <a:srgbClr val="FF0000"/>
                </a:solidFill>
                <a:latin typeface="微软雅黑" panose="020B0503020204020204" pitchFamily="34" charset="-122"/>
                <a:ea typeface="微软雅黑" panose="020B0503020204020204" pitchFamily="34" charset="-122"/>
              </a:rPr>
              <a:t>注意：</a:t>
            </a:r>
            <a:r>
              <a:rPr lang="zh-CN" altLang="en-US" sz="1800" dirty="0">
                <a:latin typeface="微软雅黑" panose="020B0503020204020204" pitchFamily="34" charset="-122"/>
                <a:ea typeface="微软雅黑" panose="020B0503020204020204" pitchFamily="34" charset="-122"/>
              </a:rPr>
              <a:t>线程池是由所有的AppDomain共享的。一个CLR维持一个线程池。</a:t>
            </a:r>
          </a:p>
        </p:txBody>
      </p:sp>
    </p:spTree>
    <p:extLst>
      <p:ext uri="{BB962C8B-B14F-4D97-AF65-F5344CB8AC3E}">
        <p14:creationId xmlns:p14="http://schemas.microsoft.com/office/powerpoint/2010/main" val="4272394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600" b="1" dirty="0">
                <a:latin typeface="微软雅黑" panose="020B0503020204020204" pitchFamily="34" charset="-122"/>
                <a:ea typeface="微软雅黑" panose="020B0503020204020204" pitchFamily="34" charset="-122"/>
              </a:rPr>
              <a:t>计算限制的异步操作</a:t>
            </a: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2" name="矩形 1"/>
          <p:cNvSpPr/>
          <p:nvPr/>
        </p:nvSpPr>
        <p:spPr>
          <a:xfrm>
            <a:off x="179512" y="836712"/>
            <a:ext cx="1086964"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Task</a:t>
            </a:r>
          </a:p>
        </p:txBody>
      </p:sp>
      <p:sp>
        <p:nvSpPr>
          <p:cNvPr id="3" name="矩形 2"/>
          <p:cNvSpPr/>
          <p:nvPr/>
        </p:nvSpPr>
        <p:spPr>
          <a:xfrm>
            <a:off x="683568" y="1556792"/>
            <a:ext cx="8208912" cy="4862870"/>
          </a:xfrm>
          <a:prstGeom prst="rect">
            <a:avLst/>
          </a:prstGeom>
        </p:spPr>
        <p:txBody>
          <a:bodyPr wrap="square">
            <a:spAutoFit/>
          </a:bodyPr>
          <a:lstStyle/>
          <a:p>
            <a:r>
              <a:rPr lang="en-US" altLang="zh-CN" sz="1800" b="1" dirty="0">
                <a:latin typeface="微软雅黑" panose="020B0503020204020204" pitchFamily="34" charset="-122"/>
                <a:ea typeface="微软雅黑" panose="020B0503020204020204" pitchFamily="34" charset="-122"/>
              </a:rPr>
              <a:t>Task</a:t>
            </a:r>
            <a:r>
              <a:rPr lang="zh-CN" altLang="en-US" sz="1800" b="1" dirty="0">
                <a:latin typeface="微软雅黑" panose="020B0503020204020204" pitchFamily="34" charset="-122"/>
                <a:ea typeface="微软雅黑" panose="020B0503020204020204" pitchFamily="34" charset="-122"/>
              </a:rPr>
              <a:t>的引入，解决</a:t>
            </a:r>
            <a:r>
              <a:rPr lang="zh-CN" altLang="en-US" sz="1800" b="1" dirty="0" smtClean="0">
                <a:latin typeface="微软雅黑" panose="020B0503020204020204" pitchFamily="34" charset="-122"/>
                <a:ea typeface="微软雅黑" panose="020B0503020204020204" pitchFamily="34" charset="-122"/>
              </a:rPr>
              <a:t>了</a:t>
            </a:r>
            <a:r>
              <a:rPr lang="en-US" altLang="zh-CN" sz="1800" b="1" dirty="0" smtClean="0">
                <a:latin typeface="微软雅黑" panose="020B0503020204020204" pitchFamily="34" charset="-122"/>
                <a:ea typeface="微软雅黑" panose="020B0503020204020204" pitchFamily="34" charset="-122"/>
              </a:rPr>
              <a:t>Thread</a:t>
            </a:r>
            <a:r>
              <a:rPr lang="zh-CN" altLang="en-US" sz="1800" b="1" dirty="0" smtClean="0">
                <a:latin typeface="微软雅黑" panose="020B0503020204020204" pitchFamily="34" charset="-122"/>
                <a:ea typeface="微软雅黑" panose="020B0503020204020204" pitchFamily="34" charset="-122"/>
              </a:rPr>
              <a:t>、</a:t>
            </a:r>
            <a:r>
              <a:rPr lang="en-US" altLang="zh-CN" sz="1800" b="1" dirty="0" err="1" smtClean="0">
                <a:latin typeface="微软雅黑" panose="020B0503020204020204" pitchFamily="34" charset="-122"/>
                <a:ea typeface="微软雅黑" panose="020B0503020204020204" pitchFamily="34" charset="-122"/>
              </a:rPr>
              <a:t>ThreadPool</a:t>
            </a:r>
            <a:r>
              <a:rPr lang="en-US" altLang="zh-CN" sz="1800" b="1" dirty="0" smtClean="0">
                <a:latin typeface="微软雅黑" panose="020B0503020204020204" pitchFamily="34" charset="-122"/>
                <a:ea typeface="微软雅黑" panose="020B0503020204020204" pitchFamily="34" charset="-122"/>
              </a:rPr>
              <a:t> </a:t>
            </a:r>
            <a:r>
              <a:rPr lang="zh-CN" altLang="en-US" sz="1800" b="1" dirty="0" smtClean="0">
                <a:latin typeface="微软雅黑" panose="020B0503020204020204" pitchFamily="34" charset="-122"/>
                <a:ea typeface="微软雅黑" panose="020B0503020204020204" pitchFamily="34" charset="-122"/>
              </a:rPr>
              <a:t>的</a:t>
            </a:r>
            <a:r>
              <a:rPr lang="zh-CN" altLang="en-US" sz="1800" b="1" dirty="0">
                <a:latin typeface="微软雅黑" panose="020B0503020204020204" pitchFamily="34" charset="-122"/>
                <a:ea typeface="微软雅黑" panose="020B0503020204020204" pitchFamily="34" charset="-122"/>
              </a:rPr>
              <a:t>两个</a:t>
            </a:r>
            <a:r>
              <a:rPr lang="zh-CN" altLang="en-US" sz="1800" b="1" dirty="0" smtClean="0">
                <a:latin typeface="微软雅黑" panose="020B0503020204020204" pitchFamily="34" charset="-122"/>
                <a:ea typeface="微软雅黑" panose="020B0503020204020204" pitchFamily="34" charset="-122"/>
              </a:rPr>
              <a:t>问题</a:t>
            </a:r>
            <a:r>
              <a:rPr lang="en-US" altLang="zh-CN" sz="1800" b="1" dirty="0" smtClean="0">
                <a:latin typeface="微软雅黑" panose="020B0503020204020204" pitchFamily="34" charset="-122"/>
                <a:ea typeface="微软雅黑" panose="020B0503020204020204" pitchFamily="34" charset="-122"/>
              </a:rPr>
              <a:t>:</a:t>
            </a:r>
          </a:p>
          <a:p>
            <a:endParaRPr lang="en-US" altLang="zh-CN" sz="18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Task</a:t>
            </a:r>
            <a:r>
              <a:rPr lang="zh-CN" altLang="en-US" sz="1600" dirty="0">
                <a:latin typeface="微软雅黑" panose="020B0503020204020204" pitchFamily="34" charset="-122"/>
                <a:ea typeface="微软雅黑" panose="020B0503020204020204" pitchFamily="34" charset="-122"/>
              </a:rPr>
              <a:t>可通过</a:t>
            </a:r>
            <a:r>
              <a:rPr lang="en-US" altLang="zh-CN" sz="1600" dirty="0">
                <a:latin typeface="微软雅黑" panose="020B0503020204020204" pitchFamily="34" charset="-122"/>
                <a:ea typeface="微软雅黑" panose="020B0503020204020204" pitchFamily="34" charset="-122"/>
              </a:rPr>
              <a:t>Wait()</a:t>
            </a:r>
            <a:r>
              <a:rPr lang="zh-CN" altLang="en-US" sz="1600" dirty="0">
                <a:latin typeface="微软雅黑" panose="020B0503020204020204" pitchFamily="34" charset="-122"/>
                <a:ea typeface="微软雅黑" panose="020B0503020204020204" pitchFamily="34" charset="-122"/>
              </a:rPr>
              <a:t>方法来等待任务的完成。这个方法是阻塞</a:t>
            </a:r>
            <a:r>
              <a:rPr lang="zh-CN" altLang="en-US" sz="1600" dirty="0" smtClean="0">
                <a:latin typeface="微软雅黑" panose="020B0503020204020204" pitchFamily="34" charset="-122"/>
                <a:ea typeface="微软雅黑" panose="020B0503020204020204" pitchFamily="34" charset="-122"/>
              </a:rPr>
              <a:t>的</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通过</a:t>
            </a:r>
            <a:r>
              <a:rPr lang="en-US" altLang="zh-CN" sz="1600" dirty="0" err="1">
                <a:latin typeface="微软雅黑" panose="020B0503020204020204" pitchFamily="34" charset="-122"/>
                <a:ea typeface="微软雅黑" panose="020B0503020204020204" pitchFamily="34" charset="-122"/>
              </a:rPr>
              <a:t>Task.Result</a:t>
            </a:r>
            <a:r>
              <a:rPr lang="zh-CN" altLang="en-US" sz="1600" dirty="0">
                <a:latin typeface="微软雅黑" panose="020B0503020204020204" pitchFamily="34" charset="-122"/>
                <a:ea typeface="微软雅黑" panose="020B0503020204020204" pitchFamily="34" charset="-122"/>
              </a:rPr>
              <a:t>可以得到返回结果。在</a:t>
            </a:r>
            <a:r>
              <a:rPr lang="en-US" altLang="zh-CN" sz="1600" dirty="0">
                <a:latin typeface="微软雅黑" panose="020B0503020204020204" pitchFamily="34" charset="-122"/>
                <a:ea typeface="微软雅黑" panose="020B0503020204020204" pitchFamily="34" charset="-122"/>
              </a:rPr>
              <a:t>Result</a:t>
            </a:r>
            <a:r>
              <a:rPr lang="zh-CN" altLang="en-US" sz="1600" dirty="0">
                <a:latin typeface="微软雅黑" panose="020B0503020204020204" pitchFamily="34" charset="-122"/>
                <a:ea typeface="微软雅黑" panose="020B0503020204020204" pitchFamily="34" charset="-122"/>
              </a:rPr>
              <a:t>内部调用了</a:t>
            </a:r>
            <a:r>
              <a:rPr lang="en-US" altLang="zh-CN" sz="1600" dirty="0">
                <a:latin typeface="微软雅黑" panose="020B0503020204020204" pitchFamily="34" charset="-122"/>
                <a:ea typeface="微软雅黑" panose="020B0503020204020204" pitchFamily="34" charset="-122"/>
              </a:rPr>
              <a:t>Wait</a:t>
            </a:r>
            <a:r>
              <a:rPr lang="zh-CN" altLang="en-US" sz="1600" dirty="0">
                <a:latin typeface="微软雅黑" panose="020B0503020204020204" pitchFamily="34" charset="-122"/>
                <a:ea typeface="微软雅黑" panose="020B0503020204020204" pitchFamily="34" charset="-122"/>
              </a:rPr>
              <a:t>方法，所以查询这个属性是阻塞</a:t>
            </a:r>
            <a:r>
              <a:rPr lang="zh-CN" altLang="en-US" sz="1600" dirty="0" smtClean="0">
                <a:latin typeface="微软雅黑" panose="020B0503020204020204" pitchFamily="34" charset="-122"/>
                <a:ea typeface="微软雅黑" panose="020B0503020204020204" pitchFamily="34" charset="-122"/>
              </a:rPr>
              <a:t>的</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Task</a:t>
            </a:r>
            <a:r>
              <a:rPr lang="zh-CN" altLang="en-US" sz="1600" dirty="0">
                <a:latin typeface="微软雅黑" panose="020B0503020204020204" pitchFamily="34" charset="-122"/>
                <a:ea typeface="微软雅黑" panose="020B0503020204020204" pitchFamily="34" charset="-122"/>
              </a:rPr>
              <a:t>的静态方法</a:t>
            </a:r>
            <a:r>
              <a:rPr lang="en-US" altLang="zh-CN" sz="1600" dirty="0" err="1">
                <a:latin typeface="微软雅黑" panose="020B0503020204020204" pitchFamily="34" charset="-122"/>
                <a:ea typeface="微软雅黑" panose="020B0503020204020204" pitchFamily="34" charset="-122"/>
              </a:rPr>
              <a:t>WaitAny</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WaitAll</a:t>
            </a:r>
            <a:r>
              <a:rPr lang="zh-CN" altLang="en-US" sz="1600" dirty="0">
                <a:latin typeface="微软雅黑" panose="020B0503020204020204" pitchFamily="34" charset="-122"/>
                <a:ea typeface="微软雅黑" panose="020B0503020204020204" pitchFamily="34" charset="-122"/>
              </a:rPr>
              <a:t>可以等待多个任务返回。同样可以捕捉这两个方法的</a:t>
            </a:r>
            <a:r>
              <a:rPr lang="zh-CN" altLang="en-US" sz="1600" dirty="0" smtClean="0">
                <a:latin typeface="微软雅黑" panose="020B0503020204020204" pitchFamily="34" charset="-122"/>
                <a:ea typeface="微软雅黑" panose="020B0503020204020204" pitchFamily="34" charset="-122"/>
              </a:rPr>
              <a:t>异常</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构造</a:t>
            </a:r>
            <a:r>
              <a:rPr lang="en-US" altLang="zh-CN" sz="1600" dirty="0">
                <a:latin typeface="微软雅黑" panose="020B0503020204020204" pitchFamily="34" charset="-122"/>
                <a:ea typeface="微软雅黑" panose="020B0503020204020204" pitchFamily="34" charset="-122"/>
              </a:rPr>
              <a:t>Task</a:t>
            </a:r>
            <a:r>
              <a:rPr lang="zh-CN" altLang="en-US" sz="1600" dirty="0">
                <a:latin typeface="微软雅黑" panose="020B0503020204020204" pitchFamily="34" charset="-122"/>
                <a:ea typeface="微软雅黑" panose="020B0503020204020204" pitchFamily="34" charset="-122"/>
              </a:rPr>
              <a:t>时，可以传递</a:t>
            </a:r>
            <a:r>
              <a:rPr lang="en-US" altLang="zh-CN" sz="1600" dirty="0" err="1">
                <a:latin typeface="微软雅黑" panose="020B0503020204020204" pitchFamily="34" charset="-122"/>
                <a:ea typeface="微软雅黑" panose="020B0503020204020204" pitchFamily="34" charset="-122"/>
              </a:rPr>
              <a:t>CancellationToken</a:t>
            </a:r>
            <a:r>
              <a:rPr lang="zh-CN" altLang="en-US" sz="1600" dirty="0">
                <a:latin typeface="微软雅黑" panose="020B0503020204020204" pitchFamily="34" charset="-122"/>
                <a:ea typeface="微软雅黑" panose="020B0503020204020204" pitchFamily="34" charset="-122"/>
              </a:rPr>
              <a:t>对象，以支持</a:t>
            </a:r>
            <a:r>
              <a:rPr lang="zh-CN" altLang="en-US" sz="1600" dirty="0" smtClean="0">
                <a:latin typeface="微软雅黑" panose="020B0503020204020204" pitchFamily="34" charset="-122"/>
                <a:ea typeface="微软雅黑" panose="020B0503020204020204" pitchFamily="34" charset="-122"/>
              </a:rPr>
              <a:t>取消</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Task</a:t>
            </a:r>
            <a:r>
              <a:rPr lang="zh-CN" altLang="en-US" sz="1600" dirty="0">
                <a:latin typeface="微软雅黑" panose="020B0503020204020204" pitchFamily="34" charset="-122"/>
                <a:ea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rPr>
              <a:t>ContinueWith</a:t>
            </a:r>
            <a:r>
              <a:rPr lang="zh-CN" altLang="en-US" sz="1600" dirty="0">
                <a:latin typeface="微软雅黑" panose="020B0503020204020204" pitchFamily="34" charset="-122"/>
                <a:ea typeface="微软雅黑" panose="020B0503020204020204" pitchFamily="34" charset="-122"/>
              </a:rPr>
              <a:t>方法可以在第一个任务完成时开启第二个任务。这个功能很强大，</a:t>
            </a:r>
            <a:r>
              <a:rPr lang="en-US" altLang="zh-CN" sz="1600" dirty="0" err="1">
                <a:latin typeface="微软雅黑" panose="020B0503020204020204" pitchFamily="34" charset="-122"/>
                <a:ea typeface="微软雅黑" panose="020B0503020204020204" pitchFamily="34" charset="-122"/>
              </a:rPr>
              <a:t>ContinueWith</a:t>
            </a:r>
            <a:r>
              <a:rPr lang="zh-CN" altLang="en-US" sz="1600" dirty="0">
                <a:latin typeface="微软雅黑" panose="020B0503020204020204" pitchFamily="34" charset="-122"/>
                <a:ea typeface="微软雅黑" panose="020B0503020204020204" pitchFamily="34" charset="-122"/>
              </a:rPr>
              <a:t>方法并不阻塞调用线程，它是异步</a:t>
            </a:r>
            <a:r>
              <a:rPr lang="zh-CN" altLang="en-US" sz="1600" dirty="0" smtClean="0">
                <a:latin typeface="微软雅黑" panose="020B0503020204020204" pitchFamily="34" charset="-122"/>
                <a:ea typeface="微软雅黑" panose="020B0503020204020204" pitchFamily="34" charset="-122"/>
              </a:rPr>
              <a:t>的</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Task</a:t>
            </a:r>
            <a:r>
              <a:rPr lang="zh-CN" altLang="en-US" sz="1600" dirty="0">
                <a:latin typeface="微软雅黑" panose="020B0503020204020204" pitchFamily="34" charset="-122"/>
                <a:ea typeface="微软雅黑" panose="020B0503020204020204" pitchFamily="34" charset="-122"/>
              </a:rPr>
              <a:t>可以指定子任务，子任务没有完成，父任务的</a:t>
            </a:r>
            <a:r>
              <a:rPr lang="en-US" altLang="zh-CN" sz="1600" dirty="0" err="1">
                <a:latin typeface="微软雅黑" panose="020B0503020204020204" pitchFamily="34" charset="-122"/>
                <a:ea typeface="微软雅黑" panose="020B0503020204020204" pitchFamily="34" charset="-122"/>
              </a:rPr>
              <a:t>ContinueTask</a:t>
            </a:r>
            <a:r>
              <a:rPr lang="zh-CN" altLang="en-US" sz="1600" dirty="0">
                <a:latin typeface="微软雅黑" panose="020B0503020204020204" pitchFamily="34" charset="-122"/>
                <a:ea typeface="微软雅黑" panose="020B0503020204020204" pitchFamily="34" charset="-122"/>
              </a:rPr>
              <a:t>也不会</a:t>
            </a:r>
            <a:r>
              <a:rPr lang="zh-CN" altLang="en-US" sz="1600" dirty="0" smtClean="0">
                <a:latin typeface="微软雅黑" panose="020B0503020204020204" pitchFamily="34" charset="-122"/>
                <a:ea typeface="微软雅黑" panose="020B0503020204020204" pitchFamily="34" charset="-122"/>
              </a:rPr>
              <a:t>执行</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1600" dirty="0" err="1">
                <a:solidFill>
                  <a:srgbClr val="333333"/>
                </a:solidFill>
                <a:latin typeface="微软雅黑" panose="020B0503020204020204" pitchFamily="34" charset="-122"/>
                <a:ea typeface="微软雅黑" panose="020B0503020204020204" pitchFamily="34" charset="-122"/>
              </a:rPr>
              <a:t>TaskFactroy</a:t>
            </a:r>
            <a:r>
              <a:rPr lang="zh-CN" altLang="en-US" sz="1600" dirty="0">
                <a:solidFill>
                  <a:srgbClr val="333333"/>
                </a:solidFill>
                <a:latin typeface="微软雅黑" panose="020B0503020204020204" pitchFamily="34" charset="-122"/>
                <a:ea typeface="微软雅黑" panose="020B0503020204020204" pitchFamily="34" charset="-122"/>
              </a:rPr>
              <a:t>可以简化一组相似</a:t>
            </a:r>
            <a:r>
              <a:rPr lang="en-US" altLang="zh-CN" sz="1600" dirty="0">
                <a:solidFill>
                  <a:srgbClr val="333333"/>
                </a:solidFill>
                <a:latin typeface="微软雅黑" panose="020B0503020204020204" pitchFamily="34" charset="-122"/>
                <a:ea typeface="微软雅黑" panose="020B0503020204020204" pitchFamily="34" charset="-122"/>
              </a:rPr>
              <a:t>Task</a:t>
            </a:r>
            <a:r>
              <a:rPr lang="zh-CN" altLang="en-US" sz="1600" dirty="0">
                <a:solidFill>
                  <a:srgbClr val="333333"/>
                </a:solidFill>
                <a:latin typeface="微软雅黑" panose="020B0503020204020204" pitchFamily="34" charset="-122"/>
                <a:ea typeface="微软雅黑" panose="020B0503020204020204" pitchFamily="34" charset="-122"/>
              </a:rPr>
              <a:t>的创建</a:t>
            </a:r>
            <a:r>
              <a:rPr lang="zh-CN" altLang="en-US" sz="1600" dirty="0" smtClean="0">
                <a:solidFill>
                  <a:srgbClr val="333333"/>
                </a:solidFill>
                <a:latin typeface="微软雅黑" panose="020B0503020204020204" pitchFamily="34" charset="-122"/>
                <a:ea typeface="微软雅黑" panose="020B0503020204020204" pitchFamily="34" charset="-122"/>
              </a:rPr>
              <a:t>工作</a:t>
            </a:r>
            <a:endParaRPr lang="zh-CN" altLang="en-US" sz="16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5832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useBgFill="1">
        <p:nvSpPr>
          <p:cNvPr id="3074" name="副标题 2"/>
          <p:cNvSpPr txBox="1">
            <a:spLocks/>
          </p:cNvSpPr>
          <p:nvPr/>
        </p:nvSpPr>
        <p:spPr bwMode="auto">
          <a:xfrm>
            <a:off x="500063" y="357188"/>
            <a:ext cx="2143125" cy="5715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a:solidFill>
                  <a:schemeClr val="bg1"/>
                </a:solidFill>
                <a:latin typeface="微软雅黑" pitchFamily="34" charset="-122"/>
                <a:ea typeface="微软雅黑" pitchFamily="34" charset="-122"/>
              </a:rPr>
              <a:t>主要内容</a:t>
            </a:r>
          </a:p>
        </p:txBody>
      </p:sp>
      <p:sp useBgFill="1">
        <p:nvSpPr>
          <p:cNvPr id="3075" name="副标题 2"/>
          <p:cNvSpPr txBox="1">
            <a:spLocks/>
          </p:cNvSpPr>
          <p:nvPr/>
        </p:nvSpPr>
        <p:spPr bwMode="auto">
          <a:xfrm>
            <a:off x="1042988" y="1844675"/>
            <a:ext cx="6000750" cy="43211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en-US" altLang="zh-CN" sz="2400" dirty="0">
                <a:solidFill>
                  <a:srgbClr val="004FB8"/>
                </a:solidFill>
                <a:latin typeface="微软雅黑" pitchFamily="34" charset="-122"/>
                <a:ea typeface="微软雅黑" pitchFamily="34" charset="-122"/>
              </a:rPr>
              <a:t>1</a:t>
            </a:r>
            <a:r>
              <a:rPr lang="zh-CN" altLang="en-US" sz="2400" dirty="0" smtClean="0">
                <a:solidFill>
                  <a:srgbClr val="004FB8"/>
                </a:solidFill>
                <a:latin typeface="微软雅黑" pitchFamily="34" charset="-122"/>
                <a:ea typeface="微软雅黑" pitchFamily="34" charset="-122"/>
              </a:rPr>
              <a:t>、线程概念</a:t>
            </a:r>
            <a:endParaRPr lang="en-US" altLang="zh-CN" sz="2400" dirty="0" smtClean="0">
              <a:solidFill>
                <a:srgbClr val="004FB8"/>
              </a:solidFill>
              <a:latin typeface="微软雅黑" pitchFamily="34" charset="-122"/>
              <a:ea typeface="微软雅黑" pitchFamily="34" charset="-122"/>
            </a:endParaRPr>
          </a:p>
          <a:p>
            <a:pPr eaLnBrk="1" hangingPunct="1">
              <a:spcBef>
                <a:spcPct val="20000"/>
              </a:spcBef>
            </a:pPr>
            <a:endParaRPr lang="zh-CN" altLang="en-US" sz="2400" dirty="0">
              <a:solidFill>
                <a:srgbClr val="004FB8"/>
              </a:solidFill>
              <a:latin typeface="微软雅黑" pitchFamily="34" charset="-122"/>
              <a:ea typeface="微软雅黑" pitchFamily="34" charset="-122"/>
            </a:endParaRPr>
          </a:p>
          <a:p>
            <a:pPr eaLnBrk="1" hangingPunct="1">
              <a:spcBef>
                <a:spcPct val="20000"/>
              </a:spcBef>
            </a:pPr>
            <a:r>
              <a:rPr lang="en-US" altLang="zh-CN" sz="2400" dirty="0">
                <a:solidFill>
                  <a:srgbClr val="004FB8"/>
                </a:solidFill>
                <a:latin typeface="微软雅黑" pitchFamily="34" charset="-122"/>
                <a:ea typeface="微软雅黑" pitchFamily="34" charset="-122"/>
              </a:rPr>
              <a:t>2</a:t>
            </a:r>
            <a:r>
              <a:rPr lang="zh-CN" altLang="en-US" sz="2400" dirty="0" smtClean="0">
                <a:solidFill>
                  <a:srgbClr val="004FB8"/>
                </a:solidFill>
                <a:latin typeface="微软雅黑" pitchFamily="34" charset="-122"/>
                <a:ea typeface="微软雅黑" pitchFamily="34" charset="-122"/>
              </a:rPr>
              <a:t>、线程池</a:t>
            </a:r>
            <a:endParaRPr lang="en-US" altLang="zh-CN" sz="2400" dirty="0" smtClean="0">
              <a:solidFill>
                <a:srgbClr val="004FB8"/>
              </a:solidFill>
              <a:latin typeface="微软雅黑" pitchFamily="34" charset="-122"/>
              <a:ea typeface="微软雅黑" pitchFamily="34" charset="-122"/>
            </a:endParaRPr>
          </a:p>
          <a:p>
            <a:pPr eaLnBrk="1" hangingPunct="1">
              <a:spcBef>
                <a:spcPct val="20000"/>
              </a:spcBef>
            </a:pPr>
            <a:endParaRPr lang="zh-CN" altLang="en-US" sz="2400" dirty="0">
              <a:solidFill>
                <a:srgbClr val="004FB8"/>
              </a:solidFill>
              <a:latin typeface="微软雅黑" pitchFamily="34" charset="-122"/>
              <a:ea typeface="微软雅黑" pitchFamily="34" charset="-122"/>
            </a:endParaRPr>
          </a:p>
          <a:p>
            <a:pPr eaLnBrk="1" hangingPunct="1">
              <a:spcBef>
                <a:spcPct val="20000"/>
              </a:spcBef>
            </a:pPr>
            <a:r>
              <a:rPr lang="en-US" altLang="zh-CN" sz="2400" dirty="0">
                <a:solidFill>
                  <a:srgbClr val="004FB8"/>
                </a:solidFill>
                <a:latin typeface="微软雅黑" pitchFamily="34" charset="-122"/>
                <a:ea typeface="微软雅黑" pitchFamily="34" charset="-122"/>
              </a:rPr>
              <a:t>3</a:t>
            </a:r>
            <a:r>
              <a:rPr lang="zh-CN" altLang="en-US" sz="2400" dirty="0" smtClean="0">
                <a:solidFill>
                  <a:srgbClr val="004FB8"/>
                </a:solidFill>
                <a:latin typeface="微软雅黑" pitchFamily="34" charset="-122"/>
                <a:ea typeface="微软雅黑" pitchFamily="34" charset="-122"/>
              </a:rPr>
              <a:t>、线程应用</a:t>
            </a:r>
            <a:endParaRPr lang="en-US" altLang="zh-CN" sz="2400" dirty="0" smtClean="0">
              <a:solidFill>
                <a:srgbClr val="004FB8"/>
              </a:solidFill>
              <a:latin typeface="微软雅黑" pitchFamily="34" charset="-122"/>
              <a:ea typeface="微软雅黑" pitchFamily="34" charset="-122"/>
            </a:endParaRPr>
          </a:p>
          <a:p>
            <a:pPr eaLnBrk="1" hangingPunct="1">
              <a:spcBef>
                <a:spcPct val="20000"/>
              </a:spcBef>
            </a:pPr>
            <a:endParaRPr lang="en-US" altLang="zh-CN" sz="2400" dirty="0">
              <a:solidFill>
                <a:srgbClr val="004FB8"/>
              </a:solidFill>
              <a:latin typeface="微软雅黑" pitchFamily="34" charset="-122"/>
              <a:ea typeface="微软雅黑" pitchFamily="34" charset="-122"/>
            </a:endParaRPr>
          </a:p>
          <a:p>
            <a:pPr eaLnBrk="1" hangingPunct="1">
              <a:spcBef>
                <a:spcPct val="20000"/>
              </a:spcBef>
            </a:pPr>
            <a:r>
              <a:rPr lang="en-US" altLang="zh-CN" sz="2400" dirty="0" smtClean="0">
                <a:solidFill>
                  <a:srgbClr val="004FB8"/>
                </a:solidFill>
                <a:latin typeface="微软雅黑" pitchFamily="34" charset="-122"/>
                <a:ea typeface="微软雅黑" pitchFamily="34" charset="-122"/>
              </a:rPr>
              <a:t>4</a:t>
            </a:r>
            <a:r>
              <a:rPr lang="zh-CN" altLang="en-US" sz="2400" dirty="0" smtClean="0">
                <a:solidFill>
                  <a:srgbClr val="004FB8"/>
                </a:solidFill>
                <a:latin typeface="微软雅黑" pitchFamily="34" charset="-122"/>
                <a:ea typeface="微软雅黑" pitchFamily="34" charset="-122"/>
              </a:rPr>
              <a:t>、线程同步构造</a:t>
            </a:r>
            <a:endParaRPr lang="en-US" altLang="zh-CN" sz="2400" dirty="0" smtClean="0">
              <a:solidFill>
                <a:srgbClr val="004FB8"/>
              </a:solidFill>
              <a:latin typeface="微软雅黑" pitchFamily="34" charset="-122"/>
              <a:ea typeface="微软雅黑" pitchFamily="34" charset="-122"/>
            </a:endParaRPr>
          </a:p>
          <a:p>
            <a:pPr eaLnBrk="1" hangingPunct="1">
              <a:spcBef>
                <a:spcPct val="20000"/>
              </a:spcBef>
            </a:pPr>
            <a:endParaRPr lang="en-US" altLang="zh-CN" sz="2400" dirty="0">
              <a:solidFill>
                <a:srgbClr val="004FB8"/>
              </a:solidFill>
              <a:latin typeface="微软雅黑" pitchFamily="34" charset="-122"/>
              <a:ea typeface="微软雅黑" pitchFamily="34" charset="-122"/>
            </a:endParaRPr>
          </a:p>
          <a:p>
            <a:pPr eaLnBrk="1" hangingPunct="1">
              <a:spcBef>
                <a:spcPct val="20000"/>
              </a:spcBef>
            </a:pPr>
            <a:r>
              <a:rPr lang="en-US" altLang="zh-CN" sz="2400" dirty="0" smtClean="0">
                <a:solidFill>
                  <a:srgbClr val="004FB8"/>
                </a:solidFill>
                <a:latin typeface="微软雅黑" pitchFamily="34" charset="-122"/>
                <a:ea typeface="微软雅黑" pitchFamily="34" charset="-122"/>
              </a:rPr>
              <a:t>5</a:t>
            </a:r>
            <a:r>
              <a:rPr lang="zh-CN" altLang="en-US" sz="2400" dirty="0" smtClean="0">
                <a:solidFill>
                  <a:srgbClr val="004FB8"/>
                </a:solidFill>
                <a:latin typeface="微软雅黑" pitchFamily="34" charset="-122"/>
                <a:ea typeface="微软雅黑" pitchFamily="34" charset="-122"/>
              </a:rPr>
              <a:t>、思路扩展</a:t>
            </a:r>
            <a:endParaRPr lang="zh-CN" altLang="en-US" sz="2400" dirty="0">
              <a:solidFill>
                <a:srgbClr val="004FB8"/>
              </a:solidFill>
              <a:latin typeface="微软雅黑" pitchFamily="34" charset="-122"/>
              <a:ea typeface="微软雅黑" pitchFamily="34" charset="-122"/>
            </a:endParaRPr>
          </a:p>
        </p:txBody>
      </p:sp>
      <p:pic>
        <p:nvPicPr>
          <p:cNvPr id="3077" name="图片 5"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9563" y="6381750"/>
            <a:ext cx="10715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600" b="1" dirty="0">
                <a:latin typeface="微软雅黑" panose="020B0503020204020204" pitchFamily="34" charset="-122"/>
                <a:ea typeface="微软雅黑" panose="020B0503020204020204" pitchFamily="34" charset="-122"/>
              </a:rPr>
              <a:t>计算限制的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smtClean="0">
                <a:latin typeface="微软雅黑" panose="020B0503020204020204" pitchFamily="34" charset="-122"/>
                <a:ea typeface="微软雅黑" panose="020B0503020204020204" pitchFamily="34" charset="-122"/>
              </a:rPr>
              <a:t>-Task</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70999" y="1403484"/>
            <a:ext cx="8868297" cy="2952328"/>
          </a:xfrm>
          <a:prstGeom prst="rect">
            <a:avLst/>
          </a:prstGeom>
        </p:spPr>
      </p:pic>
      <p:sp>
        <p:nvSpPr>
          <p:cNvPr id="6" name="矩形 5"/>
          <p:cNvSpPr/>
          <p:nvPr/>
        </p:nvSpPr>
        <p:spPr>
          <a:xfrm>
            <a:off x="755576" y="4931876"/>
            <a:ext cx="7258718" cy="369332"/>
          </a:xfrm>
          <a:prstGeom prst="rect">
            <a:avLst/>
          </a:prstGeom>
        </p:spPr>
        <p:txBody>
          <a:bodyPr wrap="none">
            <a:spAutoFit/>
          </a:bodyPr>
          <a:lstStyle/>
          <a:p>
            <a:r>
              <a:rPr lang="en-US" altLang="zh-CN" sz="1800" dirty="0" err="1" smtClean="0">
                <a:solidFill>
                  <a:srgbClr val="333333"/>
                </a:solidFill>
                <a:latin typeface="微软雅黑" panose="020B0503020204020204" pitchFamily="34" charset="-122"/>
                <a:ea typeface="微软雅黑" panose="020B0503020204020204" pitchFamily="34" charset="-122"/>
              </a:rPr>
              <a:t>ContinueWith</a:t>
            </a:r>
            <a:r>
              <a:rPr lang="zh-CN" altLang="en-US" sz="1800" dirty="0">
                <a:solidFill>
                  <a:srgbClr val="333333"/>
                </a:solidFill>
                <a:latin typeface="微软雅黑" panose="020B0503020204020204" pitchFamily="34" charset="-122"/>
                <a:ea typeface="微软雅黑" panose="020B0503020204020204" pitchFamily="34" charset="-122"/>
              </a:rPr>
              <a:t>方法并不阻塞调用线程，它是异步</a:t>
            </a:r>
            <a:r>
              <a:rPr lang="zh-CN" altLang="en-US" sz="1800" dirty="0" smtClean="0">
                <a:solidFill>
                  <a:srgbClr val="333333"/>
                </a:solidFill>
                <a:latin typeface="微软雅黑" panose="020B0503020204020204" pitchFamily="34" charset="-122"/>
                <a:ea typeface="微软雅黑" panose="020B0503020204020204" pitchFamily="34" charset="-122"/>
              </a:rPr>
              <a:t>的，很强大的用处！</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4378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600" b="1" dirty="0">
                <a:latin typeface="微软雅黑" panose="020B0503020204020204" pitchFamily="34" charset="-122"/>
                <a:ea typeface="微软雅黑" panose="020B0503020204020204" pitchFamily="34" charset="-122"/>
              </a:rPr>
              <a:t>计算限制的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smtClean="0">
                <a:latin typeface="微软雅黑" panose="020B0503020204020204" pitchFamily="34" charset="-122"/>
                <a:ea typeface="微软雅黑" panose="020B0503020204020204" pitchFamily="34" charset="-122"/>
              </a:rPr>
              <a:t>-Task</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6" name="矩形 5"/>
          <p:cNvSpPr/>
          <p:nvPr/>
        </p:nvSpPr>
        <p:spPr>
          <a:xfrm>
            <a:off x="251520" y="5949280"/>
            <a:ext cx="8781571" cy="369332"/>
          </a:xfrm>
          <a:prstGeom prst="rect">
            <a:avLst/>
          </a:prstGeom>
        </p:spPr>
        <p:txBody>
          <a:bodyPr wrap="none">
            <a:spAutoFit/>
          </a:bodyPr>
          <a:lstStyle/>
          <a:p>
            <a:r>
              <a:rPr lang="zh-CN" altLang="en-US" sz="1800" b="1" dirty="0" smtClean="0">
                <a:latin typeface="微软雅黑" panose="020B0503020204020204" pitchFamily="34" charset="-122"/>
                <a:ea typeface="微软雅黑" panose="020B0503020204020204" pitchFamily="34" charset="-122"/>
              </a:rPr>
              <a:t>指定了子任务后，父任务的 </a:t>
            </a:r>
            <a:r>
              <a:rPr lang="en-US" altLang="zh-CN" sz="1800" b="1" dirty="0" err="1" smtClean="0">
                <a:latin typeface="微软雅黑" panose="020B0503020204020204" pitchFamily="34" charset="-122"/>
                <a:ea typeface="微软雅黑" panose="020B0503020204020204" pitchFamily="34" charset="-122"/>
              </a:rPr>
              <a:t>ContinueWith</a:t>
            </a:r>
            <a:r>
              <a:rPr lang="en-US" altLang="zh-CN" sz="1800" b="1" dirty="0" smtClean="0">
                <a:latin typeface="微软雅黑" panose="020B0503020204020204" pitchFamily="34" charset="-122"/>
                <a:ea typeface="微软雅黑" panose="020B0503020204020204" pitchFamily="34" charset="-122"/>
              </a:rPr>
              <a:t> </a:t>
            </a:r>
            <a:r>
              <a:rPr lang="zh-CN" altLang="en-US" sz="1800" b="1" dirty="0" smtClean="0">
                <a:latin typeface="微软雅黑" panose="020B0503020204020204" pitchFamily="34" charset="-122"/>
                <a:ea typeface="微软雅黑" panose="020B0503020204020204" pitchFamily="34" charset="-122"/>
              </a:rPr>
              <a:t>只有在所有的子任务完成后，方可执行！</a:t>
            </a:r>
            <a:endParaRPr lang="zh-CN" altLang="en-US" sz="18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11560" y="836712"/>
            <a:ext cx="7858116" cy="4922613"/>
          </a:xfrm>
          <a:prstGeom prst="rect">
            <a:avLst/>
          </a:prstGeom>
        </p:spPr>
      </p:pic>
    </p:spTree>
    <p:extLst>
      <p:ext uri="{BB962C8B-B14F-4D97-AF65-F5344CB8AC3E}">
        <p14:creationId xmlns:p14="http://schemas.microsoft.com/office/powerpoint/2010/main" val="768105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600" b="1" dirty="0">
                <a:latin typeface="微软雅黑" panose="020B0503020204020204" pitchFamily="34" charset="-122"/>
                <a:ea typeface="微软雅黑" panose="020B0503020204020204" pitchFamily="34" charset="-122"/>
              </a:rPr>
              <a:t>计算限制的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smtClean="0">
                <a:latin typeface="微软雅黑" panose="020B0503020204020204" pitchFamily="34" charset="-122"/>
                <a:ea typeface="微软雅黑" panose="020B0503020204020204" pitchFamily="34" charset="-122"/>
              </a:rPr>
              <a:t>-Task</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827584" y="764704"/>
            <a:ext cx="7605845" cy="4680520"/>
          </a:xfrm>
          <a:prstGeom prst="rect">
            <a:avLst/>
          </a:prstGeom>
        </p:spPr>
      </p:pic>
      <p:sp>
        <p:nvSpPr>
          <p:cNvPr id="7" name="文本框 6"/>
          <p:cNvSpPr txBox="1"/>
          <p:nvPr/>
        </p:nvSpPr>
        <p:spPr>
          <a:xfrm>
            <a:off x="683568" y="5661248"/>
            <a:ext cx="3671198" cy="369332"/>
          </a:xfrm>
          <a:prstGeom prst="rect">
            <a:avLst/>
          </a:prstGeom>
          <a:noFill/>
        </p:spPr>
        <p:txBody>
          <a:bodyPr wrap="none" rtlCol="0">
            <a:spAutoFit/>
          </a:bodyPr>
          <a:lstStyle/>
          <a:p>
            <a:r>
              <a:rPr lang="zh-CN" altLang="en-US" sz="1800" b="1" dirty="0" smtClean="0">
                <a:solidFill>
                  <a:srgbClr val="FF0000"/>
                </a:solidFill>
                <a:latin typeface="微软雅黑" panose="020B0503020204020204" pitchFamily="34" charset="-122"/>
                <a:ea typeface="微软雅黑" panose="020B0503020204020204" pitchFamily="34" charset="-122"/>
              </a:rPr>
              <a:t>用作务工厂创建三个相似的子任务</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0358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600" b="1" dirty="0">
                <a:latin typeface="微软雅黑" panose="020B0503020204020204" pitchFamily="34" charset="-122"/>
                <a:ea typeface="微软雅黑" panose="020B0503020204020204" pitchFamily="34" charset="-122"/>
              </a:rPr>
              <a:t>计算限制的异步操作</a:t>
            </a: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5" name="矩形 4"/>
          <p:cNvSpPr/>
          <p:nvPr/>
        </p:nvSpPr>
        <p:spPr>
          <a:xfrm>
            <a:off x="323528" y="980728"/>
            <a:ext cx="1593898" cy="584775"/>
          </a:xfrm>
          <a:prstGeom prst="rect">
            <a:avLst/>
          </a:prstGeom>
        </p:spPr>
        <p:txBody>
          <a:bodyPr wrap="none">
            <a:spAutoFit/>
          </a:bodyPr>
          <a:lstStyle/>
          <a:p>
            <a:r>
              <a:rPr lang="zh-CN" altLang="en-US" sz="3200" dirty="0">
                <a:latin typeface="微软雅黑" panose="020B0503020204020204" pitchFamily="34" charset="-122"/>
                <a:ea typeface="微软雅黑" panose="020B0503020204020204" pitchFamily="34" charset="-122"/>
              </a:rPr>
              <a:t>Parallel</a:t>
            </a:r>
          </a:p>
        </p:txBody>
      </p:sp>
      <p:sp>
        <p:nvSpPr>
          <p:cNvPr id="6" name="矩形 5"/>
          <p:cNvSpPr/>
          <p:nvPr/>
        </p:nvSpPr>
        <p:spPr>
          <a:xfrm>
            <a:off x="899592" y="1691516"/>
            <a:ext cx="7629012" cy="369332"/>
          </a:xfrm>
          <a:prstGeom prst="rect">
            <a:avLst/>
          </a:prstGeom>
        </p:spPr>
        <p:txBody>
          <a:bodyPr wrap="none">
            <a:spAutoFit/>
          </a:bodyPr>
          <a:lstStyle/>
          <a:p>
            <a:pPr marL="285750" indent="-285750">
              <a:buFont typeface="Wingdings" panose="05000000000000000000" pitchFamily="2" charset="2"/>
              <a:buChar char="l"/>
            </a:pPr>
            <a:r>
              <a:rPr lang="zh-CN" altLang="en-US" sz="1800" dirty="0" smtClean="0">
                <a:latin typeface="微软雅黑" panose="020B0503020204020204" pitchFamily="34" charset="-122"/>
                <a:ea typeface="微软雅黑" panose="020B0503020204020204" pitchFamily="34" charset="-122"/>
              </a:rPr>
              <a:t>使用并行的前提</a:t>
            </a:r>
            <a:r>
              <a:rPr lang="zh-CN" altLang="en-US" sz="1800" dirty="0">
                <a:latin typeface="微软雅黑" panose="020B0503020204020204" pitchFamily="34" charset="-122"/>
                <a:ea typeface="微软雅黑" panose="020B0503020204020204" pitchFamily="34" charset="-122"/>
              </a:rPr>
              <a:t>是：工作项必须并行执行</a:t>
            </a:r>
            <a:r>
              <a:rPr lang="zh-CN" altLang="en-US" sz="1800" dirty="0" smtClean="0">
                <a:latin typeface="微软雅黑" panose="020B0503020204020204" pitchFamily="34" charset="-122"/>
                <a:ea typeface="微软雅黑" panose="020B0503020204020204" pitchFamily="34" charset="-122"/>
              </a:rPr>
              <a:t>才有意义，没有共享资源竞争</a:t>
            </a:r>
            <a:endParaRPr lang="zh-CN" altLang="en-US" sz="18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79512" y="2348880"/>
            <a:ext cx="6479099" cy="2781986"/>
          </a:xfrm>
          <a:prstGeom prst="rect">
            <a:avLst/>
          </a:prstGeom>
        </p:spPr>
      </p:pic>
      <p:pic>
        <p:nvPicPr>
          <p:cNvPr id="8" name="图片 7"/>
          <p:cNvPicPr>
            <a:picLocks noChangeAspect="1"/>
          </p:cNvPicPr>
          <p:nvPr/>
        </p:nvPicPr>
        <p:blipFill>
          <a:blip r:embed="rId4"/>
          <a:stretch>
            <a:fillRect/>
          </a:stretch>
        </p:blipFill>
        <p:spPr>
          <a:xfrm>
            <a:off x="7308304" y="2061718"/>
            <a:ext cx="1406286" cy="4691661"/>
          </a:xfrm>
          <a:prstGeom prst="rect">
            <a:avLst/>
          </a:prstGeom>
        </p:spPr>
      </p:pic>
      <p:sp>
        <p:nvSpPr>
          <p:cNvPr id="9" name="文本框 8"/>
          <p:cNvSpPr txBox="1"/>
          <p:nvPr/>
        </p:nvSpPr>
        <p:spPr>
          <a:xfrm>
            <a:off x="467544" y="5538718"/>
            <a:ext cx="5724644" cy="338554"/>
          </a:xfrm>
          <a:prstGeom prst="rect">
            <a:avLst/>
          </a:prstGeom>
          <a:noFill/>
        </p:spPr>
        <p:txBody>
          <a:bodyPr wrap="non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从结果运行上看，并不是并行真正的就是并行开启多个线程！</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7702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600" b="1" dirty="0">
                <a:latin typeface="微软雅黑" panose="020B0503020204020204" pitchFamily="34" charset="-122"/>
                <a:ea typeface="微软雅黑" panose="020B0503020204020204" pitchFamily="34" charset="-122"/>
              </a:rPr>
              <a:t>计算限制的异步操作</a:t>
            </a: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5" name="矩形 4"/>
          <p:cNvSpPr/>
          <p:nvPr/>
        </p:nvSpPr>
        <p:spPr>
          <a:xfrm>
            <a:off x="323528" y="980728"/>
            <a:ext cx="1303562" cy="584775"/>
          </a:xfrm>
          <a:prstGeom prst="rect">
            <a:avLst/>
          </a:prstGeom>
        </p:spPr>
        <p:txBody>
          <a:bodyPr wrap="none">
            <a:spAutoFit/>
          </a:bodyPr>
          <a:lstStyle/>
          <a:p>
            <a:r>
              <a:rPr lang="en-US" altLang="zh-CN" sz="3200" dirty="0" smtClean="0">
                <a:latin typeface="微软雅黑" panose="020B0503020204020204" pitchFamily="34" charset="-122"/>
                <a:ea typeface="微软雅黑" panose="020B0503020204020204" pitchFamily="34" charset="-122"/>
              </a:rPr>
              <a:t>Timer</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611560" y="2756490"/>
            <a:ext cx="8352928"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在内部（原文应该指CLR内），线程池为所有Timer对象只使用了一个线程。这个线程知道下一个Timer对象在</a:t>
            </a:r>
            <a:r>
              <a:rPr lang="zh-CN" altLang="en-US" sz="1600" dirty="0" smtClean="0">
                <a:latin typeface="微软雅黑" panose="020B0503020204020204" pitchFamily="34" charset="-122"/>
                <a:ea typeface="微软雅黑" panose="020B0503020204020204" pitchFamily="34" charset="-122"/>
              </a:rPr>
              <a:t>什么时候</a:t>
            </a:r>
            <a:r>
              <a:rPr lang="zh-CN" altLang="en-US" sz="1600" dirty="0">
                <a:latin typeface="微软雅黑" panose="020B0503020204020204" pitchFamily="34" charset="-122"/>
                <a:ea typeface="微软雅黑" panose="020B0503020204020204" pitchFamily="34" charset="-122"/>
              </a:rPr>
              <a:t>到期（计时器还有多久触发）。下一个Timer对象到期时，线程就会唤醒，在内部调用</a:t>
            </a:r>
            <a:r>
              <a:rPr lang="zh-CN" altLang="en-US" sz="1600" dirty="0" smtClean="0">
                <a:latin typeface="微软雅黑" panose="020B0503020204020204" pitchFamily="34" charset="-122"/>
                <a:ea typeface="微软雅黑" panose="020B0503020204020204" pitchFamily="34" charset="-122"/>
              </a:rPr>
              <a:t>ThreadPool的</a:t>
            </a:r>
            <a:r>
              <a:rPr lang="zh-CN" altLang="en-US" sz="1600" dirty="0">
                <a:latin typeface="微软雅黑" panose="020B0503020204020204" pitchFamily="34" charset="-122"/>
                <a:ea typeface="微软雅黑" panose="020B0503020204020204" pitchFamily="34" charset="-122"/>
              </a:rPr>
              <a:t>QueueUserWorkItem，将一个工作项添加到线程池的队列中，</a:t>
            </a:r>
            <a:r>
              <a:rPr lang="zh-CN" altLang="en-US" sz="1600" dirty="0" smtClean="0">
                <a:latin typeface="微软雅黑" panose="020B0503020204020204" pitchFamily="34" charset="-122"/>
                <a:ea typeface="微软雅黑" panose="020B0503020204020204" pitchFamily="34" charset="-122"/>
              </a:rPr>
              <a:t>使回</a:t>
            </a:r>
            <a:r>
              <a:rPr lang="zh-CN" altLang="en-US" sz="1600" dirty="0">
                <a:latin typeface="微软雅黑" panose="020B0503020204020204" pitchFamily="34" charset="-122"/>
                <a:ea typeface="微软雅黑" panose="020B0503020204020204" pitchFamily="34" charset="-122"/>
              </a:rPr>
              <a:t>调方法得到调用。</a:t>
            </a:r>
          </a:p>
        </p:txBody>
      </p:sp>
      <p:sp>
        <p:nvSpPr>
          <p:cNvPr id="11" name="矩形 10"/>
          <p:cNvSpPr/>
          <p:nvPr/>
        </p:nvSpPr>
        <p:spPr>
          <a:xfrm>
            <a:off x="683568" y="4286706"/>
            <a:ext cx="8136904" cy="1446550"/>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注意</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如果</a:t>
            </a:r>
            <a:r>
              <a:rPr lang="zh-CN" altLang="en-US" sz="1600" dirty="0">
                <a:latin typeface="微软雅黑" panose="020B0503020204020204" pitchFamily="34" charset="-122"/>
                <a:ea typeface="微软雅黑" panose="020B0503020204020204" pitchFamily="34" charset="-122"/>
              </a:rPr>
              <a:t>回调方法的执行时间很长，计时器可能在上个回调还没有完成的时候再次触发（对于执行时间很长的</a:t>
            </a:r>
            <a:r>
              <a:rPr lang="zh-CN" altLang="en-US" sz="1600" dirty="0" smtClean="0">
                <a:latin typeface="微软雅黑" panose="020B0503020204020204" pitchFamily="34" charset="-122"/>
                <a:ea typeface="微软雅黑" panose="020B0503020204020204" pitchFamily="34" charset="-122"/>
              </a:rPr>
              <a:t>任务</a:t>
            </a:r>
            <a:r>
              <a:rPr lang="zh-CN" altLang="en-US" sz="1600" dirty="0">
                <a:latin typeface="微软雅黑" panose="020B0503020204020204" pitchFamily="34" charset="-122"/>
                <a:ea typeface="微软雅黑" panose="020B0503020204020204" pitchFamily="34" charset="-122"/>
              </a:rPr>
              <a:t>，实际开发中通常不使用线程池，而是直接使用new一个Thread）。这可能会造成多个线程池线程同时调用你</a:t>
            </a:r>
            <a:r>
              <a:rPr lang="zh-CN" altLang="en-US" sz="1600" dirty="0" smtClean="0">
                <a:latin typeface="微软雅黑" panose="020B0503020204020204" pitchFamily="34" charset="-122"/>
                <a:ea typeface="微软雅黑" panose="020B0503020204020204" pitchFamily="34" charset="-122"/>
              </a:rPr>
              <a:t>的方法</a:t>
            </a:r>
            <a:endParaRPr lang="zh-CN" altLang="en-US" sz="1600" dirty="0">
              <a:latin typeface="微软雅黑" panose="020B0503020204020204" pitchFamily="34" charset="-122"/>
              <a:ea typeface="微软雅黑" panose="020B0503020204020204" pitchFamily="34" charset="-122"/>
            </a:endParaRPr>
          </a:p>
        </p:txBody>
      </p:sp>
      <p:sp>
        <p:nvSpPr>
          <p:cNvPr id="12" name="矩形 11"/>
          <p:cNvSpPr/>
          <p:nvPr/>
        </p:nvSpPr>
        <p:spPr>
          <a:xfrm>
            <a:off x="648072" y="1628800"/>
            <a:ext cx="4572000" cy="738664"/>
          </a:xfrm>
          <a:prstGeom prst="rect">
            <a:avLst/>
          </a:prstGeom>
        </p:spPr>
        <p:txBody>
          <a:bodyPr>
            <a:spAutoFit/>
          </a:bodyPr>
          <a:lstStyle/>
          <a:p>
            <a:r>
              <a:rPr lang="zh-CN" altLang="en-US" dirty="0"/>
              <a:t>System.Windows.Forms.Timer </a:t>
            </a:r>
          </a:p>
          <a:p>
            <a:r>
              <a:rPr lang="zh-CN" altLang="en-US" dirty="0"/>
              <a:t>System.Timers.Timer</a:t>
            </a:r>
          </a:p>
          <a:p>
            <a:r>
              <a:rPr lang="zh-CN" altLang="en-US" dirty="0"/>
              <a:t>System.Threading.Timer </a:t>
            </a:r>
          </a:p>
        </p:txBody>
      </p:sp>
    </p:spTree>
    <p:extLst>
      <p:ext uri="{BB962C8B-B14F-4D97-AF65-F5344CB8AC3E}">
        <p14:creationId xmlns:p14="http://schemas.microsoft.com/office/powerpoint/2010/main" val="810804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2" name="文本框 1"/>
          <p:cNvSpPr txBox="1"/>
          <p:nvPr/>
        </p:nvSpPr>
        <p:spPr>
          <a:xfrm>
            <a:off x="971600" y="1416887"/>
            <a:ext cx="2108269"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不得不说的</a:t>
            </a:r>
            <a:r>
              <a:rPr lang="en-US" altLang="zh-CN" sz="2800" b="1" dirty="0"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064475" y="2331480"/>
            <a:ext cx="1723549" cy="461665"/>
          </a:xfrm>
          <a:prstGeom prst="rect">
            <a:avLst/>
          </a:prstGeom>
          <a:noFill/>
        </p:spPr>
        <p:txBody>
          <a:bodyPr wrap="none" rtlCol="0">
            <a:spAutoFit/>
          </a:bodyPr>
          <a:lstStyle/>
          <a:p>
            <a:r>
              <a:rPr lang="zh-CN" altLang="en-US" sz="2400" b="1" dirty="0" smtClean="0">
                <a:solidFill>
                  <a:srgbClr val="CF332F"/>
                </a:solidFill>
                <a:latin typeface="微软雅黑" panose="020B0503020204020204" pitchFamily="34" charset="-122"/>
                <a:ea typeface="微软雅黑" panose="020B0503020204020204" pitchFamily="34" charset="-122"/>
              </a:rPr>
              <a:t>执行上下文</a:t>
            </a:r>
            <a:endParaRPr lang="zh-CN" altLang="en-US" sz="2400" b="1" dirty="0">
              <a:solidFill>
                <a:srgbClr val="CF332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064475" y="3184519"/>
            <a:ext cx="1723549" cy="461665"/>
          </a:xfrm>
          <a:prstGeom prst="rect">
            <a:avLst/>
          </a:prstGeom>
          <a:noFill/>
        </p:spPr>
        <p:txBody>
          <a:bodyPr wrap="none" rtlCol="0">
            <a:spAutoFit/>
          </a:bodyPr>
          <a:lstStyle/>
          <a:p>
            <a:r>
              <a:rPr lang="zh-CN" altLang="en-US" sz="2400" b="1" dirty="0" smtClean="0">
                <a:solidFill>
                  <a:srgbClr val="CF332F"/>
                </a:solidFill>
                <a:latin typeface="微软雅黑" panose="020B0503020204020204" pitchFamily="34" charset="-122"/>
                <a:ea typeface="微软雅黑" panose="020B0503020204020204" pitchFamily="34" charset="-122"/>
              </a:rPr>
              <a:t>协作式取消</a:t>
            </a:r>
            <a:endParaRPr lang="zh-CN" altLang="en-US" sz="2400" b="1" dirty="0">
              <a:solidFill>
                <a:srgbClr val="CF332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064475" y="4119463"/>
            <a:ext cx="1723549" cy="461665"/>
          </a:xfrm>
          <a:prstGeom prst="rect">
            <a:avLst/>
          </a:prstGeom>
          <a:noFill/>
        </p:spPr>
        <p:txBody>
          <a:bodyPr wrap="none" rtlCol="0">
            <a:spAutoFit/>
          </a:bodyPr>
          <a:lstStyle/>
          <a:p>
            <a:r>
              <a:rPr lang="zh-CN" altLang="en-US" sz="2400" b="1" dirty="0" smtClean="0">
                <a:solidFill>
                  <a:srgbClr val="CF332F"/>
                </a:solidFill>
                <a:latin typeface="微软雅黑" panose="020B0503020204020204" pitchFamily="34" charset="-122"/>
                <a:ea typeface="微软雅黑" panose="020B0503020204020204" pitchFamily="34" charset="-122"/>
              </a:rPr>
              <a:t>任务调度器</a:t>
            </a:r>
            <a:endParaRPr lang="zh-CN" altLang="en-US" sz="2400" b="1" dirty="0">
              <a:solidFill>
                <a:srgbClr val="CF332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84193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800" b="1" dirty="0" smtClean="0">
                <a:solidFill>
                  <a:srgbClr val="004FB8"/>
                </a:solidFill>
                <a:latin typeface="微软雅黑" pitchFamily="34" charset="-122"/>
                <a:ea typeface="微软雅黑" pitchFamily="34" charset="-122"/>
              </a:rPr>
              <a:t>执行上下文</a:t>
            </a:r>
            <a:endParaRPr lang="zh-CN" altLang="en-US" sz="18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2" name="矩形 1"/>
          <p:cNvSpPr/>
          <p:nvPr/>
        </p:nvSpPr>
        <p:spPr>
          <a:xfrm>
            <a:off x="611560" y="1059701"/>
            <a:ext cx="8064896" cy="2585323"/>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 每个线程都关联了一个执行上下文数据结构。执行上下文包括</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b="1" dirty="0" smtClean="0">
                <a:solidFill>
                  <a:srgbClr val="CF332F"/>
                </a:solidFill>
                <a:latin typeface="微软雅黑" panose="020B0503020204020204" pitchFamily="34" charset="-122"/>
                <a:ea typeface="微软雅黑" panose="020B0503020204020204" pitchFamily="34" charset="-122"/>
              </a:rPr>
              <a:t>安全</a:t>
            </a:r>
            <a:r>
              <a:rPr lang="zh-CN" altLang="en-US" sz="1800" b="1" dirty="0">
                <a:solidFill>
                  <a:srgbClr val="CF332F"/>
                </a:solidFill>
                <a:latin typeface="微软雅黑" panose="020B0503020204020204" pitchFamily="34" charset="-122"/>
                <a:ea typeface="微软雅黑" panose="020B0503020204020204" pitchFamily="34" charset="-122"/>
              </a:rPr>
              <a:t>设置、宿主设置、逻辑调用</a:t>
            </a:r>
            <a:r>
              <a:rPr lang="zh-CN" altLang="en-US" sz="1800" b="1" dirty="0" smtClean="0">
                <a:solidFill>
                  <a:srgbClr val="CF332F"/>
                </a:solidFill>
                <a:latin typeface="微软雅黑" panose="020B0503020204020204" pitchFamily="34" charset="-122"/>
                <a:ea typeface="微软雅黑" panose="020B0503020204020204" pitchFamily="34" charset="-122"/>
              </a:rPr>
              <a:t>上下文数据</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线程</a:t>
            </a:r>
            <a:r>
              <a:rPr lang="zh-CN" altLang="en-US" sz="1800" dirty="0">
                <a:latin typeface="微软雅黑" panose="020B0503020204020204" pitchFamily="34" charset="-122"/>
                <a:ea typeface="微软雅黑" panose="020B0503020204020204" pitchFamily="34" charset="-122"/>
              </a:rPr>
              <a:t>执行代码时，有的操作会受到线程的执行</a:t>
            </a:r>
            <a:r>
              <a:rPr lang="zh-CN" altLang="en-US" sz="1800" dirty="0" smtClean="0">
                <a:latin typeface="微软雅黑" panose="020B0503020204020204" pitchFamily="34" charset="-122"/>
                <a:ea typeface="微软雅黑" panose="020B0503020204020204" pitchFamily="34" charset="-122"/>
              </a:rPr>
              <a:t>上下文的设置</a:t>
            </a:r>
            <a:r>
              <a:rPr lang="zh-CN" altLang="en-US" sz="1800" dirty="0">
                <a:latin typeface="微软雅黑" panose="020B0503020204020204" pitchFamily="34" charset="-122"/>
                <a:ea typeface="微软雅黑" panose="020B0503020204020204" pitchFamily="34" charset="-122"/>
              </a:rPr>
              <a:t>（尤其是安全设置）的影响。理想情况下</a:t>
            </a:r>
            <a:r>
              <a:rPr lang="zh-CN" altLang="en-US" sz="1800" dirty="0" smtClean="0">
                <a:latin typeface="微软雅黑" panose="020B0503020204020204" pitchFamily="34" charset="-122"/>
                <a:ea typeface="微软雅黑" panose="020B0503020204020204" pitchFamily="34" charset="-122"/>
              </a:rPr>
              <a:t>，每当</a:t>
            </a:r>
            <a:r>
              <a:rPr lang="zh-CN" altLang="en-US" sz="1800" dirty="0">
                <a:latin typeface="微软雅黑" panose="020B0503020204020204" pitchFamily="34" charset="-122"/>
                <a:ea typeface="微软雅黑" panose="020B0503020204020204" pitchFamily="34" charset="-122"/>
              </a:rPr>
              <a:t>一个线程（初始线程）使用另一个线程（辅助线程）执行任务时，前者的执行上下文应该流向（复制到）</a:t>
            </a:r>
            <a:r>
              <a:rPr lang="zh-CN" altLang="en-US" sz="1800" dirty="0" smtClean="0">
                <a:latin typeface="微软雅黑" panose="020B0503020204020204" pitchFamily="34" charset="-122"/>
                <a:ea typeface="微软雅黑" panose="020B0503020204020204" pitchFamily="34" charset="-122"/>
              </a:rPr>
              <a:t>辅助线程</a:t>
            </a:r>
            <a:r>
              <a:rPr lang="zh-CN" altLang="en-US" sz="1800" dirty="0">
                <a:latin typeface="微软雅黑" panose="020B0503020204020204" pitchFamily="34" charset="-122"/>
                <a:ea typeface="微软雅黑" panose="020B0503020204020204" pitchFamily="34" charset="-122"/>
              </a:rPr>
              <a:t>。上下文的流动会对性能有一定的影响，执行上下文包含大量的信息，而收集这些信息，再把它们复制到</a:t>
            </a:r>
            <a:r>
              <a:rPr lang="zh-CN" altLang="en-US" sz="1800" dirty="0" smtClean="0">
                <a:latin typeface="微软雅黑" panose="020B0503020204020204" pitchFamily="34" charset="-122"/>
                <a:ea typeface="微软雅黑" panose="020B0503020204020204" pitchFamily="34" charset="-122"/>
              </a:rPr>
              <a:t>辅助线程</a:t>
            </a:r>
            <a:r>
              <a:rPr lang="zh-CN" altLang="en-US" sz="1800" dirty="0">
                <a:latin typeface="微软雅黑" panose="020B0503020204020204" pitchFamily="34" charset="-122"/>
                <a:ea typeface="微软雅黑" panose="020B0503020204020204" pitchFamily="34" charset="-122"/>
              </a:rPr>
              <a:t>，要耗时不少。</a:t>
            </a:r>
          </a:p>
        </p:txBody>
      </p:sp>
      <p:sp>
        <p:nvSpPr>
          <p:cNvPr id="7" name="矩形 6"/>
          <p:cNvSpPr/>
          <p:nvPr/>
        </p:nvSpPr>
        <p:spPr>
          <a:xfrm>
            <a:off x="539552" y="4104525"/>
            <a:ext cx="8136904"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System.</a:t>
            </a:r>
            <a:r>
              <a:rPr lang="zh-CN" altLang="en-US" sz="2400" dirty="0" smtClean="0">
                <a:latin typeface="微软雅黑" panose="020B0503020204020204" pitchFamily="34" charset="-122"/>
                <a:ea typeface="微软雅黑" panose="020B0503020204020204" pitchFamily="34" charset="-122"/>
              </a:rPr>
              <a:t>Threading</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ExecutionContext 类</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允许</a:t>
            </a:r>
            <a:r>
              <a:rPr lang="zh-CN" altLang="en-US" sz="2400" dirty="0">
                <a:latin typeface="微软雅黑" panose="020B0503020204020204" pitchFamily="34" charset="-122"/>
                <a:ea typeface="微软雅黑" panose="020B0503020204020204" pitchFamily="34" charset="-122"/>
              </a:rPr>
              <a:t>控制线程执行上下文如何从一个</a:t>
            </a:r>
            <a:r>
              <a:rPr lang="zh-CN" altLang="en-US" sz="2400" dirty="0" smtClean="0">
                <a:latin typeface="微软雅黑" panose="020B0503020204020204" pitchFamily="34" charset="-122"/>
                <a:ea typeface="微软雅黑" panose="020B0503020204020204" pitchFamily="34" charset="-122"/>
              </a:rPr>
              <a:t>线程</a:t>
            </a:r>
            <a:r>
              <a:rPr lang="zh-CN" altLang="en-US" sz="2400" dirty="0">
                <a:latin typeface="微软雅黑" panose="020B0503020204020204" pitchFamily="34" charset="-122"/>
                <a:ea typeface="微软雅黑" panose="020B0503020204020204" pitchFamily="34" charset="-122"/>
              </a:rPr>
              <a:t>“流”向另一个。</a:t>
            </a:r>
          </a:p>
        </p:txBody>
      </p:sp>
    </p:spTree>
    <p:extLst>
      <p:ext uri="{BB962C8B-B14F-4D97-AF65-F5344CB8AC3E}">
        <p14:creationId xmlns:p14="http://schemas.microsoft.com/office/powerpoint/2010/main" val="255599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800" b="1" dirty="0" smtClean="0">
                <a:solidFill>
                  <a:srgbClr val="004FB8"/>
                </a:solidFill>
                <a:latin typeface="微软雅黑" pitchFamily="34" charset="-122"/>
                <a:ea typeface="微软雅黑" pitchFamily="34" charset="-122"/>
              </a:rPr>
              <a:t>执行上下文</a:t>
            </a:r>
            <a:endParaRPr lang="zh-CN" altLang="en-US" sz="18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2" name="矩形 1"/>
          <p:cNvSpPr/>
          <p:nvPr/>
        </p:nvSpPr>
        <p:spPr>
          <a:xfrm>
            <a:off x="395536" y="908720"/>
            <a:ext cx="8064896" cy="646331"/>
          </a:xfrm>
          <a:prstGeom prst="rect">
            <a:avLst/>
          </a:prstGeom>
        </p:spPr>
        <p:txBody>
          <a:bodyPr wrap="square">
            <a:spAutoFit/>
          </a:bodyPr>
          <a:lstStyle/>
          <a:p>
            <a:r>
              <a:rPr lang="zh-CN" altLang="en-US" sz="1800" dirty="0" smtClean="0">
                <a:latin typeface="微软雅黑" panose="020B0503020204020204" pitchFamily="34" charset="-122"/>
                <a:ea typeface="微软雅黑" panose="020B0503020204020204" pitchFamily="34" charset="-122"/>
              </a:rPr>
              <a:t>线程</a:t>
            </a:r>
            <a:r>
              <a:rPr lang="zh-CN" altLang="en-US" sz="1800" dirty="0">
                <a:latin typeface="微软雅黑" panose="020B0503020204020204" pitchFamily="34" charset="-122"/>
                <a:ea typeface="微软雅黑" panose="020B0503020204020204" pitchFamily="34" charset="-122"/>
              </a:rPr>
              <a:t>池最大线程数设置过大可能会造成</a:t>
            </a:r>
            <a:r>
              <a:rPr lang="en-US" altLang="zh-CN" sz="1800" dirty="0">
                <a:latin typeface="微软雅黑" panose="020B0503020204020204" pitchFamily="34" charset="-122"/>
                <a:ea typeface="微软雅黑" panose="020B0503020204020204" pitchFamily="34" charset="-122"/>
              </a:rPr>
              <a:t>Windows</a:t>
            </a:r>
            <a:r>
              <a:rPr lang="zh-CN" altLang="en-US" sz="1800" dirty="0">
                <a:latin typeface="微软雅黑" panose="020B0503020204020204" pitchFamily="34" charset="-122"/>
                <a:ea typeface="微软雅黑" panose="020B0503020204020204" pitchFamily="34" charset="-122"/>
              </a:rPr>
              <a:t>频繁执行上下文切换，降低程序</a:t>
            </a:r>
            <a:r>
              <a:rPr lang="zh-CN" altLang="en-US" sz="1800" dirty="0" smtClean="0">
                <a:latin typeface="微软雅黑" panose="020B0503020204020204" pitchFamily="34" charset="-122"/>
                <a:ea typeface="微软雅黑" panose="020B0503020204020204" pitchFamily="34" charset="-122"/>
              </a:rPr>
              <a:t>性能</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那这是为什么呢？</a:t>
            </a:r>
            <a:endParaRPr lang="zh-CN" altLang="en-US" sz="1800" dirty="0">
              <a:latin typeface="微软雅黑" panose="020B0503020204020204" pitchFamily="34" charset="-122"/>
              <a:ea typeface="微软雅黑" panose="020B0503020204020204" pitchFamily="34" charset="-122"/>
            </a:endParaRPr>
          </a:p>
        </p:txBody>
      </p:sp>
      <p:sp>
        <p:nvSpPr>
          <p:cNvPr id="3" name="矩形 2"/>
          <p:cNvSpPr/>
          <p:nvPr/>
        </p:nvSpPr>
        <p:spPr>
          <a:xfrm>
            <a:off x="395536" y="1761202"/>
            <a:ext cx="8597225" cy="954107"/>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何时执行“上下文切换”</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当一个“时间片”结束时，如果</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决定再次调度同一个线程，那么</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不会执行上下文切换</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调度了一个不同的线程，这时</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执行线程上下文切换。</a:t>
            </a:r>
          </a:p>
        </p:txBody>
      </p:sp>
      <p:sp>
        <p:nvSpPr>
          <p:cNvPr id="8" name="矩形 7"/>
          <p:cNvSpPr/>
          <p:nvPr/>
        </p:nvSpPr>
        <p:spPr>
          <a:xfrm>
            <a:off x="368061" y="2921460"/>
            <a:ext cx="8712642" cy="1384995"/>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“上下文切换”造成的性能</a:t>
            </a:r>
            <a:r>
              <a:rPr lang="zh-CN" altLang="en-US" b="1" dirty="0" smtClean="0">
                <a:latin typeface="微软雅黑" panose="020B0503020204020204" pitchFamily="34" charset="-122"/>
                <a:ea typeface="微软雅黑" panose="020B0503020204020204" pitchFamily="34" charset="-122"/>
              </a:rPr>
              <a:t>影响</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上下文切换到另一个线程时，</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将执行一个不同的线程，而之前线程的代码和数据还在</a:t>
            </a:r>
            <a:r>
              <a:rPr lang="en-US" altLang="zh-CN" dirty="0">
                <a:latin typeface="微软雅黑" panose="020B0503020204020204" pitchFamily="34" charset="-122"/>
                <a:ea typeface="微软雅黑" panose="020B0503020204020204" pitchFamily="34" charset="-122"/>
              </a:rPr>
              <a:t>CPU</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高速缓存</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上下文切换到一个新线程时，这个新线程极有可能要执行不同的代码并访问不同</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，这些代码和数据不在</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的高速缓存中。因此，</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必须访问</a:t>
            </a:r>
            <a:r>
              <a:rPr lang="en-US" altLang="zh-CN" dirty="0">
                <a:latin typeface="微软雅黑" panose="020B0503020204020204" pitchFamily="34" charset="-122"/>
                <a:ea typeface="微软雅黑" panose="020B0503020204020204" pitchFamily="34" charset="-122"/>
              </a:rPr>
              <a:t>RAM</a:t>
            </a:r>
            <a:r>
              <a:rPr lang="zh-CN" altLang="en-US" dirty="0">
                <a:latin typeface="微软雅黑" panose="020B0503020204020204" pitchFamily="34" charset="-122"/>
                <a:ea typeface="微软雅黑" panose="020B0503020204020204" pitchFamily="34" charset="-122"/>
              </a:rPr>
              <a:t>来填充它的高速缓存，以恢复</a:t>
            </a:r>
            <a:r>
              <a:rPr lang="zh-CN" altLang="en-US" dirty="0" smtClean="0">
                <a:latin typeface="微软雅黑" panose="020B0503020204020204" pitchFamily="34" charset="-122"/>
                <a:ea typeface="微软雅黑" panose="020B0503020204020204" pitchFamily="34" charset="-122"/>
              </a:rPr>
              <a:t>高速</a:t>
            </a: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执行</a:t>
            </a:r>
            <a:r>
              <a:rPr lang="zh-CN" altLang="en-US" dirty="0">
                <a:latin typeface="微软雅黑" panose="020B0503020204020204" pitchFamily="34" charset="-122"/>
                <a:ea typeface="微软雅黑" panose="020B0503020204020204" pitchFamily="34" charset="-122"/>
              </a:rPr>
              <a:t>状态。但是，在其“时间片”执行完后，一次新的线程上下文切换又发生了。</a:t>
            </a:r>
          </a:p>
        </p:txBody>
      </p:sp>
      <p:sp>
        <p:nvSpPr>
          <p:cNvPr id="5" name="矩形 4"/>
          <p:cNvSpPr/>
          <p:nvPr/>
        </p:nvSpPr>
        <p:spPr>
          <a:xfrm>
            <a:off x="368060" y="4509120"/>
            <a:ext cx="8524419" cy="1231106"/>
          </a:xfrm>
          <a:prstGeom prst="rect">
            <a:avLst/>
          </a:prstGeom>
        </p:spPr>
        <p:txBody>
          <a:bodyPr wrap="square">
            <a:spAutoFit/>
          </a:bodyPr>
          <a:lstStyle/>
          <a:p>
            <a:r>
              <a:rPr lang="zh-CN" altLang="en-US" dirty="0">
                <a:latin typeface="+mn-ea"/>
                <a:ea typeface="+mn-ea"/>
              </a:rPr>
              <a:t>执行上下文所需的时间</a:t>
            </a:r>
            <a:r>
              <a:rPr lang="zh-CN" altLang="en-US" dirty="0">
                <a:solidFill>
                  <a:srgbClr val="FF0000"/>
                </a:solidFill>
                <a:latin typeface="+mn-ea"/>
                <a:ea typeface="+mn-ea"/>
              </a:rPr>
              <a:t>取决于CPU架构和速度</a:t>
            </a:r>
            <a:r>
              <a:rPr lang="zh-CN" altLang="en-US" dirty="0">
                <a:latin typeface="+mn-ea"/>
                <a:ea typeface="+mn-ea"/>
              </a:rPr>
              <a:t>（即“时间片”的分配）。而填</a:t>
            </a:r>
            <a:r>
              <a:rPr lang="zh-CN" altLang="en-US" dirty="0">
                <a:solidFill>
                  <a:srgbClr val="FF0000"/>
                </a:solidFill>
                <a:latin typeface="+mn-ea"/>
                <a:ea typeface="+mn-ea"/>
              </a:rPr>
              <a:t>充CPU缓存所需的时间取决于系统运行的应用程序、CPU、缓存的大小以及其他各种因素</a:t>
            </a:r>
            <a:r>
              <a:rPr lang="zh-CN" altLang="en-US" dirty="0">
                <a:latin typeface="+mn-ea"/>
                <a:ea typeface="+mn-ea"/>
              </a:rPr>
              <a:t>。所以，无法为每一次线程上下文切换的时间开销给出一个确定的值，甚至无法给出一个估计的值。唯一确定的是，如果要构建高性能的应用程序和组件</a:t>
            </a:r>
            <a:r>
              <a:rPr lang="zh-CN" altLang="en-US" dirty="0" smtClean="0">
                <a:latin typeface="+mn-ea"/>
                <a:ea typeface="+mn-ea"/>
              </a:rPr>
              <a:t>，</a:t>
            </a:r>
            <a:endParaRPr lang="en-US" altLang="zh-CN" dirty="0" smtClean="0">
              <a:latin typeface="+mn-ea"/>
              <a:ea typeface="+mn-ea"/>
            </a:endParaRPr>
          </a:p>
          <a:p>
            <a:endParaRPr lang="en-US" altLang="zh-CN" dirty="0">
              <a:latin typeface="+mn-ea"/>
              <a:ea typeface="+mn-ea"/>
            </a:endParaRPr>
          </a:p>
          <a:p>
            <a:r>
              <a:rPr lang="en-US" altLang="zh-CN" dirty="0" smtClean="0">
                <a:latin typeface="+mn-ea"/>
                <a:ea typeface="+mn-ea"/>
              </a:rPr>
              <a:t>	</a:t>
            </a:r>
            <a:r>
              <a:rPr lang="zh-CN" altLang="en-US" dirty="0" smtClean="0">
                <a:latin typeface="+mn-ea"/>
                <a:ea typeface="+mn-ea"/>
              </a:rPr>
              <a:t>就</a:t>
            </a:r>
            <a:r>
              <a:rPr lang="zh-CN" altLang="en-US" dirty="0">
                <a:latin typeface="+mn-ea"/>
                <a:ea typeface="+mn-ea"/>
              </a:rPr>
              <a:t>应该尽可能</a:t>
            </a:r>
            <a:r>
              <a:rPr lang="zh-CN" altLang="en-US" sz="1800" b="1" dirty="0">
                <a:latin typeface="+mn-ea"/>
                <a:ea typeface="+mn-ea"/>
              </a:rPr>
              <a:t>避免线程上下文切换</a:t>
            </a:r>
            <a:r>
              <a:rPr lang="zh-CN" altLang="en-US" dirty="0">
                <a:latin typeface="+mn-ea"/>
                <a:ea typeface="+mn-ea"/>
              </a:rPr>
              <a:t>。</a:t>
            </a:r>
          </a:p>
        </p:txBody>
      </p:sp>
    </p:spTree>
    <p:extLst>
      <p:ext uri="{BB962C8B-B14F-4D97-AF65-F5344CB8AC3E}">
        <p14:creationId xmlns:p14="http://schemas.microsoft.com/office/powerpoint/2010/main" val="3124404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800" b="1" dirty="0" smtClean="0">
                <a:solidFill>
                  <a:srgbClr val="004FB8"/>
                </a:solidFill>
                <a:latin typeface="微软雅黑" pitchFamily="34" charset="-122"/>
                <a:ea typeface="微软雅黑" pitchFamily="34" charset="-122"/>
              </a:rPr>
              <a:t>执行上下文</a:t>
            </a:r>
            <a:endParaRPr lang="zh-CN" altLang="en-US" sz="18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395536" y="1196752"/>
            <a:ext cx="8411689" cy="2808312"/>
          </a:xfrm>
          <a:prstGeom prst="rect">
            <a:avLst/>
          </a:prstGeom>
        </p:spPr>
      </p:pic>
      <p:sp>
        <p:nvSpPr>
          <p:cNvPr id="6" name="文本框 5"/>
          <p:cNvSpPr txBox="1"/>
          <p:nvPr/>
        </p:nvSpPr>
        <p:spPr>
          <a:xfrm>
            <a:off x="1043608" y="4437112"/>
            <a:ext cx="3339892" cy="1015663"/>
          </a:xfrm>
          <a:prstGeom prst="rect">
            <a:avLst/>
          </a:prstGeom>
          <a:noFill/>
        </p:spPr>
        <p:txBody>
          <a:bodyPr wrap="square" rtlCol="0">
            <a:spAutoFit/>
          </a:bodyPr>
          <a:lstStyle/>
          <a:p>
            <a:pPr lvl="0"/>
            <a:r>
              <a:rPr lang="zh-CN" altLang="en-US" sz="1800" b="1" dirty="0" smtClean="0">
                <a:solidFill>
                  <a:srgbClr val="D32B2B"/>
                </a:solidFill>
                <a:latin typeface="微软雅黑" panose="020B0503020204020204" pitchFamily="34" charset="-122"/>
                <a:ea typeface="微软雅黑" panose="020B0503020204020204" pitchFamily="34" charset="-122"/>
              </a:rPr>
              <a:t>阻止执行上下文流动</a:t>
            </a:r>
            <a:endParaRPr lang="en-US" altLang="zh-CN" sz="1800" b="1" dirty="0" smtClean="0">
              <a:solidFill>
                <a:srgbClr val="D32B2B"/>
              </a:solidFill>
              <a:latin typeface="微软雅黑" panose="020B0503020204020204" pitchFamily="34" charset="-122"/>
              <a:ea typeface="微软雅黑" panose="020B0503020204020204" pitchFamily="34" charset="-122"/>
            </a:endParaRPr>
          </a:p>
          <a:p>
            <a:pPr lvl="0"/>
            <a:endParaRPr lang="en-US" altLang="zh-CN" dirty="0">
              <a:solidFill>
                <a:srgbClr val="2B91AF"/>
              </a:solidFill>
              <a:latin typeface="Microsoft YaHei UI" panose="020B0503020204020204" pitchFamily="34" charset="-122"/>
              <a:ea typeface="Microsoft YaHei UI" panose="020B0503020204020204" pitchFamily="34" charset="-122"/>
            </a:endParaRPr>
          </a:p>
          <a:p>
            <a:pPr lvl="0"/>
            <a:r>
              <a:rPr lang="zh-CN" altLang="zh-CN" dirty="0" smtClean="0">
                <a:solidFill>
                  <a:srgbClr val="2B91AF"/>
                </a:solidFill>
                <a:latin typeface="Microsoft YaHei UI" panose="020B0503020204020204" pitchFamily="34" charset="-122"/>
                <a:ea typeface="Microsoft YaHei UI" panose="020B0503020204020204" pitchFamily="34" charset="-122"/>
              </a:rPr>
              <a:t>ExecutionContext</a:t>
            </a:r>
            <a:r>
              <a:rPr lang="zh-CN" altLang="zh-CN" dirty="0">
                <a:solidFill>
                  <a:srgbClr val="000000"/>
                </a:solidFill>
                <a:latin typeface="Microsoft YaHei UI" panose="020B0503020204020204" pitchFamily="34" charset="-122"/>
                <a:ea typeface="Microsoft YaHei UI" panose="020B0503020204020204" pitchFamily="34" charset="-122"/>
              </a:rPr>
              <a:t>.SuppressFlow();</a:t>
            </a:r>
            <a:r>
              <a:rPr lang="zh-CN" altLang="zh-CN" dirty="0"/>
              <a:t> </a:t>
            </a:r>
            <a:endParaRPr lang="zh-CN" altLang="zh-CN" dirty="0">
              <a:latin typeface="Arial" panose="020B0604020202020204" pitchFamily="34" charset="0"/>
            </a:endParaRPr>
          </a:p>
          <a:p>
            <a:endParaRPr lang="zh-CN" altLang="en-US" dirty="0"/>
          </a:p>
        </p:txBody>
      </p:sp>
      <p:sp>
        <p:nvSpPr>
          <p:cNvPr id="9" name="文本框 8"/>
          <p:cNvSpPr txBox="1"/>
          <p:nvPr/>
        </p:nvSpPr>
        <p:spPr>
          <a:xfrm>
            <a:off x="5048532" y="4444663"/>
            <a:ext cx="3339892" cy="1015663"/>
          </a:xfrm>
          <a:prstGeom prst="rect">
            <a:avLst/>
          </a:prstGeom>
          <a:noFill/>
        </p:spPr>
        <p:txBody>
          <a:bodyPr wrap="square" rtlCol="0">
            <a:spAutoFit/>
          </a:bodyPr>
          <a:lstStyle/>
          <a:p>
            <a:pPr lvl="0"/>
            <a:r>
              <a:rPr lang="zh-CN" altLang="en-US" sz="1800" b="1" dirty="0">
                <a:solidFill>
                  <a:srgbClr val="D32B2B"/>
                </a:solidFill>
                <a:latin typeface="微软雅黑" panose="020B0503020204020204" pitchFamily="34" charset="-122"/>
                <a:ea typeface="微软雅黑" panose="020B0503020204020204" pitchFamily="34" charset="-122"/>
              </a:rPr>
              <a:t>允许</a:t>
            </a:r>
            <a:r>
              <a:rPr lang="zh-CN" altLang="en-US" sz="1800" b="1" dirty="0" smtClean="0">
                <a:solidFill>
                  <a:srgbClr val="D32B2B"/>
                </a:solidFill>
                <a:latin typeface="微软雅黑" panose="020B0503020204020204" pitchFamily="34" charset="-122"/>
                <a:ea typeface="微软雅黑" panose="020B0503020204020204" pitchFamily="34" charset="-122"/>
              </a:rPr>
              <a:t>执行上下文流动</a:t>
            </a:r>
            <a:endParaRPr lang="en-US" altLang="zh-CN" sz="1800" b="1" dirty="0" smtClean="0">
              <a:solidFill>
                <a:srgbClr val="D32B2B"/>
              </a:solidFill>
              <a:latin typeface="微软雅黑" panose="020B0503020204020204" pitchFamily="34" charset="-122"/>
              <a:ea typeface="微软雅黑" panose="020B0503020204020204" pitchFamily="34" charset="-122"/>
            </a:endParaRPr>
          </a:p>
          <a:p>
            <a:pPr lvl="0"/>
            <a:endParaRPr lang="en-US" altLang="zh-CN" dirty="0">
              <a:solidFill>
                <a:srgbClr val="2B91AF"/>
              </a:solidFill>
              <a:latin typeface="Microsoft YaHei UI" panose="020B0503020204020204" pitchFamily="34" charset="-122"/>
              <a:ea typeface="Microsoft YaHei UI" panose="020B0503020204020204" pitchFamily="34" charset="-122"/>
            </a:endParaRPr>
          </a:p>
          <a:p>
            <a:pPr lvl="0"/>
            <a:r>
              <a:rPr lang="zh-CN" altLang="zh-CN" dirty="0" smtClean="0">
                <a:solidFill>
                  <a:srgbClr val="2B91AF"/>
                </a:solidFill>
                <a:latin typeface="Microsoft YaHei UI" panose="020B0503020204020204" pitchFamily="34" charset="-122"/>
                <a:ea typeface="Microsoft YaHei UI" panose="020B0503020204020204" pitchFamily="34" charset="-122"/>
              </a:rPr>
              <a:t>ExecutionContext</a:t>
            </a:r>
            <a:r>
              <a:rPr lang="zh-CN" altLang="zh-CN" dirty="0" smtClean="0">
                <a:solidFill>
                  <a:srgbClr val="000000"/>
                </a:solidFill>
                <a:latin typeface="Microsoft YaHei UI" panose="020B0503020204020204" pitchFamily="34" charset="-122"/>
                <a:ea typeface="Microsoft YaHei UI" panose="020B0503020204020204" pitchFamily="34" charset="-122"/>
              </a:rPr>
              <a:t>.</a:t>
            </a:r>
            <a:r>
              <a:rPr lang="en-US" altLang="zh-CN" dirty="0" smtClean="0">
                <a:solidFill>
                  <a:srgbClr val="000000"/>
                </a:solidFill>
                <a:latin typeface="Microsoft YaHei UI" panose="020B0503020204020204" pitchFamily="34" charset="-122"/>
                <a:ea typeface="Microsoft YaHei UI" panose="020B0503020204020204" pitchFamily="34" charset="-122"/>
              </a:rPr>
              <a:t>ResetFlow</a:t>
            </a:r>
            <a:r>
              <a:rPr lang="zh-CN" altLang="zh-CN" dirty="0" smtClean="0">
                <a:solidFill>
                  <a:srgbClr val="000000"/>
                </a:solidFill>
                <a:latin typeface="Microsoft YaHei UI" panose="020B0503020204020204" pitchFamily="34" charset="-122"/>
                <a:ea typeface="Microsoft YaHei UI" panose="020B0503020204020204" pitchFamily="34" charset="-122"/>
              </a:rPr>
              <a:t>()</a:t>
            </a:r>
            <a:r>
              <a:rPr lang="zh-CN" altLang="zh-CN" dirty="0">
                <a:solidFill>
                  <a:srgbClr val="000000"/>
                </a:solidFill>
                <a:latin typeface="Microsoft YaHei UI" panose="020B0503020204020204" pitchFamily="34" charset="-122"/>
                <a:ea typeface="Microsoft YaHei UI" panose="020B0503020204020204" pitchFamily="34" charset="-122"/>
              </a:rPr>
              <a:t>;</a:t>
            </a:r>
            <a:r>
              <a:rPr lang="zh-CN" altLang="zh-CN" dirty="0"/>
              <a:t> </a:t>
            </a:r>
            <a:endParaRPr lang="zh-CN" altLang="zh-CN" dirty="0">
              <a:latin typeface="Arial" panose="020B0604020202020204" pitchFamily="34" charset="0"/>
            </a:endParaRPr>
          </a:p>
          <a:p>
            <a:endParaRPr lang="zh-CN" altLang="en-US" dirty="0"/>
          </a:p>
        </p:txBody>
      </p:sp>
    </p:spTree>
    <p:extLst>
      <p:ext uri="{BB962C8B-B14F-4D97-AF65-F5344CB8AC3E}">
        <p14:creationId xmlns:p14="http://schemas.microsoft.com/office/powerpoint/2010/main" val="580386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800" b="1" dirty="0" smtClean="0">
                <a:solidFill>
                  <a:srgbClr val="004FB8"/>
                </a:solidFill>
                <a:latin typeface="微软雅黑" pitchFamily="34" charset="-122"/>
                <a:ea typeface="微软雅黑" pitchFamily="34" charset="-122"/>
              </a:rPr>
              <a:t>协作式取消</a:t>
            </a:r>
            <a:endParaRPr lang="zh-CN" altLang="en-US" sz="18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3" name="矩形 2"/>
          <p:cNvSpPr/>
          <p:nvPr/>
        </p:nvSpPr>
        <p:spPr>
          <a:xfrm>
            <a:off x="395536" y="836712"/>
            <a:ext cx="8640960" cy="1200329"/>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.net提拱了一个标准的取消操作模式。这个模式是</a:t>
            </a:r>
            <a:r>
              <a:rPr lang="zh-CN" altLang="en-US" sz="1800" b="1" dirty="0">
                <a:solidFill>
                  <a:srgbClr val="D32B2B"/>
                </a:solidFill>
                <a:latin typeface="微软雅黑" panose="020B0503020204020204" pitchFamily="34" charset="-122"/>
                <a:ea typeface="微软雅黑" panose="020B0503020204020204" pitchFamily="34" charset="-122"/>
              </a:rPr>
              <a:t>协作式</a:t>
            </a:r>
            <a:r>
              <a:rPr lang="zh-CN" altLang="en-US" sz="1800" dirty="0">
                <a:latin typeface="微软雅黑" panose="020B0503020204020204" pitchFamily="34" charset="-122"/>
                <a:ea typeface="微软雅黑" panose="020B0503020204020204" pitchFamily="34" charset="-122"/>
              </a:rPr>
              <a:t>的，意味着你想要取消操作</a:t>
            </a:r>
            <a:r>
              <a:rPr lang="zh-CN" altLang="en-US" sz="1800" b="1" dirty="0">
                <a:solidFill>
                  <a:srgbClr val="D32B2B"/>
                </a:solidFill>
                <a:latin typeface="微软雅黑" panose="020B0503020204020204" pitchFamily="34" charset="-122"/>
                <a:ea typeface="微软雅黑" panose="020B0503020204020204" pitchFamily="34" charset="-122"/>
              </a:rPr>
              <a:t>必须显式</a:t>
            </a:r>
            <a:r>
              <a:rPr lang="zh-CN" altLang="en-US" sz="1800" dirty="0">
                <a:latin typeface="微软雅黑" panose="020B0503020204020204" pitchFamily="34" charset="-122"/>
                <a:ea typeface="微软雅黑" panose="020B0503020204020204" pitchFamily="34" charset="-122"/>
              </a:rPr>
              <a:t>的</a:t>
            </a:r>
            <a:r>
              <a:rPr lang="zh-CN" altLang="en-US" sz="1800" dirty="0" smtClean="0">
                <a:latin typeface="微软雅黑" panose="020B0503020204020204" pitchFamily="34" charset="-122"/>
                <a:ea typeface="微软雅黑" panose="020B0503020204020204" pitchFamily="34" charset="-122"/>
              </a:rPr>
              <a:t>支持取消</a:t>
            </a:r>
            <a:r>
              <a:rPr lang="zh-CN" altLang="en-US" sz="1800" dirty="0">
                <a:latin typeface="微软雅黑" panose="020B0503020204020204" pitchFamily="34" charset="-122"/>
                <a:ea typeface="微软雅黑" panose="020B0503020204020204" pitchFamily="34" charset="-122"/>
              </a:rPr>
              <a:t>。为了取消一个操作，首先必须创建一个 </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rPr>
              <a:t>	</a:t>
            </a:r>
            <a:r>
              <a:rPr lang="zh-CN" altLang="en-US" sz="1800" b="1" dirty="0" smtClean="0">
                <a:solidFill>
                  <a:srgbClr val="D32B2B"/>
                </a:solidFill>
                <a:latin typeface="微软雅黑" panose="020B0503020204020204" pitchFamily="34" charset="-122"/>
                <a:ea typeface="微软雅黑" panose="020B0503020204020204" pitchFamily="34" charset="-122"/>
              </a:rPr>
              <a:t>System</a:t>
            </a:r>
            <a:r>
              <a:rPr lang="zh-CN" altLang="en-US" sz="1800" b="1" dirty="0">
                <a:solidFill>
                  <a:srgbClr val="D32B2B"/>
                </a:solidFill>
                <a:latin typeface="微软雅黑" panose="020B0503020204020204" pitchFamily="34" charset="-122"/>
                <a:ea typeface="微软雅黑" panose="020B0503020204020204" pitchFamily="34" charset="-122"/>
              </a:rPr>
              <a:t>.Threading.</a:t>
            </a:r>
            <a:r>
              <a:rPr lang="zh-CN" altLang="en-US" sz="1800" b="1" dirty="0" smtClean="0">
                <a:solidFill>
                  <a:srgbClr val="D32B2B"/>
                </a:solidFill>
                <a:latin typeface="微软雅黑" panose="020B0503020204020204" pitchFamily="34" charset="-122"/>
                <a:ea typeface="微软雅黑" panose="020B0503020204020204" pitchFamily="34" charset="-122"/>
              </a:rPr>
              <a:t>CancellationTokenSource</a:t>
            </a:r>
            <a:endParaRPr lang="en-US" altLang="zh-CN" sz="1800" b="1" dirty="0" smtClean="0">
              <a:solidFill>
                <a:srgbClr val="D32B2B"/>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259632" y="2143948"/>
            <a:ext cx="7563569" cy="2256055"/>
          </a:xfrm>
          <a:prstGeom prst="rect">
            <a:avLst/>
          </a:prstGeom>
        </p:spPr>
      </p:pic>
      <p:pic>
        <p:nvPicPr>
          <p:cNvPr id="6" name="图片 5"/>
          <p:cNvPicPr>
            <a:picLocks noChangeAspect="1"/>
          </p:cNvPicPr>
          <p:nvPr/>
        </p:nvPicPr>
        <p:blipFill>
          <a:blip r:embed="rId4"/>
          <a:stretch>
            <a:fillRect/>
          </a:stretch>
        </p:blipFill>
        <p:spPr>
          <a:xfrm>
            <a:off x="1079612" y="4523756"/>
            <a:ext cx="7262906" cy="2001588"/>
          </a:xfrm>
          <a:prstGeom prst="rect">
            <a:avLst/>
          </a:prstGeom>
        </p:spPr>
      </p:pic>
    </p:spTree>
    <p:extLst>
      <p:ext uri="{BB962C8B-B14F-4D97-AF65-F5344CB8AC3E}">
        <p14:creationId xmlns:p14="http://schemas.microsoft.com/office/powerpoint/2010/main" val="2310147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0355" name="副标题 2"/>
          <p:cNvSpPr txBox="1">
            <a:spLocks/>
          </p:cNvSpPr>
          <p:nvPr/>
        </p:nvSpPr>
        <p:spPr bwMode="auto">
          <a:xfrm>
            <a:off x="170999" y="49188"/>
            <a:ext cx="2096745"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线程概念</a:t>
            </a:r>
            <a:endParaRPr lang="zh-CN" altLang="en-US" sz="2000" b="1" dirty="0">
              <a:solidFill>
                <a:srgbClr val="FF3300"/>
              </a:solidFill>
              <a:latin typeface="微软雅黑" pitchFamily="34" charset="-122"/>
              <a:ea typeface="微软雅黑" pitchFamily="34" charset="-122"/>
            </a:endParaRPr>
          </a:p>
        </p:txBody>
      </p:sp>
      <p:pic>
        <p:nvPicPr>
          <p:cNvPr id="100357" name="图片 8"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9563" y="6381750"/>
            <a:ext cx="10715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0358" name="AutoShape 6"/>
          <p:cNvCxnSpPr>
            <a:cxnSpLocks noChangeShapeType="1"/>
          </p:cNvCxnSpPr>
          <p:nvPr/>
        </p:nvCxnSpPr>
        <p:spPr bwMode="auto">
          <a:xfrm>
            <a:off x="9144000" y="3934216"/>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359" name="AutoShape 7"/>
          <p:cNvCxnSpPr>
            <a:cxnSpLocks noChangeShapeType="1"/>
          </p:cNvCxnSpPr>
          <p:nvPr/>
        </p:nvCxnSpPr>
        <p:spPr bwMode="auto">
          <a:xfrm>
            <a:off x="0" y="3934216"/>
            <a:ext cx="9144000" cy="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p:cNvSpPr txBox="1"/>
          <p:nvPr/>
        </p:nvSpPr>
        <p:spPr>
          <a:xfrm>
            <a:off x="654433" y="3349441"/>
            <a:ext cx="777686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进程是应用程序的一个实例要使用资源的一个集合。每个进程都被赋于了一个虚拟地址空间，确保一</a:t>
            </a:r>
            <a:r>
              <a:rPr lang="zh-CN" altLang="en-US" sz="2000" dirty="0" smtClean="0">
                <a:latin typeface="微软雅黑" panose="020B0503020204020204" pitchFamily="34" charset="-122"/>
                <a:ea typeface="微软雅黑" panose="020B0503020204020204" pitchFamily="34" charset="-122"/>
              </a:rPr>
              <a:t>个进程</a:t>
            </a:r>
            <a:r>
              <a:rPr lang="zh-CN" altLang="en-US" sz="2000" dirty="0">
                <a:latin typeface="微软雅黑" panose="020B0503020204020204" pitchFamily="34" charset="-122"/>
                <a:ea typeface="微软雅黑" panose="020B0503020204020204" pitchFamily="34" charset="-122"/>
              </a:rPr>
              <a:t>使用代码和数据无法由另一个进程</a:t>
            </a:r>
            <a:r>
              <a:rPr lang="zh-CN" altLang="en-US" sz="2000" dirty="0" smtClean="0">
                <a:latin typeface="微软雅黑" panose="020B0503020204020204" pitchFamily="34" charset="-122"/>
                <a:ea typeface="微软雅黑" panose="020B0503020204020204" pitchFamily="34" charset="-122"/>
              </a:rPr>
              <a:t>访问。</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96233" y="1634941"/>
            <a:ext cx="3203121"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Q: </a:t>
            </a:r>
            <a:r>
              <a:rPr lang="zh-CN" altLang="en-US" sz="3200" dirty="0" smtClean="0">
                <a:latin typeface="微软雅黑" panose="020B0503020204020204" pitchFamily="34" charset="-122"/>
                <a:ea typeface="微软雅黑" panose="020B0503020204020204" pitchFamily="34" charset="-122"/>
              </a:rPr>
              <a:t>什么是进程？</a:t>
            </a:r>
            <a:endParaRPr lang="zh-CN" altLang="en-US" sz="3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23528" y="2593949"/>
            <a:ext cx="849171" cy="649209"/>
          </a:xfrm>
          <a:prstGeom prst="rect">
            <a:avLst/>
          </a:prstGeom>
          <a:noFill/>
        </p:spPr>
        <p:txBody>
          <a:bodyPr wrap="square" rtlCol="0">
            <a:spAutoFit/>
          </a:bodyPr>
          <a:lstStyle/>
          <a:p>
            <a:r>
              <a:rPr lang="en-US" altLang="zh-CN" sz="3600" dirty="0" smtClean="0"/>
              <a:t>A:</a:t>
            </a:r>
            <a:endParaRPr lang="zh-CN" alt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800" b="1" dirty="0" smtClean="0">
                <a:solidFill>
                  <a:srgbClr val="004FB8"/>
                </a:solidFill>
                <a:latin typeface="微软雅黑" pitchFamily="34" charset="-122"/>
                <a:ea typeface="微软雅黑" pitchFamily="34" charset="-122"/>
              </a:rPr>
              <a:t>协作式取消</a:t>
            </a:r>
            <a:endParaRPr lang="zh-CN" altLang="en-US" sz="18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835696" y="1052736"/>
            <a:ext cx="5040560" cy="4169806"/>
          </a:xfrm>
          <a:prstGeom prst="rect">
            <a:avLst/>
          </a:prstGeom>
        </p:spPr>
      </p:pic>
      <p:sp>
        <p:nvSpPr>
          <p:cNvPr id="7" name="文本框 6"/>
          <p:cNvSpPr txBox="1"/>
          <p:nvPr/>
        </p:nvSpPr>
        <p:spPr>
          <a:xfrm>
            <a:off x="683568" y="5517232"/>
            <a:ext cx="7571303" cy="369332"/>
          </a:xfrm>
          <a:prstGeom prst="rect">
            <a:avLst/>
          </a:prstGeom>
          <a:noFill/>
        </p:spPr>
        <p:txBody>
          <a:bodyPr wrap="none" rtlCol="0">
            <a:spAutoFit/>
          </a:bodyPr>
          <a:lstStyle/>
          <a:p>
            <a:r>
              <a:rPr lang="zh-CN" altLang="en-US" sz="1800" b="1" dirty="0" smtClean="0">
                <a:solidFill>
                  <a:srgbClr val="D32B2B"/>
                </a:solidFill>
                <a:latin typeface="微软雅黑" panose="020B0503020204020204" pitchFamily="34" charset="-122"/>
                <a:ea typeface="微软雅黑" panose="020B0503020204020204" pitchFamily="34" charset="-122"/>
              </a:rPr>
              <a:t>在任务执行中，必须显式的判断任务是否已取消，达到任务取消的目的。</a:t>
            </a:r>
            <a:endParaRPr lang="zh-CN" altLang="en-US" sz="1800" b="1" dirty="0">
              <a:solidFill>
                <a:srgbClr val="D32B2B"/>
              </a:solidFill>
              <a:latin typeface="微软雅黑" panose="020B0503020204020204" pitchFamily="34" charset="-122"/>
              <a:ea typeface="微软雅黑" panose="020B0503020204020204" pitchFamily="34" charset="-122"/>
            </a:endParaRPr>
          </a:p>
        </p:txBody>
      </p:sp>
      <p:sp>
        <p:nvSpPr>
          <p:cNvPr id="10" name="椭圆形标注 9"/>
          <p:cNvSpPr/>
          <p:nvPr/>
        </p:nvSpPr>
        <p:spPr bwMode="auto">
          <a:xfrm>
            <a:off x="5940152" y="1340768"/>
            <a:ext cx="3096344" cy="735747"/>
          </a:xfrm>
          <a:prstGeom prst="wedgeEllipseCallout">
            <a:avLst>
              <a:gd name="adj1" fmla="val -63670"/>
              <a:gd name="adj2" fmla="val 77863"/>
            </a:avLst>
          </a:prstGeom>
          <a:ln w="19050">
            <a:solidFill>
              <a:srgbClr val="D32B2B"/>
            </a:solidFill>
            <a:prstDash val="sysDash"/>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spAutoFit/>
          </a:bodyPr>
          <a:lstStyle/>
          <a:p>
            <a:r>
              <a:rPr lang="en-US" altLang="zh-CN" dirty="0" smtClean="0">
                <a:solidFill>
                  <a:schemeClr val="tx1"/>
                </a:solidFill>
                <a:latin typeface="Arial" charset="0"/>
                <a:ea typeface="宋体" pitchFamily="2" charset="-122"/>
              </a:rPr>
              <a:t>token.ThrowIfCancellationRequested</a:t>
            </a:r>
            <a:r>
              <a:rPr lang="en-US" altLang="zh-CN" dirty="0">
                <a:solidFill>
                  <a:schemeClr val="tx1"/>
                </a:solidFill>
                <a:latin typeface="Arial" charset="0"/>
                <a:ea typeface="宋体" pitchFamily="2" charset="-122"/>
              </a:rPr>
              <a:t>();</a:t>
            </a:r>
            <a:endParaRPr kumimoji="0" lang="zh-CN" altLang="en-US" sz="1400" b="0"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7381381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800" b="1" dirty="0" smtClean="0">
                <a:solidFill>
                  <a:srgbClr val="004FB8"/>
                </a:solidFill>
                <a:latin typeface="微软雅黑" pitchFamily="34" charset="-122"/>
                <a:ea typeface="微软雅黑" pitchFamily="34" charset="-122"/>
              </a:rPr>
              <a:t>任务调度器</a:t>
            </a:r>
            <a:endParaRPr lang="zh-CN" altLang="en-US" sz="1800" b="1" dirty="0">
              <a:solidFill>
                <a:srgbClr val="FF3300"/>
              </a:solidFill>
              <a:latin typeface="微软雅黑" pitchFamily="34" charset="-122"/>
              <a:ea typeface="微软雅黑" pitchFamily="34" charset="-122"/>
            </a:endParaRPr>
          </a:p>
        </p:txBody>
      </p:sp>
      <p:sp>
        <p:nvSpPr>
          <p:cNvPr id="3" name="矩形 2"/>
          <p:cNvSpPr/>
          <p:nvPr/>
        </p:nvSpPr>
        <p:spPr>
          <a:xfrm>
            <a:off x="683568" y="2636912"/>
            <a:ext cx="8280920" cy="2308324"/>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FCL提拱了两个派生自 TaskScheduler 的类型</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zh-CN" altLang="en-US" sz="1800" b="1" dirty="0" smtClean="0">
                <a:solidFill>
                  <a:srgbClr val="D32B2B"/>
                </a:solidFill>
                <a:latin typeface="微软雅黑" panose="020B0503020204020204" pitchFamily="34" charset="-122"/>
                <a:ea typeface="微软雅黑" panose="020B0503020204020204" pitchFamily="34" charset="-122"/>
              </a:rPr>
              <a:t>线程</a:t>
            </a:r>
            <a:r>
              <a:rPr lang="zh-CN" altLang="en-US" sz="1800" b="1" dirty="0">
                <a:solidFill>
                  <a:srgbClr val="D32B2B"/>
                </a:solidFill>
                <a:latin typeface="微软雅黑" panose="020B0503020204020204" pitchFamily="34" charset="-122"/>
                <a:ea typeface="微软雅黑" panose="020B0503020204020204" pitchFamily="34" charset="-122"/>
              </a:rPr>
              <a:t>池任务调度</a:t>
            </a:r>
            <a:r>
              <a:rPr lang="zh-CN" altLang="en-US" sz="1800" b="1" dirty="0" smtClean="0">
                <a:solidFill>
                  <a:srgbClr val="D32B2B"/>
                </a:solidFill>
                <a:latin typeface="微软雅黑" panose="020B0503020204020204" pitchFamily="34" charset="-122"/>
                <a:ea typeface="微软雅黑" panose="020B0503020204020204" pitchFamily="34" charset="-122"/>
              </a:rPr>
              <a:t>器</a:t>
            </a:r>
            <a:r>
              <a:rPr lang="en-US" altLang="zh-CN" sz="1800" b="1" dirty="0" smtClean="0">
                <a:solidFill>
                  <a:srgbClr val="D32B2B"/>
                </a:solidFill>
                <a:latin typeface="微软雅黑" panose="020B0503020204020204" pitchFamily="34" charset="-122"/>
                <a:ea typeface="微软雅黑" panose="020B0503020204020204" pitchFamily="34" charset="-122"/>
              </a:rPr>
              <a:t/>
            </a:r>
            <a:br>
              <a:rPr lang="en-US" altLang="zh-CN" sz="1800" b="1" dirty="0" smtClean="0">
                <a:solidFill>
                  <a:srgbClr val="D32B2B"/>
                </a:solidFill>
                <a:latin typeface="微软雅黑" panose="020B0503020204020204" pitchFamily="34" charset="-122"/>
                <a:ea typeface="微软雅黑" panose="020B0503020204020204" pitchFamily="34" charset="-122"/>
              </a:rPr>
            </a:br>
            <a:endParaRPr lang="en-US" altLang="zh-CN" sz="1800" b="1" dirty="0" smtClean="0">
              <a:solidFill>
                <a:srgbClr val="D32B2B"/>
              </a:solidFill>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zh-CN" altLang="en-US" sz="1800" b="1" dirty="0" smtClean="0">
                <a:solidFill>
                  <a:srgbClr val="D32B2B"/>
                </a:solidFill>
                <a:latin typeface="微软雅黑" panose="020B0503020204020204" pitchFamily="34" charset="-122"/>
                <a:ea typeface="微软雅黑" panose="020B0503020204020204" pitchFamily="34" charset="-122"/>
              </a:rPr>
              <a:t>同步</a:t>
            </a:r>
            <a:r>
              <a:rPr lang="zh-CN" altLang="en-US" sz="1800" b="1" dirty="0">
                <a:solidFill>
                  <a:srgbClr val="D32B2B"/>
                </a:solidFill>
                <a:latin typeface="微软雅黑" panose="020B0503020204020204" pitchFamily="34" charset="-122"/>
                <a:ea typeface="微软雅黑" panose="020B0503020204020204" pitchFamily="34" charset="-122"/>
              </a:rPr>
              <a:t>上下文调度</a:t>
            </a:r>
            <a:r>
              <a:rPr lang="zh-CN" altLang="en-US" sz="1800" b="1" dirty="0" smtClean="0">
                <a:solidFill>
                  <a:srgbClr val="D32B2B"/>
                </a:solidFill>
                <a:latin typeface="微软雅黑" panose="020B0503020204020204" pitchFamily="34" charset="-122"/>
                <a:ea typeface="微软雅黑" panose="020B0503020204020204" pitchFamily="34" charset="-122"/>
              </a:rPr>
              <a:t>器</a:t>
            </a:r>
            <a:endParaRPr lang="en-US" altLang="zh-CN" sz="1800" b="1" dirty="0" smtClean="0">
              <a:solidFill>
                <a:srgbClr val="D32B2B"/>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默认</a:t>
            </a:r>
            <a:r>
              <a:rPr lang="zh-CN" altLang="en-US" sz="1800" dirty="0">
                <a:latin typeface="微软雅黑" panose="020B0503020204020204" pitchFamily="34" charset="-122"/>
                <a:ea typeface="微软雅黑" panose="020B0503020204020204" pitchFamily="34" charset="-122"/>
              </a:rPr>
              <a:t>情况下，所有应用程序都是使用的线程池任务调试器。同步上下文调试器通常用于Windows窗体，WPF，</a:t>
            </a:r>
            <a:r>
              <a:rPr lang="zh-CN" altLang="en-US" sz="1800" dirty="0" smtClean="0">
                <a:latin typeface="微软雅黑" panose="020B0503020204020204" pitchFamily="34" charset="-122"/>
                <a:ea typeface="微软雅黑" panose="020B0503020204020204" pitchFamily="34" charset="-122"/>
              </a:rPr>
              <a:t>和Silverlight</a:t>
            </a:r>
            <a:r>
              <a:rPr lang="zh-CN" altLang="en-US" sz="1800" dirty="0">
                <a:latin typeface="微软雅黑" panose="020B0503020204020204" pitchFamily="34" charset="-122"/>
                <a:ea typeface="微软雅黑" panose="020B0503020204020204" pitchFamily="34" charset="-122"/>
              </a:rPr>
              <a:t>应用程序</a:t>
            </a:r>
          </a:p>
        </p:txBody>
      </p:sp>
      <p:sp>
        <p:nvSpPr>
          <p:cNvPr id="6" name="矩形 5"/>
          <p:cNvSpPr/>
          <p:nvPr/>
        </p:nvSpPr>
        <p:spPr>
          <a:xfrm>
            <a:off x="611560" y="5085184"/>
            <a:ext cx="8352928" cy="523220"/>
          </a:xfrm>
          <a:prstGeom prst="rect">
            <a:avLst/>
          </a:prstGeom>
        </p:spPr>
        <p:txBody>
          <a:bodyPr wrap="square">
            <a:spAutoFit/>
          </a:bodyPr>
          <a:lstStyle/>
          <a:p>
            <a:r>
              <a:rPr lang="zh-CN" altLang="en-US" smtClean="0">
                <a:latin typeface="微软雅黑" panose="020B0503020204020204" pitchFamily="34" charset="-122"/>
                <a:ea typeface="微软雅黑" panose="020B0503020204020204" pitchFamily="34" charset="-122"/>
              </a:rPr>
              <a:t>TaskScheduler.</a:t>
            </a:r>
            <a:r>
              <a:rPr lang="zh-CN" altLang="en-US" b="1" smtClean="0">
                <a:latin typeface="微软雅黑" panose="020B0503020204020204" pitchFamily="34" charset="-122"/>
                <a:ea typeface="微软雅黑" panose="020B0503020204020204" pitchFamily="34" charset="-122"/>
              </a:rPr>
              <a:t>Default</a:t>
            </a:r>
            <a:r>
              <a:rPr lang="zh-CN" altLang="en-US" smtClean="0">
                <a:latin typeface="微软雅黑" panose="020B0503020204020204" pitchFamily="34" charset="-122"/>
                <a:ea typeface="微软雅黑" panose="020B0503020204020204" pitchFamily="34" charset="-122"/>
              </a:rPr>
              <a:t>                                                      //获得对默认任务调度器的一个引用TaskScheduler.</a:t>
            </a:r>
            <a:r>
              <a:rPr lang="zh-CN" altLang="en-US" b="1" smtClean="0">
                <a:latin typeface="微软雅黑" panose="020B0503020204020204" pitchFamily="34" charset="-122"/>
                <a:ea typeface="微软雅黑" panose="020B0503020204020204" pitchFamily="34" charset="-122"/>
              </a:rPr>
              <a:t>FromCurrentSynchronizationContext</a:t>
            </a:r>
            <a:r>
              <a:rPr lang="zh-CN" altLang="en-US" smtClean="0">
                <a:latin typeface="微软雅黑" panose="020B0503020204020204" pitchFamily="34" charset="-122"/>
                <a:ea typeface="微软雅黑" panose="020B0503020204020204" pitchFamily="34" charset="-122"/>
              </a:rPr>
              <a:t>    //获得一个同步上下文的任务调度器的引用</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510547" y="908720"/>
            <a:ext cx="8453941" cy="1323439"/>
          </a:xfrm>
          <a:prstGeom prst="rect">
            <a:avLst/>
          </a:prstGeom>
        </p:spPr>
        <p:txBody>
          <a:bodyPr wrap="square">
            <a:spAutoFit/>
          </a:bodyPr>
          <a:lstStyle/>
          <a:p>
            <a:r>
              <a:rPr lang="en-US" altLang="zh-CN" sz="2000" b="1" i="1" dirty="0" smtClean="0"/>
              <a:t>From MSDN:</a:t>
            </a:r>
          </a:p>
          <a:p>
            <a:r>
              <a:rPr lang="zh-CN" altLang="en-US" sz="2000" dirty="0" smtClean="0"/>
              <a:t>TaskScheduler </a:t>
            </a:r>
            <a:r>
              <a:rPr lang="zh-CN" altLang="en-US" sz="2000" dirty="0"/>
              <a:t>acts as the extension point for all pluggable scheduling logic. This includes mechanisms such as how to schedule a task for execution, and how scheduled tasks should be exposed to debuggers.</a:t>
            </a:r>
          </a:p>
        </p:txBody>
      </p:sp>
      <p:sp>
        <p:nvSpPr>
          <p:cNvPr id="9" name="矩形 8"/>
          <p:cNvSpPr/>
          <p:nvPr/>
        </p:nvSpPr>
        <p:spPr>
          <a:xfrm>
            <a:off x="611560" y="5877272"/>
            <a:ext cx="3647152" cy="369332"/>
          </a:xfrm>
          <a:prstGeom prst="rect">
            <a:avLst/>
          </a:prstGeom>
        </p:spPr>
        <p:txBody>
          <a:bodyPr wrap="none">
            <a:spAutoFit/>
          </a:bodyPr>
          <a:lstStyle/>
          <a:p>
            <a:r>
              <a:rPr lang="zh-CN" altLang="en-US" sz="1800" b="1" dirty="0">
                <a:solidFill>
                  <a:srgbClr val="D32B2B"/>
                </a:solidFill>
                <a:latin typeface="微软雅黑" panose="020B0503020204020204" pitchFamily="34" charset="-122"/>
                <a:ea typeface="微软雅黑" panose="020B0503020204020204" pitchFamily="34" charset="-122"/>
              </a:rPr>
              <a:t>默认的调度器是线程池任务调度器</a:t>
            </a:r>
          </a:p>
        </p:txBody>
      </p:sp>
    </p:spTree>
    <p:extLst>
      <p:ext uri="{BB962C8B-B14F-4D97-AF65-F5344CB8AC3E}">
        <p14:creationId xmlns:p14="http://schemas.microsoft.com/office/powerpoint/2010/main" val="3116249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zh-CN" altLang="en-US" sz="1800" b="1" dirty="0" smtClean="0">
                <a:solidFill>
                  <a:srgbClr val="004FB8"/>
                </a:solidFill>
                <a:latin typeface="微软雅黑" pitchFamily="34" charset="-122"/>
                <a:ea typeface="微软雅黑" pitchFamily="34" charset="-122"/>
              </a:rPr>
              <a:t>任务调度器</a:t>
            </a:r>
            <a:endParaRPr lang="zh-CN" altLang="en-US" sz="1800" b="1" dirty="0">
              <a:solidFill>
                <a:srgbClr val="FF3300"/>
              </a:solidFill>
              <a:latin typeface="微软雅黑" pitchFamily="34" charset="-122"/>
              <a:ea typeface="微软雅黑" pitchFamily="34" charset="-122"/>
            </a:endParaRPr>
          </a:p>
        </p:txBody>
      </p:sp>
      <p:pic>
        <p:nvPicPr>
          <p:cNvPr id="10" name="图片 9"/>
          <p:cNvPicPr>
            <a:picLocks noChangeAspect="1"/>
          </p:cNvPicPr>
          <p:nvPr/>
        </p:nvPicPr>
        <p:blipFill>
          <a:blip r:embed="rId3"/>
          <a:stretch>
            <a:fillRect/>
          </a:stretch>
        </p:blipFill>
        <p:spPr>
          <a:xfrm>
            <a:off x="251520" y="764704"/>
            <a:ext cx="7704856" cy="4117677"/>
          </a:xfrm>
          <a:prstGeom prst="rect">
            <a:avLst/>
          </a:prstGeom>
        </p:spPr>
      </p:pic>
      <p:pic>
        <p:nvPicPr>
          <p:cNvPr id="2" name="图片 1"/>
          <p:cNvPicPr>
            <a:picLocks noChangeAspect="1"/>
          </p:cNvPicPr>
          <p:nvPr/>
        </p:nvPicPr>
        <p:blipFill>
          <a:blip r:embed="rId4"/>
          <a:stretch>
            <a:fillRect/>
          </a:stretch>
        </p:blipFill>
        <p:spPr>
          <a:xfrm>
            <a:off x="38366" y="5085184"/>
            <a:ext cx="8998130" cy="1584176"/>
          </a:xfrm>
          <a:prstGeom prst="rect">
            <a:avLst/>
          </a:prstGeom>
        </p:spPr>
      </p:pic>
    </p:spTree>
    <p:extLst>
      <p:ext uri="{BB962C8B-B14F-4D97-AF65-F5344CB8AC3E}">
        <p14:creationId xmlns:p14="http://schemas.microsoft.com/office/powerpoint/2010/main" val="27095950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en-US" altLang="zh-CN" sz="1600" b="1" dirty="0" smtClean="0">
                <a:latin typeface="微软雅黑" panose="020B0503020204020204" pitchFamily="34" charset="-122"/>
                <a:ea typeface="微软雅黑" panose="020B0503020204020204" pitchFamily="34" charset="-122"/>
              </a:rPr>
              <a:t>I/O</a:t>
            </a:r>
            <a:r>
              <a:rPr lang="zh-CN" altLang="en-US" sz="1600" b="1" dirty="0" smtClean="0">
                <a:latin typeface="微软雅黑" panose="020B0503020204020204" pitchFamily="34" charset="-122"/>
                <a:ea typeface="微软雅黑" panose="020B0503020204020204" pitchFamily="34" charset="-122"/>
              </a:rPr>
              <a:t>限制</a:t>
            </a:r>
            <a:r>
              <a:rPr lang="zh-CN" altLang="en-US" sz="1600" b="1" dirty="0">
                <a:latin typeface="微软雅黑" panose="020B0503020204020204" pitchFamily="34" charset="-122"/>
                <a:ea typeface="微软雅黑" panose="020B0503020204020204" pitchFamily="34" charset="-122"/>
              </a:rPr>
              <a:t>的异步操作</a:t>
            </a: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2" name="矩形 1"/>
          <p:cNvSpPr/>
          <p:nvPr/>
        </p:nvSpPr>
        <p:spPr>
          <a:xfrm>
            <a:off x="1204465" y="1682805"/>
            <a:ext cx="6895927" cy="954107"/>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APM (Asynchronous Programe Model) </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异步</a:t>
            </a:r>
            <a:r>
              <a:rPr lang="zh-CN" altLang="en-US" sz="2800" dirty="0">
                <a:latin typeface="微软雅黑" panose="020B0503020204020204" pitchFamily="34" charset="-122"/>
                <a:ea typeface="微软雅黑" panose="020B0503020204020204" pitchFamily="34" charset="-122"/>
              </a:rPr>
              <a:t>编程模型</a:t>
            </a:r>
          </a:p>
        </p:txBody>
      </p:sp>
      <p:sp>
        <p:nvSpPr>
          <p:cNvPr id="9" name="矩形 8"/>
          <p:cNvSpPr/>
          <p:nvPr/>
        </p:nvSpPr>
        <p:spPr>
          <a:xfrm>
            <a:off x="1132457" y="3627021"/>
            <a:ext cx="7173823" cy="954107"/>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EAP (Event-based </a:t>
            </a:r>
            <a:r>
              <a:rPr lang="en-US" altLang="zh-CN" sz="2800" dirty="0">
                <a:latin typeface="微软雅黑" panose="020B0503020204020204" pitchFamily="34" charset="-122"/>
                <a:ea typeface="微软雅黑" panose="020B0503020204020204" pitchFamily="34" charset="-122"/>
              </a:rPr>
              <a:t>Asynchronous </a:t>
            </a:r>
            <a:r>
              <a:rPr lang="en-US" altLang="zh-CN" sz="2800" dirty="0" smtClean="0">
                <a:latin typeface="微软雅黑" panose="020B0503020204020204" pitchFamily="34" charset="-122"/>
                <a:ea typeface="微软雅黑" panose="020B0503020204020204" pitchFamily="34" charset="-122"/>
              </a:rPr>
              <a:t>Pattern)</a:t>
            </a:r>
          </a:p>
          <a:p>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基于</a:t>
            </a:r>
            <a:r>
              <a:rPr lang="zh-CN" altLang="en-US" sz="2800" dirty="0">
                <a:latin typeface="微软雅黑" panose="020B0503020204020204" pitchFamily="34" charset="-122"/>
                <a:ea typeface="微软雅黑" panose="020B0503020204020204" pitchFamily="34" charset="-122"/>
              </a:rPr>
              <a:t>事件的异步</a:t>
            </a:r>
            <a:r>
              <a:rPr lang="zh-CN" altLang="en-US" sz="2800" dirty="0" smtClean="0">
                <a:latin typeface="微软雅黑" panose="020B0503020204020204" pitchFamily="34" charset="-122"/>
                <a:ea typeface="微软雅黑" panose="020B0503020204020204" pitchFamily="34" charset="-122"/>
              </a:rPr>
              <a:t>模型</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1133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en-US" altLang="zh-CN" sz="1600" b="1" dirty="0" smtClean="0">
                <a:latin typeface="微软雅黑" panose="020B0503020204020204" pitchFamily="34" charset="-122"/>
                <a:ea typeface="微软雅黑" panose="020B0503020204020204" pitchFamily="34" charset="-122"/>
              </a:rPr>
              <a:t>I/O</a:t>
            </a:r>
            <a:r>
              <a:rPr lang="zh-CN" altLang="en-US" sz="1600" b="1" dirty="0" smtClean="0">
                <a:latin typeface="微软雅黑" panose="020B0503020204020204" pitchFamily="34" charset="-122"/>
                <a:ea typeface="微软雅黑" panose="020B0503020204020204" pitchFamily="34" charset="-122"/>
              </a:rPr>
              <a:t>限制</a:t>
            </a:r>
            <a:r>
              <a:rPr lang="zh-CN" altLang="en-US" sz="1600" b="1" dirty="0">
                <a:latin typeface="微软雅黑" panose="020B0503020204020204" pitchFamily="34" charset="-122"/>
                <a:ea typeface="微软雅黑" panose="020B0503020204020204" pitchFamily="34" charset="-122"/>
              </a:rPr>
              <a:t>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smtClean="0">
                <a:latin typeface="微软雅黑" panose="020B0503020204020204" pitchFamily="34" charset="-122"/>
                <a:ea typeface="微软雅黑" panose="020B0503020204020204" pitchFamily="34" charset="-122"/>
              </a:rPr>
              <a:t>-APM</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2" name="矩形 1"/>
          <p:cNvSpPr/>
          <p:nvPr/>
        </p:nvSpPr>
        <p:spPr>
          <a:xfrm>
            <a:off x="58141" y="1329148"/>
            <a:ext cx="9050363"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APM (Asynchronous Programe Model) </a:t>
            </a:r>
            <a:r>
              <a:rPr lang="zh-CN" altLang="en-US" sz="2800" dirty="0">
                <a:latin typeface="微软雅黑" panose="020B0503020204020204" pitchFamily="34" charset="-122"/>
                <a:ea typeface="微软雅黑" panose="020B0503020204020204" pitchFamily="34" charset="-122"/>
              </a:rPr>
              <a:t>异步编程模型</a:t>
            </a:r>
          </a:p>
        </p:txBody>
      </p:sp>
      <p:pic>
        <p:nvPicPr>
          <p:cNvPr id="5" name="图片 4"/>
          <p:cNvPicPr>
            <a:picLocks noChangeAspect="1"/>
          </p:cNvPicPr>
          <p:nvPr/>
        </p:nvPicPr>
        <p:blipFill>
          <a:blip r:embed="rId3"/>
          <a:stretch>
            <a:fillRect/>
          </a:stretch>
        </p:blipFill>
        <p:spPr>
          <a:xfrm>
            <a:off x="249191" y="2060848"/>
            <a:ext cx="8427266" cy="3389565"/>
          </a:xfrm>
          <a:prstGeom prst="rect">
            <a:avLst/>
          </a:prstGeom>
        </p:spPr>
      </p:pic>
      <p:sp>
        <p:nvSpPr>
          <p:cNvPr id="6" name="文本框 5"/>
          <p:cNvSpPr txBox="1"/>
          <p:nvPr/>
        </p:nvSpPr>
        <p:spPr>
          <a:xfrm>
            <a:off x="3789675" y="5811021"/>
            <a:ext cx="1587294" cy="461665"/>
          </a:xfrm>
          <a:prstGeom prst="rect">
            <a:avLst/>
          </a:prstGeom>
          <a:noFill/>
        </p:spPr>
        <p:txBody>
          <a:bodyPr wrap="none" rtlCol="0">
            <a:spAutoFit/>
          </a:bodyPr>
          <a:lstStyle/>
          <a:p>
            <a:r>
              <a:rPr lang="en-US" altLang="zh-CN" sz="2400" b="1" dirty="0" smtClean="0">
                <a:solidFill>
                  <a:srgbClr val="D32B2B"/>
                </a:solidFill>
              </a:rPr>
              <a:t>BeginXxx</a:t>
            </a:r>
            <a:endParaRPr lang="zh-CN" altLang="en-US" sz="2400" b="1" dirty="0">
              <a:solidFill>
                <a:srgbClr val="D32B2B"/>
              </a:solidFill>
            </a:endParaRPr>
          </a:p>
        </p:txBody>
      </p:sp>
      <p:sp>
        <p:nvSpPr>
          <p:cNvPr id="8" name="文本框 7"/>
          <p:cNvSpPr txBox="1"/>
          <p:nvPr/>
        </p:nvSpPr>
        <p:spPr>
          <a:xfrm>
            <a:off x="5747741" y="5811022"/>
            <a:ext cx="1313180" cy="461665"/>
          </a:xfrm>
          <a:prstGeom prst="rect">
            <a:avLst/>
          </a:prstGeom>
          <a:noFill/>
        </p:spPr>
        <p:txBody>
          <a:bodyPr wrap="none" rtlCol="0">
            <a:spAutoFit/>
          </a:bodyPr>
          <a:lstStyle/>
          <a:p>
            <a:r>
              <a:rPr lang="en-US" altLang="zh-CN" sz="2400" b="1" dirty="0" smtClean="0">
                <a:solidFill>
                  <a:srgbClr val="D32B2B"/>
                </a:solidFill>
              </a:rPr>
              <a:t>EndXxx</a:t>
            </a:r>
            <a:endParaRPr lang="zh-CN" altLang="en-US" sz="2400" b="1" dirty="0">
              <a:solidFill>
                <a:srgbClr val="D32B2B"/>
              </a:solidFill>
            </a:endParaRPr>
          </a:p>
        </p:txBody>
      </p:sp>
    </p:spTree>
    <p:extLst>
      <p:ext uri="{BB962C8B-B14F-4D97-AF65-F5344CB8AC3E}">
        <p14:creationId xmlns:p14="http://schemas.microsoft.com/office/powerpoint/2010/main" val="134310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en-US" altLang="zh-CN" sz="1600" b="1" dirty="0" smtClean="0">
                <a:latin typeface="微软雅黑" panose="020B0503020204020204" pitchFamily="34" charset="-122"/>
                <a:ea typeface="微软雅黑" panose="020B0503020204020204" pitchFamily="34" charset="-122"/>
              </a:rPr>
              <a:t>I/O</a:t>
            </a:r>
            <a:r>
              <a:rPr lang="zh-CN" altLang="en-US" sz="1600" b="1" dirty="0" smtClean="0">
                <a:latin typeface="微软雅黑" panose="020B0503020204020204" pitchFamily="34" charset="-122"/>
                <a:ea typeface="微软雅黑" panose="020B0503020204020204" pitchFamily="34" charset="-122"/>
              </a:rPr>
              <a:t>限制</a:t>
            </a:r>
            <a:r>
              <a:rPr lang="zh-CN" altLang="en-US" sz="1600" b="1" dirty="0">
                <a:latin typeface="微软雅黑" panose="020B0503020204020204" pitchFamily="34" charset="-122"/>
                <a:ea typeface="微软雅黑" panose="020B0503020204020204" pitchFamily="34" charset="-122"/>
              </a:rPr>
              <a:t>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a:latin typeface="微软雅黑" panose="020B0503020204020204" pitchFamily="34" charset="-122"/>
                <a:ea typeface="微软雅黑" panose="020B0503020204020204" pitchFamily="34" charset="-122"/>
              </a:rPr>
              <a:t>-APM</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043608" y="764704"/>
            <a:ext cx="7128792" cy="5869332"/>
          </a:xfrm>
          <a:prstGeom prst="rect">
            <a:avLst/>
          </a:prstGeom>
        </p:spPr>
      </p:pic>
    </p:spTree>
    <p:extLst>
      <p:ext uri="{BB962C8B-B14F-4D97-AF65-F5344CB8AC3E}">
        <p14:creationId xmlns:p14="http://schemas.microsoft.com/office/powerpoint/2010/main" val="2786316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en-US" altLang="zh-CN" sz="1600" b="1" dirty="0" smtClean="0">
                <a:latin typeface="微软雅黑" panose="020B0503020204020204" pitchFamily="34" charset="-122"/>
                <a:ea typeface="微软雅黑" panose="020B0503020204020204" pitchFamily="34" charset="-122"/>
              </a:rPr>
              <a:t>I/O</a:t>
            </a:r>
            <a:r>
              <a:rPr lang="zh-CN" altLang="en-US" sz="1600" b="1" dirty="0" smtClean="0">
                <a:latin typeface="微软雅黑" panose="020B0503020204020204" pitchFamily="34" charset="-122"/>
                <a:ea typeface="微软雅黑" panose="020B0503020204020204" pitchFamily="34" charset="-122"/>
              </a:rPr>
              <a:t>限制</a:t>
            </a:r>
            <a:r>
              <a:rPr lang="zh-CN" altLang="en-US" sz="1600" b="1" dirty="0">
                <a:latin typeface="微软雅黑" panose="020B0503020204020204" pitchFamily="34" charset="-122"/>
                <a:ea typeface="微软雅黑" panose="020B0503020204020204" pitchFamily="34" charset="-122"/>
              </a:rPr>
              <a:t>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a:latin typeface="微软雅黑" panose="020B0503020204020204" pitchFamily="34" charset="-122"/>
                <a:ea typeface="微软雅黑" panose="020B0503020204020204" pitchFamily="34" charset="-122"/>
              </a:rPr>
              <a:t>-APM</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2" name="矩形 1"/>
          <p:cNvSpPr/>
          <p:nvPr/>
        </p:nvSpPr>
        <p:spPr>
          <a:xfrm>
            <a:off x="251520" y="1187455"/>
            <a:ext cx="8784976" cy="4185761"/>
          </a:xfrm>
          <a:prstGeom prst="rect">
            <a:avLst/>
          </a:prstGeom>
        </p:spPr>
        <p:txBody>
          <a:bodyPr wrap="square">
            <a:spAutoFit/>
          </a:bodyPr>
          <a:lstStyle/>
          <a:p>
            <a:r>
              <a:rPr lang="zh-CN" altLang="en-US" sz="1800" b="1" dirty="0">
                <a:solidFill>
                  <a:srgbClr val="D32B2B"/>
                </a:solidFill>
              </a:rPr>
              <a:t>APM的优势总结起来有以下几点</a:t>
            </a:r>
            <a:r>
              <a:rPr lang="zh-CN" altLang="en-US" sz="1800" b="1" dirty="0" smtClean="0">
                <a:solidFill>
                  <a:srgbClr val="D32B2B"/>
                </a:solidFill>
              </a:rPr>
              <a:t>：</a:t>
            </a:r>
            <a:endParaRPr lang="en-US" altLang="zh-CN" sz="1800" b="1" dirty="0" smtClean="0">
              <a:solidFill>
                <a:srgbClr val="D32B2B"/>
              </a:solidFill>
            </a:endParaRPr>
          </a:p>
          <a:p>
            <a:endParaRPr lang="en-US" altLang="zh-CN" sz="1800" b="1" dirty="0" smtClean="0">
              <a:solidFill>
                <a:srgbClr val="D32B2B"/>
              </a:solidFill>
            </a:endParaRPr>
          </a:p>
          <a:p>
            <a:endParaRPr lang="zh-CN" altLang="en-US" dirty="0"/>
          </a:p>
          <a:p>
            <a:pPr marL="342900" indent="-342900">
              <a:buFont typeface="+mj-lt"/>
              <a:buAutoNum type="arabicPeriod"/>
            </a:pPr>
            <a:r>
              <a:rPr lang="zh-CN" altLang="en-US" sz="1800" dirty="0">
                <a:latin typeface="仿宋" panose="02010609060101010101" pitchFamily="49" charset="-122"/>
                <a:ea typeface="仿宋" panose="02010609060101010101" pitchFamily="49" charset="-122"/>
              </a:rPr>
              <a:t>资源利用率底(比如I/O并发读写时，线程不必等I/O完了就可以处理其他请求。这样几个线程就可以处理大量请求</a:t>
            </a:r>
            <a:r>
              <a:rPr lang="zh-CN" altLang="en-US" sz="1800" dirty="0" smtClean="0">
                <a:latin typeface="仿宋" panose="02010609060101010101" pitchFamily="49" charset="-122"/>
                <a:ea typeface="仿宋" panose="02010609060101010101" pitchFamily="49" charset="-122"/>
              </a:rPr>
              <a:t>)</a:t>
            </a:r>
            <a:endParaRPr lang="en-US" altLang="zh-CN" sz="1800" dirty="0" smtClean="0">
              <a:latin typeface="仿宋" panose="02010609060101010101" pitchFamily="49" charset="-122"/>
              <a:ea typeface="仿宋" panose="02010609060101010101" pitchFamily="49" charset="-122"/>
            </a:endParaRPr>
          </a:p>
          <a:p>
            <a:pPr marL="342900" indent="-342900">
              <a:buFont typeface="+mj-lt"/>
              <a:buAutoNum type="arabicPeriod"/>
            </a:pPr>
            <a:endParaRPr lang="en-US" altLang="zh-CN" sz="18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800" dirty="0" smtClean="0">
                <a:latin typeface="仿宋" panose="02010609060101010101" pitchFamily="49" charset="-122"/>
                <a:ea typeface="仿宋" panose="02010609060101010101" pitchFamily="49" charset="-122"/>
              </a:rPr>
              <a:t>垃圾</a:t>
            </a:r>
            <a:r>
              <a:rPr lang="zh-CN" altLang="en-US" sz="1800" dirty="0">
                <a:latin typeface="仿宋" panose="02010609060101010101" pitchFamily="49" charset="-122"/>
                <a:ea typeface="仿宋" panose="02010609060101010101" pitchFamily="49" charset="-122"/>
              </a:rPr>
              <a:t>回收快(线程不用等待请求的操作完成就回线程池等待了，这时的线程在它们的栈顶，垃圾回收时遍历线程查找根比较快</a:t>
            </a:r>
            <a:r>
              <a:rPr lang="zh-CN" altLang="en-US" sz="1800" dirty="0" smtClean="0">
                <a:latin typeface="仿宋" panose="02010609060101010101" pitchFamily="49" charset="-122"/>
                <a:ea typeface="仿宋" panose="02010609060101010101" pitchFamily="49" charset="-122"/>
              </a:rPr>
              <a:t>)</a:t>
            </a:r>
            <a:endParaRPr lang="en-US" altLang="zh-CN" sz="1800" dirty="0" smtClean="0">
              <a:latin typeface="仿宋" panose="02010609060101010101" pitchFamily="49" charset="-122"/>
              <a:ea typeface="仿宋" panose="02010609060101010101" pitchFamily="49" charset="-122"/>
            </a:endParaRPr>
          </a:p>
          <a:p>
            <a:pPr marL="342900" indent="-342900">
              <a:buFont typeface="+mj-lt"/>
              <a:buAutoNum type="arabicPeriod"/>
            </a:pPr>
            <a:endParaRPr lang="en-US" altLang="zh-CN" sz="18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800" dirty="0" smtClean="0">
                <a:latin typeface="仿宋" panose="02010609060101010101" pitchFamily="49" charset="-122"/>
                <a:ea typeface="仿宋" panose="02010609060101010101" pitchFamily="49" charset="-122"/>
              </a:rPr>
              <a:t>线程</a:t>
            </a:r>
            <a:r>
              <a:rPr lang="zh-CN" altLang="en-US" sz="1800" dirty="0">
                <a:latin typeface="仿宋" panose="02010609060101010101" pitchFamily="49" charset="-122"/>
                <a:ea typeface="仿宋" panose="02010609060101010101" pitchFamily="49" charset="-122"/>
              </a:rPr>
              <a:t>少，调试快(调试时，一旦遇到断点就会挂起所有线程。异步可以保证线程尽量少，所以调试时感觉会快</a:t>
            </a:r>
            <a:r>
              <a:rPr lang="zh-CN" altLang="en-US" sz="1800" dirty="0" smtClean="0">
                <a:latin typeface="仿宋" panose="02010609060101010101" pitchFamily="49" charset="-122"/>
                <a:ea typeface="仿宋" panose="02010609060101010101" pitchFamily="49" charset="-122"/>
              </a:rPr>
              <a:t>)</a:t>
            </a:r>
            <a:endParaRPr lang="en-US" altLang="zh-CN" sz="1800" dirty="0" smtClean="0">
              <a:latin typeface="仿宋" panose="02010609060101010101" pitchFamily="49" charset="-122"/>
              <a:ea typeface="仿宋" panose="02010609060101010101" pitchFamily="49" charset="-122"/>
            </a:endParaRPr>
          </a:p>
          <a:p>
            <a:pPr marL="342900" indent="-342900">
              <a:buFont typeface="+mj-lt"/>
              <a:buAutoNum type="arabicPeriod"/>
            </a:pPr>
            <a:endParaRPr lang="en-US" altLang="zh-CN" sz="1800" dirty="0" smtClean="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800" dirty="0" smtClean="0">
                <a:latin typeface="仿宋" panose="02010609060101010101" pitchFamily="49" charset="-122"/>
                <a:ea typeface="仿宋" panose="02010609060101010101" pitchFamily="49" charset="-122"/>
              </a:rPr>
              <a:t>使得</a:t>
            </a:r>
            <a:r>
              <a:rPr lang="zh-CN" altLang="en-US" sz="1800" dirty="0">
                <a:latin typeface="仿宋" panose="02010609060101010101" pitchFamily="49" charset="-122"/>
                <a:ea typeface="仿宋" panose="02010609060101010101" pitchFamily="49" charset="-122"/>
              </a:rPr>
              <a:t>GUI一直保持</a:t>
            </a:r>
            <a:r>
              <a:rPr lang="zh-CN" altLang="en-US" sz="1800" dirty="0" smtClean="0">
                <a:latin typeface="仿宋" panose="02010609060101010101" pitchFamily="49" charset="-122"/>
                <a:ea typeface="仿宋" panose="02010609060101010101" pitchFamily="49" charset="-122"/>
              </a:rPr>
              <a:t>响应</a:t>
            </a:r>
            <a:endParaRPr lang="en-US" altLang="zh-CN" sz="1800" dirty="0" smtClean="0">
              <a:latin typeface="仿宋" panose="02010609060101010101" pitchFamily="49" charset="-122"/>
              <a:ea typeface="仿宋" panose="02010609060101010101" pitchFamily="49" charset="-122"/>
            </a:endParaRPr>
          </a:p>
          <a:p>
            <a:pPr marL="342900" indent="-342900">
              <a:buFont typeface="+mj-lt"/>
              <a:buAutoNum type="arabicPeriod"/>
            </a:pPr>
            <a:endParaRPr lang="en-US" altLang="zh-CN" sz="18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800" dirty="0" smtClean="0">
                <a:latin typeface="仿宋" panose="02010609060101010101" pitchFamily="49" charset="-122"/>
                <a:ea typeface="仿宋" panose="02010609060101010101" pitchFamily="49" charset="-122"/>
              </a:rPr>
              <a:t>并发</a:t>
            </a:r>
            <a:r>
              <a:rPr lang="zh-CN" altLang="en-US" sz="1800" dirty="0">
                <a:latin typeface="仿宋" panose="02010609060101010101" pitchFamily="49" charset="-122"/>
                <a:ea typeface="仿宋" panose="02010609060101010101" pitchFamily="49" charset="-122"/>
              </a:rPr>
              <a:t>执行下载，速度</a:t>
            </a:r>
            <a:r>
              <a:rPr lang="zh-CN" altLang="en-US" sz="1800" dirty="0" smtClean="0">
                <a:latin typeface="仿宋" panose="02010609060101010101" pitchFamily="49" charset="-122"/>
                <a:ea typeface="仿宋" panose="02010609060101010101" pitchFamily="49" charset="-122"/>
              </a:rPr>
              <a:t>快</a:t>
            </a:r>
            <a:endParaRPr lang="en-US" altLang="zh-CN" sz="18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280045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en-US" altLang="zh-CN" sz="1600" b="1" dirty="0" smtClean="0">
                <a:latin typeface="微软雅黑" panose="020B0503020204020204" pitchFamily="34" charset="-122"/>
                <a:ea typeface="微软雅黑" panose="020B0503020204020204" pitchFamily="34" charset="-122"/>
              </a:rPr>
              <a:t>I/O</a:t>
            </a:r>
            <a:r>
              <a:rPr lang="zh-CN" altLang="en-US" sz="1600" b="1" dirty="0" smtClean="0">
                <a:latin typeface="微软雅黑" panose="020B0503020204020204" pitchFamily="34" charset="-122"/>
                <a:ea typeface="微软雅黑" panose="020B0503020204020204" pitchFamily="34" charset="-122"/>
              </a:rPr>
              <a:t>限制</a:t>
            </a:r>
            <a:r>
              <a:rPr lang="zh-CN" altLang="en-US" sz="1600" b="1" dirty="0">
                <a:latin typeface="微软雅黑" panose="020B0503020204020204" pitchFamily="34" charset="-122"/>
                <a:ea typeface="微软雅黑" panose="020B0503020204020204" pitchFamily="34" charset="-122"/>
              </a:rPr>
              <a:t>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a:latin typeface="微软雅黑" panose="020B0503020204020204" pitchFamily="34" charset="-122"/>
                <a:ea typeface="微软雅黑" panose="020B0503020204020204" pitchFamily="34" charset="-122"/>
              </a:rPr>
              <a:t>-APM</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5" name="矩形 4"/>
          <p:cNvSpPr/>
          <p:nvPr/>
        </p:nvSpPr>
        <p:spPr>
          <a:xfrm>
            <a:off x="179512" y="1327989"/>
            <a:ext cx="8784976" cy="646331"/>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当然，任何技术都不是完美的，有其适用的一面，也有其不适用的一面。了解它的缺点，有时候甚至可以帮助我们更好的使用它。</a:t>
            </a:r>
          </a:p>
        </p:txBody>
      </p:sp>
      <p:sp>
        <p:nvSpPr>
          <p:cNvPr id="3" name="矩形 2"/>
          <p:cNvSpPr/>
          <p:nvPr/>
        </p:nvSpPr>
        <p:spPr>
          <a:xfrm>
            <a:off x="539552" y="2262351"/>
            <a:ext cx="7776864" cy="2585323"/>
          </a:xfrm>
          <a:prstGeom prst="rect">
            <a:avLst/>
          </a:prstGeom>
        </p:spPr>
        <p:txBody>
          <a:bodyPr wrap="square">
            <a:spAutoFit/>
          </a:bodyPr>
          <a:lstStyle/>
          <a:p>
            <a:pPr marL="342900" indent="-342900">
              <a:buFont typeface="+mj-lt"/>
              <a:buAutoNum type="arabicPeriod"/>
            </a:pPr>
            <a:r>
              <a:rPr lang="zh-CN" altLang="en-US" sz="1800" dirty="0">
                <a:latin typeface="仿宋" panose="02010609060101010101" pitchFamily="49" charset="-122"/>
                <a:ea typeface="仿宋" panose="02010609060101010101" pitchFamily="49" charset="-122"/>
              </a:rPr>
              <a:t>必须将代码分成多个回调方法(执行流程不直观</a:t>
            </a:r>
            <a:r>
              <a:rPr lang="zh-CN" altLang="en-US" sz="1800" dirty="0" smtClean="0">
                <a:latin typeface="仿宋" panose="02010609060101010101" pitchFamily="49" charset="-122"/>
                <a:ea typeface="仿宋" panose="02010609060101010101" pitchFamily="49" charset="-122"/>
              </a:rPr>
              <a:t>)</a:t>
            </a:r>
            <a:endParaRPr lang="en-US" altLang="zh-CN" sz="1800" dirty="0" smtClean="0">
              <a:latin typeface="仿宋" panose="02010609060101010101" pitchFamily="49" charset="-122"/>
              <a:ea typeface="仿宋" panose="02010609060101010101" pitchFamily="49" charset="-122"/>
            </a:endParaRPr>
          </a:p>
          <a:p>
            <a:pPr marL="342900" indent="-342900">
              <a:buFont typeface="+mj-lt"/>
              <a:buAutoNum type="arabicPeriod"/>
            </a:pPr>
            <a:endParaRPr lang="zh-CN" altLang="en-US" sz="18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800" dirty="0">
                <a:latin typeface="仿宋" panose="02010609060101010101" pitchFamily="49" charset="-122"/>
                <a:ea typeface="仿宋" panose="02010609060101010101" pitchFamily="49" charset="-122"/>
              </a:rPr>
              <a:t>避免使用实参和局部变量(实参和局部变量在回调方法中无法访问，记住回调方法在另一个线程中</a:t>
            </a:r>
            <a:r>
              <a:rPr lang="zh-CN" altLang="en-US" sz="1800" dirty="0" smtClean="0">
                <a:latin typeface="仿宋" panose="02010609060101010101" pitchFamily="49" charset="-122"/>
                <a:ea typeface="仿宋" panose="02010609060101010101" pitchFamily="49" charset="-122"/>
              </a:rPr>
              <a:t>)</a:t>
            </a:r>
            <a:endParaRPr lang="en-US" altLang="zh-CN" sz="1800" dirty="0" smtClean="0">
              <a:latin typeface="仿宋" panose="02010609060101010101" pitchFamily="49" charset="-122"/>
              <a:ea typeface="仿宋" panose="02010609060101010101" pitchFamily="49" charset="-122"/>
            </a:endParaRPr>
          </a:p>
          <a:p>
            <a:pPr marL="342900" indent="-342900">
              <a:buFont typeface="+mj-lt"/>
              <a:buAutoNum type="arabicPeriod"/>
            </a:pPr>
            <a:endParaRPr lang="zh-CN" altLang="en-US" sz="18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800" dirty="0">
                <a:latin typeface="仿宋" panose="02010609060101010101" pitchFamily="49" charset="-122"/>
                <a:ea typeface="仿宋" panose="02010609060101010101" pitchFamily="49" charset="-122"/>
              </a:rPr>
              <a:t>许多C#构造无法使用，比如try/catch/finally，using等(因为没法在一个方法中开始try，再在它的回调方法中完成finally</a:t>
            </a:r>
            <a:r>
              <a:rPr lang="zh-CN" altLang="en-US" sz="1800" dirty="0" smtClean="0">
                <a:latin typeface="仿宋" panose="02010609060101010101" pitchFamily="49" charset="-122"/>
                <a:ea typeface="仿宋" panose="02010609060101010101" pitchFamily="49" charset="-122"/>
              </a:rPr>
              <a:t>)</a:t>
            </a:r>
            <a:endParaRPr lang="en-US" altLang="zh-CN" sz="1800" dirty="0" smtClean="0">
              <a:latin typeface="仿宋" panose="02010609060101010101" pitchFamily="49" charset="-122"/>
              <a:ea typeface="仿宋" panose="02010609060101010101" pitchFamily="49" charset="-122"/>
            </a:endParaRPr>
          </a:p>
          <a:p>
            <a:pPr marL="342900" indent="-342900">
              <a:buFont typeface="+mj-lt"/>
              <a:buAutoNum type="arabicPeriod"/>
            </a:pPr>
            <a:endParaRPr lang="zh-CN" altLang="en-US" sz="1800" dirty="0">
              <a:latin typeface="仿宋" panose="02010609060101010101" pitchFamily="49" charset="-122"/>
              <a:ea typeface="仿宋" panose="02010609060101010101" pitchFamily="49" charset="-122"/>
            </a:endParaRPr>
          </a:p>
          <a:p>
            <a:pPr marL="342900" indent="-342900">
              <a:buFont typeface="+mj-lt"/>
              <a:buAutoNum type="arabicPeriod"/>
            </a:pPr>
            <a:r>
              <a:rPr lang="zh-CN" altLang="en-US" sz="1800" dirty="0">
                <a:latin typeface="仿宋" panose="02010609060101010101" pitchFamily="49" charset="-122"/>
                <a:ea typeface="仿宋" panose="02010609060101010101" pitchFamily="49" charset="-122"/>
              </a:rPr>
              <a:t>有些功能很难实现，比如多个并发操作协作进行，取消和</a:t>
            </a:r>
            <a:r>
              <a:rPr lang="zh-CN" altLang="en-US" sz="1800" dirty="0" smtClean="0">
                <a:latin typeface="仿宋" panose="02010609060101010101" pitchFamily="49" charset="-122"/>
                <a:ea typeface="仿宋" panose="02010609060101010101" pitchFamily="49" charset="-122"/>
              </a:rPr>
              <a:t>超时</a:t>
            </a:r>
            <a:endParaRPr lang="zh-CN" altLang="en-US" sz="1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76625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en-US" altLang="zh-CN" sz="1600" b="1" dirty="0" smtClean="0">
                <a:latin typeface="微软雅黑" panose="020B0503020204020204" pitchFamily="34" charset="-122"/>
                <a:ea typeface="微软雅黑" panose="020B0503020204020204" pitchFamily="34" charset="-122"/>
              </a:rPr>
              <a:t>I/O</a:t>
            </a:r>
            <a:r>
              <a:rPr lang="zh-CN" altLang="en-US" sz="1600" b="1" dirty="0" smtClean="0">
                <a:latin typeface="微软雅黑" panose="020B0503020204020204" pitchFamily="34" charset="-122"/>
                <a:ea typeface="微软雅黑" panose="020B0503020204020204" pitchFamily="34" charset="-122"/>
              </a:rPr>
              <a:t>限制</a:t>
            </a:r>
            <a:r>
              <a:rPr lang="zh-CN" altLang="en-US" sz="1600" b="1" dirty="0">
                <a:latin typeface="微软雅黑" panose="020B0503020204020204" pitchFamily="34" charset="-122"/>
                <a:ea typeface="微软雅黑" panose="020B0503020204020204" pitchFamily="34" charset="-122"/>
              </a:rPr>
              <a:t>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a:latin typeface="微软雅黑" panose="020B0503020204020204" pitchFamily="34" charset="-122"/>
                <a:ea typeface="微软雅黑" panose="020B0503020204020204" pitchFamily="34" charset="-122"/>
              </a:rPr>
              <a:t>-APM</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5" name="矩形 4"/>
          <p:cNvSpPr/>
          <p:nvPr/>
        </p:nvSpPr>
        <p:spPr>
          <a:xfrm>
            <a:off x="179512" y="836712"/>
            <a:ext cx="8784976" cy="40011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EPA </a:t>
            </a:r>
            <a:r>
              <a:rPr lang="zh-CN" altLang="en-US" sz="2000" b="1" dirty="0" smtClean="0">
                <a:latin typeface="微软雅黑" panose="020B0503020204020204" pitchFamily="34" charset="-122"/>
                <a:ea typeface="微软雅黑" panose="020B0503020204020204" pitchFamily="34" charset="-122"/>
              </a:rPr>
              <a:t>转 </a:t>
            </a:r>
            <a:r>
              <a:rPr lang="en-US" altLang="zh-CN" sz="2000" b="1" dirty="0" smtClean="0">
                <a:latin typeface="微软雅黑" panose="020B0503020204020204" pitchFamily="34" charset="-122"/>
                <a:ea typeface="微软雅黑" panose="020B0503020204020204" pitchFamily="34" charset="-122"/>
              </a:rPr>
              <a:t>Task</a:t>
            </a:r>
            <a:endParaRPr lang="zh-CN" altLang="en-US" sz="20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39552" y="1268760"/>
            <a:ext cx="7261137" cy="2374056"/>
          </a:xfrm>
          <a:prstGeom prst="rect">
            <a:avLst/>
          </a:prstGeom>
        </p:spPr>
      </p:pic>
      <p:pic>
        <p:nvPicPr>
          <p:cNvPr id="7" name="图片 6"/>
          <p:cNvPicPr>
            <a:picLocks noChangeAspect="1"/>
          </p:cNvPicPr>
          <p:nvPr/>
        </p:nvPicPr>
        <p:blipFill>
          <a:blip r:embed="rId4"/>
          <a:stretch>
            <a:fillRect/>
          </a:stretch>
        </p:blipFill>
        <p:spPr>
          <a:xfrm>
            <a:off x="539552" y="3789040"/>
            <a:ext cx="8095990" cy="2980950"/>
          </a:xfrm>
          <a:prstGeom prst="rect">
            <a:avLst/>
          </a:prstGeom>
        </p:spPr>
      </p:pic>
    </p:spTree>
    <p:extLst>
      <p:ext uri="{BB962C8B-B14F-4D97-AF65-F5344CB8AC3E}">
        <p14:creationId xmlns:p14="http://schemas.microsoft.com/office/powerpoint/2010/main" val="3220731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en-US" altLang="zh-CN" sz="1600" b="1" dirty="0" smtClean="0">
                <a:latin typeface="微软雅黑" panose="020B0503020204020204" pitchFamily="34" charset="-122"/>
                <a:ea typeface="微软雅黑" panose="020B0503020204020204" pitchFamily="34" charset="-122"/>
              </a:rPr>
              <a:t>I/O</a:t>
            </a:r>
            <a:r>
              <a:rPr lang="zh-CN" altLang="en-US" sz="1600" b="1" dirty="0" smtClean="0">
                <a:latin typeface="微软雅黑" panose="020B0503020204020204" pitchFamily="34" charset="-122"/>
                <a:ea typeface="微软雅黑" panose="020B0503020204020204" pitchFamily="34" charset="-122"/>
              </a:rPr>
              <a:t>限制</a:t>
            </a:r>
            <a:r>
              <a:rPr lang="zh-CN" altLang="en-US" sz="1600" b="1" dirty="0">
                <a:latin typeface="微软雅黑" panose="020B0503020204020204" pitchFamily="34" charset="-122"/>
                <a:ea typeface="微软雅黑" panose="020B0503020204020204" pitchFamily="34" charset="-122"/>
              </a:rPr>
              <a:t>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smtClean="0">
                <a:latin typeface="微软雅黑" panose="020B0503020204020204" pitchFamily="34" charset="-122"/>
                <a:ea typeface="微软雅黑" panose="020B0503020204020204" pitchFamily="34" charset="-122"/>
              </a:rPr>
              <a:t>-EAP</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9" name="矩形 8"/>
          <p:cNvSpPr/>
          <p:nvPr/>
        </p:nvSpPr>
        <p:spPr>
          <a:xfrm>
            <a:off x="1132457" y="1106741"/>
            <a:ext cx="7173823" cy="954107"/>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EAP (Event-based </a:t>
            </a:r>
            <a:r>
              <a:rPr lang="en-US" altLang="zh-CN" sz="2800" dirty="0">
                <a:latin typeface="微软雅黑" panose="020B0503020204020204" pitchFamily="34" charset="-122"/>
                <a:ea typeface="微软雅黑" panose="020B0503020204020204" pitchFamily="34" charset="-122"/>
              </a:rPr>
              <a:t>Asynchronous </a:t>
            </a:r>
            <a:r>
              <a:rPr lang="en-US" altLang="zh-CN" sz="2800" dirty="0" smtClean="0">
                <a:latin typeface="微软雅黑" panose="020B0503020204020204" pitchFamily="34" charset="-122"/>
                <a:ea typeface="微软雅黑" panose="020B0503020204020204" pitchFamily="34" charset="-122"/>
              </a:rPr>
              <a:t>Pattern)</a:t>
            </a:r>
          </a:p>
          <a:p>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基于</a:t>
            </a:r>
            <a:r>
              <a:rPr lang="zh-CN" altLang="en-US" sz="2800" dirty="0">
                <a:latin typeface="微软雅黑" panose="020B0503020204020204" pitchFamily="34" charset="-122"/>
                <a:ea typeface="微软雅黑" panose="020B0503020204020204" pitchFamily="34" charset="-122"/>
              </a:rPr>
              <a:t>事件的异步</a:t>
            </a:r>
            <a:r>
              <a:rPr lang="zh-CN" altLang="en-US" sz="2800" dirty="0" smtClean="0">
                <a:latin typeface="微软雅黑" panose="020B0503020204020204" pitchFamily="34" charset="-122"/>
                <a:ea typeface="微软雅黑" panose="020B0503020204020204" pitchFamily="34" charset="-122"/>
              </a:rPr>
              <a:t>模型</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74076" y="2492896"/>
            <a:ext cx="8595847" cy="3476972"/>
          </a:xfrm>
          <a:prstGeom prst="rect">
            <a:avLst/>
          </a:prstGeom>
        </p:spPr>
      </p:pic>
    </p:spTree>
    <p:extLst>
      <p:ext uri="{BB962C8B-B14F-4D97-AF65-F5344CB8AC3E}">
        <p14:creationId xmlns:p14="http://schemas.microsoft.com/office/powerpoint/2010/main" val="3949204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0355" name="副标题 2"/>
          <p:cNvSpPr txBox="1">
            <a:spLocks/>
          </p:cNvSpPr>
          <p:nvPr/>
        </p:nvSpPr>
        <p:spPr bwMode="auto">
          <a:xfrm>
            <a:off x="170999" y="49188"/>
            <a:ext cx="2096745"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线程概念</a:t>
            </a:r>
            <a:endParaRPr lang="zh-CN" altLang="en-US" sz="2000" b="1" dirty="0">
              <a:solidFill>
                <a:srgbClr val="FF3300"/>
              </a:solidFill>
              <a:latin typeface="微软雅黑" pitchFamily="34" charset="-122"/>
              <a:ea typeface="微软雅黑" pitchFamily="34" charset="-122"/>
            </a:endParaRPr>
          </a:p>
        </p:txBody>
      </p:sp>
      <p:pic>
        <p:nvPicPr>
          <p:cNvPr id="100357" name="图片 8"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9563" y="6381750"/>
            <a:ext cx="10715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0358" name="AutoShape 6"/>
          <p:cNvCxnSpPr>
            <a:cxnSpLocks noChangeShapeType="1"/>
          </p:cNvCxnSpPr>
          <p:nvPr/>
        </p:nvCxnSpPr>
        <p:spPr bwMode="auto">
          <a:xfrm>
            <a:off x="9144000" y="3934216"/>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359" name="AutoShape 7"/>
          <p:cNvCxnSpPr>
            <a:cxnSpLocks noChangeShapeType="1"/>
          </p:cNvCxnSpPr>
          <p:nvPr/>
        </p:nvCxnSpPr>
        <p:spPr bwMode="auto">
          <a:xfrm>
            <a:off x="0" y="3934216"/>
            <a:ext cx="9144000" cy="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p:cNvSpPr txBox="1"/>
          <p:nvPr/>
        </p:nvSpPr>
        <p:spPr>
          <a:xfrm>
            <a:off x="654432" y="3349440"/>
            <a:ext cx="8094031" cy="101566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作为</a:t>
            </a:r>
            <a:r>
              <a:rPr lang="zh-CN" altLang="en-US" sz="2000" dirty="0">
                <a:latin typeface="微软雅黑" panose="020B0503020204020204" pitchFamily="34" charset="-122"/>
                <a:ea typeface="微软雅黑" panose="020B0503020204020204" pitchFamily="34" charset="-122"/>
              </a:rPr>
              <a:t>一个</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概念，线程的职责是对</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进行虚拟</a:t>
            </a:r>
            <a:r>
              <a:rPr lang="zh-CN" altLang="en-US" sz="2000" dirty="0" smtClean="0">
                <a:latin typeface="微软雅黑" panose="020B0503020204020204" pitchFamily="34" charset="-122"/>
                <a:ea typeface="微软雅黑" panose="020B0503020204020204" pitchFamily="34" charset="-122"/>
              </a:rPr>
              <a:t>化。</a:t>
            </a:r>
            <a:r>
              <a:rPr lang="en-US" altLang="zh-CN" sz="2000" dirty="0" smtClean="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为每个进程都提供了该进程专用的</a:t>
            </a:r>
            <a:r>
              <a:rPr lang="zh-CN" altLang="en-US" sz="2000" dirty="0" smtClean="0">
                <a:latin typeface="微软雅黑" panose="020B0503020204020204" pitchFamily="34" charset="-122"/>
                <a:ea typeface="微软雅黑" panose="020B0503020204020204" pitchFamily="34" charset="-122"/>
              </a:rPr>
              <a:t>线程</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功能相当于一个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，可将线程理解成一个逻辑</a:t>
            </a:r>
            <a:r>
              <a:rPr lang="en-US" altLang="zh-CN" sz="2000" dirty="0">
                <a:latin typeface="微软雅黑" panose="020B0503020204020204" pitchFamily="34" charset="-122"/>
                <a:ea typeface="微软雅黑" panose="020B0503020204020204" pitchFamily="34" charset="-122"/>
              </a:rPr>
              <a:t>CPU)</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96233" y="1634941"/>
            <a:ext cx="3203121"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Q: </a:t>
            </a:r>
            <a:r>
              <a:rPr lang="zh-CN" altLang="en-US" sz="3200" dirty="0" smtClean="0">
                <a:latin typeface="微软雅黑" panose="020B0503020204020204" pitchFamily="34" charset="-122"/>
                <a:ea typeface="微软雅黑" panose="020B0503020204020204" pitchFamily="34" charset="-122"/>
              </a:rPr>
              <a:t>什么是线程？</a:t>
            </a:r>
            <a:endParaRPr lang="zh-CN" altLang="en-US" sz="3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23528" y="2593949"/>
            <a:ext cx="849171" cy="649209"/>
          </a:xfrm>
          <a:prstGeom prst="rect">
            <a:avLst/>
          </a:prstGeom>
          <a:noFill/>
        </p:spPr>
        <p:txBody>
          <a:bodyPr wrap="square" rtlCol="0">
            <a:spAutoFit/>
          </a:bodyPr>
          <a:lstStyle/>
          <a:p>
            <a:r>
              <a:rPr lang="en-US" altLang="zh-CN" sz="3600" dirty="0" smtClean="0"/>
              <a:t>A:</a:t>
            </a:r>
            <a:endParaRPr lang="zh-CN" altLang="en-US" sz="3600" dirty="0"/>
          </a:p>
        </p:txBody>
      </p:sp>
    </p:spTree>
    <p:extLst>
      <p:ext uri="{BB962C8B-B14F-4D97-AF65-F5344CB8AC3E}">
        <p14:creationId xmlns:p14="http://schemas.microsoft.com/office/powerpoint/2010/main" val="3489929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线程应用</a:t>
            </a:r>
            <a:r>
              <a:rPr lang="en-US" altLang="zh-CN" sz="3600" b="1" dirty="0" smtClean="0">
                <a:solidFill>
                  <a:srgbClr val="004FB8"/>
                </a:solidFill>
                <a:latin typeface="微软雅黑" pitchFamily="34" charset="-122"/>
                <a:ea typeface="微软雅黑" pitchFamily="34" charset="-122"/>
              </a:rPr>
              <a:t>-</a:t>
            </a:r>
            <a:r>
              <a:rPr lang="en-US" altLang="zh-CN" sz="1600" b="1" dirty="0" smtClean="0">
                <a:latin typeface="微软雅黑" panose="020B0503020204020204" pitchFamily="34" charset="-122"/>
                <a:ea typeface="微软雅黑" panose="020B0503020204020204" pitchFamily="34" charset="-122"/>
              </a:rPr>
              <a:t>I/O</a:t>
            </a:r>
            <a:r>
              <a:rPr lang="zh-CN" altLang="en-US" sz="1600" b="1" dirty="0" smtClean="0">
                <a:latin typeface="微软雅黑" panose="020B0503020204020204" pitchFamily="34" charset="-122"/>
                <a:ea typeface="微软雅黑" panose="020B0503020204020204" pitchFamily="34" charset="-122"/>
              </a:rPr>
              <a:t>限制</a:t>
            </a:r>
            <a:r>
              <a:rPr lang="zh-CN" altLang="en-US" sz="1600" b="1" dirty="0">
                <a:latin typeface="微软雅黑" panose="020B0503020204020204" pitchFamily="34" charset="-122"/>
                <a:ea typeface="微软雅黑" panose="020B0503020204020204" pitchFamily="34" charset="-122"/>
              </a:rPr>
              <a:t>的</a:t>
            </a:r>
            <a:r>
              <a:rPr lang="zh-CN" altLang="en-US" sz="1600" b="1" dirty="0" smtClean="0">
                <a:latin typeface="微软雅黑" panose="020B0503020204020204" pitchFamily="34" charset="-122"/>
                <a:ea typeface="微软雅黑" panose="020B0503020204020204" pitchFamily="34" charset="-122"/>
              </a:rPr>
              <a:t>异步操作</a:t>
            </a:r>
            <a:r>
              <a:rPr lang="en-US" altLang="zh-CN" sz="1600" b="1" dirty="0" smtClean="0">
                <a:latin typeface="微软雅黑" panose="020B0503020204020204" pitchFamily="34" charset="-122"/>
                <a:ea typeface="微软雅黑" panose="020B0503020204020204" pitchFamily="34" charset="-122"/>
              </a:rPr>
              <a:t>-EAP</a:t>
            </a:r>
            <a:endParaRPr lang="zh-CN" altLang="en-US" sz="1600" b="1" dirty="0">
              <a:latin typeface="微软雅黑" panose="020B0503020204020204" pitchFamily="34" charset="-122"/>
              <a:ea typeface="微软雅黑" panose="020B0503020204020204" pitchFamily="34" charset="-122"/>
            </a:endParaRPr>
          </a:p>
          <a:p>
            <a:pPr eaLnBrk="1" hangingPunct="1">
              <a:spcBef>
                <a:spcPct val="20000"/>
              </a:spcBef>
            </a:pPr>
            <a:endParaRPr lang="zh-CN" altLang="en-US" sz="2000" b="1" dirty="0">
              <a:solidFill>
                <a:srgbClr val="FF3300"/>
              </a:solidFill>
              <a:latin typeface="微软雅黑" pitchFamily="34" charset="-122"/>
              <a:ea typeface="微软雅黑" pitchFamily="34" charset="-122"/>
            </a:endParaRPr>
          </a:p>
        </p:txBody>
      </p:sp>
      <p:sp>
        <p:nvSpPr>
          <p:cNvPr id="6" name="矩形 5"/>
          <p:cNvSpPr/>
          <p:nvPr/>
        </p:nvSpPr>
        <p:spPr>
          <a:xfrm>
            <a:off x="179512" y="836712"/>
            <a:ext cx="8784976" cy="400110"/>
          </a:xfrm>
          <a:prstGeom prst="rect">
            <a:avLst/>
          </a:prstGeom>
        </p:spPr>
        <p:txBody>
          <a:bodyPr wrap="square">
            <a:spAutoFit/>
          </a:bodyPr>
          <a:lstStyle/>
          <a:p>
            <a:r>
              <a:rPr lang="en-US" altLang="zh-CN" sz="2000" b="1" dirty="0" smtClean="0">
                <a:latin typeface="微软雅黑" panose="020B0503020204020204" pitchFamily="34" charset="-122"/>
                <a:ea typeface="微软雅黑" panose="020B0503020204020204" pitchFamily="34" charset="-122"/>
              </a:rPr>
              <a:t>EAP </a:t>
            </a:r>
            <a:r>
              <a:rPr lang="zh-CN" altLang="en-US" sz="2000" b="1" dirty="0" smtClean="0">
                <a:latin typeface="微软雅黑" panose="020B0503020204020204" pitchFamily="34" charset="-122"/>
                <a:ea typeface="微软雅黑" panose="020B0503020204020204" pitchFamily="34" charset="-122"/>
              </a:rPr>
              <a:t>转 </a:t>
            </a:r>
            <a:r>
              <a:rPr lang="en-US" altLang="zh-CN" sz="2000" b="1" dirty="0" smtClean="0">
                <a:latin typeface="微软雅黑" panose="020B0503020204020204" pitchFamily="34" charset="-122"/>
                <a:ea typeface="微软雅黑" panose="020B0503020204020204" pitchFamily="34" charset="-122"/>
              </a:rPr>
              <a:t>Task</a:t>
            </a:r>
            <a:endParaRPr lang="zh-CN" altLang="en-US" sz="20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474329" y="1726063"/>
            <a:ext cx="7632848" cy="4943297"/>
          </a:xfrm>
          <a:prstGeom prst="rect">
            <a:avLst/>
          </a:prstGeom>
        </p:spPr>
      </p:pic>
      <p:sp>
        <p:nvSpPr>
          <p:cNvPr id="10" name="矩形 9"/>
          <p:cNvSpPr/>
          <p:nvPr/>
        </p:nvSpPr>
        <p:spPr>
          <a:xfrm>
            <a:off x="2420888" y="1200726"/>
            <a:ext cx="5678029" cy="369332"/>
          </a:xfrm>
          <a:prstGeom prst="rect">
            <a:avLst/>
          </a:prstGeom>
        </p:spPr>
        <p:txBody>
          <a:bodyPr wrap="none">
            <a:spAutoFit/>
          </a:bodyPr>
          <a:lstStyle/>
          <a:p>
            <a:r>
              <a:rPr lang="zh-CN" altLang="en-US" sz="1800" b="1" dirty="0">
                <a:solidFill>
                  <a:srgbClr val="D32B2B"/>
                </a:solidFill>
                <a:latin typeface="微软雅黑" panose="020B0503020204020204" pitchFamily="34" charset="-122"/>
                <a:ea typeface="微软雅黑" panose="020B0503020204020204" pitchFamily="34" charset="-122"/>
              </a:rPr>
              <a:t>System.Threading.Tasks.TaskCompletionSource</a:t>
            </a:r>
          </a:p>
        </p:txBody>
      </p:sp>
    </p:spTree>
    <p:extLst>
      <p:ext uri="{BB962C8B-B14F-4D97-AF65-F5344CB8AC3E}">
        <p14:creationId xmlns:p14="http://schemas.microsoft.com/office/powerpoint/2010/main" val="18550674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002934" y="2204864"/>
            <a:ext cx="4801314" cy="1015663"/>
          </a:xfrm>
          <a:prstGeom prst="rect">
            <a:avLst/>
          </a:prstGeom>
        </p:spPr>
        <p:txBody>
          <a:bodyPr wrap="none">
            <a:spAutoFit/>
          </a:bodyPr>
          <a:lstStyle/>
          <a:p>
            <a:r>
              <a:rPr lang="zh-CN" altLang="en-US" sz="6000" dirty="0" smtClean="0">
                <a:latin typeface="微软雅黑" pitchFamily="34" charset="-122"/>
                <a:ea typeface="微软雅黑" pitchFamily="34" charset="-122"/>
              </a:rPr>
              <a:t>线程同步构造</a:t>
            </a:r>
            <a:endParaRPr lang="zh-CN" altLang="en-US" sz="6000" dirty="0"/>
          </a:p>
        </p:txBody>
      </p:sp>
    </p:spTree>
    <p:extLst>
      <p:ext uri="{BB962C8B-B14F-4D97-AF65-F5344CB8AC3E}">
        <p14:creationId xmlns:p14="http://schemas.microsoft.com/office/powerpoint/2010/main" val="36440572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endParaRPr lang="zh-CN" altLang="en-US" sz="2000" b="1" dirty="0">
              <a:solidFill>
                <a:srgbClr val="FF3300"/>
              </a:solidFill>
              <a:latin typeface="微软雅黑" pitchFamily="34" charset="-122"/>
              <a:ea typeface="微软雅黑" pitchFamily="34" charset="-122"/>
            </a:endParaRPr>
          </a:p>
        </p:txBody>
      </p:sp>
      <p:sp>
        <p:nvSpPr>
          <p:cNvPr id="2" name="文本框 1"/>
          <p:cNvSpPr txBox="1"/>
          <p:nvPr/>
        </p:nvSpPr>
        <p:spPr>
          <a:xfrm>
            <a:off x="179512" y="1484784"/>
            <a:ext cx="8956298" cy="1015663"/>
          </a:xfrm>
          <a:prstGeom prst="rect">
            <a:avLst/>
          </a:prstGeom>
          <a:noFill/>
        </p:spPr>
        <p:txBody>
          <a:bodyPr wrap="none" rtlCol="0">
            <a:spAutoFit/>
          </a:bodyPr>
          <a:lstStyle/>
          <a:p>
            <a:r>
              <a:rPr lang="zh-CN" altLang="en-US" sz="2400" b="1" dirty="0">
                <a:solidFill>
                  <a:srgbClr val="D32B2B"/>
                </a:solidFill>
                <a:latin typeface="微软雅黑" panose="020B0503020204020204" pitchFamily="34" charset="-122"/>
                <a:ea typeface="微软雅黑" panose="020B0503020204020204" pitchFamily="34" charset="-122"/>
              </a:rPr>
              <a:t>死锁</a:t>
            </a:r>
            <a:r>
              <a:rPr lang="zh-CN" altLang="en-US" sz="2400" b="1" dirty="0" smtClean="0">
                <a:solidFill>
                  <a:srgbClr val="D32B2B"/>
                </a:solidFill>
                <a:latin typeface="微软雅黑" panose="020B0503020204020204" pitchFamily="34" charset="-122"/>
                <a:ea typeface="微软雅黑" panose="020B0503020204020204" pitchFamily="34" charset="-122"/>
              </a:rPr>
              <a:t>：</a:t>
            </a:r>
            <a:endParaRPr lang="en-US" altLang="zh-CN" sz="2400" b="1" dirty="0" smtClean="0">
              <a:solidFill>
                <a:srgbClr val="D32B2B"/>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当</a:t>
            </a:r>
            <a:r>
              <a:rPr lang="zh-CN" altLang="en-US" sz="1800" dirty="0">
                <a:latin typeface="微软雅黑" panose="020B0503020204020204" pitchFamily="34" charset="-122"/>
                <a:ea typeface="微软雅黑" panose="020B0503020204020204" pitchFamily="34" charset="-122"/>
              </a:rPr>
              <a:t>两个线程中的每一个线程都在试图锁定另外一个线程已锁定的资源时，就会发生死锁</a:t>
            </a:r>
          </a:p>
        </p:txBody>
      </p:sp>
      <p:sp>
        <p:nvSpPr>
          <p:cNvPr id="8" name="文本框 7"/>
          <p:cNvSpPr txBox="1"/>
          <p:nvPr/>
        </p:nvSpPr>
        <p:spPr>
          <a:xfrm>
            <a:off x="186461" y="3288466"/>
            <a:ext cx="8956298" cy="1292662"/>
          </a:xfrm>
          <a:prstGeom prst="rect">
            <a:avLst/>
          </a:prstGeom>
          <a:noFill/>
        </p:spPr>
        <p:txBody>
          <a:bodyPr wrap="none" rtlCol="0">
            <a:spAutoFit/>
          </a:bodyPr>
          <a:lstStyle/>
          <a:p>
            <a:r>
              <a:rPr lang="zh-CN" altLang="en-US" sz="2400" b="1" dirty="0">
                <a:solidFill>
                  <a:srgbClr val="D32B2B"/>
                </a:solidFill>
                <a:latin typeface="微软雅黑" panose="020B0503020204020204" pitchFamily="34" charset="-122"/>
                <a:ea typeface="微软雅黑" panose="020B0503020204020204" pitchFamily="34" charset="-122"/>
              </a:rPr>
              <a:t>线程安全</a:t>
            </a:r>
            <a:r>
              <a:rPr lang="zh-CN" altLang="en-US" sz="2400" b="1" dirty="0" smtClean="0">
                <a:solidFill>
                  <a:srgbClr val="D32B2B"/>
                </a:solidFill>
                <a:latin typeface="微软雅黑" panose="020B0503020204020204" pitchFamily="34" charset="-122"/>
                <a:ea typeface="微软雅黑" panose="020B0503020204020204" pitchFamily="34" charset="-122"/>
              </a:rPr>
              <a:t>：</a:t>
            </a:r>
            <a:endParaRPr lang="en-US" altLang="zh-CN" sz="2400" b="1" dirty="0" smtClean="0">
              <a:solidFill>
                <a:srgbClr val="D32B2B"/>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并不是</a:t>
            </a:r>
            <a:r>
              <a:rPr lang="zh-CN" altLang="en-US" sz="1800" dirty="0">
                <a:latin typeface="微软雅黑" panose="020B0503020204020204" pitchFamily="34" charset="-122"/>
                <a:ea typeface="微软雅黑" panose="020B0503020204020204" pitchFamily="34" charset="-122"/>
              </a:rPr>
              <a:t>说它一定要在内部获取一个线程同步</a:t>
            </a:r>
            <a:r>
              <a:rPr lang="zh-CN" altLang="en-US" sz="1800" dirty="0" smtClean="0">
                <a:latin typeface="微软雅黑" panose="020B0503020204020204" pitchFamily="34" charset="-122"/>
                <a:ea typeface="微软雅黑" panose="020B0503020204020204" pitchFamily="34" charset="-122"/>
              </a:rPr>
              <a:t>锁就是线程安全。</a:t>
            </a:r>
            <a:r>
              <a:rPr lang="zh-CN" altLang="en-US" sz="1800" dirty="0">
                <a:latin typeface="微软雅黑" panose="020B0503020204020204" pitchFamily="34" charset="-122"/>
                <a:ea typeface="微软雅黑" panose="020B0503020204020204" pitchFamily="34" charset="-122"/>
              </a:rPr>
              <a:t>一个线程安全</a:t>
            </a:r>
            <a:r>
              <a:rPr lang="zh-CN" altLang="en-US" sz="1800" dirty="0" smtClean="0">
                <a:latin typeface="微软雅黑" panose="020B0503020204020204" pitchFamily="34" charset="-122"/>
                <a:ea typeface="微软雅黑" panose="020B0503020204020204" pitchFamily="34" charset="-122"/>
              </a:rPr>
              <a:t>的操作意味</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着</a:t>
            </a:r>
            <a:r>
              <a:rPr lang="zh-CN" altLang="en-US" sz="1800" dirty="0">
                <a:latin typeface="微软雅黑" panose="020B0503020204020204" pitchFamily="34" charset="-122"/>
                <a:ea typeface="微软雅黑" panose="020B0503020204020204" pitchFamily="34" charset="-122"/>
              </a:rPr>
              <a:t>在两个</a:t>
            </a:r>
            <a:r>
              <a:rPr lang="zh-CN" altLang="en-US" sz="1800" dirty="0" smtClean="0">
                <a:latin typeface="微软雅黑" panose="020B0503020204020204" pitchFamily="34" charset="-122"/>
                <a:ea typeface="微软雅黑" panose="020B0503020204020204" pitchFamily="34" charset="-122"/>
              </a:rPr>
              <a:t>线程</a:t>
            </a:r>
            <a:r>
              <a:rPr lang="zh-CN" altLang="en-US" sz="1800" dirty="0">
                <a:latin typeface="微软雅黑" panose="020B0503020204020204" pitchFamily="34" charset="-122"/>
                <a:ea typeface="微软雅黑" panose="020B0503020204020204" pitchFamily="34" charset="-122"/>
              </a:rPr>
              <a:t>试图同时访问数据时，数据不会被破坏</a:t>
            </a:r>
          </a:p>
        </p:txBody>
      </p:sp>
    </p:spTree>
    <p:extLst>
      <p:ext uri="{BB962C8B-B14F-4D97-AF65-F5344CB8AC3E}">
        <p14:creationId xmlns:p14="http://schemas.microsoft.com/office/powerpoint/2010/main" val="1684221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endParaRPr lang="zh-CN" altLang="en-US" sz="2000" b="1" dirty="0">
              <a:solidFill>
                <a:srgbClr val="FF3300"/>
              </a:solidFill>
              <a:latin typeface="微软雅黑" pitchFamily="34" charset="-122"/>
              <a:ea typeface="微软雅黑" pitchFamily="34" charset="-122"/>
            </a:endParaRPr>
          </a:p>
        </p:txBody>
      </p:sp>
      <p:sp>
        <p:nvSpPr>
          <p:cNvPr id="9" name="文本框 8"/>
          <p:cNvSpPr txBox="1"/>
          <p:nvPr/>
        </p:nvSpPr>
        <p:spPr>
          <a:xfrm>
            <a:off x="179512" y="1340768"/>
            <a:ext cx="8725466" cy="4062651"/>
          </a:xfrm>
          <a:prstGeom prst="rect">
            <a:avLst/>
          </a:prstGeom>
          <a:noFill/>
        </p:spPr>
        <p:txBody>
          <a:bodyPr wrap="none" rtlCol="0">
            <a:spAutoFit/>
          </a:bodyPr>
          <a:lstStyle/>
          <a:p>
            <a:r>
              <a:rPr lang="zh-CN" altLang="en-US" sz="2400" b="1" dirty="0">
                <a:solidFill>
                  <a:srgbClr val="D32B2B"/>
                </a:solidFill>
                <a:latin typeface="微软雅黑" panose="020B0503020204020204" pitchFamily="34" charset="-122"/>
                <a:ea typeface="微软雅黑" panose="020B0503020204020204" pitchFamily="34" charset="-122"/>
              </a:rPr>
              <a:t>原子操作</a:t>
            </a:r>
            <a:r>
              <a:rPr lang="zh-CN" altLang="en-US" sz="2400" b="1" dirty="0" smtClean="0">
                <a:solidFill>
                  <a:srgbClr val="D32B2B"/>
                </a:solidFill>
                <a:latin typeface="微软雅黑" panose="020B0503020204020204" pitchFamily="34" charset="-122"/>
                <a:ea typeface="微软雅黑" panose="020B0503020204020204" pitchFamily="34" charset="-122"/>
              </a:rPr>
              <a:t>：</a:t>
            </a:r>
            <a:endParaRPr lang="en-US" altLang="zh-CN" sz="2400" b="1" dirty="0" smtClean="0">
              <a:solidFill>
                <a:srgbClr val="D32B2B"/>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原子</a:t>
            </a:r>
            <a:r>
              <a:rPr lang="zh-CN" altLang="en-US" sz="1800" dirty="0">
                <a:latin typeface="微软雅黑" panose="020B0503020204020204" pitchFamily="34" charset="-122"/>
                <a:ea typeface="微软雅黑" panose="020B0503020204020204" pitchFamily="34" charset="-122"/>
              </a:rPr>
              <a:t>操作是不可分割的，在执行完毕之前不会被任何其它任务或事物中断。一个</a:t>
            </a:r>
            <a:r>
              <a:rPr lang="zh-CN" altLang="en-US" sz="1800" dirty="0" smtClean="0">
                <a:latin typeface="微软雅黑" panose="020B0503020204020204" pitchFamily="34" charset="-122"/>
                <a:ea typeface="微软雅黑" panose="020B0503020204020204" pitchFamily="34" charset="-122"/>
              </a:rPr>
              <a:t>线程</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在</a:t>
            </a:r>
            <a:r>
              <a:rPr lang="zh-CN" altLang="en-US" sz="1800" dirty="0">
                <a:latin typeface="微软雅黑" panose="020B0503020204020204" pitchFamily="34" charset="-122"/>
                <a:ea typeface="微软雅黑" panose="020B0503020204020204" pitchFamily="34" charset="-122"/>
              </a:rPr>
              <a:t>访问某个资源的同时能够保证没有其他线程会在同一时刻访问同一</a:t>
            </a:r>
            <a:r>
              <a:rPr lang="zh-CN" altLang="en-US" sz="1800" dirty="0" smtClean="0">
                <a:latin typeface="微软雅黑" panose="020B0503020204020204" pitchFamily="34" charset="-122"/>
                <a:ea typeface="微软雅黑" panose="020B0503020204020204" pitchFamily="34" charset="-122"/>
              </a:rPr>
              <a:t>资源</a:t>
            </a:r>
            <a:r>
              <a:rPr lang="zh-CN" altLang="en-US"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r>
            <a:br>
              <a:rPr lang="en-US" altLang="zh-CN" sz="1800" dirty="0" smtClean="0">
                <a:latin typeface="微软雅黑" panose="020B0503020204020204" pitchFamily="34" charset="-122"/>
                <a:ea typeface="微软雅黑" panose="020B0503020204020204" pitchFamily="34" charset="-122"/>
              </a:rPr>
            </a:b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位处理器</a:t>
            </a:r>
            <a:r>
              <a:rPr lang="en-US" altLang="zh-CN" sz="1800" dirty="0">
                <a:latin typeface="微软雅黑" panose="020B0503020204020204" pitchFamily="34" charset="-122"/>
                <a:ea typeface="微软雅黑" panose="020B0503020204020204" pitchFamily="34" charset="-122"/>
              </a:rPr>
              <a:t>(x86</a:t>
            </a:r>
            <a:r>
              <a:rPr lang="zh-CN" altLang="en-US" sz="1800" dirty="0">
                <a:latin typeface="微软雅黑" panose="020B0503020204020204" pitchFamily="34" charset="-122"/>
                <a:ea typeface="微软雅黑" panose="020B0503020204020204" pitchFamily="34" charset="-122"/>
              </a:rPr>
              <a:t>系列</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位软件理论上一次能处理</a:t>
            </a: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位，也就是</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个字节的数据</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而</a:t>
            </a:r>
            <a:r>
              <a:rPr lang="en-US" altLang="zh-CN" sz="1800" dirty="0">
                <a:latin typeface="微软雅黑" panose="020B0503020204020204" pitchFamily="34" charset="-122"/>
                <a:ea typeface="微软雅黑" panose="020B0503020204020204" pitchFamily="34" charset="-122"/>
              </a:rPr>
              <a:t>64</a:t>
            </a:r>
            <a:r>
              <a:rPr lang="zh-CN" altLang="en-US" sz="1800" dirty="0">
                <a:latin typeface="微软雅黑" panose="020B0503020204020204" pitchFamily="34" charset="-122"/>
                <a:ea typeface="微软雅黑" panose="020B0503020204020204" pitchFamily="34" charset="-122"/>
              </a:rPr>
              <a:t>位处理器</a:t>
            </a:r>
            <a:r>
              <a:rPr lang="en-US" altLang="zh-CN" sz="1800" dirty="0">
                <a:latin typeface="微软雅黑" panose="020B0503020204020204" pitchFamily="34" charset="-122"/>
                <a:ea typeface="微软雅黑" panose="020B0503020204020204" pitchFamily="34" charset="-122"/>
              </a:rPr>
              <a:t>(x64</a:t>
            </a:r>
            <a:r>
              <a:rPr lang="zh-CN" altLang="en-US" sz="1800" dirty="0">
                <a:latin typeface="微软雅黑" panose="020B0503020204020204" pitchFamily="34" charset="-122"/>
                <a:ea typeface="微软雅黑" panose="020B0503020204020204" pitchFamily="34" charset="-122"/>
              </a:rPr>
              <a:t>系列</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64</a:t>
            </a:r>
            <a:r>
              <a:rPr lang="zh-CN" altLang="en-US" sz="1800" dirty="0">
                <a:latin typeface="微软雅黑" panose="020B0503020204020204" pitchFamily="34" charset="-122"/>
                <a:ea typeface="微软雅黑" panose="020B0503020204020204" pitchFamily="34" charset="-122"/>
              </a:rPr>
              <a:t>位软件理论上一次就能处理</a:t>
            </a:r>
            <a:r>
              <a:rPr lang="en-US" altLang="zh-CN" sz="1800" dirty="0">
                <a:latin typeface="微软雅黑" panose="020B0503020204020204" pitchFamily="34" charset="-122"/>
                <a:ea typeface="微软雅黑" panose="020B0503020204020204" pitchFamily="34" charset="-122"/>
              </a:rPr>
              <a:t>64</a:t>
            </a:r>
            <a:r>
              <a:rPr lang="zh-CN" altLang="en-US" sz="1800" dirty="0">
                <a:latin typeface="微软雅黑" panose="020B0503020204020204" pitchFamily="34" charset="-122"/>
                <a:ea typeface="微软雅黑" panose="020B0503020204020204" pitchFamily="34" charset="-122"/>
              </a:rPr>
              <a:t>位，即</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个字节的数据</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在处理器或软件</a:t>
            </a:r>
            <a:r>
              <a:rPr lang="zh-CN" altLang="en-US" sz="1800" dirty="0">
                <a:latin typeface="微软雅黑" panose="020B0503020204020204" pitchFamily="34" charset="-122"/>
                <a:ea typeface="微软雅黑" panose="020B0503020204020204" pitchFamily="34" charset="-122"/>
              </a:rPr>
              <a:t>能一次处理的位数范围内的单个操作即为原子操作</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smtClean="0">
                <a:solidFill>
                  <a:srgbClr val="CF332F"/>
                </a:solidFill>
                <a:latin typeface="微软雅黑" panose="020B0503020204020204" pitchFamily="34" charset="-122"/>
                <a:ea typeface="微软雅黑" panose="020B0503020204020204" pitchFamily="34" charset="-122"/>
              </a:rPr>
              <a:t>[64</a:t>
            </a:r>
            <a:r>
              <a:rPr lang="zh-CN" altLang="en-US" sz="1800" dirty="0" smtClean="0">
                <a:solidFill>
                  <a:srgbClr val="CF332F"/>
                </a:solidFill>
                <a:latin typeface="微软雅黑" panose="020B0503020204020204" pitchFamily="34" charset="-122"/>
                <a:ea typeface="微软雅黑" panose="020B0503020204020204" pitchFamily="34" charset="-122"/>
              </a:rPr>
              <a:t>位处理器或</a:t>
            </a:r>
            <a:r>
              <a:rPr lang="en-US" altLang="zh-CN" sz="1800" dirty="0" smtClean="0">
                <a:solidFill>
                  <a:srgbClr val="CF332F"/>
                </a:solidFill>
                <a:latin typeface="微软雅黑" panose="020B0503020204020204" pitchFamily="34" charset="-122"/>
                <a:ea typeface="微软雅黑" panose="020B0503020204020204" pitchFamily="34" charset="-122"/>
              </a:rPr>
              <a:t>64</a:t>
            </a:r>
            <a:r>
              <a:rPr lang="zh-CN" altLang="en-US" sz="1800" dirty="0" smtClean="0">
                <a:solidFill>
                  <a:srgbClr val="CF332F"/>
                </a:solidFill>
                <a:latin typeface="微软雅黑" panose="020B0503020204020204" pitchFamily="34" charset="-122"/>
                <a:ea typeface="微软雅黑" panose="020B0503020204020204" pitchFamily="34" charset="-122"/>
              </a:rPr>
              <a:t>位软件处理速度会比较快</a:t>
            </a:r>
            <a:r>
              <a:rPr lang="en-US" altLang="zh-CN" sz="1800" dirty="0" smtClean="0">
                <a:solidFill>
                  <a:srgbClr val="CF332F"/>
                </a:solidFill>
                <a:latin typeface="微软雅黑" panose="020B0503020204020204" pitchFamily="34" charset="-122"/>
                <a:ea typeface="微软雅黑" panose="020B0503020204020204" pitchFamily="34" charset="-122"/>
              </a:rPr>
              <a:t>]</a:t>
            </a:r>
          </a:p>
          <a:p>
            <a:r>
              <a:rPr lang="en-US" altLang="zh-CN" sz="1800" dirty="0">
                <a:solidFill>
                  <a:srgbClr val="CF332F"/>
                </a:solidFill>
                <a:latin typeface="微软雅黑" panose="020B0503020204020204" pitchFamily="34" charset="-122"/>
                <a:ea typeface="微软雅黑" panose="020B0503020204020204" pitchFamily="34" charset="-122"/>
              </a:rPr>
              <a:t>[32</a:t>
            </a:r>
            <a:r>
              <a:rPr lang="zh-CN" altLang="en-US" sz="1800" dirty="0">
                <a:solidFill>
                  <a:srgbClr val="CF332F"/>
                </a:solidFill>
                <a:latin typeface="微软雅黑" panose="020B0503020204020204" pitchFamily="34" charset="-122"/>
                <a:ea typeface="微软雅黑" panose="020B0503020204020204" pitchFamily="34" charset="-122"/>
              </a:rPr>
              <a:t>位操作系统上为什么不能运行</a:t>
            </a:r>
            <a:r>
              <a:rPr lang="en-US" altLang="zh-CN" sz="1800" dirty="0">
                <a:solidFill>
                  <a:srgbClr val="CF332F"/>
                </a:solidFill>
                <a:latin typeface="微软雅黑" panose="020B0503020204020204" pitchFamily="34" charset="-122"/>
                <a:ea typeface="微软雅黑" panose="020B0503020204020204" pitchFamily="34" charset="-122"/>
              </a:rPr>
              <a:t>64</a:t>
            </a:r>
            <a:r>
              <a:rPr lang="zh-CN" altLang="en-US" sz="1800" dirty="0">
                <a:solidFill>
                  <a:srgbClr val="CF332F"/>
                </a:solidFill>
                <a:latin typeface="微软雅黑" panose="020B0503020204020204" pitchFamily="34" charset="-122"/>
                <a:ea typeface="微软雅黑" panose="020B0503020204020204" pitchFamily="34" charset="-122"/>
              </a:rPr>
              <a:t>位</a:t>
            </a:r>
            <a:r>
              <a:rPr lang="zh-CN" altLang="en-US" sz="1800" dirty="0" smtClean="0">
                <a:solidFill>
                  <a:srgbClr val="CF332F"/>
                </a:solidFill>
                <a:latin typeface="微软雅黑" panose="020B0503020204020204" pitchFamily="34" charset="-122"/>
                <a:ea typeface="微软雅黑" panose="020B0503020204020204" pitchFamily="34" charset="-122"/>
              </a:rPr>
              <a:t>软件的原因</a:t>
            </a:r>
            <a:r>
              <a:rPr lang="en-US" altLang="zh-CN" sz="1800" dirty="0" smtClean="0">
                <a:solidFill>
                  <a:srgbClr val="CF332F"/>
                </a:solidFill>
                <a:latin typeface="微软雅黑" panose="020B0503020204020204" pitchFamily="34" charset="-122"/>
                <a:ea typeface="微软雅黑" panose="020B0503020204020204" pitchFamily="34" charset="-122"/>
              </a:rPr>
              <a:t>]</a:t>
            </a: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在多线程编程环境</a:t>
            </a:r>
            <a:r>
              <a:rPr lang="zh-CN" altLang="en-US" sz="1800" dirty="0" smtClean="0">
                <a:latin typeface="微软雅黑" panose="020B0503020204020204" pitchFamily="34" charset="-122"/>
                <a:ea typeface="微软雅黑" panose="020B0503020204020204" pitchFamily="34" charset="-122"/>
              </a:rPr>
              <a:t>中原子操作指</a:t>
            </a:r>
            <a:r>
              <a:rPr lang="zh-CN" altLang="en-US" sz="1800" dirty="0">
                <a:latin typeface="微软雅黑" panose="020B0503020204020204" pitchFamily="34" charset="-122"/>
                <a:ea typeface="微软雅黑" panose="020B0503020204020204" pitchFamily="34" charset="-122"/>
              </a:rPr>
              <a:t>：一个线程在访问某个资源的同时能够保证没有</a:t>
            </a:r>
            <a:r>
              <a:rPr lang="zh-CN" altLang="en-US" sz="1800" dirty="0" smtClean="0">
                <a:latin typeface="微软雅黑" panose="020B0503020204020204" pitchFamily="34" charset="-122"/>
                <a:ea typeface="微软雅黑" panose="020B0503020204020204" pitchFamily="34" charset="-122"/>
              </a:rPr>
              <a:t>其他</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线程</a:t>
            </a:r>
            <a:r>
              <a:rPr lang="zh-CN" altLang="en-US" sz="1800" dirty="0">
                <a:latin typeface="微软雅黑" panose="020B0503020204020204" pitchFamily="34" charset="-122"/>
                <a:ea typeface="微软雅黑" panose="020B0503020204020204" pitchFamily="34" charset="-122"/>
              </a:rPr>
              <a:t>会</a:t>
            </a:r>
            <a:r>
              <a:rPr lang="zh-CN" altLang="en-US" sz="1800" dirty="0" smtClean="0">
                <a:latin typeface="微软雅黑" panose="020B0503020204020204" pitchFamily="34" charset="-122"/>
                <a:ea typeface="微软雅黑" panose="020B0503020204020204" pitchFamily="34" charset="-122"/>
              </a:rPr>
              <a:t>在同</a:t>
            </a:r>
            <a:r>
              <a:rPr lang="zh-CN" altLang="en-US" sz="1800" dirty="0">
                <a:latin typeface="微软雅黑" panose="020B0503020204020204" pitchFamily="34" charset="-122"/>
                <a:ea typeface="微软雅黑" panose="020B0503020204020204" pitchFamily="34" charset="-122"/>
              </a:rPr>
              <a:t>一时刻访问同一资源</a:t>
            </a:r>
          </a:p>
        </p:txBody>
      </p:sp>
    </p:spTree>
    <p:extLst>
      <p:ext uri="{BB962C8B-B14F-4D97-AF65-F5344CB8AC3E}">
        <p14:creationId xmlns:p14="http://schemas.microsoft.com/office/powerpoint/2010/main" val="30893364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endParaRPr lang="zh-CN" altLang="en-US" sz="2000" b="1" dirty="0">
              <a:solidFill>
                <a:srgbClr val="FF3300"/>
              </a:solidFill>
              <a:latin typeface="微软雅黑" pitchFamily="34" charset="-122"/>
              <a:ea typeface="微软雅黑" pitchFamily="34" charset="-122"/>
            </a:endParaRPr>
          </a:p>
        </p:txBody>
      </p:sp>
      <p:sp>
        <p:nvSpPr>
          <p:cNvPr id="3" name="文本框 2"/>
          <p:cNvSpPr txBox="1"/>
          <p:nvPr/>
        </p:nvSpPr>
        <p:spPr>
          <a:xfrm>
            <a:off x="3221266" y="1985257"/>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用户模式构造</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221266" y="3056666"/>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内核模式构造</a:t>
            </a:r>
            <a:endParaRPr lang="zh-CN" altLang="en-US" sz="32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3221266" y="4212377"/>
            <a:ext cx="2646878"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混合</a:t>
            </a:r>
            <a:r>
              <a:rPr lang="zh-CN" altLang="en-US" sz="3200" dirty="0" smtClean="0">
                <a:latin typeface="微软雅黑" panose="020B0503020204020204" pitchFamily="34" charset="-122"/>
                <a:ea typeface="微软雅黑" panose="020B0503020204020204" pitchFamily="34" charset="-122"/>
              </a:rPr>
              <a:t>模式构造</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52665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用户模式构造</a:t>
            </a:r>
            <a:endParaRPr lang="zh-CN" altLang="en-US" sz="1600" b="1" dirty="0">
              <a:solidFill>
                <a:srgbClr val="FF3300"/>
              </a:solidFill>
              <a:latin typeface="微软雅黑" pitchFamily="34" charset="-122"/>
              <a:ea typeface="微软雅黑" pitchFamily="34" charset="-122"/>
            </a:endParaRPr>
          </a:p>
        </p:txBody>
      </p:sp>
      <p:sp>
        <p:nvSpPr>
          <p:cNvPr id="3" name="矩形 2"/>
          <p:cNvSpPr/>
          <p:nvPr/>
        </p:nvSpPr>
        <p:spPr>
          <a:xfrm>
            <a:off x="197768" y="2564904"/>
            <a:ext cx="6678488" cy="646331"/>
          </a:xfrm>
          <a:prstGeom prst="rect">
            <a:avLst/>
          </a:prstGeom>
        </p:spPr>
        <p:txBody>
          <a:bodyPr wrap="square">
            <a:spAutoFit/>
          </a:bodyPr>
          <a:lstStyle/>
          <a:p>
            <a:r>
              <a:rPr lang="zh-CN" altLang="en-US" sz="3600" dirty="0"/>
              <a:t>	</a:t>
            </a:r>
            <a:r>
              <a:rPr lang="en-US" altLang="zh-CN" sz="3600" dirty="0"/>
              <a:t>ReaderWriterLock</a:t>
            </a:r>
            <a:endParaRPr lang="zh-CN" altLang="en-US" sz="3600" dirty="0"/>
          </a:p>
        </p:txBody>
      </p:sp>
      <p:sp>
        <p:nvSpPr>
          <p:cNvPr id="5" name="矩形 4"/>
          <p:cNvSpPr/>
          <p:nvPr/>
        </p:nvSpPr>
        <p:spPr>
          <a:xfrm>
            <a:off x="1164240" y="3450486"/>
            <a:ext cx="2441694" cy="646331"/>
          </a:xfrm>
          <a:prstGeom prst="rect">
            <a:avLst/>
          </a:prstGeom>
        </p:spPr>
        <p:txBody>
          <a:bodyPr wrap="none">
            <a:spAutoFit/>
          </a:bodyPr>
          <a:lstStyle/>
          <a:p>
            <a:r>
              <a:rPr lang="zh-CN" altLang="en-US" sz="3600" dirty="0" smtClean="0"/>
              <a:t>Interlocked</a:t>
            </a:r>
            <a:endParaRPr lang="zh-CN" altLang="en-US" sz="3600" dirty="0"/>
          </a:p>
        </p:txBody>
      </p:sp>
      <p:sp>
        <p:nvSpPr>
          <p:cNvPr id="6" name="矩形 5"/>
          <p:cNvSpPr/>
          <p:nvPr/>
        </p:nvSpPr>
        <p:spPr>
          <a:xfrm>
            <a:off x="1133872" y="4396797"/>
            <a:ext cx="2014206" cy="646331"/>
          </a:xfrm>
          <a:prstGeom prst="rect">
            <a:avLst/>
          </a:prstGeom>
        </p:spPr>
        <p:txBody>
          <a:bodyPr wrap="none">
            <a:spAutoFit/>
          </a:bodyPr>
          <a:lstStyle/>
          <a:p>
            <a:r>
              <a:rPr lang="zh-CN" altLang="en-US" sz="3600" dirty="0"/>
              <a:t>SpinWait</a:t>
            </a:r>
          </a:p>
        </p:txBody>
      </p:sp>
      <p:sp>
        <p:nvSpPr>
          <p:cNvPr id="11" name="矩形 10"/>
          <p:cNvSpPr/>
          <p:nvPr/>
        </p:nvSpPr>
        <p:spPr>
          <a:xfrm>
            <a:off x="1133872" y="5301208"/>
            <a:ext cx="2082621" cy="646331"/>
          </a:xfrm>
          <a:prstGeom prst="rect">
            <a:avLst/>
          </a:prstGeom>
        </p:spPr>
        <p:txBody>
          <a:bodyPr wrap="none">
            <a:spAutoFit/>
          </a:bodyPr>
          <a:lstStyle/>
          <a:p>
            <a:r>
              <a:rPr lang="zh-CN" altLang="en-US" sz="3600" dirty="0"/>
              <a:t>SpinLock</a:t>
            </a:r>
          </a:p>
        </p:txBody>
      </p:sp>
      <p:sp>
        <p:nvSpPr>
          <p:cNvPr id="13" name="矩形 12"/>
          <p:cNvSpPr/>
          <p:nvPr/>
        </p:nvSpPr>
        <p:spPr>
          <a:xfrm>
            <a:off x="395536" y="1117774"/>
            <a:ext cx="8352928" cy="123110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用户模式：</a:t>
            </a:r>
            <a:r>
              <a:rPr lang="zh-CN" altLang="en-US" sz="1800" dirty="0">
                <a:latin typeface="微软雅黑" panose="020B0503020204020204" pitchFamily="34" charset="-122"/>
                <a:ea typeface="微软雅黑" panose="020B0503020204020204" pitchFamily="34" charset="-122"/>
              </a:rPr>
              <a:t>速度很快，使用特定的CPU指令协调线程，协调工作由硬件完成。Windows系统不会检测</a:t>
            </a:r>
            <a:r>
              <a:rPr lang="zh-CN" altLang="en-US" sz="1800" dirty="0" smtClean="0">
                <a:latin typeface="微软雅黑" panose="020B0503020204020204" pitchFamily="34" charset="-122"/>
                <a:ea typeface="微软雅黑" panose="020B0503020204020204" pitchFamily="34" charset="-122"/>
              </a:rPr>
              <a:t>线程</a:t>
            </a:r>
            <a:r>
              <a:rPr lang="zh-CN" altLang="en-US" sz="1800" dirty="0">
                <a:latin typeface="微软雅黑" panose="020B0503020204020204" pitchFamily="34" charset="-122"/>
                <a:ea typeface="微软雅黑" panose="020B0503020204020204" pitchFamily="34" charset="-122"/>
              </a:rPr>
              <a:t>是否阻塞在用户模式同步结构； 线程池线程阻塞在用户模式同步结构不会被当成阻塞，线程池不会</a:t>
            </a:r>
            <a:r>
              <a:rPr lang="zh-CN" altLang="en-US" sz="1800" dirty="0" smtClean="0">
                <a:latin typeface="微软雅黑" panose="020B0503020204020204" pitchFamily="34" charset="-122"/>
                <a:ea typeface="微软雅黑" panose="020B0503020204020204" pitchFamily="34" charset="-122"/>
              </a:rPr>
              <a:t>创建</a:t>
            </a:r>
            <a:r>
              <a:rPr lang="zh-CN" altLang="en-US" sz="1800" dirty="0">
                <a:latin typeface="微软雅黑" panose="020B0503020204020204" pitchFamily="34" charset="-122"/>
                <a:ea typeface="微软雅黑" panose="020B0503020204020204" pitchFamily="34" charset="-122"/>
              </a:rPr>
              <a:t>新的线程来代替临时阻塞的线程</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9170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929393"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用户模式构造</a:t>
            </a:r>
            <a:r>
              <a:rPr lang="en-US" altLang="zh-CN" sz="1600" b="1" dirty="0" smtClean="0">
                <a:solidFill>
                  <a:srgbClr val="004FB8"/>
                </a:solidFill>
                <a:latin typeface="微软雅黑" pitchFamily="34" charset="-122"/>
                <a:ea typeface="微软雅黑" pitchFamily="34" charset="-122"/>
              </a:rPr>
              <a:t>-ReadWriteLock</a:t>
            </a:r>
            <a:endParaRPr lang="zh-CN" altLang="en-US" sz="1600" b="1" dirty="0">
              <a:solidFill>
                <a:srgbClr val="FF3300"/>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467544" y="980728"/>
            <a:ext cx="8237259" cy="3642221"/>
          </a:xfrm>
          <a:prstGeom prst="rect">
            <a:avLst/>
          </a:prstGeom>
        </p:spPr>
      </p:pic>
      <p:sp>
        <p:nvSpPr>
          <p:cNvPr id="8" name="矩形 7"/>
          <p:cNvSpPr/>
          <p:nvPr/>
        </p:nvSpPr>
        <p:spPr>
          <a:xfrm>
            <a:off x="755576" y="4829670"/>
            <a:ext cx="7344816" cy="307777"/>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VolatileWrite(</a:t>
            </a:r>
            <a:r>
              <a:rPr lang="en-US" altLang="zh-CN" dirty="0">
                <a:solidFill>
                  <a:srgbClr val="0000FF"/>
                </a:solidFill>
                <a:latin typeface="新宋体" panose="02010609030101010101" pitchFamily="49" charset="-122"/>
                <a:ea typeface="新宋体" panose="02010609030101010101" pitchFamily="49" charset="-122"/>
              </a:rPr>
              <a:t>ref</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address,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value);</a:t>
            </a:r>
          </a:p>
        </p:txBody>
      </p:sp>
      <p:sp>
        <p:nvSpPr>
          <p:cNvPr id="9" name="矩形 8"/>
          <p:cNvSpPr/>
          <p:nvPr/>
        </p:nvSpPr>
        <p:spPr>
          <a:xfrm>
            <a:off x="755576" y="5137447"/>
            <a:ext cx="4493538" cy="307777"/>
          </a:xfrm>
          <a:prstGeom prst="rect">
            <a:avLst/>
          </a:prstGeom>
        </p:spPr>
        <p:txBody>
          <a:bodyPr wrap="none">
            <a:spAutoFit/>
          </a:bodyPr>
          <a:lstStyle/>
          <a:p>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VolatileRead(</a:t>
            </a:r>
            <a:r>
              <a:rPr lang="en-US" altLang="zh-CN" dirty="0">
                <a:solidFill>
                  <a:srgbClr val="0000FF"/>
                </a:solidFill>
                <a:latin typeface="新宋体" panose="02010609030101010101" pitchFamily="49" charset="-122"/>
                <a:ea typeface="新宋体" panose="02010609030101010101" pitchFamily="49" charset="-122"/>
              </a:rPr>
              <a:t>ref</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address);</a:t>
            </a:r>
          </a:p>
        </p:txBody>
      </p:sp>
      <p:sp>
        <p:nvSpPr>
          <p:cNvPr id="10" name="矩形 9"/>
          <p:cNvSpPr/>
          <p:nvPr/>
        </p:nvSpPr>
        <p:spPr>
          <a:xfrm>
            <a:off x="315014" y="5693186"/>
            <a:ext cx="8289434" cy="400110"/>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 </a:t>
            </a:r>
            <a:r>
              <a:rPr lang="zh-CN" altLang="en-US" sz="2000" b="1" dirty="0" smtClean="0">
                <a:solidFill>
                  <a:srgbClr val="D32B2B"/>
                </a:solidFill>
                <a:latin typeface="微软雅黑" panose="020B0503020204020204" pitchFamily="34" charset="-122"/>
                <a:ea typeface="微软雅黑" panose="020B0503020204020204" pitchFamily="34" charset="-122"/>
              </a:rPr>
              <a:t>volatile</a:t>
            </a:r>
            <a:r>
              <a:rPr lang="zh-CN" altLang="en-US" sz="1800" dirty="0" smtClean="0">
                <a:solidFill>
                  <a:srgbClr val="D32B2B"/>
                </a:solidFill>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关键字 </a:t>
            </a:r>
            <a:r>
              <a:rPr lang="zh-CN" altLang="en-US" sz="1800" b="1" dirty="0" smtClean="0">
                <a:latin typeface="微软雅黑" panose="020B0503020204020204" pitchFamily="34" charset="-122"/>
                <a:ea typeface="微软雅黑" panose="020B0503020204020204" pitchFamily="34" charset="-122"/>
              </a:rPr>
              <a:t>易变，易失</a:t>
            </a:r>
            <a:r>
              <a:rPr lang="zh-CN" altLang="en-US" sz="1800" dirty="0" smtClean="0">
                <a:latin typeface="微软雅黑" panose="020B0503020204020204" pitchFamily="34" charset="-122"/>
                <a:ea typeface="微软雅黑" panose="020B0503020204020204" pitchFamily="34" charset="-122"/>
              </a:rPr>
              <a:t> 用来</a:t>
            </a:r>
            <a:r>
              <a:rPr lang="zh-CN" altLang="en-US" sz="1800" dirty="0">
                <a:latin typeface="微软雅黑" panose="020B0503020204020204" pitchFamily="34" charset="-122"/>
                <a:ea typeface="微软雅黑" panose="020B0503020204020204" pitchFamily="34" charset="-122"/>
              </a:rPr>
              <a:t>简化 VolatileWrite()和VolatileRead() 的编程</a:t>
            </a:r>
          </a:p>
        </p:txBody>
      </p:sp>
    </p:spTree>
    <p:extLst>
      <p:ext uri="{BB962C8B-B14F-4D97-AF65-F5344CB8AC3E}">
        <p14:creationId xmlns:p14="http://schemas.microsoft.com/office/powerpoint/2010/main" val="41430236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929393"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用户模式构造</a:t>
            </a:r>
            <a:r>
              <a:rPr lang="en-US" altLang="zh-CN" sz="1600" b="1" dirty="0" smtClean="0">
                <a:solidFill>
                  <a:srgbClr val="004FB8"/>
                </a:solidFill>
                <a:latin typeface="微软雅黑" pitchFamily="34" charset="-122"/>
                <a:ea typeface="微软雅黑" pitchFamily="34" charset="-122"/>
              </a:rPr>
              <a:t>-volatile</a:t>
            </a:r>
            <a:endParaRPr lang="zh-CN" altLang="en-US" sz="1600" b="1" dirty="0">
              <a:solidFill>
                <a:srgbClr val="FF3300"/>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323528" y="908720"/>
            <a:ext cx="8208912" cy="3610687"/>
          </a:xfrm>
          <a:prstGeom prst="rect">
            <a:avLst/>
          </a:prstGeom>
        </p:spPr>
      </p:pic>
      <p:sp>
        <p:nvSpPr>
          <p:cNvPr id="5" name="矩形 4"/>
          <p:cNvSpPr/>
          <p:nvPr/>
        </p:nvSpPr>
        <p:spPr>
          <a:xfrm>
            <a:off x="539552" y="4903872"/>
            <a:ext cx="8280920" cy="923330"/>
          </a:xfrm>
          <a:prstGeom prst="rect">
            <a:avLst/>
          </a:prstGeom>
        </p:spPr>
        <p:txBody>
          <a:bodyPr wrap="square">
            <a:spAutoFit/>
          </a:bodyPr>
          <a:lstStyle/>
          <a:p>
            <a:r>
              <a:rPr lang="zh-CN" altLang="en-US" sz="1800" b="1" dirty="0">
                <a:latin typeface="微软雅黑" panose="020B0503020204020204" pitchFamily="34" charset="-122"/>
                <a:ea typeface="微软雅黑" panose="020B0503020204020204" pitchFamily="34" charset="-122"/>
              </a:rPr>
              <a:t>volatile </a:t>
            </a:r>
            <a:r>
              <a:rPr lang="zh-CN" altLang="en-US" sz="1800" b="1" dirty="0" smtClean="0">
                <a:latin typeface="微软雅黑" panose="020B0503020204020204" pitchFamily="34" charset="-122"/>
                <a:ea typeface="微软雅黑" panose="020B0503020204020204" pitchFamily="34" charset="-122"/>
              </a:rPr>
              <a:t>关键字</a:t>
            </a:r>
            <a:endParaRPr lang="en-US" altLang="zh-CN" sz="1800" b="1" dirty="0" smtClean="0">
              <a:latin typeface="微软雅黑" panose="020B0503020204020204" pitchFamily="34" charset="-122"/>
              <a:ea typeface="微软雅黑" panose="020B0503020204020204" pitchFamily="34" charset="-122"/>
            </a:endParaRPr>
          </a:p>
          <a:p>
            <a:r>
              <a:rPr lang="zh-CN" altLang="en-US" sz="1800" b="1" dirty="0" smtClean="0">
                <a:latin typeface="微软雅黑" panose="020B0503020204020204" pitchFamily="34" charset="-122"/>
                <a:ea typeface="微软雅黑" panose="020B0503020204020204" pitchFamily="34" charset="-122"/>
              </a:rPr>
              <a:t>告诉</a:t>
            </a:r>
            <a:r>
              <a:rPr lang="zh-CN" altLang="en-US" sz="1800" b="1" dirty="0">
                <a:latin typeface="微软雅黑" panose="020B0503020204020204" pitchFamily="34" charset="-122"/>
                <a:ea typeface="微软雅黑" panose="020B0503020204020204" pitchFamily="34" charset="-122"/>
              </a:rPr>
              <a:t>C#和JIT编译器不将字段缓存到CPU的寄存器中，确保所有的读取操作都在RAM中进行</a:t>
            </a:r>
          </a:p>
        </p:txBody>
      </p:sp>
    </p:spTree>
    <p:extLst>
      <p:ext uri="{BB962C8B-B14F-4D97-AF65-F5344CB8AC3E}">
        <p14:creationId xmlns:p14="http://schemas.microsoft.com/office/powerpoint/2010/main" val="22489694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929393"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用户模式构造</a:t>
            </a:r>
            <a:r>
              <a:rPr lang="en-US" altLang="zh-CN" sz="1600" b="1" dirty="0" smtClean="0">
                <a:solidFill>
                  <a:srgbClr val="004FB8"/>
                </a:solidFill>
                <a:latin typeface="微软雅黑" pitchFamily="34" charset="-122"/>
                <a:ea typeface="微软雅黑" pitchFamily="34" charset="-122"/>
              </a:rPr>
              <a:t>-Interlocked</a:t>
            </a:r>
            <a:endParaRPr lang="zh-CN" altLang="en-US" sz="1600" b="1" dirty="0">
              <a:solidFill>
                <a:srgbClr val="FF3300"/>
              </a:solidFill>
              <a:latin typeface="微软雅黑" pitchFamily="34" charset="-122"/>
              <a:ea typeface="微软雅黑" pitchFamily="34" charset="-122"/>
            </a:endParaRPr>
          </a:p>
        </p:txBody>
      </p:sp>
      <p:sp>
        <p:nvSpPr>
          <p:cNvPr id="6" name="文本框 5"/>
          <p:cNvSpPr txBox="1"/>
          <p:nvPr/>
        </p:nvSpPr>
        <p:spPr>
          <a:xfrm>
            <a:off x="323528" y="908720"/>
            <a:ext cx="8640960" cy="5078313"/>
          </a:xfrm>
          <a:prstGeom prst="rect">
            <a:avLst/>
          </a:prstGeom>
          <a:noFill/>
        </p:spPr>
        <p:txBody>
          <a:bodyPr wrap="square" rtlCol="0">
            <a:spAutoFit/>
          </a:bodyPr>
          <a:lstStyle/>
          <a:p>
            <a:pPr lvl="0" eaLnBrk="0" hangingPunct="0"/>
            <a:r>
              <a:rPr lang="zh-CN" altLang="zh-CN" sz="1800" dirty="0">
                <a:solidFill>
                  <a:srgbClr val="000000"/>
                </a:solidFill>
                <a:latin typeface="微软雅黑" panose="020B0503020204020204" pitchFamily="34" charset="-122"/>
                <a:ea typeface="微软雅黑" panose="020B0503020204020204" pitchFamily="34" charset="-122"/>
              </a:rPr>
              <a:t>System.Threading.</a:t>
            </a:r>
            <a:r>
              <a:rPr lang="zh-CN" altLang="zh-CN" sz="1800" b="1" dirty="0">
                <a:solidFill>
                  <a:srgbClr val="FF0000"/>
                </a:solidFill>
                <a:latin typeface="微软雅黑" panose="020B0503020204020204" pitchFamily="34" charset="-122"/>
                <a:ea typeface="微软雅黑" panose="020B0503020204020204" pitchFamily="34" charset="-122"/>
              </a:rPr>
              <a:t>Interlocked</a:t>
            </a:r>
            <a:r>
              <a:rPr lang="zh-CN" altLang="zh-CN" sz="1800" dirty="0">
                <a:solidFill>
                  <a:srgbClr val="000000"/>
                </a:solidFill>
                <a:latin typeface="微软雅黑" panose="020B0503020204020204" pitchFamily="34" charset="-122"/>
                <a:ea typeface="微软雅黑" panose="020B0503020204020204" pitchFamily="34" charset="-122"/>
              </a:rPr>
              <a:t>类中的每个方法都执行一次原子读取以及写入</a:t>
            </a:r>
            <a:r>
              <a:rPr lang="zh-CN" altLang="zh-CN" sz="1800" dirty="0" smtClean="0">
                <a:solidFill>
                  <a:srgbClr val="000000"/>
                </a:solidFill>
                <a:latin typeface="微软雅黑" panose="020B0503020204020204" pitchFamily="34" charset="-122"/>
                <a:ea typeface="微软雅黑" panose="020B0503020204020204" pitchFamily="34" charset="-122"/>
              </a:rPr>
              <a:t>操</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lvl="0" eaLnBrk="0" hangingPunct="0"/>
            <a:r>
              <a:rPr lang="zh-CN" altLang="zh-CN" sz="1800" dirty="0" smtClean="0">
                <a:solidFill>
                  <a:srgbClr val="000000"/>
                </a:solidFill>
                <a:latin typeface="微软雅黑" panose="020B0503020204020204" pitchFamily="34" charset="-122"/>
                <a:ea typeface="微软雅黑" panose="020B0503020204020204" pitchFamily="34" charset="-122"/>
              </a:rPr>
              <a:t>作</a:t>
            </a:r>
            <a:r>
              <a:rPr lang="zh-CN" altLang="zh-CN" sz="1800" dirty="0">
                <a:solidFill>
                  <a:srgbClr val="000000"/>
                </a:solidFill>
                <a:latin typeface="微软雅黑" panose="020B0503020204020204" pitchFamily="34" charset="-122"/>
                <a:ea typeface="微软雅黑" panose="020B0503020204020204" pitchFamily="34" charset="-122"/>
              </a:rPr>
              <a:t>。即，调用某个</a:t>
            </a:r>
            <a:endParaRPr lang="zh-CN" altLang="zh-CN" sz="1800" dirty="0"/>
          </a:p>
          <a:p>
            <a:pPr lvl="0" eaLnBrk="0" hangingPunct="0"/>
            <a:r>
              <a:rPr lang="zh-CN" altLang="zh-CN" sz="1800" dirty="0">
                <a:solidFill>
                  <a:srgbClr val="000000"/>
                </a:solidFill>
                <a:latin typeface="微软雅黑" panose="020B0503020204020204" pitchFamily="34" charset="-122"/>
                <a:ea typeface="微软雅黑" panose="020B0503020204020204" pitchFamily="34" charset="-122"/>
              </a:rPr>
              <a:t>    Interlocked 方法之前的任何变量写入都在这个方法调用之前执行完成；</a:t>
            </a:r>
            <a:endParaRPr lang="zh-CN" altLang="zh-CN" sz="1800" dirty="0"/>
          </a:p>
          <a:p>
            <a:pPr lvl="0" eaLnBrk="0" hangingPunct="0"/>
            <a:r>
              <a:rPr lang="zh-CN" altLang="zh-CN" sz="1800" dirty="0">
                <a:solidFill>
                  <a:srgbClr val="000000"/>
                </a:solidFill>
                <a:latin typeface="微软雅黑" panose="020B0503020204020204" pitchFamily="34" charset="-122"/>
                <a:ea typeface="微软雅黑" panose="020B0503020204020204" pitchFamily="34" charset="-122"/>
              </a:rPr>
              <a:t>    Interlocked 方法之后的任何变量的读取都在这个调用之后读取；</a:t>
            </a:r>
            <a:endParaRPr lang="zh-CN" altLang="zh-CN" sz="1800" dirty="0"/>
          </a:p>
          <a:p>
            <a:pPr lvl="0" eaLnBrk="0" hangingPunct="0"/>
            <a:r>
              <a:rPr lang="zh-CN" altLang="zh-CN" sz="1800" dirty="0">
                <a:solidFill>
                  <a:srgbClr val="000000"/>
                </a:solidFill>
                <a:latin typeface="微软雅黑" panose="020B0503020204020204" pitchFamily="34" charset="-122"/>
                <a:ea typeface="微软雅黑" panose="020B0503020204020204" pitchFamily="34" charset="-122"/>
              </a:rPr>
              <a:t>    Interlocked 的方法非常好用，但它们主要用于操作 Int32 值</a:t>
            </a:r>
            <a:r>
              <a:rPr lang="zh-CN" altLang="zh-CN" sz="1800" dirty="0" smtClean="0">
                <a:solidFill>
                  <a:srgbClr val="000000"/>
                </a:solidFill>
                <a:latin typeface="微软雅黑" panose="020B0503020204020204" pitchFamily="34" charset="-122"/>
                <a:ea typeface="微软雅黑" panose="020B0503020204020204" pitchFamily="34" charset="-122"/>
              </a:rPr>
              <a:t>；</a:t>
            </a:r>
            <a:endParaRPr lang="en-US" altLang="zh-CN" sz="1800" dirty="0" smtClean="0">
              <a:solidFill>
                <a:srgbClr val="000000"/>
              </a:solidFill>
              <a:latin typeface="微软雅黑" panose="020B0503020204020204" pitchFamily="34" charset="-122"/>
              <a:ea typeface="微软雅黑" panose="020B0503020204020204" pitchFamily="34" charset="-122"/>
            </a:endParaRPr>
          </a:p>
          <a:p>
            <a:pPr lvl="0" eaLnBrk="0" hangingPunct="0"/>
            <a:endParaRPr lang="zh-CN" altLang="zh-CN" sz="1800" dirty="0">
              <a:latin typeface="Arial Unicode MS" panose="020B0604020202020204" pitchFamily="34" charset="-122"/>
            </a:endParaRPr>
          </a:p>
          <a:p>
            <a:pPr lvl="0" eaLnBrk="0" hangingPunct="0"/>
            <a:r>
              <a:rPr lang="zh-CN" altLang="zh-CN" sz="1800" b="1" dirty="0">
                <a:solidFill>
                  <a:srgbClr val="0000FF"/>
                </a:solidFill>
                <a:latin typeface="Arial Unicode MS" panose="020B0604020202020204" pitchFamily="34" charset="-122"/>
              </a:rPr>
              <a:t>public</a:t>
            </a:r>
            <a:r>
              <a:rPr lang="zh-CN" altLang="zh-CN" sz="1800" dirty="0">
                <a:latin typeface="Arial Unicode MS" panose="020B0604020202020204" pitchFamily="34" charset="-122"/>
              </a:rPr>
              <a:t> </a:t>
            </a:r>
            <a:r>
              <a:rPr lang="zh-CN" altLang="zh-CN" sz="1800" b="1" dirty="0">
                <a:solidFill>
                  <a:srgbClr val="0000FF"/>
                </a:solidFill>
                <a:latin typeface="Arial Unicode MS" panose="020B0604020202020204" pitchFamily="34" charset="-122"/>
              </a:rPr>
              <a:t>static</a:t>
            </a:r>
            <a:r>
              <a:rPr lang="zh-CN" altLang="zh-CN" sz="1800" dirty="0">
                <a:latin typeface="Arial Unicode MS" panose="020B0604020202020204" pitchFamily="34" charset="-122"/>
              </a:rPr>
              <a:t> </a:t>
            </a:r>
            <a:r>
              <a:rPr lang="zh-CN" altLang="zh-CN" sz="1800" b="1" dirty="0">
                <a:solidFill>
                  <a:srgbClr val="0000FF"/>
                </a:solidFill>
                <a:latin typeface="Arial Unicode MS" panose="020B0604020202020204" pitchFamily="34" charset="-122"/>
              </a:rPr>
              <a:t>int</a:t>
            </a:r>
            <a:r>
              <a:rPr lang="zh-CN" altLang="zh-CN" sz="1800" dirty="0">
                <a:latin typeface="Arial Unicode MS" panose="020B0604020202020204" pitchFamily="34" charset="-122"/>
              </a:rPr>
              <a:t> Exchange(</a:t>
            </a:r>
            <a:br>
              <a:rPr lang="zh-CN" altLang="zh-CN" sz="1800" dirty="0">
                <a:latin typeface="Arial Unicode MS" panose="020B0604020202020204" pitchFamily="34" charset="-122"/>
              </a:rPr>
            </a:br>
            <a:r>
              <a:rPr lang="zh-CN" altLang="zh-CN" sz="1800" dirty="0">
                <a:latin typeface="Arial Unicode MS" panose="020B0604020202020204" pitchFamily="34" charset="-122"/>
              </a:rPr>
              <a:t>    </a:t>
            </a:r>
            <a:r>
              <a:rPr lang="zh-CN" altLang="zh-CN" sz="1800" b="1" dirty="0">
                <a:solidFill>
                  <a:srgbClr val="0000FF"/>
                </a:solidFill>
                <a:latin typeface="Arial Unicode MS" panose="020B0604020202020204" pitchFamily="34" charset="-122"/>
              </a:rPr>
              <a:t>ref</a:t>
            </a:r>
            <a:r>
              <a:rPr lang="zh-CN" altLang="zh-CN" sz="1800" dirty="0">
                <a:latin typeface="Arial Unicode MS" panose="020B0604020202020204" pitchFamily="34" charset="-122"/>
              </a:rPr>
              <a:t> </a:t>
            </a:r>
            <a:r>
              <a:rPr lang="zh-CN" altLang="zh-CN" sz="1800" b="1" dirty="0">
                <a:solidFill>
                  <a:srgbClr val="0000FF"/>
                </a:solidFill>
                <a:latin typeface="Arial Unicode MS" panose="020B0604020202020204" pitchFamily="34" charset="-122"/>
              </a:rPr>
              <a:t>int</a:t>
            </a:r>
            <a:r>
              <a:rPr lang="zh-CN" altLang="zh-CN" sz="1800" dirty="0">
                <a:latin typeface="Arial Unicode MS" panose="020B0604020202020204" pitchFamily="34" charset="-122"/>
              </a:rPr>
              <a:t> location1,</a:t>
            </a:r>
            <a:br>
              <a:rPr lang="zh-CN" altLang="zh-CN" sz="1800" dirty="0">
                <a:latin typeface="Arial Unicode MS" panose="020B0604020202020204" pitchFamily="34" charset="-122"/>
              </a:rPr>
            </a:br>
            <a:r>
              <a:rPr lang="zh-CN" altLang="zh-CN" sz="1800" dirty="0">
                <a:latin typeface="Arial Unicode MS" panose="020B0604020202020204" pitchFamily="34" charset="-122"/>
              </a:rPr>
              <a:t>    </a:t>
            </a:r>
            <a:r>
              <a:rPr lang="zh-CN" altLang="zh-CN" sz="1800" b="1" dirty="0">
                <a:solidFill>
                  <a:srgbClr val="0000FF"/>
                </a:solidFill>
                <a:latin typeface="Arial Unicode MS" panose="020B0604020202020204" pitchFamily="34" charset="-122"/>
              </a:rPr>
              <a:t>int</a:t>
            </a:r>
            <a:r>
              <a:rPr lang="zh-CN" altLang="zh-CN" sz="1800" dirty="0">
                <a:latin typeface="Arial Unicode MS" panose="020B0604020202020204" pitchFamily="34" charset="-122"/>
              </a:rPr>
              <a:t> value</a:t>
            </a:r>
            <a:br>
              <a:rPr lang="zh-CN" altLang="zh-CN" sz="1800" dirty="0">
                <a:latin typeface="Arial Unicode MS" panose="020B0604020202020204" pitchFamily="34" charset="-122"/>
              </a:rPr>
            </a:br>
            <a:r>
              <a:rPr lang="zh-CN" altLang="zh-CN" sz="1800" dirty="0" smtClean="0">
                <a:latin typeface="Arial Unicode MS" panose="020B0604020202020204" pitchFamily="34" charset="-122"/>
              </a:rPr>
              <a:t>)</a:t>
            </a:r>
            <a:endParaRPr lang="en-US" altLang="zh-CN" sz="1800" dirty="0" smtClean="0">
              <a:latin typeface="Arial Unicode MS" panose="020B0604020202020204" pitchFamily="34" charset="-122"/>
            </a:endParaRPr>
          </a:p>
          <a:p>
            <a:pPr lvl="0" eaLnBrk="0" hangingPunct="0"/>
            <a:endParaRPr lang="zh-CN" altLang="zh-CN" sz="1800" dirty="0"/>
          </a:p>
          <a:p>
            <a:pPr lvl="0" eaLnBrk="0" hangingPunct="0"/>
            <a:r>
              <a:rPr lang="zh-CN" altLang="zh-CN" sz="1800" dirty="0">
                <a:latin typeface="微软雅黑" panose="020B0503020204020204" pitchFamily="34" charset="-122"/>
              </a:rPr>
              <a:t>参数</a:t>
            </a:r>
            <a:endParaRPr lang="zh-CN" altLang="zh-CN" sz="1800" dirty="0"/>
          </a:p>
          <a:p>
            <a:pPr lvl="0" eaLnBrk="0" hangingPunct="0"/>
            <a:r>
              <a:rPr lang="zh-CN" altLang="zh-CN" sz="1800" b="1" dirty="0">
                <a:latin typeface="微软雅黑" panose="020B0503020204020204" pitchFamily="34" charset="-122"/>
              </a:rPr>
              <a:t>location1</a:t>
            </a:r>
            <a:r>
              <a:rPr lang="zh-CN" altLang="zh-CN" sz="1800" dirty="0">
                <a:latin typeface="微软雅黑" panose="020B0503020204020204" pitchFamily="34" charset="-122"/>
              </a:rPr>
              <a:t>类型：System.Int32 </a:t>
            </a:r>
            <a:r>
              <a:rPr lang="zh-CN" altLang="zh-CN" sz="1800" dirty="0"/>
              <a:t>    </a:t>
            </a:r>
            <a:r>
              <a:rPr lang="zh-CN" altLang="zh-CN" sz="1800" dirty="0">
                <a:latin typeface="微软雅黑" panose="020B0503020204020204" pitchFamily="34" charset="-122"/>
                <a:ea typeface="微软雅黑" panose="020B0503020204020204" pitchFamily="34" charset="-122"/>
              </a:rPr>
              <a:t>要设置为指定值的变量。 </a:t>
            </a:r>
            <a:endParaRPr lang="zh-CN" altLang="zh-CN" sz="1800" dirty="0"/>
          </a:p>
          <a:p>
            <a:pPr lvl="0" eaLnBrk="0" hangingPunct="0"/>
            <a:r>
              <a:rPr lang="zh-CN" altLang="zh-CN" sz="1800" b="1" dirty="0">
                <a:latin typeface="微软雅黑" panose="020B0503020204020204" pitchFamily="34" charset="-122"/>
              </a:rPr>
              <a:t>value</a:t>
            </a:r>
            <a:r>
              <a:rPr lang="zh-CN" altLang="zh-CN" sz="1800" dirty="0">
                <a:latin typeface="微软雅黑" panose="020B0503020204020204" pitchFamily="34" charset="-122"/>
              </a:rPr>
              <a:t>类型：System.Int32 </a:t>
            </a:r>
            <a:r>
              <a:rPr lang="zh-CN" altLang="zh-CN" sz="1800" dirty="0"/>
              <a:t>    </a:t>
            </a:r>
            <a:r>
              <a:rPr lang="zh-CN" altLang="zh-CN" sz="1800" dirty="0">
                <a:latin typeface="微软雅黑" panose="020B0503020204020204" pitchFamily="34" charset="-122"/>
                <a:ea typeface="微软雅黑" panose="020B0503020204020204" pitchFamily="34" charset="-122"/>
              </a:rPr>
              <a:t>location1 参数被设置为的值。 </a:t>
            </a:r>
            <a:endParaRPr lang="zh-CN" altLang="zh-CN" sz="1800" dirty="0"/>
          </a:p>
          <a:p>
            <a:pPr lvl="0" eaLnBrk="0" hangingPunct="0"/>
            <a:r>
              <a:rPr lang="zh-CN" altLang="zh-CN" sz="1800" dirty="0">
                <a:latin typeface="微软雅黑" panose="020B0503020204020204" pitchFamily="34" charset="-122"/>
              </a:rPr>
              <a:t/>
            </a:r>
            <a:br>
              <a:rPr lang="zh-CN" altLang="zh-CN" sz="1800" dirty="0">
                <a:latin typeface="微软雅黑" panose="020B0503020204020204" pitchFamily="34" charset="-122"/>
              </a:rPr>
            </a:br>
            <a:endParaRPr lang="zh-CN" altLang="zh-CN" sz="1800" dirty="0"/>
          </a:p>
          <a:p>
            <a:pPr lvl="0" eaLnBrk="0" hangingPunct="0"/>
            <a:r>
              <a:rPr lang="zh-CN" altLang="zh-CN" sz="1800" dirty="0">
                <a:latin typeface="微软雅黑" panose="020B0503020204020204" pitchFamily="34" charset="-122"/>
              </a:rPr>
              <a:t>返回值</a:t>
            </a:r>
            <a:endParaRPr lang="zh-CN" altLang="zh-CN" sz="1800" dirty="0"/>
          </a:p>
          <a:p>
            <a:pPr lvl="0" eaLnBrk="0" hangingPunct="0"/>
            <a:r>
              <a:rPr lang="zh-CN" altLang="zh-CN" sz="1800" b="1" dirty="0">
                <a:latin typeface="微软雅黑" panose="020B0503020204020204" pitchFamily="34" charset="-122"/>
              </a:rPr>
              <a:t>类型</a:t>
            </a:r>
            <a:r>
              <a:rPr lang="zh-CN" altLang="zh-CN" sz="1800" dirty="0">
                <a:latin typeface="微软雅黑" panose="020B0503020204020204" pitchFamily="34" charset="-122"/>
              </a:rPr>
              <a:t>：System.Int32</a:t>
            </a:r>
            <a:r>
              <a:rPr lang="zh-CN" altLang="zh-CN" sz="1800" dirty="0"/>
              <a:t>    </a:t>
            </a:r>
            <a:r>
              <a:rPr lang="zh-CN" altLang="zh-CN" sz="1800" dirty="0">
                <a:latin typeface="微软雅黑" panose="020B0503020204020204" pitchFamily="34" charset="-122"/>
                <a:ea typeface="微软雅黑" panose="020B0503020204020204" pitchFamily="34" charset="-122"/>
              </a:rPr>
              <a:t>location1 的原始值</a:t>
            </a:r>
            <a:r>
              <a:rPr lang="zh-CN" altLang="zh-CN" sz="1800" dirty="0" smtClean="0">
                <a:latin typeface="微软雅黑" panose="020B0503020204020204" pitchFamily="34" charset="-122"/>
                <a:ea typeface="微软雅黑" panose="020B0503020204020204" pitchFamily="34" charset="-122"/>
              </a:rPr>
              <a:t>。</a:t>
            </a:r>
            <a:endParaRPr lang="zh-CN" altLang="zh-CN" sz="1800" dirty="0">
              <a:latin typeface="Arial" panose="020B0604020202020204" pitchFamily="34" charset="0"/>
            </a:endParaRPr>
          </a:p>
        </p:txBody>
      </p:sp>
    </p:spTree>
    <p:extLst>
      <p:ext uri="{BB962C8B-B14F-4D97-AF65-F5344CB8AC3E}">
        <p14:creationId xmlns:p14="http://schemas.microsoft.com/office/powerpoint/2010/main" val="39832309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929393"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用户模式构造</a:t>
            </a:r>
            <a:r>
              <a:rPr lang="en-US" altLang="zh-CN" sz="1600" b="1" dirty="0" smtClean="0">
                <a:solidFill>
                  <a:srgbClr val="004FB8"/>
                </a:solidFill>
                <a:latin typeface="微软雅黑" pitchFamily="34" charset="-122"/>
                <a:ea typeface="微软雅黑" pitchFamily="34" charset="-122"/>
              </a:rPr>
              <a:t>-Interlocked</a:t>
            </a:r>
            <a:endParaRPr lang="zh-CN" altLang="en-US" sz="1600" b="1" dirty="0">
              <a:solidFill>
                <a:srgbClr val="FF3300"/>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6272" y="1052736"/>
            <a:ext cx="9160272" cy="2952328"/>
          </a:xfrm>
          <a:prstGeom prst="rect">
            <a:avLst/>
          </a:prstGeom>
        </p:spPr>
      </p:pic>
      <p:sp>
        <p:nvSpPr>
          <p:cNvPr id="3" name="文本框 2"/>
          <p:cNvSpPr txBox="1"/>
          <p:nvPr/>
        </p:nvSpPr>
        <p:spPr>
          <a:xfrm>
            <a:off x="395536" y="4293096"/>
            <a:ext cx="6356227" cy="1631216"/>
          </a:xfrm>
          <a:prstGeom prst="rect">
            <a:avLst/>
          </a:prstGeom>
          <a:noFill/>
        </p:spPr>
        <p:txBody>
          <a:bodyPr wrap="none" rtlCol="0">
            <a:spAutoFit/>
          </a:bodyPr>
          <a:lstStyle/>
          <a:p>
            <a:r>
              <a:rPr lang="zh-CN" altLang="en-US" sz="2000" b="1" dirty="0" smtClean="0">
                <a:solidFill>
                  <a:srgbClr val="D32B2B"/>
                </a:solidFill>
                <a:latin typeface="微软雅黑" panose="020B0503020204020204" pitchFamily="34" charset="-122"/>
                <a:ea typeface="微软雅黑" panose="020B0503020204020204" pitchFamily="34" charset="-122"/>
              </a:rPr>
              <a:t>常用的一般是：</a:t>
            </a:r>
            <a:endParaRPr lang="en-US" altLang="zh-CN" sz="2000" b="1" dirty="0" smtClean="0">
              <a:solidFill>
                <a:srgbClr val="D32B2B"/>
              </a:solidFill>
              <a:latin typeface="微软雅黑" panose="020B0503020204020204" pitchFamily="34" charset="-122"/>
              <a:ea typeface="微软雅黑" panose="020B0503020204020204" pitchFamily="34" charset="-122"/>
            </a:endParaRPr>
          </a:p>
          <a:p>
            <a:endParaRPr lang="en-US" altLang="zh-CN" sz="2000" dirty="0"/>
          </a:p>
          <a:p>
            <a:r>
              <a:rPr lang="en-US" altLang="zh-CN" sz="2000" dirty="0" smtClean="0"/>
              <a:t>Interlocked.Increment</a:t>
            </a:r>
            <a:r>
              <a:rPr lang="zh-CN" altLang="en-US" sz="2000" dirty="0" smtClean="0"/>
              <a:t>、</a:t>
            </a:r>
            <a:r>
              <a:rPr lang="en-US" altLang="zh-CN" sz="2000" dirty="0" smtClean="0"/>
              <a:t>Interlocked.Decrement</a:t>
            </a:r>
          </a:p>
          <a:p>
            <a:endParaRPr lang="en-US" altLang="zh-CN" sz="2000" dirty="0"/>
          </a:p>
          <a:p>
            <a:r>
              <a:rPr lang="en-US" altLang="zh-CN" sz="2000" dirty="0" smtClean="0"/>
              <a:t>Inerlocked.Exchange</a:t>
            </a:r>
            <a:r>
              <a:rPr lang="zh-CN" altLang="en-US" sz="2000" dirty="0" smtClean="0"/>
              <a:t>、</a:t>
            </a:r>
            <a:r>
              <a:rPr lang="en-US" altLang="zh-CN" sz="2000" dirty="0" smtClean="0"/>
              <a:t>Interlocked.CompareExchange</a:t>
            </a:r>
          </a:p>
        </p:txBody>
      </p:sp>
    </p:spTree>
    <p:extLst>
      <p:ext uri="{BB962C8B-B14F-4D97-AF65-F5344CB8AC3E}">
        <p14:creationId xmlns:p14="http://schemas.microsoft.com/office/powerpoint/2010/main" val="1324877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0355" name="副标题 2"/>
          <p:cNvSpPr txBox="1">
            <a:spLocks/>
          </p:cNvSpPr>
          <p:nvPr/>
        </p:nvSpPr>
        <p:spPr bwMode="auto">
          <a:xfrm>
            <a:off x="170999" y="49188"/>
            <a:ext cx="2096745"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线程概念</a:t>
            </a:r>
            <a:endParaRPr lang="zh-CN" altLang="en-US" sz="2000" b="1" dirty="0">
              <a:solidFill>
                <a:srgbClr val="FF3300"/>
              </a:solidFill>
              <a:latin typeface="微软雅黑" pitchFamily="34" charset="-122"/>
              <a:ea typeface="微软雅黑" pitchFamily="34" charset="-122"/>
            </a:endParaRPr>
          </a:p>
        </p:txBody>
      </p:sp>
      <p:pic>
        <p:nvPicPr>
          <p:cNvPr id="100357" name="图片 8"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9563" y="6381750"/>
            <a:ext cx="10715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0358" name="AutoShape 6"/>
          <p:cNvCxnSpPr>
            <a:cxnSpLocks noChangeShapeType="1"/>
          </p:cNvCxnSpPr>
          <p:nvPr/>
        </p:nvCxnSpPr>
        <p:spPr bwMode="auto">
          <a:xfrm>
            <a:off x="9144000" y="3665929"/>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359" name="AutoShape 7"/>
          <p:cNvCxnSpPr>
            <a:cxnSpLocks noChangeShapeType="1"/>
          </p:cNvCxnSpPr>
          <p:nvPr/>
        </p:nvCxnSpPr>
        <p:spPr bwMode="auto">
          <a:xfrm>
            <a:off x="0" y="3665929"/>
            <a:ext cx="9144000" cy="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p:cNvSpPr txBox="1"/>
          <p:nvPr/>
        </p:nvSpPr>
        <p:spPr>
          <a:xfrm>
            <a:off x="654432" y="3081153"/>
            <a:ext cx="8094031"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物理线程</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假如我们</a:t>
            </a:r>
            <a:r>
              <a:rPr lang="zh-CN" altLang="en-US" sz="2000" dirty="0">
                <a:latin typeface="微软雅黑" panose="020B0503020204020204" pitchFamily="34" charset="-122"/>
                <a:ea typeface="微软雅黑" panose="020B0503020204020204" pitchFamily="34" charset="-122"/>
              </a:rPr>
              <a:t>的电脑的</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如果是四核心的话，那么对应的物理</a:t>
            </a:r>
            <a:r>
              <a:rPr lang="zh-CN" altLang="en-US" sz="2000" dirty="0" smtClean="0">
                <a:latin typeface="微软雅黑" panose="020B0503020204020204" pitchFamily="34" charset="-122"/>
                <a:ea typeface="微软雅黑" panose="020B0503020204020204" pitchFamily="34" charset="-122"/>
              </a:rPr>
              <a:t>线程</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数就是</a:t>
            </a:r>
            <a:r>
              <a:rPr lang="en-US" altLang="zh-CN" sz="2000" dirty="0" smtClean="0">
                <a:latin typeface="微软雅黑" panose="020B0503020204020204" pitchFamily="34" charset="-122"/>
                <a:ea typeface="微软雅黑" panose="020B0503020204020204" pitchFamily="34" charset="-122"/>
              </a:rPr>
              <a:t>4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这个就是物理线程</a:t>
            </a:r>
          </a:p>
        </p:txBody>
      </p:sp>
      <p:sp>
        <p:nvSpPr>
          <p:cNvPr id="3" name="文本框 2"/>
          <p:cNvSpPr txBox="1"/>
          <p:nvPr/>
        </p:nvSpPr>
        <p:spPr>
          <a:xfrm>
            <a:off x="296233" y="1366654"/>
            <a:ext cx="6896440"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Q: </a:t>
            </a:r>
            <a:r>
              <a:rPr lang="zh-CN" altLang="en-US" sz="3200" dirty="0" smtClean="0">
                <a:latin typeface="微软雅黑" panose="020B0503020204020204" pitchFamily="34" charset="-122"/>
                <a:ea typeface="微软雅黑" panose="020B0503020204020204" pitchFamily="34" charset="-122"/>
              </a:rPr>
              <a:t>什么物理线程，什么时逻辑线程？</a:t>
            </a:r>
            <a:endParaRPr lang="zh-CN" altLang="en-US" sz="32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23528" y="2325662"/>
            <a:ext cx="849171" cy="649209"/>
          </a:xfrm>
          <a:prstGeom prst="rect">
            <a:avLst/>
          </a:prstGeom>
          <a:noFill/>
        </p:spPr>
        <p:txBody>
          <a:bodyPr wrap="square" rtlCol="0">
            <a:spAutoFit/>
          </a:bodyPr>
          <a:lstStyle/>
          <a:p>
            <a:r>
              <a:rPr lang="en-US" altLang="zh-CN" sz="3600" dirty="0" smtClean="0"/>
              <a:t>A:</a:t>
            </a:r>
            <a:endParaRPr lang="zh-CN" altLang="en-US" sz="3600" dirty="0"/>
          </a:p>
        </p:txBody>
      </p:sp>
      <p:sp>
        <p:nvSpPr>
          <p:cNvPr id="14" name="文本框 13"/>
          <p:cNvSpPr txBox="1"/>
          <p:nvPr/>
        </p:nvSpPr>
        <p:spPr>
          <a:xfrm>
            <a:off x="654433" y="4593322"/>
            <a:ext cx="8094031" cy="70788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逻辑</a:t>
            </a:r>
            <a:r>
              <a:rPr lang="zh-CN" altLang="en-US" sz="2000" dirty="0">
                <a:latin typeface="微软雅黑" panose="020B0503020204020204" pitchFamily="34" charset="-122"/>
                <a:ea typeface="微软雅黑" panose="020B0503020204020204" pitchFamily="34" charset="-122"/>
              </a:rPr>
              <a:t>线程</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这个</a:t>
            </a:r>
            <a:r>
              <a:rPr lang="zh-CN" altLang="en-US" sz="2000" dirty="0">
                <a:latin typeface="微软雅黑" panose="020B0503020204020204" pitchFamily="34" charset="-122"/>
                <a:ea typeface="微软雅黑" panose="020B0503020204020204" pitchFamily="34" charset="-122"/>
              </a:rPr>
              <a:t>是虚拟出来的，以</a:t>
            </a:r>
            <a:r>
              <a:rPr lang="en-US" altLang="zh-CN" sz="2000" dirty="0">
                <a:latin typeface="微软雅黑" panose="020B0503020204020204" pitchFamily="34" charset="-122"/>
                <a:ea typeface="微软雅黑" panose="020B0503020204020204" pitchFamily="34" charset="-122"/>
              </a:rPr>
              <a:t>CLR</a:t>
            </a:r>
            <a:r>
              <a:rPr lang="zh-CN" altLang="en-US" sz="2000" dirty="0">
                <a:latin typeface="微软雅黑" panose="020B0503020204020204" pitchFamily="34" charset="-122"/>
                <a:ea typeface="微软雅黑" panose="020B0503020204020204" pitchFamily="34" charset="-122"/>
              </a:rPr>
              <a:t>来说，那里的 </a:t>
            </a:r>
            <a:r>
              <a:rPr lang="en-US" altLang="zh-CN" sz="2000" dirty="0">
                <a:latin typeface="微软雅黑" panose="020B0503020204020204" pitchFamily="34" charset="-122"/>
                <a:ea typeface="微软雅黑" panose="020B0503020204020204" pitchFamily="34" charset="-122"/>
              </a:rPr>
              <a:t>Thread </a:t>
            </a:r>
            <a:r>
              <a:rPr lang="zh-CN" altLang="en-US" sz="2000" dirty="0">
                <a:latin typeface="微软雅黑" panose="020B0503020204020204" pitchFamily="34" charset="-122"/>
                <a:ea typeface="微软雅黑" panose="020B0503020204020204" pitchFamily="34" charset="-122"/>
              </a:rPr>
              <a:t>就是一个逻辑线程</a:t>
            </a:r>
          </a:p>
        </p:txBody>
      </p:sp>
    </p:spTree>
    <p:extLst>
      <p:ext uri="{BB962C8B-B14F-4D97-AF65-F5344CB8AC3E}">
        <p14:creationId xmlns:p14="http://schemas.microsoft.com/office/powerpoint/2010/main" val="31476221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929393"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用户模式构造</a:t>
            </a:r>
            <a:r>
              <a:rPr lang="en-US" altLang="zh-CN" sz="1600" b="1" dirty="0" smtClean="0">
                <a:solidFill>
                  <a:srgbClr val="004FB8"/>
                </a:solidFill>
                <a:latin typeface="微软雅黑" pitchFamily="34" charset="-122"/>
                <a:ea typeface="微软雅黑" pitchFamily="34" charset="-122"/>
              </a:rPr>
              <a:t>-SpinWait</a:t>
            </a:r>
            <a:endParaRPr lang="zh-CN" altLang="en-US" sz="1600" b="1" dirty="0">
              <a:solidFill>
                <a:srgbClr val="FF3300"/>
              </a:solidFill>
              <a:latin typeface="微软雅黑" pitchFamily="34" charset="-122"/>
              <a:ea typeface="微软雅黑" pitchFamily="34" charset="-122"/>
            </a:endParaRPr>
          </a:p>
        </p:txBody>
      </p:sp>
      <p:sp>
        <p:nvSpPr>
          <p:cNvPr id="5" name="矩形 4"/>
          <p:cNvSpPr/>
          <p:nvPr/>
        </p:nvSpPr>
        <p:spPr>
          <a:xfrm>
            <a:off x="467544" y="1431568"/>
            <a:ext cx="8496944" cy="1477328"/>
          </a:xfrm>
          <a:prstGeom prst="rect">
            <a:avLst/>
          </a:prstGeom>
        </p:spPr>
        <p:txBody>
          <a:bodyPr wrap="square">
            <a:spAutoFit/>
          </a:bodyPr>
          <a:lstStyle/>
          <a:p>
            <a:r>
              <a:rPr lang="zh-CN" altLang="en-US" sz="1800" dirty="0" smtClean="0">
                <a:latin typeface="微软雅黑" panose="020B0503020204020204" pitchFamily="34" charset="-122"/>
                <a:ea typeface="微软雅黑" panose="020B0503020204020204" pitchFamily="34" charset="-122"/>
              </a:rPr>
              <a:t>SpinWait </a:t>
            </a:r>
            <a:r>
              <a:rPr lang="zh-CN" altLang="en-US" sz="1800" dirty="0">
                <a:latin typeface="微软雅黑" panose="020B0503020204020204" pitchFamily="34" charset="-122"/>
                <a:ea typeface="微软雅黑" panose="020B0503020204020204" pitchFamily="34" charset="-122"/>
              </a:rPr>
              <a:t>是一个轻量同步类型，可以在低级别方案中使用它来避免内核事件所需的高开销的上下文切换和内核转换。 在多核计算机上，当预计资源不会保留很长一段时间时，如果让等待线程以用户模式旋转数十或数百个周期，然后重新尝试获取资源，则效率会更高。 如果在旋转后资源变为可用的，则可以节省数千个周期。 如果资源仍然不可用，则只花费了少量周期，并且仍然可以进行基于内核的等待</a:t>
            </a:r>
          </a:p>
        </p:txBody>
      </p:sp>
      <p:sp>
        <p:nvSpPr>
          <p:cNvPr id="6" name="矩形 5"/>
          <p:cNvSpPr/>
          <p:nvPr/>
        </p:nvSpPr>
        <p:spPr>
          <a:xfrm>
            <a:off x="1763688" y="3268936"/>
            <a:ext cx="2108269" cy="400110"/>
          </a:xfrm>
          <a:prstGeom prst="rect">
            <a:avLst/>
          </a:prstGeom>
        </p:spPr>
        <p:txBody>
          <a:bodyPr wrap="none">
            <a:spAutoFit/>
          </a:bodyPr>
          <a:lstStyle/>
          <a:p>
            <a:r>
              <a:rPr lang="en-US" altLang="zh-CN" sz="2000" dirty="0">
                <a:solidFill>
                  <a:srgbClr val="2B91AF"/>
                </a:solidFill>
                <a:latin typeface="新宋体" panose="02010609030101010101" pitchFamily="49" charset="-122"/>
                <a:ea typeface="新宋体" panose="02010609030101010101" pitchFamily="49" charset="-122"/>
              </a:rPr>
              <a:t>Thread</a:t>
            </a:r>
            <a:r>
              <a:rPr lang="en-US" altLang="zh-CN" sz="2000" dirty="0">
                <a:solidFill>
                  <a:prstClr val="black"/>
                </a:solidFill>
                <a:latin typeface="新宋体" panose="02010609030101010101" pitchFamily="49" charset="-122"/>
                <a:ea typeface="新宋体" panose="02010609030101010101" pitchFamily="49" charset="-122"/>
              </a:rPr>
              <a:t>.SpinWait</a:t>
            </a:r>
          </a:p>
        </p:txBody>
      </p:sp>
      <p:sp>
        <p:nvSpPr>
          <p:cNvPr id="7" name="矩形 6"/>
          <p:cNvSpPr/>
          <p:nvPr/>
        </p:nvSpPr>
        <p:spPr>
          <a:xfrm>
            <a:off x="1763688" y="4365104"/>
            <a:ext cx="2492990" cy="400110"/>
          </a:xfrm>
          <a:prstGeom prst="rect">
            <a:avLst/>
          </a:prstGeom>
        </p:spPr>
        <p:txBody>
          <a:bodyPr wrap="none">
            <a:spAutoFit/>
          </a:bodyPr>
          <a:lstStyle/>
          <a:p>
            <a:r>
              <a:rPr lang="en-US" altLang="zh-CN" sz="2000" dirty="0">
                <a:solidFill>
                  <a:srgbClr val="2B91AF"/>
                </a:solidFill>
                <a:latin typeface="新宋体" panose="02010609030101010101" pitchFamily="49" charset="-122"/>
                <a:ea typeface="新宋体" panose="02010609030101010101" pitchFamily="49" charset="-122"/>
              </a:rPr>
              <a:t>SpinWait</a:t>
            </a:r>
            <a:r>
              <a:rPr lang="en-US" altLang="zh-CN" sz="2000" dirty="0">
                <a:solidFill>
                  <a:prstClr val="black"/>
                </a:solidFill>
                <a:latin typeface="新宋体" panose="02010609030101010101" pitchFamily="49" charset="-122"/>
                <a:ea typeface="新宋体" panose="02010609030101010101" pitchFamily="49" charset="-122"/>
              </a:rPr>
              <a:t>.SpinUntil</a:t>
            </a:r>
          </a:p>
        </p:txBody>
      </p:sp>
      <p:sp>
        <p:nvSpPr>
          <p:cNvPr id="8" name="矩形 7"/>
          <p:cNvSpPr/>
          <p:nvPr/>
        </p:nvSpPr>
        <p:spPr>
          <a:xfrm>
            <a:off x="2817822" y="3747567"/>
            <a:ext cx="4134465" cy="307777"/>
          </a:xfrm>
          <a:prstGeom prst="rect">
            <a:avLst/>
          </a:prstGeom>
        </p:spPr>
        <p:txBody>
          <a:bodyPr wrap="none">
            <a:spAutoFit/>
          </a:bodyPr>
          <a:lstStyle/>
          <a:p>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void</a:t>
            </a:r>
            <a:r>
              <a:rPr lang="en-US" altLang="zh-CN" dirty="0">
                <a:solidFill>
                  <a:prstClr val="black"/>
                </a:solidFill>
                <a:latin typeface="新宋体" panose="02010609030101010101" pitchFamily="49" charset="-122"/>
                <a:ea typeface="新宋体" panose="02010609030101010101" pitchFamily="49" charset="-122"/>
              </a:rPr>
              <a:t> SpinWait(</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prstClr val="black"/>
                </a:solidFill>
                <a:latin typeface="新宋体" panose="02010609030101010101" pitchFamily="49" charset="-122"/>
                <a:ea typeface="新宋体" panose="02010609030101010101" pitchFamily="49" charset="-122"/>
              </a:rPr>
              <a:t> iterations);</a:t>
            </a:r>
          </a:p>
        </p:txBody>
      </p:sp>
      <p:sp>
        <p:nvSpPr>
          <p:cNvPr id="9" name="矩形 8"/>
          <p:cNvSpPr/>
          <p:nvPr/>
        </p:nvSpPr>
        <p:spPr>
          <a:xfrm>
            <a:off x="2817822" y="4778607"/>
            <a:ext cx="4706506" cy="523220"/>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static</a:t>
            </a:r>
            <a:r>
              <a:rPr lang="en-US" altLang="zh-CN" dirty="0">
                <a:solidFill>
                  <a:prstClr val="black"/>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bool</a:t>
            </a:r>
            <a:r>
              <a:rPr lang="en-US" altLang="zh-CN" dirty="0">
                <a:solidFill>
                  <a:prstClr val="black"/>
                </a:solidFill>
                <a:latin typeface="新宋体" panose="02010609030101010101" pitchFamily="49" charset="-122"/>
                <a:ea typeface="新宋体" panose="02010609030101010101" pitchFamily="49" charset="-122"/>
              </a:rPr>
              <a:t> SpinUntil(</a:t>
            </a:r>
            <a:r>
              <a:rPr lang="en-US" altLang="zh-CN" dirty="0" err="1">
                <a:solidFill>
                  <a:srgbClr val="2B91AF"/>
                </a:solidFill>
                <a:latin typeface="新宋体" panose="02010609030101010101" pitchFamily="49" charset="-122"/>
                <a:ea typeface="新宋体" panose="02010609030101010101" pitchFamily="49" charset="-122"/>
              </a:rPr>
              <a:t>Func</a:t>
            </a:r>
            <a:r>
              <a:rPr lang="en-US" altLang="zh-CN" dirty="0">
                <a:solidFill>
                  <a:prstClr val="black"/>
                </a:solidFill>
                <a:latin typeface="新宋体" panose="02010609030101010101" pitchFamily="49" charset="-122"/>
                <a:ea typeface="新宋体" panose="02010609030101010101" pitchFamily="49" charset="-122"/>
              </a:rPr>
              <a:t>&lt;</a:t>
            </a:r>
            <a:r>
              <a:rPr lang="en-US" altLang="zh-CN" dirty="0">
                <a:solidFill>
                  <a:srgbClr val="0000FF"/>
                </a:solidFill>
                <a:latin typeface="新宋体" panose="02010609030101010101" pitchFamily="49" charset="-122"/>
                <a:ea typeface="新宋体" panose="02010609030101010101" pitchFamily="49" charset="-122"/>
              </a:rPr>
              <a:t>bool</a:t>
            </a:r>
            <a:r>
              <a:rPr lang="en-US" altLang="zh-CN" dirty="0">
                <a:solidFill>
                  <a:prstClr val="black"/>
                </a:solidFill>
                <a:latin typeface="新宋体" panose="02010609030101010101" pitchFamily="49" charset="-122"/>
                <a:ea typeface="新宋体" panose="02010609030101010101" pitchFamily="49" charset="-122"/>
              </a:rPr>
              <a:t>&gt; condition, </a:t>
            </a:r>
            <a:endParaRPr lang="en-US" altLang="zh-CN" dirty="0" smtClean="0">
              <a:solidFill>
                <a:prstClr val="black"/>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int</a:t>
            </a:r>
            <a:r>
              <a:rPr lang="en-US" altLang="zh-CN" dirty="0" smtClean="0">
                <a:solidFill>
                  <a:prstClr val="black"/>
                </a:solidFill>
                <a:latin typeface="新宋体" panose="02010609030101010101" pitchFamily="49" charset="-122"/>
                <a:ea typeface="新宋体" panose="02010609030101010101" pitchFamily="49" charset="-122"/>
              </a:rPr>
              <a:t> </a:t>
            </a:r>
            <a:r>
              <a:rPr lang="en-US" altLang="zh-CN" dirty="0">
                <a:solidFill>
                  <a:prstClr val="black"/>
                </a:solidFill>
                <a:latin typeface="新宋体" panose="02010609030101010101" pitchFamily="49" charset="-122"/>
                <a:ea typeface="新宋体" panose="02010609030101010101" pitchFamily="49" charset="-122"/>
              </a:rPr>
              <a:t>millisecondsTimeout);</a:t>
            </a:r>
          </a:p>
        </p:txBody>
      </p:sp>
    </p:spTree>
    <p:extLst>
      <p:ext uri="{BB962C8B-B14F-4D97-AF65-F5344CB8AC3E}">
        <p14:creationId xmlns:p14="http://schemas.microsoft.com/office/powerpoint/2010/main" val="39980647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929393"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用户模式构造</a:t>
            </a:r>
            <a:r>
              <a:rPr lang="en-US" altLang="zh-CN" sz="1600" b="1" dirty="0" smtClean="0">
                <a:solidFill>
                  <a:srgbClr val="004FB8"/>
                </a:solidFill>
                <a:latin typeface="微软雅黑" pitchFamily="34" charset="-122"/>
                <a:ea typeface="微软雅黑" pitchFamily="34" charset="-122"/>
              </a:rPr>
              <a:t>-</a:t>
            </a:r>
            <a:r>
              <a:rPr lang="en-US" altLang="zh-CN" sz="1600" b="1" dirty="0" err="1" smtClean="0">
                <a:solidFill>
                  <a:srgbClr val="004FB8"/>
                </a:solidFill>
                <a:latin typeface="微软雅黑" pitchFamily="34" charset="-122"/>
                <a:ea typeface="微软雅黑" pitchFamily="34" charset="-122"/>
              </a:rPr>
              <a:t>SpinLock</a:t>
            </a:r>
            <a:endParaRPr lang="zh-CN" altLang="en-US" sz="1600" b="1" dirty="0">
              <a:solidFill>
                <a:srgbClr val="FF3300"/>
              </a:solidFill>
              <a:latin typeface="微软雅黑" pitchFamily="34" charset="-122"/>
              <a:ea typeface="微软雅黑" pitchFamily="34" charset="-122"/>
            </a:endParaRPr>
          </a:p>
        </p:txBody>
      </p:sp>
      <p:sp>
        <p:nvSpPr>
          <p:cNvPr id="5" name="矩形 4"/>
          <p:cNvSpPr/>
          <p:nvPr/>
        </p:nvSpPr>
        <p:spPr>
          <a:xfrm>
            <a:off x="467544" y="692696"/>
            <a:ext cx="8424936" cy="1077218"/>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提供一个相互排斥锁基元，在该基元中，尝试获取锁的线程将在重复检查的循环中等待，直至该锁变为可用为止。通过旋转，线程将不会进入阻塞状态（这是一个占用大量 </a:t>
            </a:r>
            <a:r>
              <a:rPr lang="en-US" altLang="zh-CN" sz="1600" dirty="0">
                <a:latin typeface="微软雅黑" panose="020B0503020204020204" pitchFamily="34" charset="-122"/>
                <a:ea typeface="微软雅黑" panose="020B0503020204020204" pitchFamily="34" charset="-122"/>
              </a:rPr>
              <a:t>CPU </a:t>
            </a:r>
            <a:r>
              <a:rPr lang="zh-CN" altLang="en-US" sz="1600" dirty="0">
                <a:latin typeface="微软雅黑" panose="020B0503020204020204" pitchFamily="34" charset="-122"/>
                <a:ea typeface="微软雅黑" panose="020B0503020204020204" pitchFamily="34" charset="-122"/>
              </a:rPr>
              <a:t>资源的过程）。 在某些情况下，</a:t>
            </a:r>
            <a:r>
              <a:rPr lang="en-US" altLang="zh-CN" sz="1600" dirty="0" err="1">
                <a:latin typeface="微软雅黑" panose="020B0503020204020204" pitchFamily="34" charset="-122"/>
                <a:ea typeface="微软雅黑" panose="020B0503020204020204" pitchFamily="34" charset="-122"/>
              </a:rPr>
              <a:t>SpinLock</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将会停止旋转，以防止出现逻辑处理器资源不足的现象，或出现系统上超线程的优先级反转的情况。</a:t>
            </a:r>
          </a:p>
        </p:txBody>
      </p:sp>
      <p:pic>
        <p:nvPicPr>
          <p:cNvPr id="2" name="图片 1"/>
          <p:cNvPicPr>
            <a:picLocks noChangeAspect="1"/>
          </p:cNvPicPr>
          <p:nvPr/>
        </p:nvPicPr>
        <p:blipFill>
          <a:blip r:embed="rId3"/>
          <a:stretch>
            <a:fillRect/>
          </a:stretch>
        </p:blipFill>
        <p:spPr>
          <a:xfrm>
            <a:off x="1259632" y="1772816"/>
            <a:ext cx="6450289" cy="5062364"/>
          </a:xfrm>
          <a:prstGeom prst="rect">
            <a:avLst/>
          </a:prstGeom>
        </p:spPr>
      </p:pic>
    </p:spTree>
    <p:extLst>
      <p:ext uri="{BB962C8B-B14F-4D97-AF65-F5344CB8AC3E}">
        <p14:creationId xmlns:p14="http://schemas.microsoft.com/office/powerpoint/2010/main" val="41331454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endParaRPr lang="zh-CN" altLang="en-US" sz="1600" b="1" dirty="0">
              <a:solidFill>
                <a:srgbClr val="FF3300"/>
              </a:solidFill>
              <a:latin typeface="微软雅黑" pitchFamily="34" charset="-122"/>
              <a:ea typeface="微软雅黑" pitchFamily="34" charset="-122"/>
            </a:endParaRPr>
          </a:p>
        </p:txBody>
      </p:sp>
      <p:sp>
        <p:nvSpPr>
          <p:cNvPr id="3" name="矩形 2"/>
          <p:cNvSpPr/>
          <p:nvPr/>
        </p:nvSpPr>
        <p:spPr>
          <a:xfrm>
            <a:off x="197768" y="3070701"/>
            <a:ext cx="7470576" cy="646331"/>
          </a:xfrm>
          <a:prstGeom prst="rect">
            <a:avLst/>
          </a:prstGeom>
        </p:spPr>
        <p:txBody>
          <a:bodyPr wrap="square">
            <a:spAutoFit/>
          </a:bodyPr>
          <a:lstStyle/>
          <a:p>
            <a:r>
              <a:rPr lang="zh-CN" altLang="en-US" sz="3600" dirty="0"/>
              <a:t>	</a:t>
            </a:r>
            <a:r>
              <a:rPr lang="en-US" altLang="zh-CN" sz="3600" dirty="0" smtClean="0"/>
              <a:t>AutoResetEvent</a:t>
            </a:r>
            <a:endParaRPr lang="zh-CN" altLang="en-US" sz="3600" dirty="0"/>
          </a:p>
        </p:txBody>
      </p:sp>
      <p:sp>
        <p:nvSpPr>
          <p:cNvPr id="5" name="矩形 4"/>
          <p:cNvSpPr/>
          <p:nvPr/>
        </p:nvSpPr>
        <p:spPr>
          <a:xfrm>
            <a:off x="1164240" y="3933056"/>
            <a:ext cx="4083169" cy="646331"/>
          </a:xfrm>
          <a:prstGeom prst="rect">
            <a:avLst/>
          </a:prstGeom>
        </p:spPr>
        <p:txBody>
          <a:bodyPr wrap="none">
            <a:spAutoFit/>
          </a:bodyPr>
          <a:lstStyle/>
          <a:p>
            <a:r>
              <a:rPr lang="en-US" altLang="zh-CN" sz="3600" dirty="0" smtClean="0"/>
              <a:t>ManualResetEvent</a:t>
            </a:r>
            <a:endParaRPr lang="zh-CN" altLang="en-US" sz="3600" dirty="0"/>
          </a:p>
        </p:txBody>
      </p:sp>
      <p:sp>
        <p:nvSpPr>
          <p:cNvPr id="6" name="矩形 5"/>
          <p:cNvSpPr/>
          <p:nvPr/>
        </p:nvSpPr>
        <p:spPr>
          <a:xfrm>
            <a:off x="1133872" y="4798893"/>
            <a:ext cx="2569934" cy="646331"/>
          </a:xfrm>
          <a:prstGeom prst="rect">
            <a:avLst/>
          </a:prstGeom>
        </p:spPr>
        <p:txBody>
          <a:bodyPr wrap="none">
            <a:spAutoFit/>
          </a:bodyPr>
          <a:lstStyle/>
          <a:p>
            <a:r>
              <a:rPr lang="en-US" altLang="zh-CN" sz="3600" dirty="0"/>
              <a:t>Semaphore</a:t>
            </a:r>
            <a:endParaRPr lang="zh-CN" altLang="en-US" sz="3600" dirty="0"/>
          </a:p>
        </p:txBody>
      </p:sp>
      <p:sp>
        <p:nvSpPr>
          <p:cNvPr id="11" name="矩形 10"/>
          <p:cNvSpPr/>
          <p:nvPr/>
        </p:nvSpPr>
        <p:spPr>
          <a:xfrm>
            <a:off x="1133872" y="5589240"/>
            <a:ext cx="1441420" cy="646331"/>
          </a:xfrm>
          <a:prstGeom prst="rect">
            <a:avLst/>
          </a:prstGeom>
        </p:spPr>
        <p:txBody>
          <a:bodyPr wrap="none">
            <a:spAutoFit/>
          </a:bodyPr>
          <a:lstStyle/>
          <a:p>
            <a:r>
              <a:rPr lang="en-US" altLang="zh-CN" sz="3600" dirty="0" err="1"/>
              <a:t>Mutex</a:t>
            </a:r>
            <a:endParaRPr lang="zh-CN" altLang="en-US" sz="3600" dirty="0"/>
          </a:p>
        </p:txBody>
      </p:sp>
      <p:sp>
        <p:nvSpPr>
          <p:cNvPr id="13" name="矩形 12"/>
          <p:cNvSpPr/>
          <p:nvPr/>
        </p:nvSpPr>
        <p:spPr>
          <a:xfrm>
            <a:off x="395536" y="1117774"/>
            <a:ext cx="8352928" cy="954107"/>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内核模式：</a:t>
            </a:r>
            <a:r>
              <a:rPr lang="en-US" altLang="zh-CN" sz="1800" dirty="0">
                <a:latin typeface="微软雅黑" panose="020B0503020204020204" pitchFamily="34" charset="-122"/>
                <a:ea typeface="微软雅黑" panose="020B0503020204020204" pitchFamily="34" charset="-122"/>
              </a:rPr>
              <a:t>Windows</a:t>
            </a:r>
            <a:r>
              <a:rPr lang="zh-CN" altLang="en-US" sz="1800" dirty="0">
                <a:latin typeface="微软雅黑" panose="020B0503020204020204" pitchFamily="34" charset="-122"/>
                <a:ea typeface="微软雅黑" panose="020B0503020204020204" pitchFamily="34" charset="-122"/>
              </a:rPr>
              <a:t>操作系统提供，调用实现在系统内核的函数。当一个线程使用内核模式同步结构</a:t>
            </a:r>
            <a:r>
              <a:rPr lang="zh-CN" altLang="en-US" sz="1800" dirty="0" smtClean="0">
                <a:latin typeface="微软雅黑" panose="020B0503020204020204" pitchFamily="34" charset="-122"/>
                <a:ea typeface="微软雅黑" panose="020B0503020204020204" pitchFamily="34" charset="-122"/>
              </a:rPr>
              <a:t>来请求</a:t>
            </a:r>
            <a:r>
              <a:rPr lang="zh-CN" altLang="en-US" sz="1800" dirty="0">
                <a:latin typeface="微软雅黑" panose="020B0503020204020204" pitchFamily="34" charset="-122"/>
                <a:ea typeface="微软雅黑" panose="020B0503020204020204" pitchFamily="34" charset="-122"/>
              </a:rPr>
              <a:t>其他线程持有的资源，</a:t>
            </a:r>
            <a:r>
              <a:rPr lang="en-US" altLang="zh-CN" sz="1800" dirty="0">
                <a:latin typeface="微软雅黑" panose="020B0503020204020204" pitchFamily="34" charset="-122"/>
                <a:ea typeface="微软雅黑" panose="020B0503020204020204" pitchFamily="34" charset="-122"/>
              </a:rPr>
              <a:t>Windows</a:t>
            </a:r>
            <a:r>
              <a:rPr lang="zh-CN" altLang="en-US" sz="1800" dirty="0">
                <a:latin typeface="微软雅黑" panose="020B0503020204020204" pitchFamily="34" charset="-122"/>
                <a:ea typeface="微软雅黑" panose="020B0503020204020204" pitchFamily="34" charset="-122"/>
              </a:rPr>
              <a:t>将阻塞该线程所以不会浪费</a:t>
            </a:r>
            <a:r>
              <a:rPr lang="en-US" altLang="zh-CN" sz="1800" dirty="0">
                <a:latin typeface="微软雅黑" panose="020B0503020204020204" pitchFamily="34" charset="-122"/>
                <a:ea typeface="微软雅黑" panose="020B0503020204020204" pitchFamily="34" charset="-122"/>
              </a:rPr>
              <a:t>CPU</a:t>
            </a:r>
            <a:r>
              <a:rPr lang="zh-CN" altLang="en-US" sz="1800" dirty="0">
                <a:latin typeface="微软雅黑" panose="020B0503020204020204" pitchFamily="34" charset="-122"/>
                <a:ea typeface="微软雅黑" panose="020B0503020204020204" pitchFamily="34" charset="-122"/>
              </a:rPr>
              <a:t>； 线程在用户模式与核心模式间</a:t>
            </a:r>
            <a:r>
              <a:rPr lang="zh-CN" altLang="en-US" sz="1800" dirty="0" smtClean="0">
                <a:latin typeface="微软雅黑" panose="020B0503020204020204" pitchFamily="34" charset="-122"/>
                <a:ea typeface="微软雅黑" panose="020B0503020204020204" pitchFamily="34" charset="-122"/>
              </a:rPr>
              <a:t>互相</a:t>
            </a:r>
            <a:r>
              <a:rPr lang="zh-CN" altLang="en-US" sz="1800" dirty="0">
                <a:latin typeface="微软雅黑" panose="020B0503020204020204" pitchFamily="34" charset="-122"/>
                <a:ea typeface="微软雅黑" panose="020B0503020204020204" pitchFamily="34" charset="-122"/>
              </a:rPr>
              <a:t>转换会严重损害性能</a:t>
            </a:r>
          </a:p>
        </p:txBody>
      </p:sp>
      <p:sp>
        <p:nvSpPr>
          <p:cNvPr id="2" name="矩形 1"/>
          <p:cNvSpPr/>
          <p:nvPr/>
        </p:nvSpPr>
        <p:spPr>
          <a:xfrm>
            <a:off x="1164240" y="2278613"/>
            <a:ext cx="3732625" cy="646331"/>
          </a:xfrm>
          <a:prstGeom prst="rect">
            <a:avLst/>
          </a:prstGeom>
        </p:spPr>
        <p:txBody>
          <a:bodyPr wrap="none">
            <a:spAutoFit/>
          </a:bodyPr>
          <a:lstStyle/>
          <a:p>
            <a:r>
              <a:rPr lang="zh-CN" altLang="en-US" sz="3600" dirty="0"/>
              <a:t>EventWaitHandle</a:t>
            </a:r>
          </a:p>
        </p:txBody>
      </p:sp>
    </p:spTree>
    <p:extLst>
      <p:ext uri="{BB962C8B-B14F-4D97-AF65-F5344CB8AC3E}">
        <p14:creationId xmlns:p14="http://schemas.microsoft.com/office/powerpoint/2010/main" val="34309707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endParaRPr lang="zh-CN" altLang="en-US" sz="1600" b="1" dirty="0">
              <a:solidFill>
                <a:srgbClr val="FF3300"/>
              </a:solidFill>
              <a:latin typeface="微软雅黑" pitchFamily="34" charset="-122"/>
              <a:ea typeface="微软雅黑" pitchFamily="34" charset="-122"/>
            </a:endParaRPr>
          </a:p>
        </p:txBody>
      </p:sp>
      <p:sp>
        <p:nvSpPr>
          <p:cNvPr id="7" name="矩形 6"/>
          <p:cNvSpPr/>
          <p:nvPr/>
        </p:nvSpPr>
        <p:spPr>
          <a:xfrm>
            <a:off x="170999" y="2636912"/>
            <a:ext cx="540060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内核模式结构的</a:t>
            </a:r>
            <a:r>
              <a:rPr lang="zh-CN" altLang="en-US" sz="2400" dirty="0" smtClean="0">
                <a:latin typeface="微软雅黑" panose="020B0503020204020204" pitchFamily="34" charset="-122"/>
                <a:ea typeface="微软雅黑" panose="020B0503020204020204" pitchFamily="34" charset="-122"/>
              </a:rPr>
              <a:t>层次结构</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71000" y="908720"/>
            <a:ext cx="8793488" cy="1600438"/>
          </a:xfrm>
          <a:prstGeom prst="rect">
            <a:avLst/>
          </a:prstGeom>
          <a:noFill/>
        </p:spPr>
        <p:txBody>
          <a:bodyPr wrap="square" rtlCol="0">
            <a:spAutoFit/>
          </a:bodyPr>
          <a:lstStyle/>
          <a:p>
            <a:pPr lvl="0" eaLnBrk="0" hangingPunct="0">
              <a:buFontTx/>
              <a:buChar char="•"/>
            </a:pPr>
            <a:r>
              <a:rPr lang="zh-CN" altLang="zh-CN" sz="1800" b="1" dirty="0">
                <a:solidFill>
                  <a:srgbClr val="FF0000"/>
                </a:solidFill>
                <a:latin typeface="微软雅黑" panose="020B0503020204020204" pitchFamily="34" charset="-122"/>
                <a:ea typeface="微软雅黑" panose="020B0503020204020204" pitchFamily="34" charset="-122"/>
              </a:rPr>
              <a:t>事件(Events)</a:t>
            </a:r>
            <a:r>
              <a:rPr lang="zh-CN" altLang="zh-CN" dirty="0">
                <a:solidFill>
                  <a:srgbClr val="000000"/>
                </a:solidFill>
                <a:latin typeface="微软雅黑" panose="020B0503020204020204" pitchFamily="34" charset="-122"/>
                <a:ea typeface="微软雅黑" panose="020B0503020204020204" pitchFamily="34" charset="-122"/>
              </a:rPr>
              <a:t>：</a:t>
            </a:r>
            <a:r>
              <a:rPr lang="zh-CN" altLang="zh-CN" sz="1600" dirty="0">
                <a:solidFill>
                  <a:srgbClr val="000000"/>
                </a:solidFill>
                <a:latin typeface="微软雅黑" panose="020B0503020204020204" pitchFamily="34" charset="-122"/>
                <a:ea typeface="微软雅黑" panose="020B0503020204020204" pitchFamily="34" charset="-122"/>
              </a:rPr>
              <a:t>事件是有内核管理的</a:t>
            </a:r>
            <a:r>
              <a:rPr lang="zh-CN" altLang="zh-CN" sz="1600" b="1" dirty="0">
                <a:solidFill>
                  <a:srgbClr val="000000"/>
                </a:solidFill>
                <a:latin typeface="微软雅黑" panose="020B0503020204020204" pitchFamily="34" charset="-122"/>
                <a:ea typeface="微软雅黑" panose="020B0503020204020204" pitchFamily="34" charset="-122"/>
              </a:rPr>
              <a:t>Boolean</a:t>
            </a:r>
            <a:r>
              <a:rPr lang="zh-CN" altLang="zh-CN" sz="1600" dirty="0">
                <a:solidFill>
                  <a:srgbClr val="000000"/>
                </a:solidFill>
                <a:latin typeface="微软雅黑" panose="020B0503020204020204" pitchFamily="34" charset="-122"/>
                <a:ea typeface="微软雅黑" panose="020B0503020204020204" pitchFamily="34" charset="-122"/>
              </a:rPr>
              <a:t>变量。当事件为</a:t>
            </a:r>
            <a:r>
              <a:rPr lang="zh-CN" altLang="zh-CN" sz="1600" b="1" dirty="0">
                <a:solidFill>
                  <a:srgbClr val="000000"/>
                </a:solidFill>
                <a:latin typeface="微软雅黑" panose="020B0503020204020204" pitchFamily="34" charset="-122"/>
                <a:ea typeface="微软雅黑" panose="020B0503020204020204" pitchFamily="34" charset="-122"/>
              </a:rPr>
              <a:t>false</a:t>
            </a:r>
            <a:r>
              <a:rPr lang="zh-CN" altLang="zh-CN" sz="1600" dirty="0">
                <a:solidFill>
                  <a:srgbClr val="000000"/>
                </a:solidFill>
                <a:latin typeface="微软雅黑" panose="020B0503020204020204" pitchFamily="34" charset="-122"/>
                <a:ea typeface="微软雅黑" panose="020B0503020204020204" pitchFamily="34" charset="-122"/>
              </a:rPr>
              <a:t>时，线程被阻塞。有</a:t>
            </a:r>
            <a:r>
              <a:rPr lang="zh-CN" altLang="zh-CN" sz="1600" dirty="0" smtClean="0">
                <a:solidFill>
                  <a:srgbClr val="000000"/>
                </a:solidFill>
                <a:latin typeface="微软雅黑" panose="020B0503020204020204" pitchFamily="34" charset="-122"/>
                <a:ea typeface="微软雅黑" panose="020B0503020204020204" pitchFamily="34" charset="-122"/>
              </a:rPr>
              <a:t>两种</a:t>
            </a:r>
            <a:r>
              <a:rPr lang="en-US" altLang="zh-CN" sz="1600" dirty="0" smtClean="0">
                <a:solidFill>
                  <a:srgbClr val="000000"/>
                </a:solidFill>
                <a:latin typeface="微软雅黑" panose="020B0503020204020204" pitchFamily="34" charset="-122"/>
                <a:ea typeface="微软雅黑" panose="020B0503020204020204" pitchFamily="34" charset="-122"/>
              </a:rPr>
              <a:t>		</a:t>
            </a:r>
            <a:r>
              <a:rPr lang="zh-CN" altLang="zh-CN" sz="1600" dirty="0" smtClean="0">
                <a:solidFill>
                  <a:srgbClr val="000000"/>
                </a:solidFill>
                <a:latin typeface="微软雅黑" panose="020B0503020204020204" pitchFamily="34" charset="-122"/>
                <a:ea typeface="微软雅黑" panose="020B0503020204020204" pitchFamily="34" charset="-122"/>
              </a:rPr>
              <a:t>事件：</a:t>
            </a:r>
            <a:r>
              <a:rPr lang="zh-CN" altLang="zh-CN" sz="1600" b="1" dirty="0" smtClean="0">
                <a:solidFill>
                  <a:srgbClr val="000000"/>
                </a:solidFill>
                <a:latin typeface="微软雅黑" panose="020B0503020204020204" pitchFamily="34" charset="-122"/>
                <a:ea typeface="微软雅黑" panose="020B0503020204020204" pitchFamily="34" charset="-122"/>
              </a:rPr>
              <a:t>AutoResetEvent</a:t>
            </a:r>
            <a:r>
              <a:rPr lang="zh-CN" altLang="zh-CN" sz="1600" dirty="0">
                <a:solidFill>
                  <a:srgbClr val="000000"/>
                </a:solidFill>
                <a:latin typeface="微软雅黑" panose="020B0503020204020204" pitchFamily="34" charset="-122"/>
                <a:ea typeface="微软雅黑" panose="020B0503020204020204" pitchFamily="34" charset="-122"/>
              </a:rPr>
              <a:t>、</a:t>
            </a:r>
            <a:r>
              <a:rPr lang="zh-CN" altLang="zh-CN" sz="1600" b="1" dirty="0">
                <a:solidFill>
                  <a:srgbClr val="000000"/>
                </a:solidFill>
                <a:latin typeface="微软雅黑" panose="020B0503020204020204" pitchFamily="34" charset="-122"/>
                <a:ea typeface="微软雅黑" panose="020B0503020204020204" pitchFamily="34" charset="-122"/>
              </a:rPr>
              <a:t>ManualResetEvent</a:t>
            </a:r>
            <a:r>
              <a:rPr lang="zh-CN" altLang="zh-CN" sz="1600" dirty="0" smtClean="0">
                <a:solidFill>
                  <a:srgbClr val="000000"/>
                </a:solidFill>
                <a:latin typeface="微软雅黑" panose="020B0503020204020204" pitchFamily="34" charset="-122"/>
                <a:ea typeface="微软雅黑" panose="020B0503020204020204" pitchFamily="34" charset="-122"/>
              </a:rPr>
              <a:t>；</a:t>
            </a:r>
            <a:r>
              <a:rPr lang="en-US" altLang="zh-CN" sz="1600" dirty="0" smtClean="0">
                <a:solidFill>
                  <a:srgbClr val="000000"/>
                </a:solidFill>
                <a:latin typeface="微软雅黑" panose="020B0503020204020204" pitchFamily="34" charset="-122"/>
                <a:ea typeface="微软雅黑" panose="020B0503020204020204" pitchFamily="34" charset="-122"/>
              </a:rPr>
              <a:t/>
            </a:r>
            <a:br>
              <a:rPr lang="en-US" altLang="zh-CN" sz="1600" dirty="0" smtClean="0">
                <a:solidFill>
                  <a:srgbClr val="000000"/>
                </a:solidFill>
                <a:latin typeface="微软雅黑" panose="020B0503020204020204" pitchFamily="34" charset="-122"/>
                <a:ea typeface="微软雅黑" panose="020B0503020204020204" pitchFamily="34" charset="-122"/>
              </a:rPr>
            </a:br>
            <a:endParaRPr lang="zh-CN" altLang="zh-CN" sz="1600" dirty="0">
              <a:solidFill>
                <a:srgbClr val="000000"/>
              </a:solidFill>
              <a:latin typeface="微软雅黑" panose="020B0503020204020204" pitchFamily="34" charset="-122"/>
              <a:ea typeface="微软雅黑" panose="020B0503020204020204" pitchFamily="34" charset="-122"/>
            </a:endParaRPr>
          </a:p>
          <a:p>
            <a:pPr lvl="0" eaLnBrk="0" hangingPunct="0">
              <a:buFontTx/>
              <a:buChar char="•"/>
            </a:pPr>
            <a:r>
              <a:rPr lang="zh-CN" altLang="zh-CN" sz="1800" b="1" dirty="0">
                <a:solidFill>
                  <a:srgbClr val="FF0000"/>
                </a:solidFill>
                <a:latin typeface="微软雅黑" panose="020B0503020204020204" pitchFamily="34" charset="-122"/>
                <a:ea typeface="微软雅黑" panose="020B0503020204020204" pitchFamily="34" charset="-122"/>
              </a:rPr>
              <a:t>信号量(Semaphore)</a:t>
            </a:r>
            <a:r>
              <a:rPr lang="zh-CN" altLang="zh-CN" dirty="0">
                <a:solidFill>
                  <a:srgbClr val="000000"/>
                </a:solidFill>
                <a:latin typeface="微软雅黑" panose="020B0503020204020204" pitchFamily="34" charset="-122"/>
                <a:ea typeface="微软雅黑" panose="020B0503020204020204" pitchFamily="34" charset="-122"/>
              </a:rPr>
              <a:t>：</a:t>
            </a:r>
            <a:r>
              <a:rPr lang="zh-CN" altLang="zh-CN" sz="1600" dirty="0">
                <a:solidFill>
                  <a:srgbClr val="000000"/>
                </a:solidFill>
                <a:latin typeface="微软雅黑" panose="020B0503020204020204" pitchFamily="34" charset="-122"/>
                <a:ea typeface="微软雅黑" panose="020B0503020204020204" pitchFamily="34" charset="-122"/>
              </a:rPr>
              <a:t>信号量是内核管理的</a:t>
            </a:r>
            <a:r>
              <a:rPr lang="zh-CN" altLang="zh-CN" sz="1600" b="1" dirty="0">
                <a:solidFill>
                  <a:srgbClr val="000000"/>
                </a:solidFill>
                <a:latin typeface="微软雅黑" panose="020B0503020204020204" pitchFamily="34" charset="-122"/>
                <a:ea typeface="微软雅黑" panose="020B0503020204020204" pitchFamily="34" charset="-122"/>
              </a:rPr>
              <a:t>Int32</a:t>
            </a:r>
            <a:r>
              <a:rPr lang="zh-CN" altLang="zh-CN" sz="1600" dirty="0">
                <a:solidFill>
                  <a:srgbClr val="000000"/>
                </a:solidFill>
                <a:latin typeface="微软雅黑" panose="020B0503020204020204" pitchFamily="34" charset="-122"/>
                <a:ea typeface="微软雅黑" panose="020B0503020204020204" pitchFamily="34" charset="-122"/>
              </a:rPr>
              <a:t>变量。当信号量为</a:t>
            </a:r>
            <a:r>
              <a:rPr lang="zh-CN" altLang="zh-CN" sz="1600" b="1" dirty="0">
                <a:solidFill>
                  <a:srgbClr val="000000"/>
                </a:solidFill>
                <a:latin typeface="微软雅黑" panose="020B0503020204020204" pitchFamily="34" charset="-122"/>
                <a:ea typeface="微软雅黑" panose="020B0503020204020204" pitchFamily="34" charset="-122"/>
              </a:rPr>
              <a:t>0</a:t>
            </a:r>
            <a:r>
              <a:rPr lang="zh-CN" altLang="zh-CN" sz="1600" dirty="0">
                <a:solidFill>
                  <a:srgbClr val="000000"/>
                </a:solidFill>
                <a:latin typeface="微软雅黑" panose="020B0503020204020204" pitchFamily="34" charset="-122"/>
                <a:ea typeface="微软雅黑" panose="020B0503020204020204" pitchFamily="34" charset="-122"/>
              </a:rPr>
              <a:t>时，线程被阻塞；</a:t>
            </a:r>
            <a:r>
              <a:rPr lang="zh-CN" altLang="zh-CN" sz="1600" b="1" dirty="0">
                <a:solidFill>
                  <a:srgbClr val="000000"/>
                </a:solidFill>
                <a:latin typeface="微软雅黑" panose="020B0503020204020204" pitchFamily="34" charset="-122"/>
                <a:ea typeface="微软雅黑" panose="020B0503020204020204" pitchFamily="34" charset="-122"/>
              </a:rPr>
              <a:t>&gt;</a:t>
            </a:r>
            <a:r>
              <a:rPr lang="zh-CN" altLang="zh-CN" sz="1600" b="1" dirty="0" smtClean="0">
                <a:solidFill>
                  <a:srgbClr val="000000"/>
                </a:solidFill>
                <a:latin typeface="微软雅黑" panose="020B0503020204020204" pitchFamily="34" charset="-122"/>
                <a:ea typeface="微软雅黑" panose="020B0503020204020204" pitchFamily="34" charset="-122"/>
              </a:rPr>
              <a:t>0</a:t>
            </a:r>
            <a:r>
              <a:rPr lang="en-US" altLang="zh-CN" sz="1600" b="1" dirty="0" smtClean="0">
                <a:solidFill>
                  <a:srgbClr val="000000"/>
                </a:solidFill>
                <a:latin typeface="微软雅黑" panose="020B0503020204020204" pitchFamily="34" charset="-122"/>
                <a:ea typeface="微软雅黑" panose="020B0503020204020204" pitchFamily="34" charset="-122"/>
              </a:rPr>
              <a:t>		          </a:t>
            </a:r>
            <a:r>
              <a:rPr lang="zh-CN" altLang="zh-CN" sz="1600" dirty="0" smtClean="0">
                <a:solidFill>
                  <a:srgbClr val="000000"/>
                </a:solidFill>
                <a:latin typeface="微软雅黑" panose="020B0503020204020204" pitchFamily="34" charset="-122"/>
                <a:ea typeface="微软雅黑" panose="020B0503020204020204" pitchFamily="34" charset="-122"/>
              </a:rPr>
              <a:t>时</a:t>
            </a:r>
            <a:r>
              <a:rPr lang="zh-CN" altLang="zh-CN" sz="1600" dirty="0">
                <a:solidFill>
                  <a:srgbClr val="000000"/>
                </a:solidFill>
                <a:latin typeface="微软雅黑" panose="020B0503020204020204" pitchFamily="34" charset="-122"/>
                <a:ea typeface="微软雅黑" panose="020B0503020204020204" pitchFamily="34" charset="-122"/>
              </a:rPr>
              <a:t>，</a:t>
            </a:r>
            <a:r>
              <a:rPr lang="zh-CN" altLang="zh-CN" sz="1600" dirty="0" smtClean="0">
                <a:solidFill>
                  <a:srgbClr val="000000"/>
                </a:solidFill>
                <a:latin typeface="微软雅黑" panose="020B0503020204020204" pitchFamily="34" charset="-122"/>
                <a:ea typeface="微软雅黑" panose="020B0503020204020204" pitchFamily="34" charset="-122"/>
              </a:rPr>
              <a:t>线程</a:t>
            </a:r>
            <a:r>
              <a:rPr lang="zh-CN" altLang="zh-CN" sz="1600" dirty="0">
                <a:solidFill>
                  <a:srgbClr val="000000"/>
                </a:solidFill>
                <a:latin typeface="微软雅黑" panose="020B0503020204020204" pitchFamily="34" charset="-122"/>
                <a:ea typeface="微软雅黑" panose="020B0503020204020204" pitchFamily="34" charset="-122"/>
              </a:rPr>
              <a:t>不被阻塞。</a:t>
            </a:r>
            <a:r>
              <a:rPr lang="zh-CN" altLang="zh-CN" sz="1600" dirty="0"/>
              <a:t> </a:t>
            </a:r>
            <a:endParaRPr lang="zh-CN" altLang="zh-CN" sz="1600" dirty="0">
              <a:latin typeface="Arial" panose="020B0604020202020204" pitchFamily="34" charset="0"/>
            </a:endParaRPr>
          </a:p>
          <a:p>
            <a:endParaRPr lang="zh-CN" altLang="en-US" dirty="0"/>
          </a:p>
        </p:txBody>
      </p:sp>
      <p:sp>
        <p:nvSpPr>
          <p:cNvPr id="10" name="Rectangle 2"/>
          <p:cNvSpPr>
            <a:spLocks noChangeArrowheads="1"/>
          </p:cNvSpPr>
          <p:nvPr/>
        </p:nvSpPr>
        <p:spPr bwMode="auto">
          <a:xfrm>
            <a:off x="170999" y="3140968"/>
            <a:ext cx="8209683"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zh-CN" altLang="zh-CN" sz="1800" b="0" i="0" u="none" strike="noStrike" cap="none" normalizeH="0" baseline="0" dirty="0" smtClean="0">
                <a:ln>
                  <a:noFill/>
                </a:ln>
                <a:solidFill>
                  <a:srgbClr val="000000"/>
                </a:solidFill>
                <a:effectLst/>
                <a:latin typeface="Microsoft YaHei UI" panose="020B0503020204020204" pitchFamily="34" charset="-122"/>
                <a:ea typeface="Microsoft YaHei UI" panose="020B0503020204020204" pitchFamily="34" charset="-122"/>
              </a:rPr>
              <a:t> </a:t>
            </a:r>
            <a:r>
              <a:rPr lang="zh-CN" altLang="zh-CN" sz="1800" dirty="0">
                <a:solidFill>
                  <a:srgbClr val="000000"/>
                </a:solidFill>
                <a:latin typeface="Microsoft YaHei UI" panose="020B0503020204020204" pitchFamily="34" charset="-122"/>
                <a:ea typeface="Microsoft YaHei UI" panose="020B0503020204020204" pitchFamily="34" charset="-122"/>
              </a:rPr>
              <a:t>WaitHandle[</a:t>
            </a:r>
            <a:r>
              <a:rPr lang="zh-CN" altLang="zh-CN" sz="1800" i="1" dirty="0">
                <a:solidFill>
                  <a:srgbClr val="FF6820"/>
                </a:solidFill>
                <a:latin typeface="Microsoft YaHei UI" panose="020B0503020204020204" pitchFamily="34" charset="-122"/>
                <a:ea typeface="Microsoft YaHei UI" panose="020B0503020204020204" pitchFamily="34" charset="-122"/>
              </a:rPr>
              <a:t>一个抽象类，它唯一的作用就是包装一个windows内核对象</a:t>
            </a:r>
            <a:r>
              <a:rPr lang="zh-CN" altLang="zh-CN" sz="1800" i="1" dirty="0" smtClean="0">
                <a:solidFill>
                  <a:srgbClr val="FF6820"/>
                </a:solidFill>
                <a:latin typeface="Microsoft YaHei UI" panose="020B0503020204020204" pitchFamily="34" charset="-122"/>
                <a:ea typeface="Microsoft YaHei UI" panose="020B0503020204020204" pitchFamily="34" charset="-122"/>
              </a:rPr>
              <a:t>句柄</a:t>
            </a:r>
            <a:r>
              <a:rPr lang="en-US" altLang="zh-CN" sz="1800" i="1" dirty="0" smtClean="0">
                <a:solidFill>
                  <a:srgbClr val="FF6820"/>
                </a:solidFill>
                <a:latin typeface="Microsoft YaHei UI" panose="020B0503020204020204" pitchFamily="34" charset="-122"/>
                <a:ea typeface="Microsoft YaHei UI" panose="020B0503020204020204" pitchFamily="34" charset="-122"/>
              </a:rPr>
              <a:t> </a:t>
            </a:r>
            <a:r>
              <a:rPr lang="zh-CN" altLang="zh-CN" sz="1800" dirty="0" smtClean="0">
                <a:solidFill>
                  <a:srgbClr val="000000"/>
                </a:solidFill>
                <a:latin typeface="Microsoft YaHei UI" panose="020B0503020204020204" pitchFamily="34" charset="-122"/>
                <a:ea typeface="Microsoft YaHei UI" panose="020B0503020204020204" pitchFamily="34" charset="-122"/>
              </a:rPr>
              <a:t>]</a:t>
            </a:r>
            <a:endParaRPr lang="zh-CN" altLang="zh-CN" sz="1800" dirty="0"/>
          </a:p>
          <a:p>
            <a:pPr lvl="0"/>
            <a:r>
              <a:rPr lang="zh-CN" altLang="zh-CN" sz="1800" dirty="0">
                <a:solidFill>
                  <a:srgbClr val="000000"/>
                </a:solidFill>
                <a:latin typeface="Microsoft YaHei UI" panose="020B0503020204020204" pitchFamily="34" charset="-122"/>
                <a:ea typeface="Microsoft YaHei UI" panose="020B0503020204020204" pitchFamily="34" charset="-122"/>
              </a:rPr>
              <a:t>  |--EventWaitHandle</a:t>
            </a:r>
            <a:endParaRPr lang="zh-CN" altLang="zh-CN" sz="1800" dirty="0"/>
          </a:p>
          <a:p>
            <a:pPr lvl="0"/>
            <a:r>
              <a:rPr lang="zh-CN" altLang="zh-CN" sz="1800" dirty="0">
                <a:solidFill>
                  <a:srgbClr val="000000"/>
                </a:solidFill>
                <a:latin typeface="Microsoft YaHei UI" panose="020B0503020204020204" pitchFamily="34" charset="-122"/>
                <a:ea typeface="Microsoft YaHei UI" panose="020B0503020204020204" pitchFamily="34" charset="-122"/>
              </a:rPr>
              <a:t>  |--|--AutoResetEvent</a:t>
            </a:r>
            <a:endParaRPr lang="zh-CN" altLang="zh-CN" sz="1800" dirty="0"/>
          </a:p>
          <a:p>
            <a:pPr lvl="0"/>
            <a:r>
              <a:rPr lang="zh-CN" altLang="zh-CN" sz="1800" dirty="0">
                <a:solidFill>
                  <a:srgbClr val="000000"/>
                </a:solidFill>
                <a:latin typeface="Microsoft YaHei UI" panose="020B0503020204020204" pitchFamily="34" charset="-122"/>
                <a:ea typeface="Microsoft YaHei UI" panose="020B0503020204020204" pitchFamily="34" charset="-122"/>
              </a:rPr>
              <a:t>  |--|--ManualResetEvent</a:t>
            </a:r>
            <a:endParaRPr lang="zh-CN" altLang="zh-CN" sz="1800" dirty="0"/>
          </a:p>
          <a:p>
            <a:pPr lvl="0"/>
            <a:r>
              <a:rPr lang="zh-CN" altLang="zh-CN" sz="1800" dirty="0">
                <a:solidFill>
                  <a:srgbClr val="000000"/>
                </a:solidFill>
                <a:latin typeface="Microsoft YaHei UI" panose="020B0503020204020204" pitchFamily="34" charset="-122"/>
                <a:ea typeface="Microsoft YaHei UI" panose="020B0503020204020204" pitchFamily="34" charset="-122"/>
              </a:rPr>
              <a:t>  |--Semaphore</a:t>
            </a:r>
            <a:endParaRPr lang="zh-CN" altLang="zh-CN" sz="1800" dirty="0"/>
          </a:p>
          <a:p>
            <a:pPr lvl="0"/>
            <a:r>
              <a:rPr lang="zh-CN" altLang="zh-CN" sz="1800" dirty="0">
                <a:solidFill>
                  <a:srgbClr val="000000"/>
                </a:solidFill>
                <a:latin typeface="Microsoft YaHei UI" panose="020B0503020204020204" pitchFamily="34" charset="-122"/>
                <a:ea typeface="Microsoft YaHei UI" panose="020B0503020204020204" pitchFamily="34" charset="-122"/>
              </a:rPr>
              <a:t>  |--</a:t>
            </a:r>
            <a:r>
              <a:rPr lang="zh-CN" altLang="zh-CN" sz="1800" dirty="0" smtClean="0">
                <a:solidFill>
                  <a:srgbClr val="000000"/>
                </a:solidFill>
                <a:latin typeface="Microsoft YaHei UI" panose="020B0503020204020204" pitchFamily="34" charset="-122"/>
                <a:ea typeface="Microsoft YaHei UI" panose="020B0503020204020204" pitchFamily="34" charset="-122"/>
              </a:rPr>
              <a:t>Mutex</a:t>
            </a:r>
            <a:endParaRPr lang="zh-CN" altLang="zh-CN" sz="1800" dirty="0"/>
          </a:p>
        </p:txBody>
      </p:sp>
      <p:sp>
        <p:nvSpPr>
          <p:cNvPr id="12" name="矩形 11"/>
          <p:cNvSpPr/>
          <p:nvPr/>
        </p:nvSpPr>
        <p:spPr>
          <a:xfrm>
            <a:off x="184195" y="5096413"/>
            <a:ext cx="8852301" cy="1569660"/>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他们都继承了WaitHandle抽象类，WaitHandle提供了下列共同的静态方法：</a:t>
            </a:r>
          </a:p>
          <a:p>
            <a:r>
              <a:rPr lang="zh-CN" altLang="en-US" sz="1600"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WaitOne</a:t>
            </a:r>
            <a:r>
              <a:rPr lang="zh-CN" altLang="en-US" sz="1600" dirty="0">
                <a:latin typeface="微软雅黑" panose="020B0503020204020204" pitchFamily="34" charset="-122"/>
                <a:ea typeface="微软雅黑" panose="020B0503020204020204" pitchFamily="34" charset="-122"/>
              </a:rPr>
              <a:t>：阻塞调用线程，直到收到一个信号。</a:t>
            </a:r>
          </a:p>
          <a:p>
            <a:r>
              <a:rPr lang="zh-CN" altLang="en-US" sz="1600"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WaitAny</a:t>
            </a:r>
            <a:r>
              <a:rPr lang="zh-CN" altLang="en-US" sz="1600" dirty="0">
                <a:latin typeface="微软雅黑" panose="020B0503020204020204" pitchFamily="34" charset="-122"/>
                <a:ea typeface="微软雅黑" panose="020B0503020204020204" pitchFamily="34" charset="-122"/>
              </a:rPr>
              <a:t>：阻塞调用线程，直到收到任意一个信号。</a:t>
            </a:r>
          </a:p>
          <a:p>
            <a:r>
              <a:rPr lang="zh-CN" altLang="en-US" sz="1600"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WaitAll</a:t>
            </a:r>
            <a:r>
              <a:rPr lang="zh-CN" altLang="en-US" sz="1600" dirty="0">
                <a:latin typeface="微软雅黑" panose="020B0503020204020204" pitchFamily="34" charset="-122"/>
                <a:ea typeface="微软雅黑" panose="020B0503020204020204" pitchFamily="34" charset="-122"/>
              </a:rPr>
              <a:t>：阻塞调用线程，直到收到全部信号。</a:t>
            </a:r>
          </a:p>
          <a:p>
            <a:r>
              <a:rPr lang="zh-CN" altLang="en-US" sz="1600" dirty="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SingleAndWait</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向指定的内核对象发出信号，并等待另一个内核对象收到信号。</a:t>
            </a:r>
          </a:p>
          <a:p>
            <a:r>
              <a:rPr lang="en-US" altLang="zh-CN" sz="1600"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Close/</a:t>
            </a:r>
            <a:r>
              <a:rPr lang="zh-CN" altLang="en-US" sz="1600" b="1" dirty="0">
                <a:latin typeface="微软雅黑" panose="020B0503020204020204" pitchFamily="34" charset="-122"/>
                <a:ea typeface="微软雅黑" panose="020B0503020204020204" pitchFamily="34" charset="-122"/>
              </a:rPr>
              <a:t>Dispose：</a:t>
            </a:r>
            <a:r>
              <a:rPr lang="zh-CN" altLang="en-US" sz="1600" dirty="0">
                <a:latin typeface="微软雅黑" panose="020B0503020204020204" pitchFamily="34" charset="-122"/>
                <a:ea typeface="微软雅黑" panose="020B0503020204020204" pitchFamily="34" charset="-122"/>
              </a:rPr>
              <a:t>关闭内核对象句柄。</a:t>
            </a:r>
          </a:p>
        </p:txBody>
      </p:sp>
    </p:spTree>
    <p:extLst>
      <p:ext uri="{BB962C8B-B14F-4D97-AF65-F5344CB8AC3E}">
        <p14:creationId xmlns:p14="http://schemas.microsoft.com/office/powerpoint/2010/main" val="1966052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r>
              <a:rPr lang="en-US" altLang="zh-CN" sz="1600" b="1" dirty="0">
                <a:solidFill>
                  <a:srgbClr val="004FB8"/>
                </a:solidFill>
                <a:latin typeface="微软雅黑" pitchFamily="34" charset="-122"/>
                <a:ea typeface="微软雅黑" pitchFamily="34" charset="-122"/>
              </a:rPr>
              <a:t>-</a:t>
            </a:r>
            <a:r>
              <a:rPr lang="en-US" altLang="zh-CN" sz="1600" b="1" dirty="0" err="1">
                <a:solidFill>
                  <a:srgbClr val="004FB8"/>
                </a:solidFill>
                <a:latin typeface="微软雅黑" pitchFamily="34" charset="-122"/>
                <a:ea typeface="微软雅黑" pitchFamily="34" charset="-122"/>
              </a:rPr>
              <a:t>EventWaitHandle</a:t>
            </a:r>
            <a:endParaRPr lang="zh-CN" altLang="en-US" sz="1600" b="1" dirty="0">
              <a:solidFill>
                <a:srgbClr val="FF3300"/>
              </a:solidFill>
              <a:latin typeface="微软雅黑" pitchFamily="34" charset="-122"/>
              <a:ea typeface="微软雅黑" pitchFamily="34" charset="-122"/>
            </a:endParaRPr>
          </a:p>
        </p:txBody>
      </p:sp>
      <p:sp>
        <p:nvSpPr>
          <p:cNvPr id="2" name="矩形 1"/>
          <p:cNvSpPr/>
          <p:nvPr/>
        </p:nvSpPr>
        <p:spPr>
          <a:xfrm>
            <a:off x="323528" y="1050416"/>
            <a:ext cx="8568952" cy="3139321"/>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它属于事件（event），事件是内核维护的Boolean变量</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如果</a:t>
            </a:r>
            <a:r>
              <a:rPr lang="zh-CN" altLang="en-US" sz="1800" dirty="0">
                <a:latin typeface="微软雅黑" panose="020B0503020204020204" pitchFamily="34" charset="-122"/>
                <a:ea typeface="微软雅黑" panose="020B0503020204020204" pitchFamily="34" charset="-122"/>
              </a:rPr>
              <a:t>事件为false，在事件上等待的线程就阻塞</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如果</a:t>
            </a:r>
            <a:r>
              <a:rPr lang="zh-CN" altLang="en-US" sz="1800" dirty="0">
                <a:latin typeface="微软雅黑" panose="020B0503020204020204" pitchFamily="34" charset="-122"/>
                <a:ea typeface="微软雅黑" panose="020B0503020204020204" pitchFamily="34" charset="-122"/>
              </a:rPr>
              <a:t>事件为true，就解除阻塞</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它</a:t>
            </a:r>
            <a:r>
              <a:rPr lang="zh-CN" altLang="en-US" sz="1800" dirty="0">
                <a:latin typeface="微软雅黑" panose="020B0503020204020204" pitchFamily="34" charset="-122"/>
                <a:ea typeface="微软雅黑" panose="020B0503020204020204" pitchFamily="34" charset="-122"/>
              </a:rPr>
              <a:t>主要有两个方法：</a:t>
            </a:r>
          </a:p>
          <a:p>
            <a:endParaRPr lang="zh-CN" altLang="en-US" sz="1800" dirty="0">
              <a:latin typeface="微软雅黑" panose="020B0503020204020204" pitchFamily="34" charset="-122"/>
              <a:ea typeface="微软雅黑" panose="020B0503020204020204" pitchFamily="34" charset="-122"/>
            </a:endParaRPr>
          </a:p>
          <a:p>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Set</a:t>
            </a:r>
            <a:r>
              <a:rPr lang="zh-CN" altLang="en-US" sz="1800" dirty="0">
                <a:latin typeface="微软雅黑" panose="020B0503020204020204" pitchFamily="34" charset="-122"/>
                <a:ea typeface="微软雅黑" panose="020B0503020204020204" pitchFamily="34" charset="-122"/>
              </a:rPr>
              <a:t>：将事件设为true。</a:t>
            </a:r>
          </a:p>
          <a:p>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ReSet</a:t>
            </a:r>
            <a:r>
              <a:rPr lang="zh-CN" altLang="en-US" sz="1800" dirty="0">
                <a:latin typeface="微软雅黑" panose="020B0503020204020204" pitchFamily="34" charset="-122"/>
                <a:ea typeface="微软雅黑" panose="020B0503020204020204" pitchFamily="34" charset="-122"/>
              </a:rPr>
              <a:t>：将事件设为false。</a:t>
            </a:r>
          </a:p>
          <a:p>
            <a:endParaRPr lang="zh-CN" altLang="en-US" sz="1800" dirty="0">
              <a:latin typeface="微软雅黑" panose="020B0503020204020204" pitchFamily="34" charset="-122"/>
              <a:ea typeface="微软雅黑" panose="020B0503020204020204" pitchFamily="34" charset="-122"/>
            </a:endParaRPr>
          </a:p>
          <a:p>
            <a:r>
              <a:rPr lang="zh-CN" altLang="en-US" sz="1800" b="1" dirty="0">
                <a:solidFill>
                  <a:srgbClr val="D32B2B"/>
                </a:solidFill>
                <a:latin typeface="微软雅黑" panose="020B0503020204020204" pitchFamily="34" charset="-122"/>
                <a:ea typeface="微软雅黑" panose="020B0503020204020204" pitchFamily="34" charset="-122"/>
              </a:rPr>
              <a:t>注意：</a:t>
            </a:r>
            <a:r>
              <a:rPr lang="zh-CN" altLang="en-US" sz="1800" dirty="0">
                <a:latin typeface="微软雅黑" panose="020B0503020204020204" pitchFamily="34" charset="-122"/>
                <a:ea typeface="微软雅黑" panose="020B0503020204020204" pitchFamily="34" charset="-122"/>
              </a:rPr>
              <a:t>初始化的时候我们可以指定事件的初始值，比如下面的例子就是指定初始时事件为false。</a:t>
            </a:r>
          </a:p>
        </p:txBody>
      </p:sp>
      <p:pic>
        <p:nvPicPr>
          <p:cNvPr id="3" name="图片 2"/>
          <p:cNvPicPr>
            <a:picLocks noChangeAspect="1"/>
          </p:cNvPicPr>
          <p:nvPr/>
        </p:nvPicPr>
        <p:blipFill>
          <a:blip r:embed="rId3"/>
          <a:stretch>
            <a:fillRect/>
          </a:stretch>
        </p:blipFill>
        <p:spPr>
          <a:xfrm>
            <a:off x="233660" y="4584678"/>
            <a:ext cx="8730828" cy="1004562"/>
          </a:xfrm>
          <a:prstGeom prst="rect">
            <a:avLst/>
          </a:prstGeom>
        </p:spPr>
      </p:pic>
    </p:spTree>
    <p:extLst>
      <p:ext uri="{BB962C8B-B14F-4D97-AF65-F5344CB8AC3E}">
        <p14:creationId xmlns:p14="http://schemas.microsoft.com/office/powerpoint/2010/main" val="22846811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r>
              <a:rPr lang="en-US" altLang="zh-CN" sz="1600" b="1" dirty="0">
                <a:solidFill>
                  <a:srgbClr val="004FB8"/>
                </a:solidFill>
                <a:latin typeface="微软雅黑" pitchFamily="34" charset="-122"/>
                <a:ea typeface="微软雅黑" pitchFamily="34" charset="-122"/>
              </a:rPr>
              <a:t>-AutoResetEvent</a:t>
            </a:r>
            <a:endParaRPr lang="zh-CN" altLang="en-US" sz="1600" b="1" dirty="0">
              <a:solidFill>
                <a:srgbClr val="FF3300"/>
              </a:solidFill>
              <a:latin typeface="微软雅黑" pitchFamily="34" charset="-122"/>
              <a:ea typeface="微软雅黑" pitchFamily="34" charset="-122"/>
            </a:endParaRPr>
          </a:p>
        </p:txBody>
      </p:sp>
      <p:sp>
        <p:nvSpPr>
          <p:cNvPr id="2" name="矩形 1"/>
          <p:cNvSpPr/>
          <p:nvPr/>
        </p:nvSpPr>
        <p:spPr>
          <a:xfrm>
            <a:off x="323528" y="1050416"/>
            <a:ext cx="8568952" cy="1200329"/>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AutoResetEvent</a:t>
            </a:r>
            <a:r>
              <a:rPr lang="zh-CN" altLang="en-US" sz="1800" dirty="0">
                <a:latin typeface="微软雅黑" panose="020B0503020204020204" pitchFamily="34" charset="-122"/>
                <a:ea typeface="微软雅黑" panose="020B0503020204020204" pitchFamily="34" charset="-122"/>
              </a:rPr>
              <a:t>是</a:t>
            </a:r>
            <a:r>
              <a:rPr lang="en-US" altLang="zh-CN" sz="1800" dirty="0" err="1">
                <a:latin typeface="微软雅黑" panose="020B0503020204020204" pitchFamily="34" charset="-122"/>
                <a:ea typeface="微软雅黑" panose="020B0503020204020204" pitchFamily="34" charset="-122"/>
              </a:rPr>
              <a:t>EventWaitHandle</a:t>
            </a:r>
            <a:r>
              <a:rPr lang="zh-CN" altLang="en-US" sz="1800" dirty="0">
                <a:latin typeface="微软雅黑" panose="020B0503020204020204" pitchFamily="34" charset="-122"/>
                <a:ea typeface="微软雅黑" panose="020B0503020204020204" pitchFamily="34" charset="-122"/>
              </a:rPr>
              <a:t>的一个简单包装，内部没有额外的任何逻辑。它最大的特点就是，调用了</a:t>
            </a:r>
            <a:r>
              <a:rPr lang="en-US" altLang="zh-CN" sz="1800" dirty="0">
                <a:latin typeface="微软雅黑" panose="020B0503020204020204" pitchFamily="34" charset="-122"/>
                <a:ea typeface="微软雅黑" panose="020B0503020204020204" pitchFamily="34" charset="-122"/>
              </a:rPr>
              <a:t>Set</a:t>
            </a:r>
            <a:r>
              <a:rPr lang="zh-CN" altLang="en-US" sz="1800" dirty="0">
                <a:latin typeface="微软雅黑" panose="020B0503020204020204" pitchFamily="34" charset="-122"/>
                <a:ea typeface="微软雅黑" panose="020B0503020204020204" pitchFamily="34" charset="-122"/>
              </a:rPr>
              <a:t>方法将事件设为</a:t>
            </a:r>
            <a:r>
              <a:rPr lang="en-US" altLang="zh-CN" sz="1800" dirty="0">
                <a:latin typeface="微软雅黑" panose="020B0503020204020204" pitchFamily="34" charset="-122"/>
                <a:ea typeface="微软雅黑" panose="020B0503020204020204" pitchFamily="34" charset="-122"/>
              </a:rPr>
              <a:t>true</a:t>
            </a:r>
            <a:r>
              <a:rPr lang="zh-CN" altLang="en-US" sz="1800" dirty="0">
                <a:latin typeface="微软雅黑" panose="020B0503020204020204" pitchFamily="34" charset="-122"/>
                <a:ea typeface="微软雅黑" panose="020B0503020204020204" pitchFamily="34" charset="-122"/>
              </a:rPr>
              <a:t>之后，其中一个等待线程得到执行后，它会自动调用</a:t>
            </a:r>
            <a:r>
              <a:rPr lang="en-US" altLang="zh-CN" sz="1800" dirty="0">
                <a:latin typeface="微软雅黑" panose="020B0503020204020204" pitchFamily="34" charset="-122"/>
                <a:ea typeface="微软雅黑" panose="020B0503020204020204" pitchFamily="34" charset="-122"/>
              </a:rPr>
              <a:t>Reset</a:t>
            </a:r>
            <a:r>
              <a:rPr lang="zh-CN" altLang="en-US" sz="1800" dirty="0">
                <a:latin typeface="微软雅黑" panose="020B0503020204020204" pitchFamily="34" charset="-122"/>
                <a:ea typeface="微软雅黑" panose="020B0503020204020204" pitchFamily="34" charset="-122"/>
              </a:rPr>
              <a:t>方法，将事件信号设为</a:t>
            </a:r>
            <a:r>
              <a:rPr lang="en-US" altLang="zh-CN" sz="1800" dirty="0">
                <a:latin typeface="微软雅黑" panose="020B0503020204020204" pitchFamily="34" charset="-122"/>
                <a:ea typeface="微软雅黑" panose="020B0503020204020204" pitchFamily="34" charset="-122"/>
              </a:rPr>
              <a:t>false</a:t>
            </a:r>
            <a:r>
              <a:rPr lang="zh-CN" altLang="en-US" sz="1800" dirty="0">
                <a:latin typeface="微软雅黑" panose="020B0503020204020204" pitchFamily="34" charset="-122"/>
                <a:ea typeface="微软雅黑" panose="020B0503020204020204" pitchFamily="34" charset="-122"/>
              </a:rPr>
              <a:t>，以阻塞其它的线程。</a:t>
            </a:r>
            <a:r>
              <a:rPr lang="zh-CN" altLang="en-US" sz="1800" dirty="0">
                <a:solidFill>
                  <a:srgbClr val="D32B2B"/>
                </a:solidFill>
                <a:latin typeface="微软雅黑" panose="020B0503020204020204" pitchFamily="34" charset="-122"/>
                <a:ea typeface="微软雅黑" panose="020B0503020204020204" pitchFamily="34" charset="-122"/>
              </a:rPr>
              <a:t>相当于放一个线程进来，门自动就关了（自动门）</a:t>
            </a:r>
          </a:p>
        </p:txBody>
      </p:sp>
      <p:pic>
        <p:nvPicPr>
          <p:cNvPr id="5" name="图片 4"/>
          <p:cNvPicPr>
            <a:picLocks noChangeAspect="1"/>
          </p:cNvPicPr>
          <p:nvPr/>
        </p:nvPicPr>
        <p:blipFill>
          <a:blip r:embed="rId3"/>
          <a:stretch>
            <a:fillRect/>
          </a:stretch>
        </p:blipFill>
        <p:spPr>
          <a:xfrm>
            <a:off x="104809" y="2492896"/>
            <a:ext cx="8934381" cy="3159720"/>
          </a:xfrm>
          <a:prstGeom prst="rect">
            <a:avLst/>
          </a:prstGeom>
        </p:spPr>
      </p:pic>
    </p:spTree>
    <p:extLst>
      <p:ext uri="{BB962C8B-B14F-4D97-AF65-F5344CB8AC3E}">
        <p14:creationId xmlns:p14="http://schemas.microsoft.com/office/powerpoint/2010/main" val="36751740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r>
              <a:rPr lang="en-US" altLang="zh-CN" sz="1600" b="1" dirty="0">
                <a:solidFill>
                  <a:srgbClr val="004FB8"/>
                </a:solidFill>
                <a:latin typeface="微软雅黑" pitchFamily="34" charset="-122"/>
                <a:ea typeface="微软雅黑" pitchFamily="34" charset="-122"/>
              </a:rPr>
              <a:t>-ManualResetEvent</a:t>
            </a:r>
            <a:endParaRPr lang="zh-CN" altLang="en-US" sz="1600" b="1" dirty="0">
              <a:solidFill>
                <a:srgbClr val="FF3300"/>
              </a:solidFill>
              <a:latin typeface="微软雅黑" pitchFamily="34" charset="-122"/>
              <a:ea typeface="微软雅黑" pitchFamily="34" charset="-122"/>
            </a:endParaRPr>
          </a:p>
        </p:txBody>
      </p:sp>
      <p:sp>
        <p:nvSpPr>
          <p:cNvPr id="2" name="矩形 1"/>
          <p:cNvSpPr/>
          <p:nvPr/>
        </p:nvSpPr>
        <p:spPr>
          <a:xfrm>
            <a:off x="323528" y="932527"/>
            <a:ext cx="8568952" cy="1200329"/>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ManualResetEvent</a:t>
            </a:r>
            <a:r>
              <a:rPr lang="zh-CN" altLang="en-US" sz="1800" dirty="0">
                <a:latin typeface="微软雅黑" panose="020B0503020204020204" pitchFamily="34" charset="-122"/>
                <a:ea typeface="微软雅黑" panose="020B0503020204020204" pitchFamily="34" charset="-122"/>
              </a:rPr>
              <a:t>是</a:t>
            </a:r>
            <a:r>
              <a:rPr lang="en-US" altLang="zh-CN" sz="1800" dirty="0" err="1">
                <a:latin typeface="微软雅黑" panose="020B0503020204020204" pitchFamily="34" charset="-122"/>
                <a:ea typeface="微软雅黑" panose="020B0503020204020204" pitchFamily="34" charset="-122"/>
              </a:rPr>
              <a:t>EventWaitHandle</a:t>
            </a:r>
            <a:r>
              <a:rPr lang="zh-CN" altLang="en-US" sz="1800" dirty="0">
                <a:latin typeface="微软雅黑" panose="020B0503020204020204" pitchFamily="34" charset="-122"/>
                <a:ea typeface="微软雅黑" panose="020B0503020204020204" pitchFamily="34" charset="-122"/>
              </a:rPr>
              <a:t>的一个简单包装，内部也没有额外的任何逻辑。它和</a:t>
            </a:r>
            <a:r>
              <a:rPr lang="en-US" altLang="zh-CN" sz="1800" dirty="0">
                <a:latin typeface="微软雅黑" panose="020B0503020204020204" pitchFamily="34" charset="-122"/>
                <a:ea typeface="微软雅黑" panose="020B0503020204020204" pitchFamily="34" charset="-122"/>
              </a:rPr>
              <a:t>AutoResetEvent</a:t>
            </a:r>
            <a:r>
              <a:rPr lang="zh-CN" altLang="en-US" sz="1800" dirty="0">
                <a:latin typeface="微软雅黑" panose="020B0503020204020204" pitchFamily="34" charset="-122"/>
                <a:ea typeface="微软雅黑" panose="020B0503020204020204" pitchFamily="34" charset="-122"/>
              </a:rPr>
              <a:t>唯一的不同是，调用了</a:t>
            </a:r>
            <a:r>
              <a:rPr lang="en-US" altLang="zh-CN" sz="1800" dirty="0">
                <a:latin typeface="微软雅黑" panose="020B0503020204020204" pitchFamily="34" charset="-122"/>
                <a:ea typeface="微软雅黑" panose="020B0503020204020204" pitchFamily="34" charset="-122"/>
              </a:rPr>
              <a:t>Set</a:t>
            </a:r>
            <a:r>
              <a:rPr lang="zh-CN" altLang="en-US" sz="1800" dirty="0">
                <a:latin typeface="微软雅黑" panose="020B0503020204020204" pitchFamily="34" charset="-122"/>
                <a:ea typeface="微软雅黑" panose="020B0503020204020204" pitchFamily="34" charset="-122"/>
              </a:rPr>
              <a:t>方法将事件设为</a:t>
            </a:r>
            <a:r>
              <a:rPr lang="en-US" altLang="zh-CN" sz="1800" dirty="0">
                <a:latin typeface="微软雅黑" panose="020B0503020204020204" pitchFamily="34" charset="-122"/>
                <a:ea typeface="微软雅黑" panose="020B0503020204020204" pitchFamily="34" charset="-122"/>
              </a:rPr>
              <a:t>true</a:t>
            </a:r>
            <a:r>
              <a:rPr lang="zh-CN" altLang="en-US" sz="1800" dirty="0">
                <a:latin typeface="微软雅黑" panose="020B0503020204020204" pitchFamily="34" charset="-122"/>
                <a:ea typeface="微软雅黑" panose="020B0503020204020204" pitchFamily="34" charset="-122"/>
              </a:rPr>
              <a:t>后，不会去调用</a:t>
            </a:r>
            <a:r>
              <a:rPr lang="en-US" altLang="zh-CN" sz="1800" dirty="0">
                <a:latin typeface="微软雅黑" panose="020B0503020204020204" pitchFamily="34" charset="-122"/>
                <a:ea typeface="微软雅黑" panose="020B0503020204020204" pitchFamily="34" charset="-122"/>
              </a:rPr>
              <a:t>Reset</a:t>
            </a:r>
            <a:r>
              <a:rPr lang="zh-CN" altLang="en-US" sz="1800" dirty="0">
                <a:latin typeface="微软雅黑" panose="020B0503020204020204" pitchFamily="34" charset="-122"/>
                <a:ea typeface="微软雅黑" panose="020B0503020204020204" pitchFamily="34" charset="-122"/>
              </a:rPr>
              <a:t>方法，这将导致事件一直处于</a:t>
            </a:r>
            <a:r>
              <a:rPr lang="en-US" altLang="zh-CN" sz="1800" dirty="0">
                <a:latin typeface="微软雅黑" panose="020B0503020204020204" pitchFamily="34" charset="-122"/>
                <a:ea typeface="微软雅黑" panose="020B0503020204020204" pitchFamily="34" charset="-122"/>
              </a:rPr>
              <a:t>true</a:t>
            </a:r>
            <a:r>
              <a:rPr lang="zh-CN" altLang="en-US" sz="1800" dirty="0">
                <a:latin typeface="微软雅黑" panose="020B0503020204020204" pitchFamily="34" charset="-122"/>
                <a:ea typeface="微软雅黑" panose="020B0503020204020204" pitchFamily="34" charset="-122"/>
              </a:rPr>
              <a:t>，其它等待的多个线程都会得到执行，直到你手动调用</a:t>
            </a:r>
            <a:r>
              <a:rPr lang="en-US" altLang="zh-CN" sz="1800" dirty="0">
                <a:latin typeface="微软雅黑" panose="020B0503020204020204" pitchFamily="34" charset="-122"/>
                <a:ea typeface="微软雅黑" panose="020B0503020204020204" pitchFamily="34" charset="-122"/>
              </a:rPr>
              <a:t>Reset</a:t>
            </a:r>
            <a:r>
              <a:rPr lang="zh-CN" altLang="en-US" sz="1800" dirty="0">
                <a:latin typeface="微软雅黑" panose="020B0503020204020204" pitchFamily="34" charset="-122"/>
                <a:ea typeface="微软雅黑" panose="020B0503020204020204" pitchFamily="34" charset="-122"/>
              </a:rPr>
              <a:t>方法。相当于你</a:t>
            </a:r>
            <a:r>
              <a:rPr lang="zh-CN" altLang="en-US" sz="1800" dirty="0">
                <a:solidFill>
                  <a:srgbClr val="D32B2B"/>
                </a:solidFill>
                <a:latin typeface="微软雅黑" panose="020B0503020204020204" pitchFamily="34" charset="-122"/>
                <a:ea typeface="微软雅黑" panose="020B0503020204020204" pitchFamily="34" charset="-122"/>
              </a:rPr>
              <a:t>把门打开后，需要手动去关（非自动门）</a:t>
            </a:r>
          </a:p>
        </p:txBody>
      </p:sp>
      <p:pic>
        <p:nvPicPr>
          <p:cNvPr id="3" name="图片 2"/>
          <p:cNvPicPr>
            <a:picLocks noChangeAspect="1"/>
          </p:cNvPicPr>
          <p:nvPr/>
        </p:nvPicPr>
        <p:blipFill>
          <a:blip r:embed="rId3"/>
          <a:stretch>
            <a:fillRect/>
          </a:stretch>
        </p:blipFill>
        <p:spPr>
          <a:xfrm>
            <a:off x="170999" y="2516703"/>
            <a:ext cx="8750317" cy="3653185"/>
          </a:xfrm>
          <a:prstGeom prst="rect">
            <a:avLst/>
          </a:prstGeom>
        </p:spPr>
      </p:pic>
    </p:spTree>
    <p:extLst>
      <p:ext uri="{BB962C8B-B14F-4D97-AF65-F5344CB8AC3E}">
        <p14:creationId xmlns:p14="http://schemas.microsoft.com/office/powerpoint/2010/main" val="33755489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r>
              <a:rPr lang="en-US" altLang="zh-CN" sz="1600" b="1" dirty="0">
                <a:solidFill>
                  <a:srgbClr val="004FB8"/>
                </a:solidFill>
                <a:latin typeface="微软雅黑" pitchFamily="34" charset="-122"/>
                <a:ea typeface="微软雅黑" pitchFamily="34" charset="-122"/>
              </a:rPr>
              <a:t>- Semaphore</a:t>
            </a:r>
            <a:endParaRPr lang="zh-CN" altLang="en-US" sz="1600" b="1" dirty="0">
              <a:solidFill>
                <a:srgbClr val="FF3300"/>
              </a:solidFill>
              <a:latin typeface="微软雅黑" pitchFamily="34" charset="-122"/>
              <a:ea typeface="微软雅黑" pitchFamily="34" charset="-122"/>
            </a:endParaRPr>
          </a:p>
        </p:txBody>
      </p:sp>
      <p:sp>
        <p:nvSpPr>
          <p:cNvPr id="2" name="矩形 1"/>
          <p:cNvSpPr/>
          <p:nvPr/>
        </p:nvSpPr>
        <p:spPr>
          <a:xfrm>
            <a:off x="395536" y="932527"/>
            <a:ext cx="8424936" cy="2862322"/>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类似互斥锁，但它可以允许多个线程同时访问一个共享资源。通过使用一个计数器来控制对共享资源的访问，如果计数器大于</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，就允许访问，如果等于</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，就拒绝访问。计数器累计的是“许可证”的数目，为了访问某个资源。线程必须从信号量获取一个</a:t>
            </a:r>
            <a:r>
              <a:rPr lang="zh-CN" altLang="en-US" sz="1800" dirty="0" smtClean="0">
                <a:latin typeface="微软雅黑" panose="020B0503020204020204" pitchFamily="34" charset="-122"/>
                <a:ea typeface="微软雅黑" panose="020B0503020204020204" pitchFamily="34" charset="-122"/>
              </a:rPr>
              <a:t>许可证。</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通常在使用信号量时，希望访问共享资源的线程将尝试获取一个许可证，如果信号量的计数器大于</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，线程将获取一个许可证并将信号量的计数器减</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，否则先线程将阻塞，直到获取一个许可证；当线程不再需要共享资源时，将释放锁拥有的许可证，并将许可证的数量加</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，如果有其他的线程正在等待许可证，那么该线程将立刻获取</a:t>
            </a:r>
            <a:r>
              <a:rPr lang="zh-CN" altLang="en-US" sz="1800" dirty="0" smtClean="0">
                <a:latin typeface="微软雅黑" panose="020B0503020204020204" pitchFamily="34" charset="-122"/>
                <a:ea typeface="微软雅黑" panose="020B0503020204020204" pitchFamily="34" charset="-122"/>
              </a:rPr>
              <a:t>许可证</a:t>
            </a:r>
            <a:endParaRPr lang="zh-CN" altLang="en-US" sz="1800" dirty="0">
              <a:latin typeface="微软雅黑" panose="020B0503020204020204" pitchFamily="34" charset="-122"/>
              <a:ea typeface="微软雅黑" panose="020B0503020204020204" pitchFamily="34" charset="-122"/>
            </a:endParaRPr>
          </a:p>
        </p:txBody>
      </p:sp>
      <p:sp>
        <p:nvSpPr>
          <p:cNvPr id="5" name="矩形 4"/>
          <p:cNvSpPr/>
          <p:nvPr/>
        </p:nvSpPr>
        <p:spPr>
          <a:xfrm>
            <a:off x="755576" y="4005064"/>
            <a:ext cx="7344816" cy="1754326"/>
          </a:xfrm>
          <a:prstGeom prst="rect">
            <a:avLst/>
          </a:prstGeom>
        </p:spPr>
        <p:txBody>
          <a:bodyPr wrap="square">
            <a:spAutoFit/>
          </a:bodyPr>
          <a:lstStyle/>
          <a:p>
            <a:r>
              <a:rPr lang="zh-CN" altLang="en-US" sz="1800" dirty="0">
                <a:latin typeface="华文新魏" panose="02010800040101010101" pitchFamily="2" charset="-122"/>
                <a:ea typeface="华文新魏" panose="02010800040101010101" pitchFamily="2" charset="-122"/>
              </a:rPr>
              <a:t>Public Semaphore（int initialCount，int maximumCount）</a:t>
            </a:r>
          </a:p>
          <a:p>
            <a:r>
              <a:rPr lang="zh-CN" altLang="en-US" sz="1800" dirty="0" smtClean="0">
                <a:latin typeface="华文新魏" panose="02010800040101010101" pitchFamily="2" charset="-122"/>
                <a:ea typeface="华文新魏" panose="02010800040101010101" pitchFamily="2" charset="-122"/>
              </a:rPr>
              <a:t>   initialCount</a:t>
            </a:r>
            <a:r>
              <a:rPr lang="en-US" altLang="zh-CN" sz="1800" dirty="0" smtClean="0">
                <a:latin typeface="华文新魏" panose="02010800040101010101" pitchFamily="2" charset="-122"/>
                <a:ea typeface="华文新魏" panose="02010800040101010101" pitchFamily="2" charset="-122"/>
              </a:rPr>
              <a:t>: </a:t>
            </a:r>
            <a:r>
              <a:rPr lang="zh-CN" altLang="en-US" sz="1800" dirty="0" smtClean="0">
                <a:latin typeface="华文新魏" panose="02010800040101010101" pitchFamily="2" charset="-122"/>
                <a:ea typeface="华文新魏" panose="02010800040101010101" pitchFamily="2" charset="-122"/>
              </a:rPr>
              <a:t>指</a:t>
            </a:r>
            <a:r>
              <a:rPr lang="zh-CN" altLang="en-US" sz="1800" dirty="0">
                <a:latin typeface="华文新魏" panose="02010800040101010101" pitchFamily="2" charset="-122"/>
                <a:ea typeface="华文新魏" panose="02010800040101010101" pitchFamily="2" charset="-122"/>
              </a:rPr>
              <a:t>信号量许可证的初始值</a:t>
            </a:r>
          </a:p>
          <a:p>
            <a:r>
              <a:rPr lang="zh-CN" altLang="en-US" sz="1800" dirty="0" smtClean="0">
                <a:latin typeface="华文新魏" panose="02010800040101010101" pitchFamily="2" charset="-122"/>
                <a:ea typeface="华文新魏" panose="02010800040101010101" pitchFamily="2" charset="-122"/>
              </a:rPr>
              <a:t>   maximumCount</a:t>
            </a:r>
            <a:r>
              <a:rPr lang="en-US" altLang="zh-CN" sz="1800" dirty="0" smtClean="0">
                <a:latin typeface="华文新魏" panose="02010800040101010101" pitchFamily="2" charset="-122"/>
                <a:ea typeface="华文新魏" panose="02010800040101010101" pitchFamily="2" charset="-122"/>
              </a:rPr>
              <a:t>: </a:t>
            </a:r>
            <a:r>
              <a:rPr lang="zh-CN" altLang="en-US" sz="1800" dirty="0" smtClean="0">
                <a:latin typeface="华文新魏" panose="02010800040101010101" pitchFamily="2" charset="-122"/>
                <a:ea typeface="华文新魏" panose="02010800040101010101" pitchFamily="2" charset="-122"/>
              </a:rPr>
              <a:t>为</a:t>
            </a:r>
            <a:r>
              <a:rPr lang="zh-CN" altLang="en-US" sz="1800" dirty="0">
                <a:latin typeface="华文新魏" panose="02010800040101010101" pitchFamily="2" charset="-122"/>
                <a:ea typeface="华文新魏" panose="02010800040101010101" pitchFamily="2" charset="-122"/>
              </a:rPr>
              <a:t>最大值</a:t>
            </a:r>
          </a:p>
          <a:p>
            <a:endParaRPr lang="zh-CN" altLang="en-US" sz="1800" dirty="0">
              <a:latin typeface="华文新魏" panose="02010800040101010101" pitchFamily="2" charset="-122"/>
              <a:ea typeface="华文新魏" panose="02010800040101010101" pitchFamily="2" charset="-122"/>
            </a:endParaRPr>
          </a:p>
          <a:p>
            <a:r>
              <a:rPr lang="zh-CN" altLang="en-US" sz="1800" dirty="0">
                <a:latin typeface="华文新魏" panose="02010800040101010101" pitchFamily="2" charset="-122"/>
                <a:ea typeface="华文新魏" panose="02010800040101010101" pitchFamily="2" charset="-122"/>
              </a:rPr>
              <a:t>获取许可证使用 </a:t>
            </a:r>
            <a:r>
              <a:rPr lang="zh-CN" altLang="en-US" sz="1800" b="1" dirty="0">
                <a:latin typeface="华文新魏" panose="02010800040101010101" pitchFamily="2" charset="-122"/>
                <a:ea typeface="华文新魏" panose="02010800040101010101" pitchFamily="2" charset="-122"/>
              </a:rPr>
              <a:t>WaitOne</a:t>
            </a:r>
            <a:r>
              <a:rPr lang="zh-CN" altLang="en-US" sz="1800" dirty="0">
                <a:latin typeface="华文新魏" panose="02010800040101010101" pitchFamily="2" charset="-122"/>
                <a:ea typeface="华文新魏" panose="02010800040101010101" pitchFamily="2" charset="-122"/>
              </a:rPr>
              <a:t>()</a:t>
            </a:r>
          </a:p>
          <a:p>
            <a:r>
              <a:rPr lang="zh-CN" altLang="en-US" sz="1800" dirty="0">
                <a:latin typeface="华文新魏" panose="02010800040101010101" pitchFamily="2" charset="-122"/>
                <a:ea typeface="华文新魏" panose="02010800040101010101" pitchFamily="2" charset="-122"/>
              </a:rPr>
              <a:t>释放时使用 </a:t>
            </a:r>
            <a:r>
              <a:rPr lang="zh-CN" altLang="en-US" sz="1800" b="1" dirty="0">
                <a:latin typeface="华文新魏" panose="02010800040101010101" pitchFamily="2" charset="-122"/>
                <a:ea typeface="华文新魏" panose="02010800040101010101" pitchFamily="2" charset="-122"/>
              </a:rPr>
              <a:t>Release</a:t>
            </a:r>
            <a:r>
              <a:rPr lang="zh-CN" altLang="en-US" sz="1800" dirty="0">
                <a:latin typeface="华文新魏" panose="02010800040101010101" pitchFamily="2" charset="-122"/>
                <a:ea typeface="华文新魏" panose="02010800040101010101" pitchFamily="2" charset="-122"/>
              </a:rPr>
              <a:t>() 或 </a:t>
            </a:r>
            <a:r>
              <a:rPr lang="zh-CN" altLang="en-US" sz="1800" b="1" dirty="0">
                <a:latin typeface="华文新魏" panose="02010800040101010101" pitchFamily="2" charset="-122"/>
                <a:ea typeface="华文新魏" panose="02010800040101010101" pitchFamily="2" charset="-122"/>
              </a:rPr>
              <a:t>Release(int releaseCount)</a:t>
            </a:r>
          </a:p>
        </p:txBody>
      </p:sp>
    </p:spTree>
    <p:extLst>
      <p:ext uri="{BB962C8B-B14F-4D97-AF65-F5344CB8AC3E}">
        <p14:creationId xmlns:p14="http://schemas.microsoft.com/office/powerpoint/2010/main" val="15793957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r>
              <a:rPr lang="en-US" altLang="zh-CN" sz="1600" b="1" dirty="0">
                <a:solidFill>
                  <a:srgbClr val="004FB8"/>
                </a:solidFill>
                <a:latin typeface="微软雅黑" pitchFamily="34" charset="-122"/>
                <a:ea typeface="微软雅黑" pitchFamily="34" charset="-122"/>
              </a:rPr>
              <a:t>- Semaphore</a:t>
            </a:r>
            <a:endParaRPr lang="zh-CN" altLang="en-US" sz="1600" b="1" dirty="0">
              <a:solidFill>
                <a:srgbClr val="FF3300"/>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5680" y="836712"/>
            <a:ext cx="9030816" cy="5466654"/>
          </a:xfrm>
          <a:prstGeom prst="rect">
            <a:avLst/>
          </a:prstGeom>
        </p:spPr>
      </p:pic>
    </p:spTree>
    <p:extLst>
      <p:ext uri="{BB962C8B-B14F-4D97-AF65-F5344CB8AC3E}">
        <p14:creationId xmlns:p14="http://schemas.microsoft.com/office/powerpoint/2010/main" val="4787307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r>
              <a:rPr lang="en-US" altLang="zh-CN" sz="1600" b="1" dirty="0">
                <a:solidFill>
                  <a:srgbClr val="004FB8"/>
                </a:solidFill>
                <a:latin typeface="微软雅黑" pitchFamily="34" charset="-122"/>
                <a:ea typeface="微软雅黑" pitchFamily="34" charset="-122"/>
              </a:rPr>
              <a:t>- Semaphore</a:t>
            </a:r>
            <a:endParaRPr lang="zh-CN" altLang="en-US" sz="1600" b="1" dirty="0">
              <a:solidFill>
                <a:srgbClr val="FF3300"/>
              </a:solidFill>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475656" y="908720"/>
            <a:ext cx="5616624" cy="5116416"/>
          </a:xfrm>
          <a:prstGeom prst="rect">
            <a:avLst/>
          </a:prstGeom>
        </p:spPr>
      </p:pic>
    </p:spTree>
    <p:extLst>
      <p:ext uri="{BB962C8B-B14F-4D97-AF65-F5344CB8AC3E}">
        <p14:creationId xmlns:p14="http://schemas.microsoft.com/office/powerpoint/2010/main" val="1674066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0355" name="副标题 2"/>
          <p:cNvSpPr txBox="1">
            <a:spLocks/>
          </p:cNvSpPr>
          <p:nvPr/>
        </p:nvSpPr>
        <p:spPr bwMode="auto">
          <a:xfrm>
            <a:off x="170999" y="49188"/>
            <a:ext cx="2096745"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线程概念</a:t>
            </a:r>
            <a:endParaRPr lang="zh-CN" altLang="en-US" sz="2000" b="1" dirty="0">
              <a:solidFill>
                <a:srgbClr val="FF3300"/>
              </a:solidFill>
              <a:latin typeface="微软雅黑" pitchFamily="34" charset="-122"/>
              <a:ea typeface="微软雅黑" pitchFamily="34" charset="-122"/>
            </a:endParaRPr>
          </a:p>
        </p:txBody>
      </p:sp>
      <p:pic>
        <p:nvPicPr>
          <p:cNvPr id="100357" name="图片 8"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10091" y="6364327"/>
            <a:ext cx="10715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0358" name="AutoShape 6"/>
          <p:cNvCxnSpPr>
            <a:cxnSpLocks noChangeShapeType="1"/>
          </p:cNvCxnSpPr>
          <p:nvPr/>
        </p:nvCxnSpPr>
        <p:spPr bwMode="auto">
          <a:xfrm>
            <a:off x="9324528" y="3449905"/>
            <a:ext cx="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359" name="AutoShape 7"/>
          <p:cNvCxnSpPr>
            <a:cxnSpLocks noChangeShapeType="1"/>
          </p:cNvCxnSpPr>
          <p:nvPr/>
        </p:nvCxnSpPr>
        <p:spPr bwMode="auto">
          <a:xfrm>
            <a:off x="180528" y="3449905"/>
            <a:ext cx="9144000" cy="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文本框 1"/>
          <p:cNvSpPr txBox="1"/>
          <p:nvPr/>
        </p:nvSpPr>
        <p:spPr>
          <a:xfrm>
            <a:off x="834960" y="1340768"/>
            <a:ext cx="8094031" cy="1200329"/>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线程内核</a:t>
            </a:r>
            <a:r>
              <a:rPr lang="zh-CN" altLang="en-US" sz="1800" b="1" dirty="0" smtClean="0">
                <a:latin typeface="微软雅黑" panose="020B0503020204020204" pitchFamily="34" charset="-122"/>
                <a:ea typeface="微软雅黑" panose="020B0503020204020204" pitchFamily="34" charset="-122"/>
              </a:rPr>
              <a:t>对象</a:t>
            </a:r>
            <a:r>
              <a:rPr lang="en-US" altLang="zh-CN" sz="1800" b="1" dirty="0" smtClean="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OS</a:t>
            </a:r>
            <a:r>
              <a:rPr lang="zh-CN" altLang="en-US" sz="1800" dirty="0">
                <a:latin typeface="微软雅黑" panose="020B0503020204020204" pitchFamily="34" charset="-122"/>
                <a:ea typeface="微软雅黑" panose="020B0503020204020204" pitchFamily="34" charset="-122"/>
              </a:rPr>
              <a:t>为系统中创建的每个线程都分配并初始化这样的一个</a:t>
            </a:r>
            <a:r>
              <a:rPr lang="zh-CN" altLang="en-US" sz="1800" dirty="0" smtClean="0">
                <a:latin typeface="微软雅黑" panose="020B0503020204020204" pitchFamily="34" charset="-122"/>
                <a:ea typeface="微软雅黑" panose="020B0503020204020204" pitchFamily="34" charset="-122"/>
              </a:rPr>
              <a:t>数据结构</a:t>
            </a:r>
            <a:r>
              <a:rPr lang="en-US" altLang="zh-CN" sz="1800" dirty="0" smtClean="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 它</a:t>
            </a:r>
            <a:r>
              <a:rPr lang="zh-CN" altLang="en-US" sz="1800" dirty="0">
                <a:latin typeface="微软雅黑" panose="020B0503020204020204" pitchFamily="34" charset="-122"/>
                <a:ea typeface="微软雅黑" panose="020B0503020204020204" pitchFamily="34" charset="-122"/>
              </a:rPr>
              <a:t>包含一组对线程进行描述的属性。还包含</a:t>
            </a:r>
            <a:r>
              <a:rPr lang="zh-CN" altLang="en-US" sz="1800" dirty="0" smtClean="0">
                <a:latin typeface="微软雅黑" panose="020B0503020204020204" pitchFamily="34" charset="-122"/>
                <a:ea typeface="微软雅黑" panose="020B0503020204020204" pitchFamily="34" charset="-122"/>
              </a:rPr>
              <a:t>所谓</a:t>
            </a:r>
            <a:r>
              <a:rPr lang="zh-CN" altLang="en-US" sz="1800" dirty="0">
                <a:latin typeface="微软雅黑" panose="020B0503020204020204" pitchFamily="34" charset="-122"/>
                <a:ea typeface="微软雅黑" panose="020B0503020204020204" pitchFamily="34" charset="-122"/>
              </a:rPr>
              <a:t>的线程</a:t>
            </a:r>
            <a:r>
              <a:rPr lang="zh-CN" altLang="en-US" sz="1800" dirty="0" smtClean="0">
                <a:latin typeface="微软雅黑" panose="020B0503020204020204" pitchFamily="34" charset="-122"/>
                <a:ea typeface="微软雅黑" panose="020B0503020204020204" pitchFamily="34" charset="-122"/>
              </a:rPr>
              <a:t>上下文</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thread context</a:t>
            </a:r>
            <a:r>
              <a:rPr lang="en-US" altLang="zh-CN" sz="1800" dirty="0" smtClean="0">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安全设置</a:t>
            </a:r>
            <a:r>
              <a:rPr lang="zh-CN" altLang="en-US" sz="1800" dirty="0">
                <a:latin typeface="微软雅黑" panose="020B0503020204020204" pitchFamily="34" charset="-122"/>
                <a:ea typeface="微软雅黑" panose="020B0503020204020204" pitchFamily="34" charset="-122"/>
              </a:rPr>
              <a:t>、</a:t>
            </a:r>
            <a:r>
              <a:rPr lang="zh-CN" altLang="en-US" sz="1800" dirty="0">
                <a:solidFill>
                  <a:srgbClr val="004FB8"/>
                </a:solidFill>
                <a:latin typeface="微软雅黑" panose="020B0503020204020204" pitchFamily="34" charset="-122"/>
                <a:ea typeface="微软雅黑" panose="020B0503020204020204" pitchFamily="34" charset="-122"/>
              </a:rPr>
              <a:t>宿主设置</a:t>
            </a:r>
            <a:r>
              <a:rPr lang="zh-CN" altLang="en-US" sz="1800" dirty="0">
                <a:latin typeface="微软雅黑" panose="020B0503020204020204" pitchFamily="34" charset="-122"/>
                <a:ea typeface="微软雅黑" panose="020B0503020204020204" pitchFamily="34" charset="-122"/>
              </a:rPr>
              <a:t>、</a:t>
            </a:r>
            <a:r>
              <a:rPr lang="zh-CN" altLang="en-US" sz="1800" dirty="0">
                <a:solidFill>
                  <a:srgbClr val="00B050"/>
                </a:solidFill>
                <a:latin typeface="微软雅黑" panose="020B0503020204020204" pitchFamily="34" charset="-122"/>
                <a:ea typeface="微软雅黑" panose="020B0503020204020204" pitchFamily="34" charset="-122"/>
              </a:rPr>
              <a:t>逻辑调用</a:t>
            </a:r>
            <a:r>
              <a:rPr lang="zh-CN" altLang="en-US" sz="1800" dirty="0" smtClean="0">
                <a:solidFill>
                  <a:srgbClr val="00B050"/>
                </a:solidFill>
                <a:latin typeface="微软雅黑" panose="020B0503020204020204" pitchFamily="34" charset="-122"/>
                <a:ea typeface="微软雅黑" panose="020B0503020204020204" pitchFamily="34" charset="-122"/>
              </a:rPr>
              <a:t>上下文</a:t>
            </a:r>
            <a:r>
              <a:rPr lang="zh-CN" altLang="en-US" sz="1800" dirty="0">
                <a:solidFill>
                  <a:srgbClr val="00B050"/>
                </a:solidFill>
                <a:latin typeface="微软雅黑" panose="020B0503020204020204" pitchFamily="34" charset="-122"/>
                <a:ea typeface="微软雅黑" panose="020B0503020204020204" pitchFamily="34" charset="-122"/>
              </a:rPr>
              <a:t>数据</a:t>
            </a:r>
            <a:r>
              <a:rPr lang="en-US" altLang="zh-CN"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99599" y="692696"/>
            <a:ext cx="3057247"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线程的核心要素</a:t>
            </a:r>
            <a:endParaRPr lang="zh-CN" altLang="en-US" sz="32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792088" y="2708920"/>
            <a:ext cx="8094031" cy="923330"/>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线程环境块（</a:t>
            </a:r>
            <a:r>
              <a:rPr lang="en-US" altLang="zh-CN" sz="1800" b="1" dirty="0">
                <a:latin typeface="微软雅黑" panose="020B0503020204020204" pitchFamily="34" charset="-122"/>
                <a:ea typeface="微软雅黑" panose="020B0503020204020204" pitchFamily="34" charset="-122"/>
              </a:rPr>
              <a:t>TEB</a:t>
            </a:r>
            <a:r>
              <a:rPr lang="zh-CN" altLang="en-US" sz="1800" b="1" dirty="0" smtClean="0">
                <a:latin typeface="微软雅黑" panose="020B0503020204020204" pitchFamily="34" charset="-122"/>
                <a:ea typeface="微软雅黑" panose="020B0503020204020204" pitchFamily="34" charset="-122"/>
              </a:rPr>
              <a:t>）</a:t>
            </a:r>
            <a:r>
              <a:rPr lang="en-US" altLang="zh-CN" sz="1800" b="1" dirty="0" smtClean="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TEB</a:t>
            </a:r>
            <a:r>
              <a:rPr lang="zh-CN" altLang="en-US" sz="1800" dirty="0">
                <a:latin typeface="微软雅黑" panose="020B0503020204020204" pitchFamily="34" charset="-122"/>
                <a:ea typeface="微软雅黑" panose="020B0503020204020204" pitchFamily="34" charset="-122"/>
              </a:rPr>
              <a:t>是在用户模式</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应用程序代码能快速访问的地址空间</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中分配</a:t>
            </a:r>
            <a:r>
              <a:rPr lang="zh-CN" altLang="en-US" sz="1800" dirty="0" smtClean="0">
                <a:latin typeface="微软雅黑" panose="020B0503020204020204" pitchFamily="34" charset="-122"/>
                <a:ea typeface="微软雅黑" panose="020B0503020204020204" pitchFamily="34" charset="-122"/>
              </a:rPr>
              <a:t>和</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初始化</a:t>
            </a:r>
            <a:r>
              <a:rPr lang="zh-CN" altLang="en-US" sz="1800" dirty="0">
                <a:latin typeface="微软雅黑" panose="020B0503020204020204" pitchFamily="34" charset="-122"/>
                <a:ea typeface="微软雅黑" panose="020B0503020204020204" pitchFamily="34" charset="-122"/>
              </a:rPr>
              <a:t>的一个内存块</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792088" y="3853497"/>
            <a:ext cx="8094031" cy="1200329"/>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用户模式</a:t>
            </a:r>
            <a:r>
              <a:rPr lang="zh-CN" altLang="en-US" sz="1800" b="1" dirty="0" smtClean="0">
                <a:latin typeface="微软雅黑" panose="020B0503020204020204" pitchFamily="34" charset="-122"/>
                <a:ea typeface="微软雅黑" panose="020B0503020204020204" pitchFamily="34" charset="-122"/>
              </a:rPr>
              <a:t>栈</a:t>
            </a:r>
            <a:r>
              <a:rPr lang="en-US" altLang="zh-CN" sz="1800" b="1" dirty="0" smtClean="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用户存储传给方法的局部变量和实参。它还包含一个地址，</a:t>
            </a:r>
            <a:r>
              <a:rPr lang="zh-CN" altLang="en-US" sz="1800" dirty="0" smtClean="0">
                <a:latin typeface="微软雅黑" panose="020B0503020204020204" pitchFamily="34" charset="-122"/>
                <a:ea typeface="微软雅黑" panose="020B0503020204020204" pitchFamily="34" charset="-122"/>
              </a:rPr>
              <a:t>指出</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当前</a:t>
            </a:r>
            <a:r>
              <a:rPr lang="zh-CN" altLang="en-US" sz="1800" dirty="0">
                <a:latin typeface="微软雅黑" panose="020B0503020204020204" pitchFamily="34" charset="-122"/>
                <a:ea typeface="微软雅黑" panose="020B0503020204020204" pitchFamily="34" charset="-122"/>
              </a:rPr>
              <a:t>方法返回时，线程接着从什么地方开始</a:t>
            </a:r>
            <a:r>
              <a:rPr lang="zh-CN" altLang="en-US" sz="1800" dirty="0" smtClean="0">
                <a:latin typeface="微软雅黑" panose="020B0503020204020204" pitchFamily="34" charset="-122"/>
                <a:ea typeface="微软雅黑" panose="020B0503020204020204" pitchFamily="34" charset="-122"/>
              </a:rPr>
              <a:t>执行默认 </a:t>
            </a:r>
            <a:r>
              <a:rPr lang="en-US" altLang="zh-CN" sz="1800" dirty="0">
                <a:latin typeface="微软雅黑" panose="020B0503020204020204" pitchFamily="34" charset="-122"/>
                <a:ea typeface="微软雅黑" panose="020B0503020204020204" pitchFamily="34" charset="-122"/>
              </a:rPr>
              <a:t>windows </a:t>
            </a:r>
            <a:r>
              <a:rPr lang="zh-CN" altLang="en-US" sz="1800" dirty="0" smtClean="0">
                <a:latin typeface="微软雅黑" panose="020B0503020204020204" pitchFamily="34" charset="-122"/>
                <a:ea typeface="微软雅黑" panose="020B0503020204020204" pitchFamily="34" charset="-122"/>
              </a:rPr>
              <a:t>为</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每个</a:t>
            </a:r>
            <a:r>
              <a:rPr lang="zh-CN" altLang="en-US" sz="1800" dirty="0">
                <a:latin typeface="微软雅黑" panose="020B0503020204020204" pitchFamily="34" charset="-122"/>
                <a:ea typeface="微软雅黑" panose="020B0503020204020204" pitchFamily="34" charset="-122"/>
              </a:rPr>
              <a:t>线程的用户模式栈分配 </a:t>
            </a:r>
            <a:r>
              <a:rPr lang="en-US" altLang="zh-CN" sz="1800" dirty="0">
                <a:latin typeface="微软雅黑" panose="020B0503020204020204" pitchFamily="34" charset="-122"/>
                <a:ea typeface="微软雅黑" panose="020B0503020204020204" pitchFamily="34" charset="-122"/>
              </a:rPr>
              <a:t>1MB </a:t>
            </a:r>
            <a:r>
              <a:rPr lang="zh-CN" altLang="en-US" sz="1800" dirty="0">
                <a:latin typeface="微软雅黑" panose="020B0503020204020204" pitchFamily="34" charset="-122"/>
                <a:ea typeface="微软雅黑" panose="020B0503020204020204" pitchFamily="34" charset="-122"/>
              </a:rPr>
              <a:t>内存</a:t>
            </a:r>
          </a:p>
        </p:txBody>
      </p:sp>
      <p:sp>
        <p:nvSpPr>
          <p:cNvPr id="17" name="文本框 16"/>
          <p:cNvSpPr txBox="1"/>
          <p:nvPr/>
        </p:nvSpPr>
        <p:spPr>
          <a:xfrm>
            <a:off x="720080" y="5211777"/>
            <a:ext cx="8094031" cy="1200329"/>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内核模式</a:t>
            </a:r>
            <a:r>
              <a:rPr lang="zh-CN" altLang="en-US" sz="1800" b="1" dirty="0" smtClean="0">
                <a:latin typeface="微软雅黑" panose="020B0503020204020204" pitchFamily="34" charset="-122"/>
                <a:ea typeface="微软雅黑" panose="020B0503020204020204" pitchFamily="34" charset="-122"/>
              </a:rPr>
              <a:t>栈</a:t>
            </a:r>
            <a:r>
              <a:rPr lang="en-US" altLang="zh-CN" sz="1800" b="1" dirty="0" smtClean="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应用程序代码向</a:t>
            </a:r>
            <a:r>
              <a:rPr lang="en-US" altLang="zh-CN" sz="1800" dirty="0">
                <a:latin typeface="微软雅黑" panose="020B0503020204020204" pitchFamily="34" charset="-122"/>
                <a:ea typeface="微软雅黑" panose="020B0503020204020204" pitchFamily="34" charset="-122"/>
              </a:rPr>
              <a:t>OS</a:t>
            </a:r>
            <a:r>
              <a:rPr lang="zh-CN" altLang="en-US" sz="1800" dirty="0">
                <a:latin typeface="微软雅黑" panose="020B0503020204020204" pitchFamily="34" charset="-122"/>
                <a:ea typeface="微软雅黑" panose="020B0503020204020204" pitchFamily="34" charset="-122"/>
              </a:rPr>
              <a:t>中的一个内核模式的函数传递实参时，还会</a:t>
            </a:r>
            <a:r>
              <a:rPr lang="zh-CN" altLang="en-US" sz="1800" dirty="0" smtClean="0">
                <a:latin typeface="微软雅黑" panose="020B0503020204020204" pitchFamily="34" charset="-122"/>
                <a:ea typeface="微软雅黑" panose="020B0503020204020204" pitchFamily="34" charset="-122"/>
              </a:rPr>
              <a:t>使</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用</a:t>
            </a:r>
            <a:r>
              <a:rPr lang="zh-CN" altLang="en-US" sz="1800" dirty="0">
                <a:latin typeface="微软雅黑" panose="020B0503020204020204" pitchFamily="34" charset="-122"/>
                <a:ea typeface="微软雅黑" panose="020B0503020204020204" pitchFamily="34" charset="-122"/>
              </a:rPr>
              <a:t>内核模式栈。应用程序是不能访问内核</a:t>
            </a:r>
            <a:r>
              <a:rPr lang="zh-CN" altLang="en-US" sz="1800" dirty="0" smtClean="0">
                <a:latin typeface="微软雅黑" panose="020B0503020204020204" pitchFamily="34" charset="-122"/>
                <a:ea typeface="微软雅黑" panose="020B0503020204020204" pitchFamily="34" charset="-122"/>
              </a:rPr>
              <a:t>模式栈</a:t>
            </a:r>
            <a:r>
              <a:rPr lang="zh-CN" altLang="en-US" sz="1800" dirty="0">
                <a:latin typeface="微软雅黑" panose="020B0503020204020204" pitchFamily="34" charset="-122"/>
                <a:ea typeface="微软雅黑" panose="020B0503020204020204" pitchFamily="34" charset="-122"/>
              </a:rPr>
              <a:t>，这个是</a:t>
            </a:r>
            <a:r>
              <a:rPr lang="zh-CN" altLang="en-US" sz="1800" dirty="0" smtClean="0">
                <a:latin typeface="微软雅黑" panose="020B0503020204020204" pitchFamily="34" charset="-122"/>
                <a:ea typeface="微软雅黑" panose="020B0503020204020204" pitchFamily="34" charset="-122"/>
              </a:rPr>
              <a:t>由</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windows</a:t>
            </a:r>
            <a:r>
              <a:rPr lang="zh-CN" altLang="en-US" sz="1800" dirty="0">
                <a:latin typeface="微软雅黑" panose="020B0503020204020204" pitchFamily="34" charset="-122"/>
                <a:ea typeface="微软雅黑" panose="020B0503020204020204" pitchFamily="34" charset="-122"/>
              </a:rPr>
              <a:t>来完成的，它负责把用户模式栈复制到内核模式栈</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47637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r>
              <a:rPr lang="en-US" altLang="zh-CN" sz="1600" b="1" dirty="0">
                <a:solidFill>
                  <a:srgbClr val="004FB8"/>
                </a:solidFill>
                <a:latin typeface="微软雅黑" pitchFamily="34" charset="-122"/>
                <a:ea typeface="微软雅黑" pitchFamily="34" charset="-122"/>
              </a:rPr>
              <a:t>- </a:t>
            </a:r>
            <a:r>
              <a:rPr lang="en-US" altLang="zh-CN" sz="1600" b="1" dirty="0" err="1">
                <a:solidFill>
                  <a:srgbClr val="004FB8"/>
                </a:solidFill>
                <a:latin typeface="微软雅黑" pitchFamily="34" charset="-122"/>
                <a:ea typeface="微软雅黑" pitchFamily="34" charset="-122"/>
              </a:rPr>
              <a:t>Mutex</a:t>
            </a:r>
            <a:endParaRPr lang="zh-CN" altLang="en-US" sz="1600" b="1" dirty="0">
              <a:solidFill>
                <a:srgbClr val="FF3300"/>
              </a:solidFill>
              <a:latin typeface="微软雅黑" pitchFamily="34" charset="-122"/>
              <a:ea typeface="微软雅黑" pitchFamily="34" charset="-122"/>
            </a:endParaRPr>
          </a:p>
        </p:txBody>
      </p:sp>
      <p:sp>
        <p:nvSpPr>
          <p:cNvPr id="2" name="矩形 1"/>
          <p:cNvSpPr/>
          <p:nvPr/>
        </p:nvSpPr>
        <p:spPr>
          <a:xfrm>
            <a:off x="395536" y="1224042"/>
            <a:ext cx="8424936" cy="1200329"/>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互拆体，代表一个互拆的锁。当两个或更多线程需要同时访问一个共享资源时，系统需要使用同步机制来确保一次只有一个线程使用该资源。 </a:t>
            </a:r>
            <a:r>
              <a:rPr lang="en-US" altLang="zh-CN" sz="1800" dirty="0" err="1">
                <a:latin typeface="微软雅黑" panose="020B0503020204020204" pitchFamily="34" charset="-122"/>
                <a:ea typeface="微软雅黑" panose="020B0503020204020204" pitchFamily="34" charset="-122"/>
              </a:rPr>
              <a:t>Mutex</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是同步基元，它只向一个线程授予对共享资源的独占访问权。 如果一个线程获取了互斥体，则要获取该互斥体的第二个线程将被挂起，直到第一个线程释放该互斥体。 </a:t>
            </a:r>
          </a:p>
        </p:txBody>
      </p:sp>
      <p:sp>
        <p:nvSpPr>
          <p:cNvPr id="5" name="矩形 4"/>
          <p:cNvSpPr/>
          <p:nvPr/>
        </p:nvSpPr>
        <p:spPr>
          <a:xfrm>
            <a:off x="755576" y="2704852"/>
            <a:ext cx="7704856" cy="2308324"/>
          </a:xfrm>
          <a:prstGeom prst="rect">
            <a:avLst/>
          </a:prstGeom>
        </p:spPr>
        <p:txBody>
          <a:bodyPr wrap="square">
            <a:spAutoFit/>
          </a:bodyPr>
          <a:lstStyle/>
          <a:p>
            <a:r>
              <a:rPr lang="en-US" altLang="zh-CN" sz="1800" dirty="0" err="1">
                <a:latin typeface="华文新魏" panose="02010800040101010101" pitchFamily="2" charset="-122"/>
                <a:ea typeface="华文新魏" panose="02010800040101010101" pitchFamily="2" charset="-122"/>
              </a:rPr>
              <a:t>Mutex</a:t>
            </a:r>
            <a:r>
              <a:rPr lang="zh-CN" altLang="en-US" sz="1800" dirty="0">
                <a:latin typeface="华文新魏" panose="02010800040101010101" pitchFamily="2" charset="-122"/>
                <a:ea typeface="华文新魏" panose="02010800040101010101" pitchFamily="2" charset="-122"/>
              </a:rPr>
              <a:t>很像</a:t>
            </a:r>
            <a:r>
              <a:rPr lang="en-US" altLang="zh-CN" sz="1800" dirty="0" err="1">
                <a:latin typeface="华文新魏" panose="02010800040101010101" pitchFamily="2" charset="-122"/>
                <a:ea typeface="华文新魏" panose="02010800040101010101" pitchFamily="2" charset="-122"/>
              </a:rPr>
              <a:t>AutoResetEvent</a:t>
            </a:r>
            <a:r>
              <a:rPr lang="zh-CN" altLang="en-US" sz="1800" dirty="0">
                <a:latin typeface="华文新魏" panose="02010800040101010101" pitchFamily="2" charset="-122"/>
                <a:ea typeface="华文新魏" panose="02010800040101010101" pitchFamily="2" charset="-122"/>
              </a:rPr>
              <a:t>或者</a:t>
            </a:r>
            <a:r>
              <a:rPr lang="en-US" altLang="zh-CN" sz="1800" dirty="0">
                <a:latin typeface="华文新魏" panose="02010800040101010101" pitchFamily="2" charset="-122"/>
                <a:ea typeface="华文新魏" panose="02010800040101010101" pitchFamily="2" charset="-122"/>
              </a:rPr>
              <a:t>Semaphore(count = 1)</a:t>
            </a:r>
            <a:r>
              <a:rPr lang="zh-CN" altLang="en-US" sz="1800" dirty="0">
                <a:latin typeface="华文新魏" panose="02010800040101010101" pitchFamily="2" charset="-122"/>
                <a:ea typeface="华文新魏" panose="02010800040101010101" pitchFamily="2" charset="-122"/>
              </a:rPr>
              <a:t>，但有一些更复杂的逻辑：</a:t>
            </a:r>
          </a:p>
          <a:p>
            <a:endParaRPr lang="en-US" altLang="zh-CN" sz="1800" dirty="0" smtClean="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sz="1800" dirty="0" smtClean="0">
                <a:latin typeface="华文新魏" panose="02010800040101010101" pitchFamily="2" charset="-122"/>
                <a:ea typeface="华文新魏" panose="02010800040101010101" pitchFamily="2" charset="-122"/>
              </a:rPr>
              <a:t>首先</a:t>
            </a:r>
            <a:r>
              <a:rPr lang="zh-CN" altLang="en-US" sz="1800" dirty="0">
                <a:latin typeface="华文新魏" panose="02010800040101010101" pitchFamily="2" charset="-122"/>
                <a:ea typeface="华文新魏" panose="02010800040101010101" pitchFamily="2" charset="-122"/>
              </a:rPr>
              <a:t>，</a:t>
            </a:r>
            <a:r>
              <a:rPr lang="en-US" altLang="zh-CN" sz="1800" dirty="0" err="1">
                <a:latin typeface="华文新魏" panose="02010800040101010101" pitchFamily="2" charset="-122"/>
                <a:ea typeface="华文新魏" panose="02010800040101010101" pitchFamily="2" charset="-122"/>
              </a:rPr>
              <a:t>Mutex</a:t>
            </a:r>
            <a:r>
              <a:rPr lang="zh-CN" altLang="en-US" sz="1800" dirty="0">
                <a:latin typeface="华文新魏" panose="02010800040101010101" pitchFamily="2" charset="-122"/>
                <a:ea typeface="华文新魏" panose="02010800040101010101" pitchFamily="2" charset="-122"/>
              </a:rPr>
              <a:t>对象通过查询调用线程的</a:t>
            </a:r>
            <a:r>
              <a:rPr lang="en-US" altLang="zh-CN" sz="1800" dirty="0">
                <a:latin typeface="华文新魏" panose="02010800040101010101" pitchFamily="2" charset="-122"/>
                <a:ea typeface="华文新魏" panose="02010800040101010101" pitchFamily="2" charset="-122"/>
              </a:rPr>
              <a:t>ID</a:t>
            </a:r>
            <a:r>
              <a:rPr lang="zh-CN" altLang="en-US" sz="1800" dirty="0">
                <a:latin typeface="华文新魏" panose="02010800040101010101" pitchFamily="2" charset="-122"/>
                <a:ea typeface="华文新魏" panose="02010800040101010101" pitchFamily="2" charset="-122"/>
              </a:rPr>
              <a:t>记录了哪个线程获得了它。当线程调用</a:t>
            </a:r>
            <a:r>
              <a:rPr lang="en-US" altLang="zh-CN" sz="1800" dirty="0" err="1">
                <a:latin typeface="华文新魏" panose="02010800040101010101" pitchFamily="2" charset="-122"/>
                <a:ea typeface="华文新魏" panose="02010800040101010101" pitchFamily="2" charset="-122"/>
              </a:rPr>
              <a:t>ReleaseMutex</a:t>
            </a:r>
            <a:r>
              <a:rPr lang="zh-CN" altLang="en-US" sz="1800" dirty="0" smtClean="0">
                <a:latin typeface="华文新魏" panose="02010800040101010101" pitchFamily="2" charset="-122"/>
                <a:ea typeface="华文新魏" panose="02010800040101010101" pitchFamily="2" charset="-122"/>
              </a:rPr>
              <a:t>，</a:t>
            </a:r>
            <a:r>
              <a:rPr lang="en-US" altLang="zh-CN" sz="1800" dirty="0" err="1" smtClean="0">
                <a:latin typeface="华文新魏" panose="02010800040101010101" pitchFamily="2" charset="-122"/>
                <a:ea typeface="华文新魏" panose="02010800040101010101" pitchFamily="2" charset="-122"/>
              </a:rPr>
              <a:t>Mutex</a:t>
            </a:r>
            <a:r>
              <a:rPr lang="zh-CN" altLang="en-US" sz="1800" dirty="0">
                <a:latin typeface="华文新魏" panose="02010800040101010101" pitchFamily="2" charset="-122"/>
                <a:ea typeface="华文新魏" panose="02010800040101010101" pitchFamily="2" charset="-122"/>
              </a:rPr>
              <a:t>会确认是否为同一线程；</a:t>
            </a:r>
          </a:p>
          <a:p>
            <a:endParaRPr lang="en-US" altLang="zh-CN" sz="1800" dirty="0" smtClean="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sz="1800" dirty="0" smtClean="0">
                <a:latin typeface="华文新魏" panose="02010800040101010101" pitchFamily="2" charset="-122"/>
                <a:ea typeface="华文新魏" panose="02010800040101010101" pitchFamily="2" charset="-122"/>
              </a:rPr>
              <a:t>其次</a:t>
            </a:r>
            <a:r>
              <a:rPr lang="zh-CN" altLang="en-US" sz="1800" dirty="0">
                <a:latin typeface="华文新魏" panose="02010800040101010101" pitchFamily="2" charset="-122"/>
                <a:ea typeface="华文新魏" panose="02010800040101010101" pitchFamily="2" charset="-122"/>
              </a:rPr>
              <a:t>，</a:t>
            </a:r>
            <a:r>
              <a:rPr lang="en-US" altLang="zh-CN" sz="1800" dirty="0" err="1">
                <a:latin typeface="华文新魏" panose="02010800040101010101" pitchFamily="2" charset="-122"/>
                <a:ea typeface="华文新魏" panose="02010800040101010101" pitchFamily="2" charset="-122"/>
              </a:rPr>
              <a:t>Mutex</a:t>
            </a:r>
            <a:r>
              <a:rPr lang="zh-CN" altLang="en-US" sz="1800" dirty="0">
                <a:latin typeface="华文新魏" panose="02010800040101010101" pitchFamily="2" charset="-122"/>
                <a:ea typeface="华文新魏" panose="02010800040101010101" pitchFamily="2" charset="-122"/>
              </a:rPr>
              <a:t>维护一个递归计数指出被获得了多少次。只有当递归计数降为</a:t>
            </a:r>
            <a:r>
              <a:rPr lang="en-US" altLang="zh-CN" sz="1800" dirty="0">
                <a:latin typeface="华文新魏" panose="02010800040101010101" pitchFamily="2" charset="-122"/>
                <a:ea typeface="华文新魏" panose="02010800040101010101" pitchFamily="2" charset="-122"/>
              </a:rPr>
              <a:t>0</a:t>
            </a:r>
            <a:r>
              <a:rPr lang="zh-CN" altLang="en-US" sz="1800" dirty="0">
                <a:latin typeface="华文新魏" panose="02010800040101010101" pitchFamily="2" charset="-122"/>
                <a:ea typeface="华文新魏" panose="02010800040101010101" pitchFamily="2" charset="-122"/>
              </a:rPr>
              <a:t>时，其他线程才能获取</a:t>
            </a:r>
            <a:endParaRPr lang="zh-CN" altLang="en-US" sz="18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206066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r>
              <a:rPr lang="en-US" altLang="zh-CN" sz="1600" b="1" dirty="0">
                <a:solidFill>
                  <a:srgbClr val="004FB8"/>
                </a:solidFill>
                <a:latin typeface="微软雅黑" pitchFamily="34" charset="-122"/>
                <a:ea typeface="微软雅黑" pitchFamily="34" charset="-122"/>
              </a:rPr>
              <a:t>- </a:t>
            </a:r>
            <a:r>
              <a:rPr lang="en-US" altLang="zh-CN" sz="1600" b="1" dirty="0" err="1">
                <a:solidFill>
                  <a:srgbClr val="004FB8"/>
                </a:solidFill>
                <a:latin typeface="微软雅黑" pitchFamily="34" charset="-122"/>
                <a:ea typeface="微软雅黑" pitchFamily="34" charset="-122"/>
              </a:rPr>
              <a:t>Mutex</a:t>
            </a:r>
            <a:endParaRPr lang="zh-CN" altLang="en-US" sz="1600" b="1" dirty="0">
              <a:solidFill>
                <a:srgbClr val="FF3300"/>
              </a:solidFill>
              <a:latin typeface="微软雅黑" pitchFamily="34" charset="-122"/>
              <a:ea typeface="微软雅黑" pitchFamily="34" charset="-122"/>
            </a:endParaRPr>
          </a:p>
        </p:txBody>
      </p:sp>
      <p:pic>
        <p:nvPicPr>
          <p:cNvPr id="6" name="图片 5"/>
          <p:cNvPicPr>
            <a:picLocks noChangeAspect="1"/>
          </p:cNvPicPr>
          <p:nvPr/>
        </p:nvPicPr>
        <p:blipFill>
          <a:blip r:embed="rId3"/>
          <a:stretch>
            <a:fillRect/>
          </a:stretch>
        </p:blipFill>
        <p:spPr>
          <a:xfrm>
            <a:off x="1043608" y="764705"/>
            <a:ext cx="6984776" cy="6038970"/>
          </a:xfrm>
          <a:prstGeom prst="rect">
            <a:avLst/>
          </a:prstGeom>
        </p:spPr>
      </p:pic>
    </p:spTree>
    <p:extLst>
      <p:ext uri="{BB962C8B-B14F-4D97-AF65-F5344CB8AC3E}">
        <p14:creationId xmlns:p14="http://schemas.microsoft.com/office/powerpoint/2010/main" val="8211760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内核模式构造</a:t>
            </a:r>
            <a:endParaRPr lang="zh-CN" altLang="en-US" sz="1600" b="1" dirty="0">
              <a:solidFill>
                <a:srgbClr val="FF3300"/>
              </a:solidFill>
              <a:latin typeface="微软雅黑" pitchFamily="34" charset="-122"/>
              <a:ea typeface="微软雅黑" pitchFamily="34" charset="-122"/>
            </a:endParaRPr>
          </a:p>
        </p:txBody>
      </p:sp>
      <p:sp>
        <p:nvSpPr>
          <p:cNvPr id="2" name="Rectangle 1"/>
          <p:cNvSpPr>
            <a:spLocks noChangeArrowheads="1"/>
          </p:cNvSpPr>
          <p:nvPr/>
        </p:nvSpPr>
        <p:spPr bwMode="auto">
          <a:xfrm>
            <a:off x="35496" y="1467649"/>
            <a:ext cx="905727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44398"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AutoResetEvent</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1800" b="1" i="0" u="none" strike="noStrike" cap="none" normalizeH="0" baseline="0" dirty="0" smtClean="0">
                <a:ln>
                  <a:noFill/>
                </a:ln>
                <a:solidFill>
                  <a:srgbClr val="FF00FF"/>
                </a:solidFill>
                <a:effectLst/>
                <a:latin typeface="微软雅黑" panose="020B0503020204020204" pitchFamily="34" charset="-122"/>
                <a:ea typeface="微软雅黑" panose="020B0503020204020204" pitchFamily="34" charset="-122"/>
              </a:rPr>
              <a:t>ManualResetEvent</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Semaphore</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altLang="zh-CN" sz="1800" b="1" i="0" u="none" strike="noStrike" cap="none" normalizeH="0" baseline="0" dirty="0" smtClean="0">
                <a:ln>
                  <a:noFill/>
                </a:ln>
                <a:solidFill>
                  <a:srgbClr val="009300"/>
                </a:solidFill>
                <a:effectLst/>
                <a:latin typeface="微软雅黑" panose="020B0503020204020204" pitchFamily="34" charset="-122"/>
                <a:ea typeface="微软雅黑" panose="020B0503020204020204" pitchFamily="34" charset="-122"/>
              </a:rPr>
              <a:t>Mutex</a:t>
            </a:r>
            <a:r>
              <a:rPr kumimoji="0" lang="zh-CN"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行为比较：</a:t>
            </a:r>
            <a:endParaRPr kumimoji="0" lang="en-US"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当多个线程在</a:t>
            </a:r>
            <a:r>
              <a:rPr kumimoji="0" lang="zh-CN" altLang="zh-CN" sz="1800" b="1" i="0" u="none" strike="noStrike" cap="none" normalizeH="0" baseline="0" dirty="0" smtClean="0">
                <a:ln>
                  <a:noFill/>
                </a:ln>
                <a:solidFill>
                  <a:srgbClr val="3131FF"/>
                </a:solidFill>
                <a:effectLst/>
                <a:latin typeface="微软雅黑" panose="020B0503020204020204" pitchFamily="34" charset="-122"/>
                <a:ea typeface="微软雅黑" panose="020B0503020204020204" pitchFamily="34" charset="-122"/>
              </a:rPr>
              <a:t>AutoResetEvent</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上等待时，设置事件只会让</a:t>
            </a: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一个线程</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不再被阻塞；</a:t>
            </a:r>
            <a:endParaRPr kumimoji="0" lang="en-US"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endPar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当多个线程在</a:t>
            </a:r>
            <a:r>
              <a:rPr kumimoji="0" lang="zh-CN" altLang="zh-CN" sz="1800" b="1" i="0" u="none" strike="noStrike" cap="none" normalizeH="0" baseline="0" dirty="0" smtClean="0">
                <a:ln>
                  <a:noFill/>
                </a:ln>
                <a:solidFill>
                  <a:srgbClr val="FF00FF"/>
                </a:solidFill>
                <a:effectLst/>
                <a:latin typeface="微软雅黑" panose="020B0503020204020204" pitchFamily="34" charset="-122"/>
                <a:ea typeface="微软雅黑" panose="020B0503020204020204" pitchFamily="34" charset="-122"/>
              </a:rPr>
              <a:t>ManualResetEvent</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上等待时，设置事件会让</a:t>
            </a: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所有线程</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不再被阻塞；</a:t>
            </a:r>
            <a:endParaRPr kumimoji="0" lang="en-US"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endPar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当多个线程在</a:t>
            </a:r>
            <a:r>
              <a:rPr kumimoji="0" lang="zh-CN" altLang="zh-CN" sz="18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rPr>
              <a:t>Semaphore</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上等待时，释放信号量会让</a:t>
            </a: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releaseCount</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个线程不再被</a:t>
            </a:r>
            <a:r>
              <a:rPr kumimoji="0" lang="en-US"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r>
            <a:br>
              <a:rPr kumimoji="0" lang="en-US"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br>
            <a:r>
              <a:rPr kumimoji="0" lang="en-US"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 </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阻塞</a:t>
            </a: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(relaseCount</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是</a:t>
            </a:r>
            <a:r>
              <a:rPr kumimoji="0" lang="zh-CN" alt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Semaphore.Release</a:t>
            </a:r>
            <a:r>
              <a:rPr kumimoji="0" lang="zh-CN"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方法的参数</a:t>
            </a:r>
            <a:r>
              <a:rPr kumimoji="0" lang="zh-CN"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lang="en-US" altLang="zh-CN" sz="1800" dirty="0" smtClean="0">
                <a:solidFill>
                  <a:srgbClr val="000000"/>
                </a:solidFill>
                <a:latin typeface="微软雅黑" panose="020B0503020204020204" pitchFamily="34" charset="-122"/>
                <a:ea typeface="微软雅黑" panose="020B0503020204020204" pitchFamily="34" charset="-122"/>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endPar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当多个线程在 </a:t>
            </a:r>
            <a:r>
              <a:rPr kumimoji="0" lang="zh-CN" altLang="zh-CN" sz="1800" b="1" i="0" u="none" strike="noStrike" cap="none" normalizeH="0" baseline="0" dirty="0" smtClean="0">
                <a:ln>
                  <a:noFill/>
                </a:ln>
                <a:solidFill>
                  <a:srgbClr val="009300"/>
                </a:solidFill>
                <a:effectLst/>
                <a:latin typeface="微软雅黑" panose="020B0503020204020204" pitchFamily="34" charset="-122"/>
                <a:ea typeface="微软雅黑" panose="020B0503020204020204" pitchFamily="34" charset="-122"/>
              </a:rPr>
              <a:t>Mutex</a:t>
            </a:r>
            <a:r>
              <a:rPr kumimoji="0" lang="zh-CN" altLang="zh-CN" sz="1800" b="0" i="0" u="none" strike="noStrike" cap="none" normalizeH="0" baseline="0" dirty="0" smtClean="0">
                <a:ln>
                  <a:noFill/>
                </a:ln>
                <a:solidFill>
                  <a:srgbClr val="009300"/>
                </a:solidFill>
                <a:effectLst/>
                <a:latin typeface="微软雅黑" panose="020B0503020204020204" pitchFamily="34" charset="-122"/>
                <a:ea typeface="微软雅黑" panose="020B0503020204020204" pitchFamily="34" charset="-122"/>
              </a:rPr>
              <a:t> </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上等待时，</a:t>
            </a:r>
            <a:r>
              <a:rPr kumimoji="0" lang="zh-CN"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ReleaseMutex=0 </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时只会让</a:t>
            </a:r>
            <a:r>
              <a:rPr kumimoji="0" lang="zh-CN"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一个线程</a:t>
            </a:r>
            <a:r>
              <a:rPr kumimoji="0" 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不再被阻塞；</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8807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混合模式构造</a:t>
            </a:r>
            <a:endParaRPr lang="zh-CN" altLang="en-US" sz="1600" b="1" dirty="0">
              <a:solidFill>
                <a:srgbClr val="FF3300"/>
              </a:solidFill>
              <a:latin typeface="微软雅黑" pitchFamily="34" charset="-122"/>
              <a:ea typeface="微软雅黑" pitchFamily="34" charset="-122"/>
            </a:endParaRPr>
          </a:p>
        </p:txBody>
      </p:sp>
      <p:sp>
        <p:nvSpPr>
          <p:cNvPr id="13" name="矩形 12"/>
          <p:cNvSpPr/>
          <p:nvPr/>
        </p:nvSpPr>
        <p:spPr>
          <a:xfrm>
            <a:off x="251520" y="1156097"/>
            <a:ext cx="8748464" cy="4001095"/>
          </a:xfrm>
          <a:prstGeom prst="rect">
            <a:avLst/>
          </a:prstGeom>
        </p:spPr>
        <p:txBody>
          <a:bodyPr wrap="square">
            <a:spAutoFit/>
          </a:bodyPr>
          <a:lstStyle/>
          <a:p>
            <a:r>
              <a:rPr lang="zh-CN" altLang="en-US" sz="2000" b="1" dirty="0" smtClean="0">
                <a:latin typeface="微软雅黑" panose="020B0503020204020204" pitchFamily="34" charset="-122"/>
                <a:ea typeface="微软雅黑" panose="020B0503020204020204" pitchFamily="34" charset="-122"/>
              </a:rPr>
              <a:t>混合模式构造：</a:t>
            </a:r>
            <a:r>
              <a:rPr lang="zh-CN" altLang="en-US" sz="1800" dirty="0" smtClean="0">
                <a:latin typeface="微软雅黑" panose="020B0503020204020204" pitchFamily="34" charset="-122"/>
                <a:ea typeface="微软雅黑" panose="020B0503020204020204" pitchFamily="34" charset="-122"/>
              </a:rPr>
              <a:t>合并</a:t>
            </a:r>
            <a:r>
              <a:rPr lang="zh-CN" altLang="en-US" sz="1800" dirty="0">
                <a:latin typeface="微软雅黑" panose="020B0503020204020204" pitchFamily="34" charset="-122"/>
                <a:ea typeface="微软雅黑" panose="020B0503020204020204" pitchFamily="34" charset="-122"/>
              </a:rPr>
              <a:t>用户模式和内核模式的构造</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对于在一个构造上等待的线程，如果拥有这个构造的线程一直不释放它，则会出现：</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1)     </a:t>
            </a:r>
            <a:r>
              <a:rPr lang="zh-CN" altLang="en-US" sz="1800" dirty="0">
                <a:latin typeface="微软雅黑" panose="020B0503020204020204" pitchFamily="34" charset="-122"/>
                <a:ea typeface="微软雅黑" panose="020B0503020204020204" pitchFamily="34" charset="-122"/>
              </a:rPr>
              <a:t>如果是用户模式构造，则线程将一直占用</a:t>
            </a:r>
            <a:r>
              <a:rPr lang="en-US" altLang="zh-CN" sz="1800" dirty="0">
                <a:latin typeface="微软雅黑" panose="020B0503020204020204" pitchFamily="34" charset="-122"/>
                <a:ea typeface="微软雅黑" panose="020B0503020204020204" pitchFamily="34" charset="-122"/>
              </a:rPr>
              <a:t>CPU</a:t>
            </a:r>
            <a:r>
              <a:rPr lang="zh-CN" altLang="en-US" sz="1800" dirty="0">
                <a:latin typeface="微软雅黑" panose="020B0503020204020204" pitchFamily="34" charset="-122"/>
                <a:ea typeface="微软雅黑" panose="020B0503020204020204" pitchFamily="34" charset="-122"/>
              </a:rPr>
              <a:t>，我们称之为“活锁”。</a:t>
            </a:r>
          </a:p>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如果是内核模式构造，则线程将一直被阻塞，我们称之为“死锁”</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然后两者之间，死锁总是优于活锁，因为活锁既浪费</a:t>
            </a:r>
            <a:r>
              <a:rPr lang="en-US" altLang="zh-CN" sz="1800" dirty="0">
                <a:latin typeface="微软雅黑" panose="020B0503020204020204" pitchFamily="34" charset="-122"/>
                <a:ea typeface="微软雅黑" panose="020B0503020204020204" pitchFamily="34" charset="-122"/>
              </a:rPr>
              <a:t>CPU</a:t>
            </a:r>
            <a:r>
              <a:rPr lang="zh-CN" altLang="en-US" sz="1800" dirty="0">
                <a:latin typeface="微软雅黑" panose="020B0503020204020204" pitchFamily="34" charset="-122"/>
                <a:ea typeface="微软雅黑" panose="020B0503020204020204" pitchFamily="34" charset="-122"/>
              </a:rPr>
              <a:t>时间，又浪费内存。而死锁只浪费内存</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混合构造正是为了解决这种场景。其通过合并用户模式和内核模式实现：在没有线程竞争的时候，混合构造</a:t>
            </a:r>
            <a:r>
              <a:rPr lang="zh-CN" altLang="en-US" sz="1800" dirty="0" smtClean="0">
                <a:latin typeface="微软雅黑" panose="020B0503020204020204" pitchFamily="34" charset="-122"/>
                <a:ea typeface="微软雅黑" panose="020B0503020204020204" pitchFamily="34" charset="-122"/>
              </a:rPr>
              <a:t>提供了</a:t>
            </a:r>
            <a:r>
              <a:rPr lang="zh-CN" altLang="en-US" sz="1800" dirty="0">
                <a:latin typeface="微软雅黑" panose="020B0503020204020204" pitchFamily="34" charset="-122"/>
                <a:ea typeface="微软雅黑" panose="020B0503020204020204" pitchFamily="34" charset="-122"/>
              </a:rPr>
              <a:t>基元用户模式构造所具有的性能优势。多个线程同时竞争一个构造的时候，混合构造则使用基元内核模式的</a:t>
            </a:r>
            <a:r>
              <a:rPr lang="zh-CN" altLang="en-US" sz="1800" dirty="0" smtClean="0">
                <a:latin typeface="微软雅黑" panose="020B0503020204020204" pitchFamily="34" charset="-122"/>
                <a:ea typeface="微软雅黑" panose="020B0503020204020204" pitchFamily="34" charset="-122"/>
              </a:rPr>
              <a:t>构造</a:t>
            </a:r>
            <a:r>
              <a:rPr lang="zh-CN" altLang="en-US" sz="1800" dirty="0">
                <a:latin typeface="微软雅黑" panose="020B0503020204020204" pitchFamily="34" charset="-122"/>
                <a:ea typeface="微软雅黑" panose="020B0503020204020204" pitchFamily="34" charset="-122"/>
              </a:rPr>
              <a:t>来提供不“自旋”的优势。由于在大多数应用程序中，线程都很少同时竞争一个构造，所以在性能上的增强可以</a:t>
            </a:r>
          </a:p>
          <a:p>
            <a:r>
              <a:rPr lang="zh-CN" altLang="en-US" sz="1800" dirty="0" smtClean="0">
                <a:latin typeface="微软雅黑" panose="020B0503020204020204" pitchFamily="34" charset="-122"/>
                <a:ea typeface="微软雅黑" panose="020B0503020204020204" pitchFamily="34" charset="-122"/>
              </a:rPr>
              <a:t>使应用程序</a:t>
            </a:r>
            <a:r>
              <a:rPr lang="zh-CN" altLang="en-US" sz="1800" dirty="0">
                <a:latin typeface="微软雅黑" panose="020B0503020204020204" pitchFamily="34" charset="-122"/>
                <a:ea typeface="微软雅黑" panose="020B0503020204020204" pitchFamily="34" charset="-122"/>
              </a:rPr>
              <a:t>表现得更出色。</a:t>
            </a:r>
          </a:p>
        </p:txBody>
      </p:sp>
    </p:spTree>
    <p:extLst>
      <p:ext uri="{BB962C8B-B14F-4D97-AF65-F5344CB8AC3E}">
        <p14:creationId xmlns:p14="http://schemas.microsoft.com/office/powerpoint/2010/main" val="36390701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混合模式构造</a:t>
            </a:r>
            <a:endParaRPr lang="zh-CN" altLang="en-US" sz="1600" b="1" dirty="0">
              <a:solidFill>
                <a:srgbClr val="FF3300"/>
              </a:solidFill>
              <a:latin typeface="微软雅黑" pitchFamily="34" charset="-122"/>
              <a:ea typeface="微软雅黑" pitchFamily="34" charset="-122"/>
            </a:endParaRPr>
          </a:p>
        </p:txBody>
      </p:sp>
      <p:sp>
        <p:nvSpPr>
          <p:cNvPr id="2" name="矩形 1"/>
          <p:cNvSpPr/>
          <p:nvPr/>
        </p:nvSpPr>
        <p:spPr>
          <a:xfrm>
            <a:off x="1259632" y="1052736"/>
            <a:ext cx="5040560" cy="4832092"/>
          </a:xfrm>
          <a:prstGeom prst="rect">
            <a:avLst/>
          </a:prstGeom>
        </p:spPr>
        <p:txBody>
          <a:bodyPr wrap="square">
            <a:spAutoFit/>
          </a:bodyPr>
          <a:lstStyle/>
          <a:p>
            <a:r>
              <a:rPr lang="zh-CN" altLang="en-US" sz="2800" dirty="0" smtClean="0">
                <a:latin typeface="微软雅黑" panose="020B0503020204020204" pitchFamily="34" charset="-122"/>
                <a:ea typeface="微软雅黑" panose="020B0503020204020204" pitchFamily="34" charset="-122"/>
              </a:rPr>
              <a:t>Monitor\lock</a:t>
            </a:r>
            <a:endParaRPr lang="en-US" altLang="zh-CN" sz="280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ManualResetEventSlim</a:t>
            </a:r>
            <a:endParaRPr lang="en-US" altLang="zh-CN" sz="280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SemaphoreSlim</a:t>
            </a:r>
            <a:endParaRPr lang="en-US" altLang="zh-CN" sz="280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CountdownEvent</a:t>
            </a:r>
            <a:endParaRPr lang="en-US" altLang="zh-CN" sz="280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Barrier</a:t>
            </a:r>
            <a:endParaRPr lang="en-US" altLang="zh-CN" sz="280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ReaderWriterLockSlim</a:t>
            </a:r>
          </a:p>
        </p:txBody>
      </p:sp>
    </p:spTree>
    <p:extLst>
      <p:ext uri="{BB962C8B-B14F-4D97-AF65-F5344CB8AC3E}">
        <p14:creationId xmlns:p14="http://schemas.microsoft.com/office/powerpoint/2010/main" val="26160614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混合模式构造</a:t>
            </a:r>
            <a:r>
              <a:rPr lang="en-US" altLang="zh-CN" sz="1600" b="1" dirty="0" smtClean="0">
                <a:solidFill>
                  <a:srgbClr val="004FB8"/>
                </a:solidFill>
                <a:latin typeface="微软雅黑" pitchFamily="34" charset="-122"/>
                <a:ea typeface="微软雅黑" pitchFamily="34" charset="-122"/>
              </a:rPr>
              <a:t>-</a:t>
            </a:r>
            <a:r>
              <a:rPr lang="en-US" altLang="zh-CN" sz="1600" b="1" dirty="0" smtClean="0">
                <a:solidFill>
                  <a:srgbClr val="004FB8"/>
                </a:solidFill>
                <a:latin typeface="微软雅黑" pitchFamily="34" charset="-122"/>
                <a:ea typeface="微软雅黑" pitchFamily="34" charset="-122"/>
              </a:rPr>
              <a:t>Monitor</a:t>
            </a:r>
            <a:endParaRPr lang="zh-CN" altLang="en-US" sz="1600" b="1" dirty="0">
              <a:solidFill>
                <a:srgbClr val="FF3300"/>
              </a:solidFill>
              <a:latin typeface="微软雅黑" pitchFamily="34" charset="-122"/>
              <a:ea typeface="微软雅黑" pitchFamily="34" charset="-122"/>
            </a:endParaRPr>
          </a:p>
        </p:txBody>
      </p:sp>
      <p:sp>
        <p:nvSpPr>
          <p:cNvPr id="3" name="矩形 2"/>
          <p:cNvSpPr/>
          <p:nvPr/>
        </p:nvSpPr>
        <p:spPr>
          <a:xfrm>
            <a:off x="539552" y="980728"/>
            <a:ext cx="8352928" cy="486287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此结构在.NET早期版本就已经存在</a:t>
            </a:r>
            <a:r>
              <a:rPr lang="zh-CN" altLang="en-US" sz="2000" dirty="0" smtClean="0">
                <a:latin typeface="微软雅黑" panose="020B0503020204020204" pitchFamily="34" charset="-122"/>
                <a:ea typeface="微软雅黑" panose="020B0503020204020204" pitchFamily="34" charset="-122"/>
              </a:rPr>
              <a:t>。 它的几</a:t>
            </a:r>
            <a:r>
              <a:rPr lang="zh-CN" altLang="en-US" sz="2000" dirty="0">
                <a:latin typeface="微软雅黑" panose="020B0503020204020204" pitchFamily="34" charset="-122"/>
                <a:ea typeface="微软雅黑" panose="020B0503020204020204" pitchFamily="34" charset="-122"/>
              </a:rPr>
              <a:t>个步骤</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执行</a:t>
            </a:r>
            <a:r>
              <a:rPr lang="zh-CN" altLang="en-US" sz="1800" b="1" dirty="0">
                <a:latin typeface="微软雅黑" panose="020B0503020204020204" pitchFamily="34" charset="-122"/>
                <a:ea typeface="微软雅黑" panose="020B0503020204020204" pitchFamily="34" charset="-122"/>
              </a:rPr>
              <a:t>Monitor.Enter()/</a:t>
            </a:r>
            <a:r>
              <a:rPr lang="zh-CN" altLang="en-US" sz="1800" dirty="0">
                <a:latin typeface="微软雅黑" panose="020B0503020204020204" pitchFamily="34" charset="-122"/>
                <a:ea typeface="微软雅黑" panose="020B0503020204020204" pitchFamily="34" charset="-122"/>
              </a:rPr>
              <a:t>lock</a:t>
            </a:r>
            <a:r>
              <a:rPr lang="zh-CN" altLang="en-US" sz="1800" dirty="0" smtClean="0">
                <a:latin typeface="微软雅黑" panose="020B0503020204020204" pitchFamily="34" charset="-122"/>
                <a:ea typeface="微软雅黑" panose="020B0503020204020204" pitchFamily="34" charset="-122"/>
              </a:rPr>
              <a:t>的方法</a:t>
            </a:r>
            <a:r>
              <a:rPr lang="zh-CN" altLang="en-US" sz="1800" dirty="0">
                <a:latin typeface="微软雅黑" panose="020B0503020204020204" pitchFamily="34" charset="-122"/>
                <a:ea typeface="微软雅黑" panose="020B0503020204020204" pitchFamily="34" charset="-122"/>
              </a:rPr>
              <a:t>被调用后，</a:t>
            </a:r>
            <a:r>
              <a:rPr lang="en-US" altLang="zh-CN" sz="1800" dirty="0">
                <a:latin typeface="微软雅黑" panose="020B0503020204020204" pitchFamily="34" charset="-122"/>
                <a:ea typeface="微软雅黑" panose="020B0503020204020204" pitchFamily="34" charset="-122"/>
              </a:rPr>
              <a:t>CLR</a:t>
            </a:r>
            <a:r>
              <a:rPr lang="zh-CN" altLang="en-US" sz="1800" dirty="0">
                <a:latin typeface="微软雅黑" panose="020B0503020204020204" pitchFamily="34" charset="-122"/>
                <a:ea typeface="微软雅黑" panose="020B0503020204020204" pitchFamily="34" charset="-122"/>
              </a:rPr>
              <a:t>会在数组中找到一个空闲的同步块，然后设置对象的同步块索引指向同步块</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如果</a:t>
            </a:r>
            <a:r>
              <a:rPr lang="zh-CN" altLang="en-US" sz="1800" dirty="0">
                <a:latin typeface="微软雅黑" panose="020B0503020204020204" pitchFamily="34" charset="-122"/>
                <a:ea typeface="微软雅黑" panose="020B0503020204020204" pitchFamily="34" charset="-122"/>
              </a:rPr>
              <a:t>Monitor被锁定，线程就会进入一个</a:t>
            </a:r>
            <a:r>
              <a:rPr lang="zh-CN" altLang="en-US" sz="1800" b="1" dirty="0">
                <a:solidFill>
                  <a:srgbClr val="FF0000"/>
                </a:solidFill>
                <a:latin typeface="微软雅黑" panose="020B0503020204020204" pitchFamily="34" charset="-122"/>
                <a:ea typeface="微软雅黑" panose="020B0503020204020204" pitchFamily="34" charset="-122"/>
              </a:rPr>
              <a:t>旋转等待</a:t>
            </a:r>
            <a:r>
              <a:rPr lang="zh-CN" altLang="en-US" sz="1800" dirty="0">
                <a:latin typeface="微软雅黑" panose="020B0503020204020204" pitchFamily="34" charset="-122"/>
                <a:ea typeface="微软雅黑" panose="020B0503020204020204" pitchFamily="34" charset="-122"/>
              </a:rPr>
              <a:t>持有锁。而线程在旋转期间会反复测试锁定位。单处理器系统会立即放弃，而在多核处理器系统上则旋转一段时间才会放弃。在此之前，线程都在</a:t>
            </a:r>
            <a:r>
              <a:rPr lang="zh-CN" altLang="en-US" sz="1800" b="1" dirty="0">
                <a:latin typeface="微软雅黑" panose="020B0503020204020204" pitchFamily="34" charset="-122"/>
                <a:ea typeface="微软雅黑" panose="020B0503020204020204" pitchFamily="34" charset="-122"/>
              </a:rPr>
              <a:t>用户模式</a:t>
            </a:r>
            <a:r>
              <a:rPr lang="zh-CN" altLang="en-US" sz="1800" dirty="0">
                <a:latin typeface="微软雅黑" panose="020B0503020204020204" pitchFamily="34" charset="-122"/>
                <a:ea typeface="微软雅黑" panose="020B0503020204020204" pitchFamily="34" charset="-122"/>
              </a:rPr>
              <a:t>下运行</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3</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一旦</a:t>
            </a:r>
            <a:r>
              <a:rPr lang="zh-CN" altLang="en-US" sz="1800" dirty="0">
                <a:latin typeface="微软雅黑" panose="020B0503020204020204" pitchFamily="34" charset="-122"/>
                <a:ea typeface="微软雅黑" panose="020B0503020204020204" pitchFamily="34" charset="-122"/>
              </a:rPr>
              <a:t>线程放弃测试锁定位(在单处理器上立即如此)，线程使用</a:t>
            </a:r>
            <a:r>
              <a:rPr lang="zh-CN" altLang="en-US" sz="1800" b="1" dirty="0">
                <a:solidFill>
                  <a:srgbClr val="FF0000"/>
                </a:solidFill>
                <a:latin typeface="微软雅黑" panose="020B0503020204020204" pitchFamily="34" charset="-122"/>
                <a:ea typeface="微软雅黑" panose="020B0503020204020204" pitchFamily="34" charset="-122"/>
              </a:rPr>
              <a:t>信号量</a:t>
            </a:r>
            <a:r>
              <a:rPr lang="zh-CN" altLang="en-US" sz="1800" dirty="0">
                <a:latin typeface="微软雅黑" panose="020B0503020204020204" pitchFamily="34" charset="-122"/>
                <a:ea typeface="微软雅黑" panose="020B0503020204020204" pitchFamily="34" charset="-122"/>
              </a:rPr>
              <a:t>在内核进入等待状态</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4</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执行</a:t>
            </a:r>
            <a:r>
              <a:rPr lang="zh-CN" altLang="en-US" sz="1800" b="1" dirty="0">
                <a:latin typeface="微软雅黑" panose="020B0503020204020204" pitchFamily="34" charset="-122"/>
                <a:ea typeface="微软雅黑" panose="020B0503020204020204" pitchFamily="34" charset="-122"/>
              </a:rPr>
              <a:t>Monitor.Exit()</a:t>
            </a:r>
            <a:r>
              <a:rPr lang="zh-CN" altLang="en-US" sz="1800" dirty="0">
                <a:latin typeface="微软雅黑" panose="020B0503020204020204" pitchFamily="34" charset="-122"/>
                <a:ea typeface="微软雅黑" panose="020B0503020204020204" pitchFamily="34" charset="-122"/>
              </a:rPr>
              <a:t>或代码退出了lock</a:t>
            </a:r>
            <a:r>
              <a:rPr lang="zh-CN" altLang="en-US" sz="1800" dirty="0" smtClean="0">
                <a:latin typeface="微软雅黑" panose="020B0503020204020204" pitchFamily="34" charset="-122"/>
                <a:ea typeface="微软雅黑" panose="020B0503020204020204" pitchFamily="34" charset="-122"/>
              </a:rPr>
              <a:t>块</a:t>
            </a:r>
            <a:r>
              <a:rPr lang="zh-CN" altLang="en-US"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CLR</a:t>
            </a:r>
            <a:r>
              <a:rPr lang="zh-CN" altLang="en-US" sz="1800" dirty="0">
                <a:latin typeface="微软雅黑" panose="020B0503020204020204" pitchFamily="34" charset="-122"/>
                <a:ea typeface="微软雅黑" panose="020B0503020204020204" pitchFamily="34" charset="-122"/>
              </a:rPr>
              <a:t>会检查是否有其他线程在等待使用对象的同步块。如果没有，同步块被释放，对象的</a:t>
            </a:r>
            <a:r>
              <a:rPr lang="en-US" altLang="zh-CN" sz="1800" dirty="0">
                <a:latin typeface="微软雅黑" panose="020B0503020204020204" pitchFamily="34" charset="-122"/>
                <a:ea typeface="微软雅黑" panose="020B0503020204020204" pitchFamily="34" charset="-122"/>
              </a:rPr>
              <a:t>Sync Block Index</a:t>
            </a:r>
            <a:r>
              <a:rPr lang="zh-CN" altLang="en-US" sz="1800" dirty="0">
                <a:latin typeface="微软雅黑" panose="020B0503020204020204" pitchFamily="34" charset="-122"/>
                <a:ea typeface="微软雅黑" panose="020B0503020204020204" pitchFamily="34" charset="-122"/>
              </a:rPr>
              <a:t>被设置成</a:t>
            </a:r>
            <a:r>
              <a:rPr lang="en-US" altLang="zh-CN"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。如果</a:t>
            </a:r>
            <a:r>
              <a:rPr lang="zh-CN" altLang="en-US" sz="1800" dirty="0">
                <a:latin typeface="微软雅黑" panose="020B0503020204020204" pitchFamily="34" charset="-122"/>
                <a:ea typeface="微软雅黑" panose="020B0503020204020204" pitchFamily="34" charset="-122"/>
              </a:rPr>
              <a:t>存在等待线程，则使用ReleaseSemaphore()通知内核</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在第二步中，提到的旋转等待。正是：</a:t>
            </a:r>
            <a:r>
              <a:rPr lang="zh-CN" altLang="en-US" sz="1800" b="1" dirty="0">
                <a:latin typeface="微软雅黑" panose="020B0503020204020204" pitchFamily="34" charset="-122"/>
                <a:ea typeface="微软雅黑" panose="020B0503020204020204" pitchFamily="34" charset="-122"/>
              </a:rPr>
              <a:t>SpinWait</a:t>
            </a:r>
            <a:r>
              <a:rPr lang="zh-CN" altLang="en-US" sz="1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291367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59131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混合模式构造</a:t>
            </a:r>
            <a:r>
              <a:rPr lang="en-US" altLang="zh-CN" sz="1600" b="1" dirty="0" smtClean="0">
                <a:solidFill>
                  <a:srgbClr val="004FB8"/>
                </a:solidFill>
                <a:latin typeface="微软雅黑" pitchFamily="34" charset="-122"/>
                <a:ea typeface="微软雅黑" pitchFamily="34" charset="-122"/>
              </a:rPr>
              <a:t>-</a:t>
            </a:r>
            <a:r>
              <a:rPr lang="en-US" altLang="zh-CN" sz="1600" b="1" dirty="0" smtClean="0">
                <a:solidFill>
                  <a:srgbClr val="004FB8"/>
                </a:solidFill>
                <a:latin typeface="微软雅黑" pitchFamily="34" charset="-122"/>
                <a:ea typeface="微软雅黑" pitchFamily="34" charset="-122"/>
              </a:rPr>
              <a:t>Monitor</a:t>
            </a:r>
            <a:endParaRPr lang="zh-CN" altLang="en-US" sz="1600" b="1" dirty="0">
              <a:solidFill>
                <a:srgbClr val="FF3300"/>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043608" y="1772816"/>
            <a:ext cx="6696744" cy="4876067"/>
          </a:xfrm>
          <a:prstGeom prst="rect">
            <a:avLst/>
          </a:prstGeom>
        </p:spPr>
      </p:pic>
      <p:sp>
        <p:nvSpPr>
          <p:cNvPr id="5" name="矩形 4"/>
          <p:cNvSpPr/>
          <p:nvPr/>
        </p:nvSpPr>
        <p:spPr>
          <a:xfrm>
            <a:off x="315015" y="836712"/>
            <a:ext cx="8577465" cy="830997"/>
          </a:xfrm>
          <a:prstGeom prst="rect">
            <a:avLst/>
          </a:prstGeom>
        </p:spPr>
        <p:txBody>
          <a:bodyPr wrap="square">
            <a:spAutoFit/>
          </a:bodyPr>
          <a:lstStyle/>
          <a:p>
            <a:r>
              <a:rPr lang="zh-CN" altLang="en-US" sz="1600" dirty="0" smtClean="0">
                <a:solidFill>
                  <a:srgbClr val="000000"/>
                </a:solidFill>
                <a:latin typeface="微软雅黑" panose="020B0503020204020204" pitchFamily="34" charset="-122"/>
                <a:ea typeface="微软雅黑" panose="020B0503020204020204" pitchFamily="34" charset="-122"/>
              </a:rPr>
              <a:t>每个</a:t>
            </a:r>
            <a:r>
              <a:rPr lang="zh-CN" altLang="en-US" sz="1600" dirty="0">
                <a:solidFill>
                  <a:srgbClr val="000000"/>
                </a:solidFill>
                <a:latin typeface="微软雅黑" panose="020B0503020204020204" pitchFamily="34" charset="-122"/>
                <a:ea typeface="微软雅黑" panose="020B0503020204020204" pitchFamily="34" charset="-122"/>
              </a:rPr>
              <a:t>托管堆上的对象，都有两个开销字段：</a:t>
            </a:r>
            <a:endParaRPr lang="zh-CN" altLang="en-US" sz="1600" dirty="0">
              <a:solidFill>
                <a:srgbClr val="000000"/>
              </a:solidFill>
              <a:latin typeface="Microsoft YaHei UI" panose="020B0503020204020204" pitchFamily="34" charset="-122"/>
              <a:ea typeface="Microsoft YaHei UI" panose="020B0503020204020204" pitchFamily="34" charset="-122"/>
            </a:endParaRPr>
          </a:p>
          <a:p>
            <a:pPr>
              <a:buFont typeface="Arial" panose="020B0604020202020204"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    类型对象指针</a:t>
            </a:r>
            <a:r>
              <a:rPr lang="en-US" altLang="zh-CN" sz="1600" dirty="0">
                <a:solidFill>
                  <a:srgbClr val="000000"/>
                </a:solidFill>
                <a:latin typeface="微软雅黑" panose="020B0503020204020204" pitchFamily="34" charset="-122"/>
                <a:ea typeface="微软雅黑" panose="020B0503020204020204" pitchFamily="34" charset="-122"/>
              </a:rPr>
              <a:t>(</a:t>
            </a:r>
            <a:r>
              <a:rPr lang="en-US" altLang="zh-CN" sz="1600" b="1" dirty="0">
                <a:solidFill>
                  <a:srgbClr val="000000"/>
                </a:solidFill>
                <a:latin typeface="微软雅黑" panose="020B0503020204020204" pitchFamily="34" charset="-122"/>
                <a:ea typeface="微软雅黑" panose="020B0503020204020204" pitchFamily="34" charset="-122"/>
              </a:rPr>
              <a:t>Type Object Pointer</a:t>
            </a:r>
            <a:r>
              <a:rPr lang="en-US" altLang="zh-CN" sz="1600" dirty="0">
                <a:solidFill>
                  <a:srgbClr val="000000"/>
                </a:solidFill>
                <a:latin typeface="微软雅黑" panose="020B0503020204020204" pitchFamily="34" charset="-122"/>
                <a:ea typeface="微软雅黑" panose="020B0503020204020204" pitchFamily="34" charset="-122"/>
              </a:rPr>
              <a:t>) -- </a:t>
            </a:r>
            <a:r>
              <a:rPr lang="zh-CN" altLang="en-US" sz="1600" dirty="0">
                <a:solidFill>
                  <a:srgbClr val="000000"/>
                </a:solidFill>
                <a:latin typeface="微软雅黑" panose="020B0503020204020204" pitchFamily="34" charset="-122"/>
                <a:ea typeface="微软雅黑" panose="020B0503020204020204" pitchFamily="34" charset="-122"/>
              </a:rPr>
              <a:t>它包含类型的“类型对象”的内存地址；</a:t>
            </a:r>
            <a:endParaRPr lang="zh-CN" altLang="en-US" sz="1600" dirty="0">
              <a:solidFill>
                <a:srgbClr val="000000"/>
              </a:solidFill>
              <a:latin typeface="Microsoft YaHei UI" panose="020B0503020204020204" pitchFamily="34" charset="-122"/>
              <a:ea typeface="Microsoft YaHei UI" panose="020B0503020204020204" pitchFamily="34" charset="-122"/>
            </a:endParaRPr>
          </a:p>
          <a:p>
            <a:pPr>
              <a:buFont typeface="Arial" panose="020B0604020202020204" pitchFamily="34" charset="0"/>
              <a:buChar char="•"/>
            </a:pPr>
            <a:r>
              <a:rPr lang="zh-CN" altLang="en-US" sz="1600" dirty="0">
                <a:solidFill>
                  <a:srgbClr val="000000"/>
                </a:solidFill>
                <a:latin typeface="微软雅黑" panose="020B0503020204020204" pitchFamily="34" charset="-122"/>
                <a:ea typeface="微软雅黑" panose="020B0503020204020204" pitchFamily="34" charset="-122"/>
              </a:rPr>
              <a:t>    同步块索引</a:t>
            </a:r>
            <a:r>
              <a:rPr lang="en-US" altLang="zh-CN" sz="1600" dirty="0">
                <a:solidFill>
                  <a:srgbClr val="000000"/>
                </a:solidFill>
                <a:latin typeface="微软雅黑" panose="020B0503020204020204" pitchFamily="34" charset="-122"/>
                <a:ea typeface="微软雅黑" panose="020B0503020204020204" pitchFamily="34" charset="-122"/>
              </a:rPr>
              <a:t>(</a:t>
            </a:r>
            <a:r>
              <a:rPr lang="en-US" altLang="zh-CN" sz="1600" b="1" dirty="0">
                <a:solidFill>
                  <a:srgbClr val="000000"/>
                </a:solidFill>
                <a:latin typeface="微软雅黑" panose="020B0503020204020204" pitchFamily="34" charset="-122"/>
                <a:ea typeface="微软雅黑" panose="020B0503020204020204" pitchFamily="34" charset="-122"/>
              </a:rPr>
              <a:t>Sync Block Index</a:t>
            </a:r>
            <a:r>
              <a:rPr lang="en-US" altLang="zh-CN" sz="1600" dirty="0">
                <a:solidFill>
                  <a:srgbClr val="000000"/>
                </a:solidFill>
                <a:latin typeface="微软雅黑" panose="020B0503020204020204" pitchFamily="34" charset="-122"/>
                <a:ea typeface="微软雅黑" panose="020B0503020204020204" pitchFamily="34" charset="-122"/>
              </a:rPr>
              <a:t>) -- </a:t>
            </a:r>
            <a:r>
              <a:rPr lang="zh-CN" altLang="en-US" sz="1600" dirty="0">
                <a:solidFill>
                  <a:srgbClr val="000000"/>
                </a:solidFill>
                <a:latin typeface="微软雅黑" panose="020B0503020204020204" pitchFamily="34" charset="-122"/>
                <a:ea typeface="微软雅黑" panose="020B0503020204020204" pitchFamily="34" charset="-122"/>
              </a:rPr>
              <a:t>关联到系统同步块数组的索引</a:t>
            </a:r>
            <a:r>
              <a:rPr lang="en-US" altLang="zh-CN" sz="1600" dirty="0">
                <a:solidFill>
                  <a:srgbClr val="000000"/>
                </a:solidFill>
                <a:latin typeface="微软雅黑" panose="020B0503020204020204" pitchFamily="34" charset="-122"/>
                <a:ea typeface="微软雅黑" panose="020B0503020204020204" pitchFamily="34" charset="-122"/>
              </a:rPr>
              <a:t>(-1</a:t>
            </a:r>
            <a:r>
              <a:rPr lang="zh-CN" altLang="en-US" sz="1600" dirty="0">
                <a:solidFill>
                  <a:srgbClr val="000000"/>
                </a:solidFill>
                <a:latin typeface="微软雅黑" panose="020B0503020204020204" pitchFamily="34" charset="-122"/>
                <a:ea typeface="微软雅黑" panose="020B0503020204020204" pitchFamily="34" charset="-122"/>
              </a:rPr>
              <a:t>：不关联任何同步块</a:t>
            </a:r>
            <a:r>
              <a:rPr lang="en-US" altLang="zh-CN" sz="1600" dirty="0">
                <a:solidFill>
                  <a:srgbClr val="000000"/>
                </a:solidFill>
                <a:latin typeface="微软雅黑" panose="020B0503020204020204" pitchFamily="34" charset="-122"/>
                <a:ea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rPr>
              <a:t>；</a:t>
            </a:r>
            <a:endParaRPr lang="zh-CN" altLang="en-US" sz="1600" dirty="0">
              <a:solidFill>
                <a:srgbClr val="00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867513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smtClean="0">
                <a:solidFill>
                  <a:srgbClr val="004FB8"/>
                </a:solidFill>
                <a:latin typeface="微软雅黑" pitchFamily="34" charset="-122"/>
                <a:ea typeface="微软雅黑" pitchFamily="34" charset="-122"/>
              </a:rPr>
              <a:t>-lock</a:t>
            </a:r>
            <a:endParaRPr lang="zh-CN" altLang="en-US" sz="1600" b="1" dirty="0">
              <a:solidFill>
                <a:srgbClr val="FF3300"/>
              </a:solidFill>
              <a:latin typeface="微软雅黑" pitchFamily="34" charset="-122"/>
              <a:ea typeface="微软雅黑" pitchFamily="34" charset="-122"/>
            </a:endParaRPr>
          </a:p>
        </p:txBody>
      </p:sp>
      <p:sp>
        <p:nvSpPr>
          <p:cNvPr id="2" name="矩形 1"/>
          <p:cNvSpPr/>
          <p:nvPr/>
        </p:nvSpPr>
        <p:spPr>
          <a:xfrm>
            <a:off x="323528" y="932527"/>
            <a:ext cx="8568952" cy="646331"/>
          </a:xfrm>
          <a:prstGeom prst="rect">
            <a:avLst/>
          </a:prstGeom>
        </p:spPr>
        <p:txBody>
          <a:bodyPr wrap="square">
            <a:spAutoFit/>
          </a:bodyPr>
          <a:lstStyle/>
          <a:p>
            <a:r>
              <a:rPr lang="en-US" altLang="zh-CN" sz="1800" dirty="0" smtClean="0">
                <a:latin typeface="微软雅黑" panose="020B0503020204020204" pitchFamily="34" charset="-122"/>
                <a:ea typeface="微软雅黑" panose="020B0503020204020204" pitchFamily="34" charset="-122"/>
              </a:rPr>
              <a:t>Lock  </a:t>
            </a:r>
            <a:r>
              <a:rPr lang="zh-CN" altLang="en-US" sz="1800" dirty="0" smtClean="0">
                <a:latin typeface="微软雅黑" panose="020B0503020204020204" pitchFamily="34" charset="-122"/>
                <a:ea typeface="微软雅黑" panose="020B0503020204020204" pitchFamily="34" charset="-122"/>
              </a:rPr>
              <a:t>就是 </a:t>
            </a:r>
            <a:r>
              <a:rPr lang="en-US" altLang="zh-CN" sz="1800" dirty="0" smtClean="0">
                <a:latin typeface="微软雅黑" panose="020B0503020204020204" pitchFamily="34" charset="-122"/>
                <a:ea typeface="微软雅黑" panose="020B0503020204020204" pitchFamily="34" charset="-122"/>
              </a:rPr>
              <a:t>Monitor</a:t>
            </a:r>
            <a:r>
              <a:rPr lang="zh-CN" altLang="en-US" sz="1800" dirty="0" smtClean="0">
                <a:latin typeface="微软雅黑" panose="020B0503020204020204" pitchFamily="34" charset="-122"/>
                <a:ea typeface="微软雅黑" panose="020B0503020204020204" pitchFamily="34" charset="-122"/>
              </a:rPr>
              <a:t>实现的，是 </a:t>
            </a:r>
            <a:r>
              <a:rPr lang="en-US" altLang="zh-CN" sz="1800" dirty="0" smtClean="0">
                <a:latin typeface="微软雅黑" panose="020B0503020204020204" pitchFamily="34" charset="-122"/>
                <a:ea typeface="微软雅黑" panose="020B0503020204020204" pitchFamily="34" charset="-122"/>
              </a:rPr>
              <a:t>Monitor </a:t>
            </a:r>
            <a:r>
              <a:rPr lang="zh-CN" altLang="en-US" sz="1800" dirty="0" smtClean="0">
                <a:latin typeface="微软雅黑" panose="020B0503020204020204" pitchFamily="34" charset="-122"/>
                <a:ea typeface="微软雅黑" panose="020B0503020204020204" pitchFamily="34" charset="-122"/>
              </a:rPr>
              <a:t>的语法糖</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但是</a:t>
            </a:r>
            <a:r>
              <a:rPr lang="en-US" altLang="zh-CN" sz="1800" dirty="0" err="1">
                <a:latin typeface="微软雅黑" panose="020B0503020204020204" pitchFamily="34" charset="-122"/>
                <a:ea typeface="微软雅黑" panose="020B0503020204020204" pitchFamily="34" charset="-122"/>
              </a:rPr>
              <a:t>System.Threading.Monitor</a:t>
            </a:r>
            <a:r>
              <a:rPr lang="zh-CN" altLang="en-US" sz="1800" dirty="0">
                <a:latin typeface="微软雅黑" panose="020B0503020204020204" pitchFamily="34" charset="-122"/>
                <a:ea typeface="微软雅黑" panose="020B0503020204020204" pitchFamily="34" charset="-122"/>
              </a:rPr>
              <a:t>好处是提供了些其他的方法</a:t>
            </a:r>
            <a:r>
              <a:rPr lang="en-US" altLang="zh-CN" sz="1800" dirty="0">
                <a:latin typeface="微软雅黑" panose="020B0503020204020204" pitchFamily="34" charset="-122"/>
                <a:ea typeface="微软雅黑" panose="020B0503020204020204" pitchFamily="34" charset="-122"/>
              </a:rPr>
              <a:t>(Lock</a:t>
            </a:r>
            <a:r>
              <a:rPr lang="zh-CN" altLang="en-US" sz="1800" dirty="0">
                <a:latin typeface="微软雅黑" panose="020B0503020204020204" pitchFamily="34" charset="-122"/>
                <a:ea typeface="微软雅黑" panose="020B0503020204020204" pitchFamily="34" charset="-122"/>
              </a:rPr>
              <a:t>中却没有</a:t>
            </a:r>
            <a:r>
              <a:rPr lang="en-US" altLang="zh-CN" sz="1800" dirty="0">
                <a:latin typeface="微软雅黑" panose="020B0503020204020204" pitchFamily="34" charset="-122"/>
                <a:ea typeface="微软雅黑" panose="020B0503020204020204" pitchFamily="34" charset="-122"/>
              </a:rPr>
              <a:t>)</a:t>
            </a:r>
            <a:endParaRPr lang="zh-CN" altLang="en-US" sz="1800" dirty="0">
              <a:solidFill>
                <a:srgbClr val="D32B2B"/>
              </a:solidFill>
              <a:latin typeface="微软雅黑" panose="020B0503020204020204" pitchFamily="34" charset="-122"/>
              <a:ea typeface="微软雅黑" panose="020B0503020204020204" pitchFamily="34" charset="-122"/>
            </a:endParaRPr>
          </a:p>
        </p:txBody>
      </p:sp>
      <p:sp>
        <p:nvSpPr>
          <p:cNvPr id="6" name="矩形 5"/>
          <p:cNvSpPr/>
          <p:nvPr/>
        </p:nvSpPr>
        <p:spPr>
          <a:xfrm>
            <a:off x="323528" y="2771636"/>
            <a:ext cx="2678938" cy="369332"/>
          </a:xfrm>
          <a:prstGeom prst="rect">
            <a:avLst/>
          </a:prstGeom>
        </p:spPr>
        <p:txBody>
          <a:bodyPr wrap="none">
            <a:spAutoFit/>
          </a:bodyPr>
          <a:lstStyle/>
          <a:p>
            <a:r>
              <a:rPr lang="zh-CN" altLang="en-US" sz="1800" dirty="0">
                <a:latin typeface="微软雅黑" panose="020B0503020204020204" pitchFamily="34" charset="-122"/>
                <a:ea typeface="微软雅黑" panose="020B0503020204020204" pitchFamily="34" charset="-122"/>
              </a:rPr>
              <a:t>反编译后的的IL代码为：</a:t>
            </a:r>
          </a:p>
        </p:txBody>
      </p:sp>
      <p:pic>
        <p:nvPicPr>
          <p:cNvPr id="7" name="图片 6"/>
          <p:cNvPicPr>
            <a:picLocks noChangeAspect="1"/>
          </p:cNvPicPr>
          <p:nvPr/>
        </p:nvPicPr>
        <p:blipFill>
          <a:blip r:embed="rId3"/>
          <a:stretch>
            <a:fillRect/>
          </a:stretch>
        </p:blipFill>
        <p:spPr>
          <a:xfrm>
            <a:off x="309486" y="3356992"/>
            <a:ext cx="7787317" cy="3240360"/>
          </a:xfrm>
          <a:prstGeom prst="rect">
            <a:avLst/>
          </a:prstGeom>
        </p:spPr>
      </p:pic>
      <p:pic>
        <p:nvPicPr>
          <p:cNvPr id="8" name="图片 7"/>
          <p:cNvPicPr>
            <a:picLocks noChangeAspect="1"/>
          </p:cNvPicPr>
          <p:nvPr/>
        </p:nvPicPr>
        <p:blipFill>
          <a:blip r:embed="rId4"/>
          <a:stretch>
            <a:fillRect/>
          </a:stretch>
        </p:blipFill>
        <p:spPr>
          <a:xfrm>
            <a:off x="467543" y="1648917"/>
            <a:ext cx="2796733" cy="1132011"/>
          </a:xfrm>
          <a:prstGeom prst="rect">
            <a:avLst/>
          </a:prstGeom>
        </p:spPr>
      </p:pic>
    </p:spTree>
    <p:extLst>
      <p:ext uri="{BB962C8B-B14F-4D97-AF65-F5344CB8AC3E}">
        <p14:creationId xmlns:p14="http://schemas.microsoft.com/office/powerpoint/2010/main" val="12381784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-ManualResetEventSlim</a:t>
            </a:r>
            <a:endParaRPr lang="zh-CN" altLang="en-US" sz="1600" b="1" dirty="0">
              <a:solidFill>
                <a:srgbClr val="FF3300"/>
              </a:solidFill>
              <a:latin typeface="微软雅黑" pitchFamily="34" charset="-122"/>
              <a:ea typeface="微软雅黑" pitchFamily="34" charset="-122"/>
            </a:endParaRPr>
          </a:p>
        </p:txBody>
      </p:sp>
      <p:sp>
        <p:nvSpPr>
          <p:cNvPr id="9" name="矩形 8"/>
          <p:cNvSpPr/>
          <p:nvPr/>
        </p:nvSpPr>
        <p:spPr>
          <a:xfrm>
            <a:off x="323528" y="932527"/>
            <a:ext cx="8568952" cy="646331"/>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当等待时间预计非常短时，并且当事件不会跨越进程边界时，可使用</a:t>
            </a:r>
            <a:r>
              <a:rPr lang="en-US" altLang="zh-CN" sz="1800" dirty="0">
                <a:latin typeface="微软雅黑" panose="020B0503020204020204" pitchFamily="34" charset="-122"/>
                <a:ea typeface="微软雅黑" panose="020B0503020204020204" pitchFamily="34" charset="-122"/>
              </a:rPr>
              <a:t>ManualResetEventSlim</a:t>
            </a:r>
            <a:r>
              <a:rPr lang="zh-CN" altLang="en-US" sz="1800" dirty="0">
                <a:latin typeface="微软雅黑" panose="020B0503020204020204" pitchFamily="34" charset="-122"/>
                <a:ea typeface="微软雅黑" panose="020B0503020204020204" pitchFamily="34" charset="-122"/>
              </a:rPr>
              <a:t>类以获得更好的性能（</a:t>
            </a:r>
            <a:r>
              <a:rPr lang="en-US" altLang="zh-CN" sz="1800" dirty="0" err="1">
                <a:latin typeface="微软雅黑" panose="020B0503020204020204" pitchFamily="34" charset="-122"/>
                <a:ea typeface="微软雅黑" panose="020B0503020204020204" pitchFamily="34" charset="-122"/>
              </a:rPr>
              <a:t>ManualResetEvent</a:t>
            </a:r>
            <a:r>
              <a:rPr lang="zh-CN" altLang="en-US" sz="1800" dirty="0">
                <a:latin typeface="微软雅黑" panose="020B0503020204020204" pitchFamily="34" charset="-122"/>
                <a:ea typeface="微软雅黑" panose="020B0503020204020204" pitchFamily="34" charset="-122"/>
              </a:rPr>
              <a:t>的优化版本</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39552" y="1772816"/>
            <a:ext cx="8208912" cy="5012626"/>
          </a:xfrm>
          <a:prstGeom prst="rect">
            <a:avLst/>
          </a:prstGeom>
        </p:spPr>
      </p:pic>
    </p:spTree>
    <p:extLst>
      <p:ext uri="{BB962C8B-B14F-4D97-AF65-F5344CB8AC3E}">
        <p14:creationId xmlns:p14="http://schemas.microsoft.com/office/powerpoint/2010/main" val="4166667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-ManualResetEventSlim</a:t>
            </a:r>
            <a:endParaRPr lang="zh-CN" altLang="en-US" sz="1600" b="1" dirty="0">
              <a:solidFill>
                <a:srgbClr val="FF3300"/>
              </a:solidFill>
              <a:latin typeface="微软雅黑" pitchFamily="34" charset="-122"/>
              <a:ea typeface="微软雅黑" pitchFamily="34" charset="-122"/>
            </a:endParaRPr>
          </a:p>
        </p:txBody>
      </p:sp>
      <p:sp>
        <p:nvSpPr>
          <p:cNvPr id="9" name="矩形 8"/>
          <p:cNvSpPr/>
          <p:nvPr/>
        </p:nvSpPr>
        <p:spPr>
          <a:xfrm>
            <a:off x="323528" y="1412776"/>
            <a:ext cx="8568952" cy="1477328"/>
          </a:xfrm>
          <a:prstGeom prst="rect">
            <a:avLst/>
          </a:prstGeom>
        </p:spPr>
        <p:txBody>
          <a:bodyPr wrap="square">
            <a:spAutoFit/>
          </a:bodyPr>
          <a:lstStyle/>
          <a:p>
            <a:r>
              <a:rPr lang="en-US" altLang="zh-CN" sz="1800" dirty="0" smtClean="0">
                <a:latin typeface="微软雅黑" panose="020B0503020204020204" pitchFamily="34" charset="-122"/>
                <a:ea typeface="微软雅黑" panose="020B0503020204020204" pitchFamily="34" charset="-122"/>
              </a:rPr>
              <a:t>ManualResetEventSlim </a:t>
            </a:r>
            <a:r>
              <a:rPr lang="zh-CN" altLang="en-US" sz="1800" dirty="0" smtClean="0">
                <a:latin typeface="微软雅黑" panose="020B0503020204020204" pitchFamily="34" charset="-122"/>
                <a:ea typeface="微软雅黑" panose="020B0503020204020204" pitchFamily="34" charset="-122"/>
              </a:rPr>
              <a:t>的工作方式 与 </a:t>
            </a:r>
            <a:r>
              <a:rPr lang="en-US" altLang="zh-CN" sz="1800" dirty="0" err="1" smtClean="0">
                <a:latin typeface="微软雅黑" panose="020B0503020204020204" pitchFamily="34" charset="-122"/>
                <a:ea typeface="微软雅黑" panose="020B0503020204020204" pitchFamily="34" charset="-122"/>
              </a:rPr>
              <a:t>ManualResetEvent</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在内核模式是完全一致的，只是混合构造的 </a:t>
            </a:r>
            <a:r>
              <a:rPr lang="en-US" altLang="zh-CN" sz="1800" dirty="0" smtClean="0">
                <a:latin typeface="微软雅黑" panose="020B0503020204020204" pitchFamily="34" charset="-122"/>
                <a:ea typeface="微软雅黑" panose="020B0503020204020204" pitchFamily="34" charset="-122"/>
              </a:rPr>
              <a:t>ManualResetEventSlim </a:t>
            </a:r>
            <a:r>
              <a:rPr lang="zh-CN" altLang="en-US" sz="1800" dirty="0" smtClean="0">
                <a:latin typeface="微软雅黑" panose="020B0503020204020204" pitchFamily="34" charset="-122"/>
                <a:ea typeface="微软雅黑" panose="020B0503020204020204" pitchFamily="34" charset="-122"/>
              </a:rPr>
              <a:t>在用户模式“自旋”，只有当发生第一次竞争时，才创建内核模式构造，同时，它还支持取消操作。</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ManualResetEventSlim</a:t>
            </a:r>
            <a:r>
              <a:rPr lang="zh-CN" altLang="en-US" sz="1800" dirty="0">
                <a:latin typeface="微软雅黑" panose="020B0503020204020204" pitchFamily="34" charset="-122"/>
                <a:ea typeface="微软雅黑" panose="020B0503020204020204" pitchFamily="34" charset="-122"/>
              </a:rPr>
              <a:t>是</a:t>
            </a:r>
            <a:r>
              <a:rPr lang="zh-CN" altLang="en-US" sz="1800" dirty="0" smtClean="0">
                <a:latin typeface="微软雅黑" panose="020B0503020204020204" pitchFamily="34" charset="-122"/>
                <a:ea typeface="微软雅黑" panose="020B0503020204020204" pitchFamily="34" charset="-122"/>
              </a:rPr>
              <a:t>基于 </a:t>
            </a:r>
            <a:r>
              <a:rPr lang="zh-CN" altLang="en-US" sz="1800" b="1" dirty="0" smtClean="0">
                <a:solidFill>
                  <a:srgbClr val="FF0000"/>
                </a:solidFill>
                <a:latin typeface="微软雅黑" panose="020B0503020204020204" pitchFamily="34" charset="-122"/>
                <a:ea typeface="微软雅黑" panose="020B0503020204020204" pitchFamily="34" charset="-122"/>
              </a:rPr>
              <a:t>自旋</a:t>
            </a:r>
            <a:r>
              <a:rPr lang="en-US" altLang="zh-CN" sz="1800" dirty="0">
                <a:latin typeface="微软雅黑" panose="020B0503020204020204" pitchFamily="34" charset="-122"/>
                <a:ea typeface="微软雅黑" panose="020B0503020204020204" pitchFamily="34" charset="-122"/>
              </a:rPr>
              <a:t>+</a:t>
            </a:r>
            <a:r>
              <a:rPr lang="en-US" altLang="zh-CN" sz="1800" b="1" dirty="0" smtClean="0">
                <a:solidFill>
                  <a:schemeClr val="accent2">
                    <a:lumMod val="60000"/>
                    <a:lumOff val="40000"/>
                  </a:schemeClr>
                </a:solidFill>
                <a:latin typeface="微软雅黑" panose="020B0503020204020204" pitchFamily="34" charset="-122"/>
                <a:ea typeface="微软雅黑" panose="020B0503020204020204" pitchFamily="34" charset="-122"/>
              </a:rPr>
              <a:t>Monitor</a:t>
            </a:r>
            <a:r>
              <a:rPr lang="zh-CN" altLang="en-US" sz="1800" dirty="0" smtClean="0">
                <a:latin typeface="微软雅黑" panose="020B0503020204020204" pitchFamily="34" charset="-122"/>
                <a:ea typeface="微软雅黑" panose="020B0503020204020204" pitchFamily="34" charset="-122"/>
              </a:rPr>
              <a:t> 实现</a:t>
            </a:r>
            <a:endParaRPr lang="en-US" altLang="zh-CN" sz="18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23528" y="3217956"/>
            <a:ext cx="7717177" cy="461665"/>
          </a:xfrm>
          <a:prstGeom prst="rect">
            <a:avLst/>
          </a:prstGeom>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什么叫只有</a:t>
            </a:r>
            <a:r>
              <a:rPr lang="zh-CN" altLang="en-US" sz="2400" b="1" dirty="0">
                <a:latin typeface="微软雅黑" panose="020B0503020204020204" pitchFamily="34" charset="-122"/>
                <a:ea typeface="微软雅黑" panose="020B0503020204020204" pitchFamily="34" charset="-122"/>
              </a:rPr>
              <a:t>当发生第一次竞争时，才创建内核模式</a:t>
            </a:r>
            <a:r>
              <a:rPr lang="zh-CN" altLang="en-US" sz="2400" b="1" dirty="0" smtClean="0">
                <a:latin typeface="微软雅黑" panose="020B0503020204020204" pitchFamily="34" charset="-122"/>
                <a:ea typeface="微软雅黑" panose="020B0503020204020204" pitchFamily="34" charset="-122"/>
              </a:rPr>
              <a:t>构造</a:t>
            </a:r>
            <a:r>
              <a:rPr lang="en-US" altLang="zh-CN" sz="2400" b="1" dirty="0" smtClean="0">
                <a:latin typeface="微软雅黑" panose="020B0503020204020204" pitchFamily="34" charset="-122"/>
                <a:ea typeface="微软雅黑" panose="020B0503020204020204" pitchFamily="34" charset="-122"/>
              </a:rPr>
              <a:t>?</a:t>
            </a:r>
            <a:endParaRPr lang="zh-CN" altLang="en-US" sz="2400" b="1" dirty="0"/>
          </a:p>
        </p:txBody>
      </p:sp>
      <p:sp>
        <p:nvSpPr>
          <p:cNvPr id="6" name="矩形 5"/>
          <p:cNvSpPr/>
          <p:nvPr/>
        </p:nvSpPr>
        <p:spPr>
          <a:xfrm>
            <a:off x="323527" y="4181018"/>
            <a:ext cx="6463629"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我们自己写个简单的混合模式构造来讲解，这样更直观</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3904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0355" name="副标题 2"/>
          <p:cNvSpPr txBox="1">
            <a:spLocks/>
          </p:cNvSpPr>
          <p:nvPr/>
        </p:nvSpPr>
        <p:spPr bwMode="auto">
          <a:xfrm>
            <a:off x="170999" y="49188"/>
            <a:ext cx="2096745"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线程概念</a:t>
            </a:r>
            <a:endParaRPr lang="zh-CN" altLang="en-US" sz="2000" b="1" dirty="0">
              <a:solidFill>
                <a:srgbClr val="FF3300"/>
              </a:solidFill>
              <a:latin typeface="微软雅黑" pitchFamily="34" charset="-122"/>
              <a:ea typeface="微软雅黑" pitchFamily="34" charset="-122"/>
            </a:endParaRPr>
          </a:p>
        </p:txBody>
      </p:sp>
      <p:pic>
        <p:nvPicPr>
          <p:cNvPr id="100357" name="图片 8"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10091" y="6364327"/>
            <a:ext cx="10715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99599" y="828001"/>
            <a:ext cx="2236510"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线程优先级</a:t>
            </a:r>
            <a:endParaRPr lang="zh-CN" altLang="en-US" sz="32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stretch>
            <a:fillRect/>
          </a:stretch>
        </p:blipFill>
        <p:spPr>
          <a:xfrm>
            <a:off x="611560" y="1419957"/>
            <a:ext cx="8199299" cy="2856089"/>
          </a:xfrm>
          <a:prstGeom prst="rect">
            <a:avLst/>
          </a:prstGeom>
        </p:spPr>
      </p:pic>
      <p:sp>
        <p:nvSpPr>
          <p:cNvPr id="13" name="文本框 12"/>
          <p:cNvSpPr txBox="1"/>
          <p:nvPr/>
        </p:nvSpPr>
        <p:spPr>
          <a:xfrm>
            <a:off x="654433" y="4366693"/>
            <a:ext cx="8094031" cy="830997"/>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1. CLR</a:t>
            </a:r>
            <a:r>
              <a:rPr lang="zh-CN" altLang="en-US" sz="1600" dirty="0">
                <a:latin typeface="微软雅黑" panose="020B0503020204020204" pitchFamily="34" charset="-122"/>
                <a:ea typeface="微软雅黑" panose="020B0503020204020204" pitchFamily="34" charset="-122"/>
              </a:rPr>
              <a:t>为自己保留了 </a:t>
            </a:r>
            <a:r>
              <a:rPr lang="en-US" altLang="zh-CN" sz="1600" dirty="0">
                <a:latin typeface="微软雅黑" panose="020B0503020204020204" pitchFamily="34" charset="-122"/>
                <a:ea typeface="微软雅黑" panose="020B0503020204020204" pitchFamily="34" charset="-122"/>
              </a:rPr>
              <a:t>Idle</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Time-Critical</a:t>
            </a:r>
            <a:r>
              <a:rPr lang="zh-CN" altLang="en-US" sz="1600" dirty="0" smtClean="0">
                <a:latin typeface="微软雅黑" panose="020B0503020204020204" pitchFamily="34" charset="-122"/>
                <a:ea typeface="微软雅黑" panose="020B0503020204020204" pitchFamily="34" charset="-122"/>
              </a:rPr>
              <a:t>优先级</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今天的</a:t>
            </a:r>
            <a:r>
              <a:rPr lang="en-US" altLang="zh-CN" sz="1600" dirty="0">
                <a:latin typeface="微软雅黑" panose="020B0503020204020204" pitchFamily="34" charset="-122"/>
                <a:ea typeface="微软雅黑" panose="020B0503020204020204" pitchFamily="34" charset="-122"/>
              </a:rPr>
              <a:t>CLR</a:t>
            </a:r>
            <a:r>
              <a:rPr lang="zh-CN" altLang="en-US" sz="1600" dirty="0">
                <a:latin typeface="微软雅黑" panose="020B0503020204020204" pitchFamily="34" charset="-122"/>
                <a:ea typeface="微软雅黑" panose="020B0503020204020204" pitchFamily="34" charset="-122"/>
              </a:rPr>
              <a:t>还没有以</a:t>
            </a:r>
            <a:r>
              <a:rPr lang="en-US" altLang="zh-CN" sz="1600" dirty="0">
                <a:latin typeface="微软雅黑" panose="020B0503020204020204" pitchFamily="34" charset="-122"/>
                <a:ea typeface="微软雅黑" panose="020B0503020204020204" pitchFamily="34" charset="-122"/>
              </a:rPr>
              <a:t>idle</a:t>
            </a:r>
            <a:r>
              <a:rPr lang="zh-CN" altLang="en-US" sz="1600" dirty="0">
                <a:latin typeface="微软雅黑" panose="020B0503020204020204" pitchFamily="34" charset="-122"/>
                <a:ea typeface="微软雅黑" panose="020B0503020204020204" pitchFamily="34" charset="-122"/>
              </a:rPr>
              <a:t>优先级运的线程</a:t>
            </a:r>
            <a:r>
              <a:rPr lang="en-US" altLang="zh-CN" sz="1600" dirty="0">
                <a:latin typeface="微软雅黑" panose="020B0503020204020204" pitchFamily="34" charset="-122"/>
                <a:ea typeface="微软雅黑" panose="020B0503020204020204" pitchFamily="34" charset="-122"/>
              </a:rPr>
              <a:t>. CLR</a:t>
            </a:r>
            <a:r>
              <a:rPr lang="zh-CN" altLang="en-US" sz="1600" dirty="0">
                <a:latin typeface="微软雅黑" panose="020B0503020204020204" pitchFamily="34" charset="-122"/>
                <a:ea typeface="微软雅黑" panose="020B0503020204020204" pitchFamily="34" charset="-122"/>
              </a:rPr>
              <a:t>的终结器线程是以 </a:t>
            </a:r>
            <a:r>
              <a:rPr lang="en-US" altLang="zh-CN" sz="1600" dirty="0">
                <a:latin typeface="微软雅黑" panose="020B0503020204020204" pitchFamily="34" charset="-122"/>
                <a:ea typeface="微软雅黑" panose="020B0503020204020204" pitchFamily="34" charset="-122"/>
              </a:rPr>
              <a:t>Time-Critical</a:t>
            </a:r>
            <a:r>
              <a:rPr lang="zh-CN" altLang="en-US" sz="1600" dirty="0">
                <a:latin typeface="微软雅黑" panose="020B0503020204020204" pitchFamily="34" charset="-122"/>
                <a:ea typeface="微软雅黑" panose="020B0503020204020204" pitchFamily="34" charset="-122"/>
              </a:rPr>
              <a:t>优先级运行的</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开发人员</a:t>
            </a:r>
            <a:r>
              <a:rPr lang="zh-CN" altLang="en-US" sz="1600" dirty="0" smtClean="0">
                <a:latin typeface="微软雅黑" panose="020B0503020204020204" pitchFamily="34" charset="-122"/>
                <a:ea typeface="微软雅黑" panose="020B0503020204020204" pitchFamily="34" charset="-122"/>
              </a:rPr>
              <a:t>一般是</a:t>
            </a:r>
            <a:r>
              <a:rPr lang="zh-CN" altLang="en-US" sz="1600" dirty="0">
                <a:latin typeface="微软雅黑" panose="020B0503020204020204" pitchFamily="34" charset="-122"/>
                <a:ea typeface="微软雅黑" panose="020B0503020204020204" pitchFamily="34" charset="-122"/>
              </a:rPr>
              <a:t>使用除了这两个外的其它的优先级</a:t>
            </a:r>
          </a:p>
        </p:txBody>
      </p:sp>
      <p:sp>
        <p:nvSpPr>
          <p:cNvPr id="18" name="文本框 17"/>
          <p:cNvSpPr txBox="1"/>
          <p:nvPr/>
        </p:nvSpPr>
        <p:spPr>
          <a:xfrm>
            <a:off x="611560" y="5373216"/>
            <a:ext cx="8094031" cy="1077218"/>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线程的优先级并不是你想象的先执行哪个后执行哪个，而是所有的线程不论优先级</a:t>
            </a:r>
            <a:r>
              <a:rPr lang="zh-CN" altLang="en-US" sz="1600" dirty="0" smtClean="0">
                <a:latin typeface="微软雅黑" panose="020B0503020204020204" pitchFamily="34" charset="-122"/>
                <a:ea typeface="微软雅黑" panose="020B0503020204020204" pitchFamily="34" charset="-122"/>
              </a:rPr>
              <a:t>高低</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都会</a:t>
            </a:r>
            <a:r>
              <a:rPr lang="zh-CN" altLang="en-US" sz="1600" dirty="0">
                <a:latin typeface="微软雅黑" panose="020B0503020204020204" pitchFamily="34" charset="-122"/>
                <a:ea typeface="微软雅黑" panose="020B0503020204020204" pitchFamily="34" charset="-122"/>
              </a:rPr>
              <a:t>执行。</a:t>
            </a:r>
          </a:p>
          <a:p>
            <a:r>
              <a:rPr lang="zh-CN" altLang="en-US" sz="1600" dirty="0" smtClean="0">
                <a:latin typeface="微软雅黑" panose="020B0503020204020204" pitchFamily="34" charset="-122"/>
                <a:ea typeface="微软雅黑" panose="020B0503020204020204" pitchFamily="34" charset="-122"/>
              </a:rPr>
              <a:t> 优先级</a:t>
            </a:r>
            <a:r>
              <a:rPr lang="zh-CN" altLang="en-US" sz="1600" dirty="0">
                <a:latin typeface="微软雅黑" panose="020B0503020204020204" pitchFamily="34" charset="-122"/>
                <a:ea typeface="微软雅黑" panose="020B0503020204020204" pitchFamily="34" charset="-122"/>
              </a:rPr>
              <a:t>越高表示</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分配给该线程的时间片越多</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执行时间就多</a:t>
            </a:r>
          </a:p>
          <a:p>
            <a:r>
              <a:rPr lang="zh-CN" altLang="en-US" sz="1600" dirty="0" smtClean="0">
                <a:latin typeface="微软雅黑" panose="020B0503020204020204" pitchFamily="34" charset="-122"/>
                <a:ea typeface="微软雅黑" panose="020B0503020204020204" pitchFamily="34" charset="-122"/>
              </a:rPr>
              <a:t> 优先级</a:t>
            </a:r>
            <a:r>
              <a:rPr lang="zh-CN" altLang="en-US" sz="1600" dirty="0">
                <a:latin typeface="微软雅黑" panose="020B0503020204020204" pitchFamily="34" charset="-122"/>
                <a:ea typeface="微软雅黑" panose="020B0503020204020204" pitchFamily="34" charset="-122"/>
              </a:rPr>
              <a:t>越低表示</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分配给该线程的时间片越少</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执行时间就少</a:t>
            </a:r>
          </a:p>
        </p:txBody>
      </p:sp>
    </p:spTree>
    <p:extLst>
      <p:ext uri="{BB962C8B-B14F-4D97-AF65-F5344CB8AC3E}">
        <p14:creationId xmlns:p14="http://schemas.microsoft.com/office/powerpoint/2010/main" val="41283754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-ManualResetEventSlim</a:t>
            </a:r>
            <a:endParaRPr lang="zh-CN" altLang="en-US" sz="1600" b="1" dirty="0">
              <a:solidFill>
                <a:srgbClr val="FF3300"/>
              </a:solidFill>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755576" y="908720"/>
            <a:ext cx="7704856" cy="5682138"/>
          </a:xfrm>
          <a:prstGeom prst="rect">
            <a:avLst/>
          </a:prstGeom>
        </p:spPr>
      </p:pic>
    </p:spTree>
    <p:extLst>
      <p:ext uri="{BB962C8B-B14F-4D97-AF65-F5344CB8AC3E}">
        <p14:creationId xmlns:p14="http://schemas.microsoft.com/office/powerpoint/2010/main" val="3645387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-ManualResetEventSlim</a:t>
            </a:r>
            <a:endParaRPr lang="zh-CN" altLang="en-US" sz="1600" b="1" dirty="0">
              <a:solidFill>
                <a:srgbClr val="FF3300"/>
              </a:solidFill>
              <a:latin typeface="微软雅黑" pitchFamily="34" charset="-122"/>
              <a:ea typeface="微软雅黑" pitchFamily="34" charset="-122"/>
            </a:endParaRPr>
          </a:p>
        </p:txBody>
      </p:sp>
      <p:sp>
        <p:nvSpPr>
          <p:cNvPr id="5" name="矩形 4"/>
          <p:cNvSpPr/>
          <p:nvPr/>
        </p:nvSpPr>
        <p:spPr>
          <a:xfrm>
            <a:off x="323528" y="2132856"/>
            <a:ext cx="8148384" cy="461665"/>
          </a:xfrm>
          <a:prstGeom prst="rect">
            <a:avLst/>
          </a:prstGeom>
        </p:spPr>
        <p:txBody>
          <a:bodyPr wrap="none">
            <a:spAutoFit/>
          </a:bodyPr>
          <a:lstStyle/>
          <a:p>
            <a:r>
              <a:rPr lang="en-US" altLang="zh-CN" sz="2400" b="1" dirty="0" smtClean="0">
                <a:latin typeface="微软雅黑" panose="020B0503020204020204" pitchFamily="34" charset="-122"/>
                <a:ea typeface="微软雅黑" panose="020B0503020204020204" pitchFamily="34" charset="-122"/>
              </a:rPr>
              <a:t>Q: </a:t>
            </a:r>
            <a:r>
              <a:rPr lang="zh-CN" altLang="en-US" sz="2400" b="1" dirty="0" smtClean="0">
                <a:latin typeface="微软雅黑" panose="020B0503020204020204" pitchFamily="34" charset="-122"/>
                <a:ea typeface="微软雅黑" panose="020B0503020204020204" pitchFamily="34" charset="-122"/>
              </a:rPr>
              <a:t>什么叫只有</a:t>
            </a:r>
            <a:r>
              <a:rPr lang="zh-CN" altLang="en-US" sz="2400" b="1" dirty="0">
                <a:latin typeface="微软雅黑" panose="020B0503020204020204" pitchFamily="34" charset="-122"/>
                <a:ea typeface="微软雅黑" panose="020B0503020204020204" pitchFamily="34" charset="-122"/>
              </a:rPr>
              <a:t>当发生第一次竞争时，才创建内核模式</a:t>
            </a:r>
            <a:r>
              <a:rPr lang="zh-CN" altLang="en-US" sz="2400" b="1" dirty="0" smtClean="0">
                <a:latin typeface="微软雅黑" panose="020B0503020204020204" pitchFamily="34" charset="-122"/>
                <a:ea typeface="微软雅黑" panose="020B0503020204020204" pitchFamily="34" charset="-122"/>
              </a:rPr>
              <a:t>构造</a:t>
            </a:r>
            <a:r>
              <a:rPr lang="en-US" altLang="zh-CN" sz="2400" b="1" dirty="0" smtClean="0">
                <a:latin typeface="微软雅黑" panose="020B0503020204020204" pitchFamily="34" charset="-122"/>
                <a:ea typeface="微软雅黑" panose="020B0503020204020204" pitchFamily="34" charset="-122"/>
              </a:rPr>
              <a:t>?</a:t>
            </a:r>
            <a:endParaRPr lang="zh-CN" altLang="en-US" sz="2400" b="1" dirty="0"/>
          </a:p>
        </p:txBody>
      </p:sp>
      <p:sp>
        <p:nvSpPr>
          <p:cNvPr id="6" name="矩形 5"/>
          <p:cNvSpPr/>
          <p:nvPr/>
        </p:nvSpPr>
        <p:spPr>
          <a:xfrm>
            <a:off x="307809" y="3102059"/>
            <a:ext cx="8597225" cy="830997"/>
          </a:xfrm>
          <a:prstGeom prst="rect">
            <a:avLst/>
          </a:prstGeom>
        </p:spPr>
        <p:txBody>
          <a:bodyPr wrap="none">
            <a:spAutoFit/>
          </a:bodyPr>
          <a:lstStyle/>
          <a:p>
            <a:r>
              <a:rPr lang="en-US" altLang="zh-CN" sz="2400" dirty="0" smtClean="0">
                <a:latin typeface="微软雅黑" panose="020B0503020204020204" pitchFamily="34" charset="-122"/>
                <a:ea typeface="微软雅黑" panose="020B0503020204020204" pitchFamily="34" charset="-122"/>
              </a:rPr>
              <a:t>A: </a:t>
            </a:r>
            <a:r>
              <a:rPr lang="zh-CN" altLang="en-US" sz="2400" dirty="0" smtClean="0">
                <a:latin typeface="微软雅黑" panose="020B0503020204020204" pitchFamily="34" charset="-122"/>
                <a:ea typeface="微软雅黑" panose="020B0503020204020204" pitchFamily="34" charset="-122"/>
              </a:rPr>
              <a:t>其实就是对一个共享资源的访问发生了并发的竞争，同一时</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刻有多个线程同时访问资源</a:t>
            </a:r>
            <a:endParaRPr lang="zh-CN" altLang="en-US" sz="2400" dirty="0"/>
          </a:p>
        </p:txBody>
      </p:sp>
    </p:spTree>
    <p:extLst>
      <p:ext uri="{BB962C8B-B14F-4D97-AF65-F5344CB8AC3E}">
        <p14:creationId xmlns:p14="http://schemas.microsoft.com/office/powerpoint/2010/main" val="35371454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-ManualResetEventSlim</a:t>
            </a:r>
            <a:endParaRPr lang="zh-CN" altLang="en-US" sz="1600" b="1" dirty="0">
              <a:solidFill>
                <a:srgbClr val="FF3300"/>
              </a:solidFill>
              <a:latin typeface="微软雅黑" pitchFamily="34" charset="-122"/>
              <a:ea typeface="微软雅黑" pitchFamily="34" charset="-122"/>
            </a:endParaRPr>
          </a:p>
        </p:txBody>
      </p:sp>
      <p:sp>
        <p:nvSpPr>
          <p:cNvPr id="2" name="文本框 1"/>
          <p:cNvSpPr txBox="1"/>
          <p:nvPr/>
        </p:nvSpPr>
        <p:spPr>
          <a:xfrm>
            <a:off x="203886" y="807095"/>
            <a:ext cx="5062604"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ManualResetEventSlim</a:t>
            </a:r>
            <a:r>
              <a:rPr lang="zh-CN" altLang="en-US" sz="2400" dirty="0" smtClean="0">
                <a:latin typeface="微软雅黑" panose="020B0503020204020204" pitchFamily="34" charset="-122"/>
                <a:ea typeface="微软雅黑" panose="020B0503020204020204" pitchFamily="34" charset="-122"/>
              </a:rPr>
              <a:t>的简单使用</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70999" y="1340768"/>
            <a:ext cx="5736532" cy="5200022"/>
          </a:xfrm>
          <a:prstGeom prst="rect">
            <a:avLst/>
          </a:prstGeom>
        </p:spPr>
      </p:pic>
      <p:pic>
        <p:nvPicPr>
          <p:cNvPr id="7" name="图片 6"/>
          <p:cNvPicPr>
            <a:picLocks noChangeAspect="1"/>
          </p:cNvPicPr>
          <p:nvPr/>
        </p:nvPicPr>
        <p:blipFill>
          <a:blip r:embed="rId4"/>
          <a:stretch>
            <a:fillRect/>
          </a:stretch>
        </p:blipFill>
        <p:spPr>
          <a:xfrm>
            <a:off x="6228184" y="3117552"/>
            <a:ext cx="2876550" cy="1171575"/>
          </a:xfrm>
          <a:prstGeom prst="rect">
            <a:avLst/>
          </a:prstGeom>
        </p:spPr>
      </p:pic>
    </p:spTree>
    <p:extLst>
      <p:ext uri="{BB962C8B-B14F-4D97-AF65-F5344CB8AC3E}">
        <p14:creationId xmlns:p14="http://schemas.microsoft.com/office/powerpoint/2010/main" val="23105870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-SemaphoreSlim</a:t>
            </a:r>
            <a:endParaRPr lang="zh-CN" altLang="en-US" sz="1600" b="1" dirty="0">
              <a:solidFill>
                <a:srgbClr val="FF3300"/>
              </a:solidFill>
              <a:latin typeface="微软雅黑" pitchFamily="34" charset="-122"/>
              <a:ea typeface="微软雅黑" pitchFamily="34" charset="-122"/>
            </a:endParaRPr>
          </a:p>
        </p:txBody>
      </p:sp>
      <p:sp>
        <p:nvSpPr>
          <p:cNvPr id="5" name="矩形 4"/>
          <p:cNvSpPr/>
          <p:nvPr/>
        </p:nvSpPr>
        <p:spPr>
          <a:xfrm>
            <a:off x="539553" y="1412776"/>
            <a:ext cx="7992888" cy="4401205"/>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当需要对访问一个资源或资源池的并发任务或线程数量作出限制的时候，表示技术信号量SemaphoreSlim就非常有用当需要对访问一个资源或资源池的并发任务或线程数量作出限制的时候，表示技术信号量SemaphoreSlim就非常</a:t>
            </a:r>
            <a:r>
              <a:rPr lang="zh-CN" altLang="en-US" sz="2000" dirty="0" smtClean="0">
                <a:latin typeface="微软雅黑" panose="020B0503020204020204" pitchFamily="34" charset="-122"/>
                <a:ea typeface="微软雅黑" panose="020B0503020204020204" pitchFamily="34" charset="-122"/>
              </a:rPr>
              <a:t>有用。</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每当一个任务进入信号量的时候，计数器减一，当减到</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的时候，新到达的请求会被阻塞，直到有其他任务离开信号量。每当一个任务离开信号量的时候，计数器加</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，等待的任务可以进入</a:t>
            </a:r>
            <a:r>
              <a:rPr lang="zh-CN" altLang="en-US" sz="2000" dirty="0" smtClean="0">
                <a:latin typeface="微软雅黑" panose="020B0503020204020204" pitchFamily="34" charset="-122"/>
                <a:ea typeface="微软雅黑" panose="020B0503020204020204" pitchFamily="34" charset="-122"/>
              </a:rPr>
              <a:t>信号量。</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SemaphoreSlim</a:t>
            </a:r>
            <a:r>
              <a:rPr lang="zh-CN" altLang="en-US" sz="2000" dirty="0">
                <a:latin typeface="微软雅黑" panose="020B0503020204020204" pitchFamily="34" charset="-122"/>
                <a:ea typeface="微软雅黑" panose="020B0503020204020204" pitchFamily="34" charset="-122"/>
              </a:rPr>
              <a:t>实例控制共享资源，每个任务都必须</a:t>
            </a:r>
            <a:r>
              <a:rPr lang="zh-CN" altLang="en-US" sz="2000" dirty="0" smtClean="0">
                <a:latin typeface="微软雅黑" panose="020B0503020204020204" pitchFamily="34" charset="-122"/>
                <a:ea typeface="微软雅黑" panose="020B0503020204020204" pitchFamily="34" charset="-122"/>
              </a:rPr>
              <a:t>使用实例</a:t>
            </a:r>
            <a:r>
              <a:rPr lang="zh-CN" altLang="en-US" sz="2000" dirty="0">
                <a:latin typeface="微软雅黑" panose="020B0503020204020204" pitchFamily="34" charset="-122"/>
                <a:ea typeface="微软雅黑" panose="020B0503020204020204" pitchFamily="34" charset="-122"/>
              </a:rPr>
              <a:t>的方法进入（</a:t>
            </a:r>
            <a:r>
              <a:rPr lang="en-US" altLang="zh-CN" sz="2000" dirty="0">
                <a:latin typeface="微软雅黑" panose="020B0503020204020204" pitchFamily="34" charset="-122"/>
                <a:ea typeface="微软雅黑" panose="020B0503020204020204" pitchFamily="34" charset="-122"/>
              </a:rPr>
              <a:t>wait</a:t>
            </a:r>
            <a:r>
              <a:rPr lang="zh-CN" altLang="en-US" sz="2000" dirty="0">
                <a:latin typeface="微软雅黑" panose="020B0503020204020204" pitchFamily="34" charset="-122"/>
                <a:ea typeface="微软雅黑" panose="020B0503020204020204" pitchFamily="34" charset="-122"/>
              </a:rPr>
              <a:t>）或者释放（</a:t>
            </a:r>
            <a:r>
              <a:rPr lang="en-US" altLang="zh-CN" sz="2000" dirty="0">
                <a:latin typeface="微软雅黑" panose="020B0503020204020204" pitchFamily="34" charset="-122"/>
                <a:ea typeface="微软雅黑" panose="020B0503020204020204" pitchFamily="34" charset="-122"/>
              </a:rPr>
              <a:t>release</a:t>
            </a:r>
            <a:r>
              <a:rPr lang="zh-CN" altLang="en-US" sz="2000" dirty="0">
                <a:latin typeface="微软雅黑" panose="020B0503020204020204" pitchFamily="34" charset="-122"/>
                <a:ea typeface="微软雅黑" panose="020B0503020204020204" pitchFamily="34" charset="-122"/>
              </a:rPr>
              <a:t>）信号量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SemaphoreSlim</a:t>
            </a:r>
            <a:r>
              <a:rPr lang="zh-CN" altLang="en-US" sz="2000" dirty="0" smtClean="0">
                <a:latin typeface="微软雅黑" panose="020B0503020204020204" pitchFamily="34" charset="-122"/>
                <a:ea typeface="微软雅黑" panose="020B0503020204020204" pitchFamily="34" charset="-122"/>
              </a:rPr>
              <a:t>利用</a:t>
            </a:r>
            <a:r>
              <a:rPr lang="en-US" altLang="zh-CN" sz="2000" dirty="0" smtClean="0">
                <a:latin typeface="微软雅黑" panose="020B0503020204020204" pitchFamily="34" charset="-122"/>
                <a:ea typeface="微软雅黑" panose="020B0503020204020204" pitchFamily="34" charset="-122"/>
              </a:rPr>
              <a:t>:</a:t>
            </a:r>
          </a:p>
          <a:p>
            <a:r>
              <a:rPr lang="en-US" altLang="zh-CN" sz="2000" b="1" dirty="0" err="1" smtClean="0">
                <a:solidFill>
                  <a:srgbClr val="FF0000"/>
                </a:solidFill>
                <a:latin typeface="微软雅黑" panose="020B0503020204020204" pitchFamily="34" charset="-122"/>
                <a:ea typeface="微软雅黑" panose="020B0503020204020204" pitchFamily="34" charset="-122"/>
              </a:rPr>
              <a:t>SpinWait</a:t>
            </a:r>
            <a:r>
              <a:rPr lang="zh-CN" altLang="en-US" sz="2000" b="1" dirty="0">
                <a:solidFill>
                  <a:srgbClr val="FF0000"/>
                </a:solidFill>
                <a:latin typeface="微软雅黑" panose="020B0503020204020204" pitchFamily="34" charset="-122"/>
                <a:ea typeface="微软雅黑" panose="020B0503020204020204" pitchFamily="34" charset="-122"/>
              </a:rPr>
              <a:t>结构</a:t>
            </a:r>
            <a:r>
              <a:rPr lang="en-US" altLang="zh-CN" sz="2000" dirty="0">
                <a:latin typeface="微软雅黑" panose="020B0503020204020204" pitchFamily="34" charset="-122"/>
                <a:ea typeface="微软雅黑" panose="020B0503020204020204" pitchFamily="34" charset="-122"/>
              </a:rPr>
              <a:t>+</a:t>
            </a:r>
            <a:r>
              <a:rPr lang="en-US" altLang="zh-CN" sz="2000" b="1" dirty="0">
                <a:solidFill>
                  <a:schemeClr val="accent6">
                    <a:lumMod val="60000"/>
                    <a:lumOff val="40000"/>
                  </a:schemeClr>
                </a:solidFill>
                <a:latin typeface="微软雅黑" panose="020B0503020204020204" pitchFamily="34" charset="-122"/>
                <a:ea typeface="微软雅黑" panose="020B0503020204020204" pitchFamily="34" charset="-122"/>
              </a:rPr>
              <a:t>Monitor</a:t>
            </a:r>
            <a:r>
              <a:rPr lang="zh-CN" altLang="en-US" sz="2000" dirty="0">
                <a:latin typeface="微软雅黑" panose="020B0503020204020204" pitchFamily="34" charset="-122"/>
                <a:ea typeface="微软雅黑" panose="020B0503020204020204" pitchFamily="34" charset="-122"/>
              </a:rPr>
              <a:t>可重入的特性</a:t>
            </a:r>
            <a:r>
              <a:rPr lang="en-US" altLang="zh-CN" sz="2000" dirty="0">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引用计数</a:t>
            </a:r>
            <a:r>
              <a:rPr lang="zh-CN" altLang="en-US" sz="2000" dirty="0">
                <a:latin typeface="微软雅黑" panose="020B0503020204020204" pitchFamily="34" charset="-122"/>
                <a:ea typeface="微软雅黑" panose="020B0503020204020204" pitchFamily="34" charset="-122"/>
              </a:rPr>
              <a:t>实现</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70289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-SemaphoreSlim</a:t>
            </a:r>
            <a:endParaRPr lang="zh-CN" altLang="en-US" sz="1600" b="1" dirty="0">
              <a:solidFill>
                <a:srgbClr val="FF3300"/>
              </a:solidFill>
              <a:latin typeface="微软雅黑" pitchFamily="34" charset="-122"/>
              <a:ea typeface="微软雅黑" pitchFamily="34" charset="-122"/>
            </a:endParaRPr>
          </a:p>
        </p:txBody>
      </p:sp>
      <p:sp>
        <p:nvSpPr>
          <p:cNvPr id="6" name="文本框 5"/>
          <p:cNvSpPr txBox="1"/>
          <p:nvPr/>
        </p:nvSpPr>
        <p:spPr>
          <a:xfrm>
            <a:off x="203886" y="807095"/>
            <a:ext cx="4033925"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SemaphoreSlim</a:t>
            </a:r>
            <a:r>
              <a:rPr lang="zh-CN" altLang="en-US" sz="2400" dirty="0" smtClean="0">
                <a:latin typeface="微软雅黑" panose="020B0503020204020204" pitchFamily="34" charset="-122"/>
                <a:ea typeface="微软雅黑" panose="020B0503020204020204" pitchFamily="34" charset="-122"/>
              </a:rPr>
              <a:t>的简单使用</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23528" y="1268760"/>
            <a:ext cx="7992888" cy="5436552"/>
          </a:xfrm>
          <a:prstGeom prst="rect">
            <a:avLst/>
          </a:prstGeom>
        </p:spPr>
      </p:pic>
      <p:pic>
        <p:nvPicPr>
          <p:cNvPr id="3" name="图片 2"/>
          <p:cNvPicPr>
            <a:picLocks noChangeAspect="1"/>
          </p:cNvPicPr>
          <p:nvPr/>
        </p:nvPicPr>
        <p:blipFill>
          <a:blip r:embed="rId4"/>
          <a:stretch>
            <a:fillRect/>
          </a:stretch>
        </p:blipFill>
        <p:spPr>
          <a:xfrm>
            <a:off x="5603879" y="5178971"/>
            <a:ext cx="3540121" cy="1679029"/>
          </a:xfrm>
          <a:prstGeom prst="rect">
            <a:avLst/>
          </a:prstGeom>
        </p:spPr>
      </p:pic>
    </p:spTree>
    <p:extLst>
      <p:ext uri="{BB962C8B-B14F-4D97-AF65-F5344CB8AC3E}">
        <p14:creationId xmlns:p14="http://schemas.microsoft.com/office/powerpoint/2010/main" val="40700876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-ReaderWriterLockSlim</a:t>
            </a:r>
            <a:endParaRPr lang="zh-CN" altLang="en-US" sz="1600" b="1" dirty="0">
              <a:solidFill>
                <a:srgbClr val="FF3300"/>
              </a:solidFill>
              <a:latin typeface="微软雅黑" pitchFamily="34" charset="-122"/>
              <a:ea typeface="微软雅黑" pitchFamily="34" charset="-122"/>
            </a:endParaRPr>
          </a:p>
        </p:txBody>
      </p:sp>
      <p:sp>
        <p:nvSpPr>
          <p:cNvPr id="5" name="矩形 4"/>
          <p:cNvSpPr/>
          <p:nvPr/>
        </p:nvSpPr>
        <p:spPr>
          <a:xfrm>
            <a:off x="323528" y="836712"/>
            <a:ext cx="8424936" cy="5078313"/>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互斥锁保证多线程在访问一个资源时，只有一个线程才会运行，其它的线程都阻塞了，这会降低应用程序的吞吐量。如果所有线程都以只读的方法访问资源，我们就没有必要阻塞它。另一方面，如果一个线程希望修改数据，就需要独占的访问。ReaderWriterLockSlim就能解决这个问题。</a:t>
            </a: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它的实现方式是这样的：</a:t>
            </a:r>
          </a:p>
          <a:p>
            <a:endParaRPr lang="zh-CN" altLang="en-US"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一个线程向数据写入时，请求访问的其它所有线程都被阻塞；</a:t>
            </a:r>
          </a:p>
          <a:p>
            <a:pPr marL="285750" indent="-285750">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一个线程从数据读取时，请求读取的其它线程允许继续执行，但请求写入的线程仍被阻塞；</a:t>
            </a:r>
          </a:p>
          <a:p>
            <a:pPr marL="285750" indent="-285750">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向数据写入的一个线程结束后，要么解除一个写入线程阻塞，使它能向</a:t>
            </a:r>
            <a:r>
              <a:rPr lang="zh-CN" altLang="en-US" sz="1800" dirty="0" smtClean="0">
                <a:latin typeface="微软雅黑" panose="020B0503020204020204" pitchFamily="34" charset="-122"/>
                <a:ea typeface="微软雅黑" panose="020B0503020204020204" pitchFamily="34" charset="-122"/>
              </a:rPr>
              <a:t>数据写，要么</a:t>
            </a:r>
            <a:r>
              <a:rPr lang="zh-CN" altLang="en-US" sz="1800" dirty="0">
                <a:latin typeface="微软雅黑" panose="020B0503020204020204" pitchFamily="34" charset="-122"/>
                <a:ea typeface="微软雅黑" panose="020B0503020204020204" pitchFamily="34" charset="-122"/>
              </a:rPr>
              <a:t>解除所有读线程</a:t>
            </a:r>
            <a:r>
              <a:rPr lang="zh-CN" altLang="en-US" sz="1800" dirty="0" smtClean="0">
                <a:latin typeface="微软雅黑" panose="020B0503020204020204" pitchFamily="34" charset="-122"/>
                <a:ea typeface="微软雅黑" panose="020B0503020204020204" pitchFamily="34" charset="-122"/>
              </a:rPr>
              <a:t>的阻塞</a:t>
            </a:r>
            <a:r>
              <a:rPr lang="zh-CN" altLang="en-US" sz="1800" dirty="0">
                <a:latin typeface="微软雅黑" panose="020B0503020204020204" pitchFamily="34" charset="-122"/>
                <a:ea typeface="微软雅黑" panose="020B0503020204020204" pitchFamily="34" charset="-122"/>
              </a:rPr>
              <a:t>，使它们能并发的读取数据。如果没有锁被阻塞，锁就进入可自由使用状态，供下一个</a:t>
            </a:r>
            <a:r>
              <a:rPr lang="en-US" altLang="zh-CN" sz="1800" dirty="0">
                <a:latin typeface="微软雅黑" panose="020B0503020204020204" pitchFamily="34" charset="-122"/>
                <a:ea typeface="微软雅黑" panose="020B0503020204020204" pitchFamily="34" charset="-122"/>
              </a:rPr>
              <a:t>r or w </a:t>
            </a:r>
            <a:r>
              <a:rPr lang="zh-CN" altLang="en-US" sz="1800" dirty="0" smtClean="0">
                <a:latin typeface="微软雅黑" panose="020B0503020204020204" pitchFamily="34" charset="-122"/>
                <a:ea typeface="微软雅黑" panose="020B0503020204020204" pitchFamily="34" charset="-122"/>
              </a:rPr>
              <a:t>线程获取</a:t>
            </a:r>
            <a:r>
              <a:rPr lang="zh-CN" altLang="en-US" sz="1800"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从数据读取的所有线程结束后，一个</a:t>
            </a:r>
            <a:r>
              <a:rPr lang="en-US" altLang="zh-CN" sz="1800" dirty="0">
                <a:latin typeface="微软雅黑" panose="020B0503020204020204" pitchFamily="34" charset="-122"/>
                <a:ea typeface="微软雅黑" panose="020B0503020204020204" pitchFamily="34" charset="-122"/>
              </a:rPr>
              <a:t>writer</a:t>
            </a:r>
            <a:r>
              <a:rPr lang="zh-CN" altLang="en-US" sz="1800" dirty="0">
                <a:latin typeface="微软雅黑" panose="020B0503020204020204" pitchFamily="34" charset="-122"/>
                <a:ea typeface="微软雅黑" panose="020B0503020204020204" pitchFamily="34" charset="-122"/>
              </a:rPr>
              <a:t>线程被解除阻塞，使它能向数据</a:t>
            </a:r>
            <a:r>
              <a:rPr lang="zh-CN" altLang="en-US" sz="1800" dirty="0" smtClean="0">
                <a:latin typeface="微软雅黑" panose="020B0503020204020204" pitchFamily="34" charset="-122"/>
                <a:ea typeface="微软雅黑" panose="020B0503020204020204" pitchFamily="34" charset="-122"/>
              </a:rPr>
              <a:t>写入</a:t>
            </a:r>
            <a:endParaRPr lang="en-US" altLang="zh-CN" sz="18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ReaderWriterLockSlim</a:t>
            </a:r>
            <a:r>
              <a:rPr lang="zh-CN" altLang="en-US" sz="1800" dirty="0">
                <a:latin typeface="微软雅黑" panose="020B0503020204020204" pitchFamily="34" charset="-122"/>
                <a:ea typeface="微软雅黑" panose="020B0503020204020204" pitchFamily="34" charset="-122"/>
              </a:rPr>
              <a:t>是通过</a:t>
            </a:r>
            <a:r>
              <a:rPr lang="zh-CN" altLang="en-US" sz="1800" dirty="0" smtClean="0">
                <a:latin typeface="微软雅黑" panose="020B0503020204020204" pitchFamily="34" charset="-122"/>
                <a:ea typeface="微软雅黑" panose="020B0503020204020204" pitchFamily="34" charset="-122"/>
              </a:rPr>
              <a:t>封装</a:t>
            </a:r>
            <a:r>
              <a:rPr lang="en-US" altLang="zh-CN" sz="1800" dirty="0" smtClean="0">
                <a:latin typeface="微软雅黑" panose="020B0503020204020204" pitchFamily="34" charset="-122"/>
                <a:ea typeface="微软雅黑" panose="020B0503020204020204" pitchFamily="34" charset="-122"/>
              </a:rPr>
              <a:t>:</a:t>
            </a:r>
          </a:p>
          <a:p>
            <a:endParaRPr lang="en-US" altLang="zh-CN" sz="18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 </a:t>
            </a:r>
            <a:r>
              <a:rPr lang="zh-CN" altLang="en-US" sz="1800" b="1" dirty="0" smtClean="0">
                <a:solidFill>
                  <a:srgbClr val="FF0000"/>
                </a:solidFill>
                <a:latin typeface="微软雅黑" panose="020B0503020204020204" pitchFamily="34" charset="-122"/>
                <a:ea typeface="微软雅黑" panose="020B0503020204020204" pitchFamily="34" charset="-122"/>
              </a:rPr>
              <a:t>自旋</a:t>
            </a:r>
            <a:r>
              <a:rPr lang="zh-CN" altLang="en-US" sz="18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a:t>
            </a:r>
            <a:r>
              <a:rPr lang="en-US" altLang="zh-CN" sz="1800" b="1" dirty="0" err="1" smtClean="0">
                <a:solidFill>
                  <a:schemeClr val="accent6">
                    <a:lumMod val="60000"/>
                    <a:lumOff val="40000"/>
                  </a:schemeClr>
                </a:solidFill>
                <a:latin typeface="微软雅黑" panose="020B0503020204020204" pitchFamily="34" charset="-122"/>
                <a:ea typeface="微软雅黑" panose="020B0503020204020204" pitchFamily="34" charset="-122"/>
              </a:rPr>
              <a:t>AutoResetEvent</a:t>
            </a:r>
            <a:r>
              <a:rPr lang="en-US" altLang="zh-CN" sz="1800" dirty="0" smtClean="0">
                <a:latin typeface="微软雅黑" panose="020B0503020204020204" pitchFamily="34" charset="-122"/>
                <a:ea typeface="微软雅黑" panose="020B0503020204020204" pitchFamily="34" charset="-122"/>
              </a:rPr>
              <a:t> + </a:t>
            </a:r>
            <a:r>
              <a:rPr lang="en-US" altLang="zh-CN" sz="1800" b="1" dirty="0" err="1" smtClean="0">
                <a:solidFill>
                  <a:srgbClr val="00B050"/>
                </a:solidFill>
                <a:latin typeface="微软雅黑" panose="020B0503020204020204" pitchFamily="34" charset="-122"/>
                <a:ea typeface="微软雅黑" panose="020B0503020204020204" pitchFamily="34" charset="-122"/>
              </a:rPr>
              <a:t>ManualResetEvent</a:t>
            </a:r>
            <a:r>
              <a:rPr lang="en-US" altLang="zh-CN" sz="1800" dirty="0" smtClean="0">
                <a:solidFill>
                  <a:srgbClr val="00B050"/>
                </a:solidFill>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实现。</a:t>
            </a:r>
          </a:p>
        </p:txBody>
      </p:sp>
    </p:spTree>
    <p:extLst>
      <p:ext uri="{BB962C8B-B14F-4D97-AF65-F5344CB8AC3E}">
        <p14:creationId xmlns:p14="http://schemas.microsoft.com/office/powerpoint/2010/main" val="24186721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-ReaderWriterLockSlim</a:t>
            </a:r>
            <a:endParaRPr lang="zh-CN" altLang="en-US" sz="1600" b="1" dirty="0">
              <a:solidFill>
                <a:srgbClr val="FF3300"/>
              </a:solidFill>
              <a:latin typeface="微软雅黑" pitchFamily="34" charset="-122"/>
              <a:ea typeface="微软雅黑" pitchFamily="34" charset="-122"/>
            </a:endParaRPr>
          </a:p>
        </p:txBody>
      </p:sp>
      <p:sp>
        <p:nvSpPr>
          <p:cNvPr id="5" name="文本框 4"/>
          <p:cNvSpPr txBox="1"/>
          <p:nvPr/>
        </p:nvSpPr>
        <p:spPr>
          <a:xfrm>
            <a:off x="187911" y="692696"/>
            <a:ext cx="4970591" cy="461665"/>
          </a:xfrm>
          <a:prstGeom prst="rect">
            <a:avLst/>
          </a:prstGeom>
          <a:noFill/>
        </p:spPr>
        <p:txBody>
          <a:bodyPr wrap="none" rtlCol="0">
            <a:spAutoFit/>
          </a:bodyPr>
          <a:lstStyle/>
          <a:p>
            <a:r>
              <a:rPr lang="en-US" altLang="zh-CN" sz="2400" dirty="0" err="1">
                <a:latin typeface="微软雅黑" panose="020B0503020204020204" pitchFamily="34" charset="-122"/>
                <a:ea typeface="微软雅黑" panose="020B0503020204020204" pitchFamily="34" charset="-122"/>
              </a:rPr>
              <a:t>ReaderWriterLockSlim</a:t>
            </a:r>
            <a:r>
              <a:rPr lang="zh-CN" altLang="en-US" sz="2400" dirty="0" smtClean="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简单使用</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6512" y="26894"/>
            <a:ext cx="6975426" cy="6831106"/>
          </a:xfrm>
          <a:prstGeom prst="rect">
            <a:avLst/>
          </a:prstGeom>
        </p:spPr>
      </p:pic>
      <p:pic>
        <p:nvPicPr>
          <p:cNvPr id="7" name="图片 6"/>
          <p:cNvPicPr>
            <a:picLocks noChangeAspect="1"/>
          </p:cNvPicPr>
          <p:nvPr/>
        </p:nvPicPr>
        <p:blipFill>
          <a:blip r:embed="rId4"/>
          <a:stretch>
            <a:fillRect/>
          </a:stretch>
        </p:blipFill>
        <p:spPr>
          <a:xfrm>
            <a:off x="6816488" y="4027603"/>
            <a:ext cx="2327512" cy="2808312"/>
          </a:xfrm>
          <a:prstGeom prst="rect">
            <a:avLst/>
          </a:prstGeom>
        </p:spPr>
      </p:pic>
    </p:spTree>
    <p:extLst>
      <p:ext uri="{BB962C8B-B14F-4D97-AF65-F5344CB8AC3E}">
        <p14:creationId xmlns:p14="http://schemas.microsoft.com/office/powerpoint/2010/main" val="21306576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-CountdownEvent</a:t>
            </a:r>
            <a:endParaRPr lang="zh-CN" altLang="en-US" sz="1600" b="1" dirty="0">
              <a:solidFill>
                <a:srgbClr val="FF3300"/>
              </a:solidFill>
              <a:latin typeface="微软雅黑" pitchFamily="34" charset="-122"/>
              <a:ea typeface="微软雅黑" pitchFamily="34" charset="-122"/>
            </a:endParaRPr>
          </a:p>
        </p:txBody>
      </p:sp>
      <p:sp>
        <p:nvSpPr>
          <p:cNvPr id="5" name="矩形 4"/>
          <p:cNvSpPr/>
          <p:nvPr/>
        </p:nvSpPr>
        <p:spPr>
          <a:xfrm>
            <a:off x="323528" y="836712"/>
            <a:ext cx="8424936" cy="923330"/>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不太常用。这个构造阻塞一个线程，直到它的内部计数为</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。这和</a:t>
            </a:r>
            <a:r>
              <a:rPr lang="en-US" altLang="zh-CN" sz="1800" dirty="0">
                <a:latin typeface="微软雅黑" panose="020B0503020204020204" pitchFamily="34" charset="-122"/>
                <a:ea typeface="微软雅黑" panose="020B0503020204020204" pitchFamily="34" charset="-122"/>
              </a:rPr>
              <a:t>Semaphore</a:t>
            </a:r>
            <a:r>
              <a:rPr lang="zh-CN" altLang="en-US" sz="1800" dirty="0">
                <a:latin typeface="微软雅黑" panose="020B0503020204020204" pitchFamily="34" charset="-122"/>
                <a:ea typeface="微软雅黑" panose="020B0503020204020204" pitchFamily="34" charset="-122"/>
              </a:rPr>
              <a:t>恰恰相反</a:t>
            </a:r>
            <a:r>
              <a:rPr lang="zh-CN" altLang="en-US"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Semaphore</a:t>
            </a:r>
            <a:r>
              <a:rPr lang="zh-CN" altLang="en-US" sz="1800" dirty="0" smtClean="0">
                <a:latin typeface="微软雅黑" panose="020B0503020204020204" pitchFamily="34" charset="-122"/>
                <a:ea typeface="微软雅黑" panose="020B0503020204020204" pitchFamily="34" charset="-122"/>
              </a:rPr>
              <a:t>是计数到时，阻塞。</a:t>
            </a:r>
            <a:r>
              <a:rPr lang="zh-CN" altLang="en-US" sz="1800" dirty="0" smtClean="0">
                <a:latin typeface="微软雅黑" panose="020B0503020204020204" pitchFamily="34" charset="-122"/>
                <a:ea typeface="微软雅黑" panose="020B0503020204020204" pitchFamily="34" charset="-122"/>
              </a:rPr>
              <a:t>如果</a:t>
            </a:r>
            <a:r>
              <a:rPr lang="zh-CN" altLang="en-US" sz="1800" dirty="0">
                <a:latin typeface="微软雅黑" panose="020B0503020204020204" pitchFamily="34" charset="-122"/>
                <a:ea typeface="微软雅黑" panose="020B0503020204020204" pitchFamily="34" charset="-122"/>
              </a:rPr>
              <a:t>它的</a:t>
            </a:r>
            <a:r>
              <a:rPr lang="en-US" altLang="zh-CN" sz="1800" dirty="0">
                <a:latin typeface="微软雅黑" panose="020B0503020204020204" pitchFamily="34" charset="-122"/>
                <a:ea typeface="微软雅黑" panose="020B0503020204020204" pitchFamily="34" charset="-122"/>
              </a:rPr>
              <a:t>CurrentCount</a:t>
            </a:r>
            <a:r>
              <a:rPr lang="zh-CN" altLang="en-US" sz="1800" dirty="0">
                <a:latin typeface="微软雅黑" panose="020B0503020204020204" pitchFamily="34" charset="-122"/>
                <a:ea typeface="微软雅黑" panose="020B0503020204020204" pitchFamily="34" charset="-122"/>
              </a:rPr>
              <a:t>变为</a:t>
            </a:r>
            <a:r>
              <a:rPr lang="en-US" altLang="zh-CN" sz="1800" dirty="0">
                <a:latin typeface="微软雅黑" panose="020B0503020204020204" pitchFamily="34" charset="-122"/>
                <a:ea typeface="微软雅黑" panose="020B0503020204020204" pitchFamily="34" charset="-122"/>
              </a:rPr>
              <a:t>0</a:t>
            </a:r>
            <a:r>
              <a:rPr lang="zh-CN" altLang="en-US" sz="1800" dirty="0">
                <a:latin typeface="微软雅黑" panose="020B0503020204020204" pitchFamily="34" charset="-122"/>
                <a:ea typeface="微软雅黑" panose="020B0503020204020204" pitchFamily="34" charset="-122"/>
              </a:rPr>
              <a:t>，就不能再度更改了。再次调用</a:t>
            </a:r>
            <a:r>
              <a:rPr lang="en-US" altLang="zh-CN" sz="1800" dirty="0">
                <a:latin typeface="微软雅黑" panose="020B0503020204020204" pitchFamily="34" charset="-122"/>
                <a:ea typeface="微软雅黑" panose="020B0503020204020204" pitchFamily="34" charset="-122"/>
              </a:rPr>
              <a:t>AddCount</a:t>
            </a:r>
            <a:r>
              <a:rPr lang="zh-CN" altLang="en-US" sz="1800" dirty="0">
                <a:latin typeface="微软雅黑" panose="020B0503020204020204" pitchFamily="34" charset="-122"/>
                <a:ea typeface="微软雅黑" panose="020B0503020204020204" pitchFamily="34" charset="-122"/>
              </a:rPr>
              <a:t>方法会抛出异常。</a:t>
            </a:r>
          </a:p>
        </p:txBody>
      </p:sp>
      <p:sp>
        <p:nvSpPr>
          <p:cNvPr id="2" name="矩形 1"/>
          <p:cNvSpPr/>
          <p:nvPr/>
        </p:nvSpPr>
        <p:spPr>
          <a:xfrm>
            <a:off x="323528" y="1844824"/>
            <a:ext cx="8568952" cy="3539430"/>
          </a:xfrm>
          <a:prstGeom prst="rect">
            <a:avLst/>
          </a:prstGeom>
        </p:spPr>
        <p:txBody>
          <a:bodyPr wrap="square">
            <a:spAutoFit/>
          </a:bodyPr>
          <a:lstStyle/>
          <a:p>
            <a:r>
              <a:rPr lang="zh-CN" altLang="en-US" sz="1800" b="1" dirty="0">
                <a:latin typeface="微软雅黑" panose="020B0503020204020204" pitchFamily="34" charset="-122"/>
                <a:ea typeface="微软雅黑" panose="020B0503020204020204" pitchFamily="34" charset="-122"/>
              </a:rPr>
              <a:t>使用方式</a:t>
            </a:r>
            <a:r>
              <a:rPr lang="zh-CN" altLang="en-US" sz="1800" b="1" dirty="0" smtClean="0">
                <a:latin typeface="微软雅黑" panose="020B0503020204020204" pitchFamily="34" charset="-122"/>
                <a:ea typeface="微软雅黑" panose="020B0503020204020204" pitchFamily="34" charset="-122"/>
              </a:rPr>
              <a:t>：</a:t>
            </a:r>
            <a:endParaRPr lang="en-US" altLang="zh-CN" sz="1800" b="1" dirty="0" smtClean="0">
              <a:latin typeface="微软雅黑" panose="020B0503020204020204" pitchFamily="34" charset="-122"/>
              <a:ea typeface="微软雅黑" panose="020B0503020204020204" pitchFamily="34" charset="-122"/>
            </a:endParaRPr>
          </a:p>
          <a:p>
            <a:endParaRPr lang="zh-CN" altLang="en-US" sz="1600" b="1"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 CurrentCount</a:t>
            </a:r>
            <a:r>
              <a:rPr lang="zh-CN" altLang="en-US" sz="1600" dirty="0">
                <a:latin typeface="微软雅黑" panose="020B0503020204020204" pitchFamily="34" charset="-122"/>
                <a:ea typeface="微软雅黑" panose="020B0503020204020204" pitchFamily="34" charset="-122"/>
              </a:rPr>
              <a:t>属性标识剩余信号数（和InitialCount属性一起由构造函数初始化）</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
            </a:r>
            <a:br>
              <a:rPr lang="en-US" altLang="zh-CN" sz="1600" dirty="0" smtClean="0">
                <a:latin typeface="微软雅黑" panose="020B0503020204020204" pitchFamily="34" charset="-122"/>
                <a:ea typeface="微软雅黑" panose="020B0503020204020204" pitchFamily="34" charset="-122"/>
              </a:rPr>
            </a:br>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 Wait</a:t>
            </a:r>
            <a:r>
              <a:rPr lang="zh-CN" altLang="en-US" sz="1600" dirty="0">
                <a:latin typeface="微软雅黑" panose="020B0503020204020204" pitchFamily="34" charset="-122"/>
                <a:ea typeface="微软雅黑" panose="020B0503020204020204" pitchFamily="34" charset="-122"/>
              </a:rPr>
              <a:t>()阻止当前线程，直到CurrentCount计数为0（即所有的参与者都完成了）</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
            </a:r>
            <a:br>
              <a:rPr lang="en-US" altLang="zh-CN" sz="1600" dirty="0" smtClean="0">
                <a:latin typeface="微软雅黑" panose="020B0503020204020204" pitchFamily="34" charset="-122"/>
                <a:ea typeface="微软雅黑" panose="020B0503020204020204" pitchFamily="34" charset="-122"/>
              </a:rPr>
            </a:br>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 Signal</a:t>
            </a:r>
            <a:r>
              <a:rPr lang="zh-CN" altLang="en-US" sz="1600" dirty="0">
                <a:latin typeface="微软雅黑" panose="020B0503020204020204" pitchFamily="34" charset="-122"/>
                <a:ea typeface="微软雅黑" panose="020B0503020204020204" pitchFamily="34" charset="-122"/>
              </a:rPr>
              <a:t>()向CountdownEvent注册一个或指定数量信号，通知任务完成并且</a:t>
            </a:r>
            <a:r>
              <a:rPr lang="zh-CN" altLang="en-US" sz="1600" dirty="0" smtClean="0">
                <a:latin typeface="微软雅黑" panose="020B0503020204020204" pitchFamily="34" charset="-122"/>
                <a:ea typeface="微软雅黑" panose="020B0503020204020204" pitchFamily="34" charset="-122"/>
              </a:rPr>
              <a:t>将</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CurrentCount</a:t>
            </a:r>
            <a:r>
              <a:rPr lang="zh-CN" altLang="en-US" sz="1600" dirty="0">
                <a:latin typeface="微软雅黑" panose="020B0503020204020204" pitchFamily="34" charset="-122"/>
                <a:ea typeface="微软雅黑" panose="020B0503020204020204" pitchFamily="34" charset="-122"/>
              </a:rPr>
              <a:t>的值减少一或指定数量。注意不能将事件的计数递减为小于零</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
            </a:r>
            <a:br>
              <a:rPr lang="en-US" altLang="zh-CN" sz="1600" dirty="0" smtClean="0">
                <a:latin typeface="微软雅黑" panose="020B0503020204020204" pitchFamily="34" charset="-122"/>
                <a:ea typeface="微软雅黑" panose="020B0503020204020204" pitchFamily="34" charset="-122"/>
              </a:rPr>
            </a:br>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 允许</a:t>
            </a:r>
            <a:r>
              <a:rPr lang="zh-CN" altLang="en-US" sz="1600" dirty="0">
                <a:latin typeface="微软雅黑" panose="020B0503020204020204" pitchFamily="34" charset="-122"/>
                <a:ea typeface="微软雅黑" panose="020B0503020204020204" pitchFamily="34" charset="-122"/>
              </a:rPr>
              <a:t>使用AddCount()\TryAddCount()增加CurrentCount一个或指定数量信号（且</a:t>
            </a:r>
            <a:r>
              <a:rPr lang="zh-CN" altLang="en-US" sz="1600" dirty="0" smtClean="0">
                <a:latin typeface="微软雅黑" panose="020B0503020204020204" pitchFamily="34" charset="-122"/>
                <a:ea typeface="微软雅黑" panose="020B0503020204020204" pitchFamily="34" charset="-122"/>
              </a:rPr>
              <a:t>只能</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增加</a:t>
            </a:r>
            <a:r>
              <a:rPr lang="zh-CN" altLang="en-US" sz="1600" dirty="0">
                <a:latin typeface="微软雅黑" panose="020B0503020204020204" pitchFamily="34" charset="-122"/>
                <a:ea typeface="微软雅黑" panose="020B0503020204020204" pitchFamily="34" charset="-122"/>
              </a:rPr>
              <a:t>）。一旦一个CountdownEvent的CurrentCount变成0，就不允许再更改了</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
            </a:r>
            <a:br>
              <a:rPr lang="en-US" altLang="zh-CN" sz="1600" dirty="0" smtClean="0">
                <a:latin typeface="微软雅黑" panose="020B0503020204020204" pitchFamily="34" charset="-122"/>
                <a:ea typeface="微软雅黑" panose="020B0503020204020204" pitchFamily="34" charset="-122"/>
              </a:rPr>
            </a:br>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5</a:t>
            </a:r>
            <a:r>
              <a:rPr lang="zh-CN" altLang="en-US" sz="1600" dirty="0" smtClean="0">
                <a:latin typeface="微软雅黑" panose="020B0503020204020204" pitchFamily="34" charset="-122"/>
                <a:ea typeface="微软雅黑" panose="020B0503020204020204" pitchFamily="34" charset="-122"/>
              </a:rPr>
              <a:t>). Reset</a:t>
            </a:r>
            <a:r>
              <a:rPr lang="zh-CN" altLang="en-US" sz="1600" dirty="0">
                <a:latin typeface="微软雅黑" panose="020B0503020204020204" pitchFamily="34" charset="-122"/>
                <a:ea typeface="微软雅黑" panose="020B0503020204020204" pitchFamily="34" charset="-122"/>
              </a:rPr>
              <a:t>()将CurrentCount重新设置为初始值或指定值，并且允许大于InitialCount</a:t>
            </a:r>
            <a:r>
              <a:rPr lang="zh-CN" altLang="en-US" sz="1600" dirty="0" smtClean="0">
                <a:latin typeface="微软雅黑" panose="020B0503020204020204" pitchFamily="34" charset="-122"/>
                <a:ea typeface="微软雅黑" panose="020B0503020204020204" pitchFamily="34" charset="-122"/>
              </a:rPr>
              <a:t>属</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性</a:t>
            </a:r>
            <a:r>
              <a:rPr lang="zh-CN" altLang="en-US" sz="1600" dirty="0">
                <a:latin typeface="微软雅黑" panose="020B0503020204020204" pitchFamily="34" charset="-122"/>
                <a:ea typeface="微软雅黑" panose="020B0503020204020204" pitchFamily="34" charset="-122"/>
              </a:rPr>
              <a:t>，此方法为</a:t>
            </a:r>
            <a:r>
              <a:rPr lang="zh-CN" altLang="en-US" sz="1600" b="1" dirty="0">
                <a:solidFill>
                  <a:srgbClr val="FF0000"/>
                </a:solidFill>
                <a:latin typeface="微软雅黑" panose="020B0503020204020204" pitchFamily="34" charset="-122"/>
                <a:ea typeface="微软雅黑" panose="020B0503020204020204" pitchFamily="34" charset="-122"/>
              </a:rPr>
              <a:t>非线程安全</a:t>
            </a:r>
            <a:r>
              <a:rPr lang="zh-CN" altLang="en-US" sz="1600" dirty="0">
                <a:latin typeface="微软雅黑" panose="020B0503020204020204" pitchFamily="34" charset="-122"/>
                <a:ea typeface="微软雅黑" panose="020B0503020204020204" pitchFamily="34" charset="-122"/>
              </a:rPr>
              <a:t>方法。</a:t>
            </a:r>
          </a:p>
        </p:txBody>
      </p:sp>
      <p:sp>
        <p:nvSpPr>
          <p:cNvPr id="3" name="矩形 2"/>
          <p:cNvSpPr/>
          <p:nvPr/>
        </p:nvSpPr>
        <p:spPr>
          <a:xfrm>
            <a:off x="755576" y="5693186"/>
            <a:ext cx="7704856"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CountdownEvent是</a:t>
            </a:r>
            <a:r>
              <a:rPr lang="zh-CN" altLang="en-US" sz="2000" dirty="0" smtClean="0">
                <a:latin typeface="微软雅黑" panose="020B0503020204020204" pitchFamily="34" charset="-122"/>
                <a:ea typeface="微软雅黑" panose="020B0503020204020204" pitchFamily="34" charset="-122"/>
              </a:rPr>
              <a:t>对 </a:t>
            </a:r>
            <a:r>
              <a:rPr lang="zh-CN" altLang="en-US" sz="2000" b="1" dirty="0" smtClean="0">
                <a:solidFill>
                  <a:srgbClr val="FF0000"/>
                </a:solidFill>
                <a:latin typeface="微软雅黑" panose="020B0503020204020204" pitchFamily="34" charset="-122"/>
                <a:ea typeface="微软雅黑" panose="020B0503020204020204" pitchFamily="34" charset="-122"/>
              </a:rPr>
              <a:t>ManualResetEventSlim </a:t>
            </a:r>
            <a:r>
              <a:rPr lang="zh-CN" altLang="en-US" sz="2000" dirty="0" smtClean="0">
                <a:latin typeface="微软雅黑" panose="020B0503020204020204" pitchFamily="34" charset="-122"/>
                <a:ea typeface="微软雅黑" panose="020B0503020204020204" pitchFamily="34" charset="-122"/>
              </a:rPr>
              <a:t>的</a:t>
            </a:r>
            <a:r>
              <a:rPr lang="zh-CN" altLang="en-US" sz="2000" dirty="0">
                <a:latin typeface="微软雅黑" panose="020B0503020204020204" pitchFamily="34" charset="-122"/>
                <a:ea typeface="微软雅黑" panose="020B0503020204020204" pitchFamily="34" charset="-122"/>
              </a:rPr>
              <a:t>一个封装</a:t>
            </a:r>
          </a:p>
        </p:txBody>
      </p:sp>
    </p:spTree>
    <p:extLst>
      <p:ext uri="{BB962C8B-B14F-4D97-AF65-F5344CB8AC3E}">
        <p14:creationId xmlns:p14="http://schemas.microsoft.com/office/powerpoint/2010/main" val="8495625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-CountdownEvent</a:t>
            </a:r>
            <a:endParaRPr lang="zh-CN" altLang="en-US" sz="1600" b="1" dirty="0">
              <a:solidFill>
                <a:srgbClr val="FF3300"/>
              </a:solidFill>
              <a:latin typeface="微软雅黑" pitchFamily="34" charset="-122"/>
              <a:ea typeface="微软雅黑" pitchFamily="34" charset="-122"/>
            </a:endParaRPr>
          </a:p>
        </p:txBody>
      </p:sp>
      <p:sp>
        <p:nvSpPr>
          <p:cNvPr id="6" name="文本框 5"/>
          <p:cNvSpPr txBox="1"/>
          <p:nvPr/>
        </p:nvSpPr>
        <p:spPr>
          <a:xfrm>
            <a:off x="187911" y="980728"/>
            <a:ext cx="4248407"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CountdownEvent</a:t>
            </a:r>
            <a:r>
              <a:rPr lang="zh-CN" altLang="en-US" sz="2400" dirty="0" smtClean="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简单使用</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51520" y="1484784"/>
            <a:ext cx="8640960" cy="4130503"/>
          </a:xfrm>
          <a:prstGeom prst="rect">
            <a:avLst/>
          </a:prstGeom>
        </p:spPr>
      </p:pic>
      <p:pic>
        <p:nvPicPr>
          <p:cNvPr id="7" name="图片 6"/>
          <p:cNvPicPr>
            <a:picLocks noChangeAspect="1"/>
          </p:cNvPicPr>
          <p:nvPr/>
        </p:nvPicPr>
        <p:blipFill>
          <a:blip r:embed="rId4"/>
          <a:stretch>
            <a:fillRect/>
          </a:stretch>
        </p:blipFill>
        <p:spPr>
          <a:xfrm>
            <a:off x="2195736" y="5784206"/>
            <a:ext cx="4272570" cy="1073794"/>
          </a:xfrm>
          <a:prstGeom prst="rect">
            <a:avLst/>
          </a:prstGeom>
        </p:spPr>
      </p:pic>
    </p:spTree>
    <p:extLst>
      <p:ext uri="{BB962C8B-B14F-4D97-AF65-F5344CB8AC3E}">
        <p14:creationId xmlns:p14="http://schemas.microsoft.com/office/powerpoint/2010/main" val="1701097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-Barrier</a:t>
            </a:r>
            <a:endParaRPr lang="zh-CN" altLang="en-US" sz="1600" b="1" dirty="0">
              <a:solidFill>
                <a:srgbClr val="FF3300"/>
              </a:solidFill>
              <a:latin typeface="微软雅黑" pitchFamily="34" charset="-122"/>
              <a:ea typeface="微软雅黑" pitchFamily="34" charset="-122"/>
            </a:endParaRPr>
          </a:p>
        </p:txBody>
      </p:sp>
      <p:sp>
        <p:nvSpPr>
          <p:cNvPr id="5" name="矩形 4"/>
          <p:cNvSpPr/>
          <p:nvPr/>
        </p:nvSpPr>
        <p:spPr>
          <a:xfrm>
            <a:off x="323528" y="1134030"/>
            <a:ext cx="8424936" cy="3447098"/>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Barrier</a:t>
            </a:r>
            <a:r>
              <a:rPr lang="zh-CN" altLang="en-US" sz="1800" dirty="0">
                <a:latin typeface="微软雅黑" panose="020B0503020204020204" pitchFamily="34" charset="-122"/>
                <a:ea typeface="微软雅黑" panose="020B0503020204020204" pitchFamily="34" charset="-122"/>
              </a:rPr>
              <a:t>适用于并行操作是分阶段执行的，并且每一阶段要求各任务之间进行同步。使用</a:t>
            </a:r>
            <a:r>
              <a:rPr lang="en-US" altLang="zh-CN" sz="1800" dirty="0">
                <a:latin typeface="微软雅黑" panose="020B0503020204020204" pitchFamily="34" charset="-122"/>
                <a:ea typeface="微软雅黑" panose="020B0503020204020204" pitchFamily="34" charset="-122"/>
              </a:rPr>
              <a:t>Barrier</a:t>
            </a:r>
            <a:r>
              <a:rPr lang="zh-CN" altLang="en-US" sz="1800" dirty="0">
                <a:latin typeface="微软雅黑" panose="020B0503020204020204" pitchFamily="34" charset="-122"/>
                <a:ea typeface="微软雅黑" panose="020B0503020204020204" pitchFamily="34" charset="-122"/>
              </a:rPr>
              <a:t>可以在并行操作中的所有任务都达到相应的关卡之前，阻止各个任务继续执行</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情景</a:t>
            </a:r>
            <a:r>
              <a:rPr lang="zh-CN" altLang="en-US" sz="2000" b="1"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当你需要一组任务并行地运行一连串的阶段，但是每一个阶段都要等待所有其他任务都完成前一阶段之后才能开始。</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不</a:t>
            </a:r>
            <a:r>
              <a:rPr lang="zh-CN" altLang="en-US" sz="1800" dirty="0">
                <a:latin typeface="微软雅黑" panose="020B0503020204020204" pitchFamily="34" charset="-122"/>
                <a:ea typeface="微软雅黑" panose="020B0503020204020204" pitchFamily="34" charset="-122"/>
              </a:rPr>
              <a:t>太常用。它可以用于一系列线程并行工作。每个参与者线程完成阶段性工作后，都调用</a:t>
            </a:r>
            <a:r>
              <a:rPr lang="en-US" altLang="zh-CN" sz="1800" dirty="0" err="1">
                <a:latin typeface="微软雅黑" panose="020B0503020204020204" pitchFamily="34" charset="-122"/>
                <a:ea typeface="微软雅黑" panose="020B0503020204020204" pitchFamily="34" charset="-122"/>
              </a:rPr>
              <a:t>SignalAndWait</a:t>
            </a:r>
            <a:r>
              <a:rPr lang="zh-CN" altLang="en-US" sz="1800" dirty="0">
                <a:latin typeface="微软雅黑" panose="020B0503020204020204" pitchFamily="34" charset="-122"/>
                <a:ea typeface="微软雅黑" panose="020B0503020204020204" pitchFamily="34" charset="-122"/>
              </a:rPr>
              <a:t>方法阻塞自己，最后一个参与者线程调用</a:t>
            </a:r>
            <a:r>
              <a:rPr lang="en-US" altLang="zh-CN" sz="1800" dirty="0" err="1">
                <a:latin typeface="微软雅黑" panose="020B0503020204020204" pitchFamily="34" charset="-122"/>
                <a:ea typeface="微软雅黑" panose="020B0503020204020204" pitchFamily="34" charset="-122"/>
              </a:rPr>
              <a:t>SignalAndWait</a:t>
            </a:r>
            <a:r>
              <a:rPr lang="zh-CN" altLang="en-US" sz="1800" dirty="0">
                <a:latin typeface="微软雅黑" panose="020B0503020204020204" pitchFamily="34" charset="-122"/>
                <a:ea typeface="微软雅黑" panose="020B0503020204020204" pitchFamily="34" charset="-122"/>
              </a:rPr>
              <a:t>方法后会解除所有线程的阻塞。</a:t>
            </a:r>
          </a:p>
        </p:txBody>
      </p:sp>
      <p:sp>
        <p:nvSpPr>
          <p:cNvPr id="2" name="矩形 1"/>
          <p:cNvSpPr/>
          <p:nvPr/>
        </p:nvSpPr>
        <p:spPr>
          <a:xfrm>
            <a:off x="755576" y="5117122"/>
            <a:ext cx="7416824"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Barrier构造</a:t>
            </a:r>
            <a:r>
              <a:rPr lang="zh-CN" altLang="en-US" sz="2000" dirty="0" smtClean="0">
                <a:latin typeface="微软雅黑" panose="020B0503020204020204" pitchFamily="34" charset="-122"/>
                <a:ea typeface="微软雅黑" panose="020B0503020204020204" pitchFamily="34" charset="-122"/>
              </a:rPr>
              <a:t>由 </a:t>
            </a:r>
            <a:r>
              <a:rPr lang="zh-CN" altLang="en-US" sz="2000" b="1" dirty="0" smtClean="0">
                <a:solidFill>
                  <a:srgbClr val="FF0000"/>
                </a:solidFill>
                <a:latin typeface="微软雅黑" panose="020B0503020204020204" pitchFamily="34" charset="-122"/>
                <a:ea typeface="微软雅黑" panose="020B0503020204020204" pitchFamily="34" charset="-122"/>
              </a:rPr>
              <a:t>SpinWait</a:t>
            </a:r>
            <a:r>
              <a:rPr lang="zh-CN" altLang="en-US" sz="2000" dirty="0" smtClean="0">
                <a:latin typeface="微软雅黑" panose="020B0503020204020204" pitchFamily="34" charset="-122"/>
                <a:ea typeface="微软雅黑" panose="020B0503020204020204" pitchFamily="34" charset="-122"/>
              </a:rPr>
              <a:t>结构 + </a:t>
            </a:r>
            <a:r>
              <a:rPr lang="zh-CN" altLang="en-US" sz="2000" b="1" dirty="0" smtClean="0">
                <a:solidFill>
                  <a:srgbClr val="3131FF"/>
                </a:solidFill>
                <a:latin typeface="微软雅黑" panose="020B0503020204020204" pitchFamily="34" charset="-122"/>
                <a:ea typeface="微软雅黑" panose="020B0503020204020204" pitchFamily="34" charset="-122"/>
              </a:rPr>
              <a:t>ManualResetEventSlim </a:t>
            </a:r>
            <a:r>
              <a:rPr lang="zh-CN" altLang="en-US" sz="2000" dirty="0" smtClean="0">
                <a:latin typeface="微软雅黑" panose="020B0503020204020204" pitchFamily="34" charset="-122"/>
                <a:ea typeface="微软雅黑" panose="020B0503020204020204" pitchFamily="34" charset="-122"/>
              </a:rPr>
              <a:t>实现</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325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0355" name="副标题 2"/>
          <p:cNvSpPr txBox="1">
            <a:spLocks/>
          </p:cNvSpPr>
          <p:nvPr/>
        </p:nvSpPr>
        <p:spPr bwMode="auto">
          <a:xfrm>
            <a:off x="170999" y="49188"/>
            <a:ext cx="2096745"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线程概念</a:t>
            </a:r>
            <a:endParaRPr lang="zh-CN" altLang="en-US" sz="2000" b="1" dirty="0">
              <a:solidFill>
                <a:srgbClr val="FF3300"/>
              </a:solidFill>
              <a:latin typeface="微软雅黑" pitchFamily="34" charset="-122"/>
              <a:ea typeface="微软雅黑" pitchFamily="34" charset="-122"/>
            </a:endParaRPr>
          </a:p>
        </p:txBody>
      </p:sp>
      <p:sp>
        <p:nvSpPr>
          <p:cNvPr id="3" name="文本框 2"/>
          <p:cNvSpPr txBox="1"/>
          <p:nvPr/>
        </p:nvSpPr>
        <p:spPr>
          <a:xfrm>
            <a:off x="251520" y="980728"/>
            <a:ext cx="1826141"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前台线程</a:t>
            </a:r>
            <a:endParaRPr lang="zh-CN" altLang="en-US" sz="32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67544" y="1692097"/>
            <a:ext cx="8496685" cy="1015663"/>
          </a:xfrm>
          <a:prstGeom prst="rect">
            <a:avLst/>
          </a:prstGeom>
          <a:noFill/>
        </p:spPr>
        <p:txBody>
          <a:bodyPr wrap="none" rtlCol="0">
            <a:spAutoFit/>
          </a:bodyPr>
          <a:lstStyle/>
          <a:p>
            <a:r>
              <a:rPr lang="en-US" altLang="zh-CN" sz="2000" dirty="0" err="1">
                <a:latin typeface="微软雅黑" panose="020B0503020204020204" pitchFamily="34" charset="-122"/>
                <a:ea typeface="微软雅黑" panose="020B0503020204020204" pitchFamily="34" charset="-122"/>
              </a:rPr>
              <a:t>.Net</a:t>
            </a:r>
            <a:r>
              <a:rPr lang="zh-CN" altLang="en-US" sz="2000" dirty="0">
                <a:latin typeface="微软雅黑" panose="020B0503020204020204" pitchFamily="34" charset="-122"/>
                <a:ea typeface="微软雅黑" panose="020B0503020204020204" pitchFamily="34" charset="-122"/>
              </a:rPr>
              <a:t>环境使用</a:t>
            </a:r>
            <a:r>
              <a:rPr lang="en-US" altLang="zh-CN" sz="2000" dirty="0">
                <a:latin typeface="微软雅黑" panose="020B0503020204020204" pitchFamily="34" charset="-122"/>
                <a:ea typeface="微软雅黑" panose="020B0503020204020204" pitchFamily="34" charset="-122"/>
              </a:rPr>
              <a:t>Thread</a:t>
            </a:r>
            <a:r>
              <a:rPr lang="zh-CN" altLang="en-US" sz="2000" dirty="0">
                <a:latin typeface="微软雅黑" panose="020B0503020204020204" pitchFamily="34" charset="-122"/>
                <a:ea typeface="微软雅黑" panose="020B0503020204020204" pitchFamily="34" charset="-122"/>
              </a:rPr>
              <a:t>建立的线程默认情况下是前台线程，即线程</a:t>
            </a:r>
            <a:r>
              <a:rPr lang="zh-CN" altLang="en-US" sz="2000" dirty="0" smtClean="0">
                <a:latin typeface="微软雅黑" panose="020B0503020204020204" pitchFamily="34" charset="-122"/>
                <a:ea typeface="微软雅黑" panose="020B0503020204020204" pitchFamily="34" charset="-122"/>
              </a:rPr>
              <a:t>属性</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err="1" smtClean="0">
                <a:latin typeface="微软雅黑" panose="020B0503020204020204" pitchFamily="34" charset="-122"/>
                <a:ea typeface="微软雅黑" panose="020B0503020204020204" pitchFamily="34" charset="-122"/>
              </a:rPr>
              <a:t>IsBackground</a:t>
            </a:r>
            <a:r>
              <a:rPr lang="en-US" altLang="zh-CN" sz="2000" dirty="0" smtClean="0">
                <a:latin typeface="微软雅黑" panose="020B0503020204020204" pitchFamily="34" charset="-122"/>
                <a:ea typeface="微软雅黑" panose="020B0503020204020204" pitchFamily="34" charset="-122"/>
              </a:rPr>
              <a:t>=false</a:t>
            </a:r>
            <a:r>
              <a:rPr lang="zh-CN" altLang="en-US" sz="2000" dirty="0">
                <a:latin typeface="微软雅黑" panose="020B0503020204020204" pitchFamily="34" charset="-122"/>
                <a:ea typeface="微软雅黑" panose="020B0503020204020204" pitchFamily="34" charset="-122"/>
              </a:rPr>
              <a:t>，在进程中，只要有一个前台线程未退出，进程就</a:t>
            </a:r>
            <a:r>
              <a:rPr lang="zh-CN" altLang="en-US" sz="2000" dirty="0" smtClean="0">
                <a:latin typeface="微软雅黑" panose="020B0503020204020204" pitchFamily="34" charset="-122"/>
                <a:ea typeface="微软雅黑" panose="020B0503020204020204" pitchFamily="34" charset="-122"/>
              </a:rPr>
              <a:t>不</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会</a:t>
            </a:r>
            <a:r>
              <a:rPr lang="zh-CN" altLang="en-US" sz="2000" dirty="0">
                <a:latin typeface="微软雅黑" panose="020B0503020204020204" pitchFamily="34" charset="-122"/>
                <a:ea typeface="微软雅黑" panose="020B0503020204020204" pitchFamily="34" charset="-122"/>
              </a:rPr>
              <a:t>终止</a:t>
            </a:r>
            <a:r>
              <a:rPr lang="zh-CN" altLang="en-US" sz="2000" dirty="0" smtClean="0">
                <a:latin typeface="微软雅黑" panose="020B0503020204020204" pitchFamily="34" charset="-122"/>
                <a:ea typeface="微软雅黑" panose="020B0503020204020204" pitchFamily="34" charset="-122"/>
              </a:rPr>
              <a:t>。主</a:t>
            </a:r>
            <a:r>
              <a:rPr lang="zh-CN" altLang="en-US" sz="2000" dirty="0">
                <a:latin typeface="微软雅黑" panose="020B0503020204020204" pitchFamily="34" charset="-122"/>
                <a:ea typeface="微软雅黑" panose="020B0503020204020204" pitchFamily="34" charset="-122"/>
              </a:rPr>
              <a:t>线程就是一个前台线程</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225579" y="3060249"/>
            <a:ext cx="1826141"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后台线程</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95536" y="3801234"/>
            <a:ext cx="8568693"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后台线程不管线程是否结束，只要所有的前台线程都退出（包括正常退出</a:t>
            </a:r>
            <a:r>
              <a:rPr lang="zh-CN" altLang="en-US" sz="2000" dirty="0" smtClean="0">
                <a:latin typeface="微软雅黑" panose="020B0503020204020204" pitchFamily="34" charset="-122"/>
                <a:ea typeface="微软雅黑" panose="020B0503020204020204" pitchFamily="34" charset="-122"/>
              </a:rPr>
              <a:t>和</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异常</a:t>
            </a:r>
            <a:r>
              <a:rPr lang="zh-CN" altLang="en-US" sz="2000" dirty="0">
                <a:latin typeface="微软雅黑" panose="020B0503020204020204" pitchFamily="34" charset="-122"/>
                <a:ea typeface="微软雅黑" panose="020B0503020204020204" pitchFamily="34" charset="-122"/>
              </a:rPr>
              <a:t>退出）后，进程就会自动</a:t>
            </a:r>
            <a:r>
              <a:rPr lang="zh-CN" altLang="en-US" sz="2000" dirty="0" smtClean="0">
                <a:latin typeface="微软雅黑" panose="020B0503020204020204" pitchFamily="34" charset="-122"/>
                <a:ea typeface="微软雅黑" panose="020B0503020204020204" pitchFamily="34" charset="-122"/>
              </a:rPr>
              <a:t>终止</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后台线程也就会结束。</a:t>
            </a:r>
            <a:endParaRPr lang="en-US" altLang="zh-CN" sz="2000"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349099" y="4975674"/>
            <a:ext cx="8648521" cy="707886"/>
          </a:xfrm>
          <a:prstGeom prst="rect">
            <a:avLst/>
          </a:prstGeom>
          <a:noFill/>
        </p:spPr>
        <p:txBody>
          <a:bodyPr wrap="none" rtlCol="0">
            <a:spAutoFit/>
          </a:bodyPr>
          <a:lstStyle/>
          <a:p>
            <a:r>
              <a:rPr lang="zh-CN" altLang="en-US" sz="2000" dirty="0">
                <a:solidFill>
                  <a:srgbClr val="FF0000"/>
                </a:solidFill>
                <a:latin typeface="微软雅黑" panose="020B0503020204020204" pitchFamily="34" charset="-122"/>
                <a:ea typeface="微软雅黑" panose="020B0503020204020204" pitchFamily="34" charset="-122"/>
              </a:rPr>
              <a:t>线程是寄托在进程上的，进程都结束了，线程也就不复存在了！</a:t>
            </a:r>
          </a:p>
          <a:p>
            <a:r>
              <a:rPr lang="zh-CN" altLang="en-US" sz="2000" dirty="0">
                <a:solidFill>
                  <a:srgbClr val="FF0000"/>
                </a:solidFill>
                <a:latin typeface="微软雅黑" panose="020B0503020204020204" pitchFamily="34" charset="-122"/>
                <a:ea typeface="微软雅黑" panose="020B0503020204020204" pitchFamily="34" charset="-122"/>
              </a:rPr>
              <a:t>只要有一个前台线程未退出，进程就不会终止！即说的就是程序不会关闭！</a:t>
            </a:r>
          </a:p>
        </p:txBody>
      </p:sp>
    </p:spTree>
    <p:extLst>
      <p:ext uri="{BB962C8B-B14F-4D97-AF65-F5344CB8AC3E}">
        <p14:creationId xmlns:p14="http://schemas.microsoft.com/office/powerpoint/2010/main" val="41306485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-Barrier</a:t>
            </a:r>
            <a:endParaRPr lang="zh-CN" altLang="en-US" sz="1600" b="1" dirty="0">
              <a:solidFill>
                <a:srgbClr val="FF3300"/>
              </a:solidFill>
              <a:latin typeface="微软雅黑" pitchFamily="34" charset="-122"/>
              <a:ea typeface="微软雅黑" pitchFamily="34" charset="-122"/>
            </a:endParaRPr>
          </a:p>
        </p:txBody>
      </p:sp>
      <p:sp>
        <p:nvSpPr>
          <p:cNvPr id="6" name="文本框 5"/>
          <p:cNvSpPr txBox="1"/>
          <p:nvPr/>
        </p:nvSpPr>
        <p:spPr>
          <a:xfrm>
            <a:off x="187911" y="796642"/>
            <a:ext cx="2020105"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Barrier</a:t>
            </a:r>
            <a:r>
              <a:rPr lang="zh-CN" altLang="en-US" sz="2000" dirty="0" smtClean="0">
                <a:latin typeface="微软雅黑" panose="020B0503020204020204" pitchFamily="34" charset="-122"/>
                <a:ea typeface="微软雅黑" panose="020B0503020204020204" pitchFamily="34" charset="-122"/>
              </a:rPr>
              <a:t>的类结构</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70999" y="1340768"/>
            <a:ext cx="8779037" cy="5184576"/>
          </a:xfrm>
          <a:prstGeom prst="rect">
            <a:avLst/>
          </a:prstGeom>
        </p:spPr>
      </p:pic>
    </p:spTree>
    <p:extLst>
      <p:ext uri="{BB962C8B-B14F-4D97-AF65-F5344CB8AC3E}">
        <p14:creationId xmlns:p14="http://schemas.microsoft.com/office/powerpoint/2010/main" val="24775490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4"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线程同步构造</a:t>
            </a:r>
            <a:r>
              <a:rPr lang="en-US" altLang="zh-CN" sz="3600" b="1" dirty="0" smtClean="0">
                <a:solidFill>
                  <a:srgbClr val="004FB8"/>
                </a:solidFill>
                <a:latin typeface="微软雅黑" pitchFamily="34" charset="-122"/>
                <a:ea typeface="微软雅黑" pitchFamily="34" charset="-122"/>
              </a:rPr>
              <a:t>-</a:t>
            </a:r>
            <a:r>
              <a:rPr lang="zh-CN" altLang="en-US" sz="1600" b="1" dirty="0" smtClean="0">
                <a:solidFill>
                  <a:srgbClr val="004FB8"/>
                </a:solidFill>
                <a:latin typeface="微软雅黑" pitchFamily="34" charset="-122"/>
                <a:ea typeface="微软雅黑" pitchFamily="34" charset="-122"/>
              </a:rPr>
              <a:t>混</a:t>
            </a:r>
            <a:r>
              <a:rPr lang="zh-CN" altLang="en-US" sz="1600" b="1" dirty="0">
                <a:solidFill>
                  <a:srgbClr val="004FB8"/>
                </a:solidFill>
                <a:latin typeface="微软雅黑" pitchFamily="34" charset="-122"/>
                <a:ea typeface="微软雅黑" pitchFamily="34" charset="-122"/>
              </a:rPr>
              <a:t>合</a:t>
            </a:r>
            <a:r>
              <a:rPr lang="zh-CN" altLang="en-US" sz="1600" b="1" dirty="0" smtClean="0">
                <a:solidFill>
                  <a:srgbClr val="004FB8"/>
                </a:solidFill>
                <a:latin typeface="微软雅黑" pitchFamily="34" charset="-122"/>
                <a:ea typeface="微软雅黑" pitchFamily="34" charset="-122"/>
              </a:rPr>
              <a:t>模式构造</a:t>
            </a:r>
            <a:r>
              <a:rPr lang="en-US" altLang="zh-CN" sz="1600" b="1" dirty="0">
                <a:solidFill>
                  <a:srgbClr val="004FB8"/>
                </a:solidFill>
                <a:latin typeface="微软雅黑" pitchFamily="34" charset="-122"/>
                <a:ea typeface="微软雅黑" pitchFamily="34" charset="-122"/>
              </a:rPr>
              <a:t>-Barrier</a:t>
            </a:r>
            <a:endParaRPr lang="zh-CN" altLang="en-US" sz="1600" b="1" dirty="0">
              <a:solidFill>
                <a:srgbClr val="FF3300"/>
              </a:solidFill>
              <a:latin typeface="微软雅黑" pitchFamily="34" charset="-122"/>
              <a:ea typeface="微软雅黑" pitchFamily="34" charset="-122"/>
            </a:endParaRPr>
          </a:p>
        </p:txBody>
      </p:sp>
      <p:sp>
        <p:nvSpPr>
          <p:cNvPr id="6" name="文本框 5"/>
          <p:cNvSpPr txBox="1"/>
          <p:nvPr/>
        </p:nvSpPr>
        <p:spPr>
          <a:xfrm>
            <a:off x="323528" y="1124744"/>
            <a:ext cx="2276585" cy="400110"/>
          </a:xfrm>
          <a:prstGeom prst="rect">
            <a:avLst/>
          </a:prstGeom>
          <a:noFill/>
        </p:spPr>
        <p:txBody>
          <a:bodyPr wrap="none" rtlCol="0">
            <a:spAutoFit/>
          </a:bodyPr>
          <a:lstStyle/>
          <a:p>
            <a:r>
              <a:rPr lang="en-US" altLang="zh-CN" sz="2000" dirty="0" smtClean="0">
                <a:latin typeface="微软雅黑" panose="020B0503020204020204" pitchFamily="34" charset="-122"/>
                <a:ea typeface="微软雅黑" panose="020B0503020204020204" pitchFamily="34" charset="-122"/>
              </a:rPr>
              <a:t>Barrier</a:t>
            </a:r>
            <a:r>
              <a:rPr lang="zh-CN" altLang="en-US" sz="2000" dirty="0" smtClean="0">
                <a:latin typeface="微软雅黑" panose="020B0503020204020204" pitchFamily="34" charset="-122"/>
                <a:ea typeface="微软雅黑" panose="020B0503020204020204" pitchFamily="34" charset="-122"/>
              </a:rPr>
              <a:t>的工作方式</a:t>
            </a:r>
            <a:endParaRPr lang="zh-CN" altLang="en-US" sz="2000" dirty="0">
              <a:latin typeface="微软雅黑" panose="020B0503020204020204" pitchFamily="34" charset="-122"/>
              <a:ea typeface="微软雅黑" panose="020B0503020204020204" pitchFamily="34" charset="-122"/>
            </a:endParaRPr>
          </a:p>
        </p:txBody>
      </p:sp>
      <p:sp>
        <p:nvSpPr>
          <p:cNvPr id="5" name="矩形 4"/>
          <p:cNvSpPr/>
          <p:nvPr/>
        </p:nvSpPr>
        <p:spPr>
          <a:xfrm>
            <a:off x="323528" y="1731580"/>
            <a:ext cx="8640960" cy="3785652"/>
          </a:xfrm>
          <a:prstGeom prst="rect">
            <a:avLst/>
          </a:prstGeom>
        </p:spPr>
        <p:txBody>
          <a:bodyPr wrap="square">
            <a:spAutoFit/>
          </a:bodyPr>
          <a:lstStyle/>
          <a:p>
            <a:r>
              <a:rPr lang="zh-CN" altLang="en-US" sz="1600" b="1" dirty="0" smtClean="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构造一个Barrier时，要告诉它有多少线程准备参与工作(0&lt;=x&lt;=32767)，还可以传递一个Action&lt;Barrier&gt;委托来引用所有参与者完成一个简短的工作后要执行的后期阶段操作</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可以调用AddParticipant和RemoveParticipant方法在Barrier中动态添加和删除参与线程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每个线程完成它的阶段性工作后，应调用SignalAndWait()，告诉Barrier线程已经完成一个阶段的工作，并阻塞当前线程。待所有参与者都调用了SignalAndWait()后，由最后一个调用SignalAndWait()的线程调用Barrier构造函数指定的Action&lt;Barrier&gt;委托，然后解除正在等待的所有线程的阻塞，使它们开始下一个阶段。</a:t>
            </a:r>
          </a:p>
          <a:p>
            <a:endParaRPr lang="zh-CN" altLang="en-US"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4</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每当</a:t>
            </a:r>
            <a:r>
              <a:rPr lang="zh-CN" altLang="en-US" sz="1600" dirty="0">
                <a:latin typeface="微软雅黑" panose="020B0503020204020204" pitchFamily="34" charset="-122"/>
                <a:ea typeface="微软雅黑" panose="020B0503020204020204" pitchFamily="34" charset="-122"/>
              </a:rPr>
              <a:t>Barrier完成一个阶段时ParticipantsRemaining属性（</a:t>
            </a:r>
            <a:r>
              <a:rPr lang="zh-CN" altLang="en-US" sz="1600" dirty="0" smtClean="0">
                <a:latin typeface="微软雅黑" panose="020B0503020204020204" pitchFamily="34" charset="-122"/>
                <a:ea typeface="微软雅黑" panose="020B0503020204020204" pitchFamily="34" charset="-122"/>
              </a:rPr>
              <a:t>获取关卡中</a:t>
            </a:r>
            <a:r>
              <a:rPr lang="zh-CN" altLang="en-US" sz="1600" dirty="0">
                <a:latin typeface="微软雅黑" panose="020B0503020204020204" pitchFamily="34" charset="-122"/>
                <a:ea typeface="微软雅黑" panose="020B0503020204020204" pitchFamily="34" charset="-122"/>
              </a:rPr>
              <a:t>尚未在当前阶段发出信号的参与者的数量）会重置，在Barrier调用Action&lt;Barrier&gt;委托之前就已被重置</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5</a:t>
            </a:r>
            <a:r>
              <a:rPr lang="zh-CN" altLang="en-US" sz="1600" b="1" dirty="0" smtClean="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当</a:t>
            </a:r>
            <a:r>
              <a:rPr lang="zh-CN" altLang="en-US" sz="1600" dirty="0">
                <a:latin typeface="微软雅黑" panose="020B0503020204020204" pitchFamily="34" charset="-122"/>
                <a:ea typeface="微软雅黑" panose="020B0503020204020204" pitchFamily="34" charset="-122"/>
              </a:rPr>
              <a:t>执行阶段后操作的委托时</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关卡</a:t>
            </a:r>
            <a:r>
              <a:rPr lang="zh-CN" altLang="en-US" sz="1600" dirty="0" smtClean="0">
                <a:latin typeface="微软雅黑" panose="020B0503020204020204" pitchFamily="34" charset="-122"/>
                <a:ea typeface="微软雅黑" panose="020B0503020204020204" pitchFamily="34" charset="-122"/>
              </a:rPr>
              <a:t>的</a:t>
            </a:r>
            <a:r>
              <a:rPr lang="zh-CN" altLang="en-US" sz="1600" dirty="0">
                <a:latin typeface="微软雅黑" panose="020B0503020204020204" pitchFamily="34" charset="-122"/>
                <a:ea typeface="微软雅黑" panose="020B0503020204020204" pitchFamily="34" charset="-122"/>
              </a:rPr>
              <a:t>CurrentPhaseNumber属性的值会等于已经完成的阶段的数值，而不是新的阶段数。</a:t>
            </a:r>
          </a:p>
        </p:txBody>
      </p:sp>
    </p:spTree>
    <p:extLst>
      <p:ext uri="{BB962C8B-B14F-4D97-AF65-F5344CB8AC3E}">
        <p14:creationId xmlns:p14="http://schemas.microsoft.com/office/powerpoint/2010/main" val="24939109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107504" y="228656"/>
            <a:ext cx="6192688" cy="6400687"/>
          </a:xfrm>
          <a:prstGeom prst="rect">
            <a:avLst/>
          </a:prstGeom>
        </p:spPr>
      </p:pic>
      <p:pic>
        <p:nvPicPr>
          <p:cNvPr id="3" name="图片 2"/>
          <p:cNvPicPr>
            <a:picLocks noChangeAspect="1"/>
          </p:cNvPicPr>
          <p:nvPr/>
        </p:nvPicPr>
        <p:blipFill>
          <a:blip r:embed="rId4"/>
          <a:stretch>
            <a:fillRect/>
          </a:stretch>
        </p:blipFill>
        <p:spPr>
          <a:xfrm>
            <a:off x="5915678" y="1484784"/>
            <a:ext cx="3192826" cy="3412180"/>
          </a:xfrm>
          <a:prstGeom prst="rect">
            <a:avLst/>
          </a:prstGeom>
        </p:spPr>
      </p:pic>
    </p:spTree>
    <p:extLst>
      <p:ext uri="{BB962C8B-B14F-4D97-AF65-F5344CB8AC3E}">
        <p14:creationId xmlns:p14="http://schemas.microsoft.com/office/powerpoint/2010/main" val="25312530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059832" y="2204864"/>
            <a:ext cx="3262432" cy="1015663"/>
          </a:xfrm>
          <a:prstGeom prst="rect">
            <a:avLst/>
          </a:prstGeom>
        </p:spPr>
        <p:txBody>
          <a:bodyPr wrap="none">
            <a:spAutoFit/>
          </a:bodyPr>
          <a:lstStyle/>
          <a:p>
            <a:r>
              <a:rPr lang="zh-CN" altLang="en-US" sz="6000" dirty="0" smtClean="0"/>
              <a:t>思路扩展</a:t>
            </a:r>
            <a:endParaRPr lang="zh-CN" altLang="en-US" sz="6000" dirty="0"/>
          </a:p>
        </p:txBody>
      </p:sp>
    </p:spTree>
    <p:extLst>
      <p:ext uri="{BB962C8B-B14F-4D97-AF65-F5344CB8AC3E}">
        <p14:creationId xmlns:p14="http://schemas.microsoft.com/office/powerpoint/2010/main" val="40021518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39552" y="1844824"/>
            <a:ext cx="8443337" cy="523220"/>
          </a:xfrm>
          <a:prstGeom prst="rect">
            <a:avLst/>
          </a:prstGeom>
        </p:spPr>
        <p:txBody>
          <a:bodyPr wrap="none">
            <a:spAutoFit/>
          </a:bodyPr>
          <a:lstStyle/>
          <a:p>
            <a:r>
              <a:rPr lang="zh-CN" altLang="en-US" sz="2800" dirty="0" smtClean="0">
                <a:latin typeface="黑体" panose="02010609060101010101" pitchFamily="49" charset="-122"/>
                <a:ea typeface="黑体" panose="02010609060101010101" pitchFamily="49" charset="-122"/>
              </a:rPr>
              <a:t>对于并发，我们除了加锁，就没有其它的方式了嘛？</a:t>
            </a:r>
            <a:endParaRPr lang="zh-CN" altLang="en-US" sz="2800" dirty="0">
              <a:latin typeface="黑体" panose="02010609060101010101" pitchFamily="49" charset="-122"/>
              <a:ea typeface="黑体" panose="02010609060101010101" pitchFamily="49" charset="-122"/>
            </a:endParaRPr>
          </a:p>
        </p:txBody>
      </p:sp>
      <p:sp useBgFill="1">
        <p:nvSpPr>
          <p:cNvPr id="5"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思路扩展</a:t>
            </a:r>
            <a:endParaRPr lang="zh-CN" altLang="en-US" sz="1600" b="1" dirty="0">
              <a:solidFill>
                <a:srgbClr val="FF3300"/>
              </a:solidFill>
              <a:latin typeface="微软雅黑" pitchFamily="34" charset="-122"/>
              <a:ea typeface="微软雅黑" pitchFamily="34" charset="-122"/>
            </a:endParaRPr>
          </a:p>
        </p:txBody>
      </p:sp>
      <p:sp>
        <p:nvSpPr>
          <p:cNvPr id="6" name="矩形 5"/>
          <p:cNvSpPr/>
          <p:nvPr/>
        </p:nvSpPr>
        <p:spPr>
          <a:xfrm>
            <a:off x="2863840" y="3631198"/>
            <a:ext cx="3416320" cy="523220"/>
          </a:xfrm>
          <a:prstGeom prst="rect">
            <a:avLst/>
          </a:prstGeom>
        </p:spPr>
        <p:txBody>
          <a:bodyPr wrap="none">
            <a:spAutoFit/>
          </a:bodyPr>
          <a:lstStyle/>
          <a:p>
            <a:r>
              <a:rPr lang="zh-CN" altLang="en-US" sz="2800" dirty="0" smtClean="0">
                <a:solidFill>
                  <a:srgbClr val="FF0000"/>
                </a:solidFill>
                <a:latin typeface="黑体" panose="02010609060101010101" pitchFamily="49" charset="-122"/>
                <a:ea typeface="黑体" panose="02010609060101010101" pitchFamily="49" charset="-122"/>
              </a:rPr>
              <a:t>答案是否定的！！！</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58940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思路扩展</a:t>
            </a:r>
            <a:endParaRPr lang="zh-CN" altLang="en-US" sz="1600" b="1" dirty="0">
              <a:solidFill>
                <a:srgbClr val="FF3300"/>
              </a:solidFill>
              <a:latin typeface="微软雅黑" pitchFamily="34" charset="-122"/>
              <a:ea typeface="微软雅黑" pitchFamily="34" charset="-122"/>
            </a:endParaRPr>
          </a:p>
        </p:txBody>
      </p:sp>
      <p:sp>
        <p:nvSpPr>
          <p:cNvPr id="10" name="矩形 9"/>
          <p:cNvSpPr/>
          <p:nvPr/>
        </p:nvSpPr>
        <p:spPr>
          <a:xfrm>
            <a:off x="251520" y="1988840"/>
            <a:ext cx="8640960" cy="3908762"/>
          </a:xfrm>
          <a:prstGeom prst="rect">
            <a:avLst/>
          </a:prstGeom>
        </p:spPr>
        <p:txBody>
          <a:bodyPr wrap="square">
            <a:spAutoFit/>
          </a:bodyPr>
          <a:lstStyle/>
          <a:p>
            <a:r>
              <a:rPr lang="zh-CN" altLang="en-US" sz="2800" dirty="0" smtClean="0">
                <a:latin typeface="微软雅黑" panose="020B0503020204020204" pitchFamily="34" charset="-122"/>
                <a:ea typeface="微软雅黑" panose="020B0503020204020204" pitchFamily="34" charset="-122"/>
              </a:rPr>
              <a:t>托管</a:t>
            </a:r>
            <a:r>
              <a:rPr lang="zh-CN" altLang="en-US" sz="2800" dirty="0">
                <a:latin typeface="微软雅黑" panose="020B0503020204020204" pitchFamily="34" charset="-122"/>
                <a:ea typeface="微软雅黑" panose="020B0503020204020204" pitchFamily="34" charset="-122"/>
              </a:rPr>
              <a:t>线程本地存储区 (TLS，Thread-Local Storage</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来</a:t>
            </a:r>
            <a:r>
              <a:rPr lang="zh-CN" altLang="en-US" sz="2000" dirty="0">
                <a:latin typeface="微软雅黑" panose="020B0503020204020204" pitchFamily="34" charset="-122"/>
                <a:ea typeface="微软雅黑" panose="020B0503020204020204" pitchFamily="34" charset="-122"/>
              </a:rPr>
              <a:t>存储线程特定的数据，托管 TLS 中的数据都是线程和应用程序域</a:t>
            </a:r>
            <a:r>
              <a:rPr lang="zh-CN" altLang="en-US" sz="2000" dirty="0" smtClean="0">
                <a:latin typeface="微软雅黑" panose="020B0503020204020204" pitchFamily="34" charset="-122"/>
                <a:ea typeface="微软雅黑" panose="020B0503020204020204" pitchFamily="34" charset="-122"/>
              </a:rPr>
              <a:t>组合所</a:t>
            </a:r>
            <a:r>
              <a:rPr lang="zh-CN" altLang="en-US" sz="2000" dirty="0">
                <a:latin typeface="微软雅黑" panose="020B0503020204020204" pitchFamily="34" charset="-122"/>
                <a:ea typeface="微软雅黑" panose="020B0503020204020204" pitchFamily="34" charset="-122"/>
              </a:rPr>
              <a:t>独有的，其他任何线程（即使是子线程）都无法获取这些数据</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err="1" smtClean="0">
                <a:latin typeface="微软雅黑" panose="020B0503020204020204" pitchFamily="34" charset="-122"/>
                <a:ea typeface="微软雅黑" panose="020B0503020204020204" pitchFamily="34" charset="-122"/>
              </a:rPr>
              <a:t>Thread.AllocateNamedDataSlot</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分配命名数据槽</a:t>
            </a:r>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err="1" smtClean="0">
                <a:latin typeface="微软雅黑" panose="020B0503020204020204" pitchFamily="34" charset="-122"/>
                <a:ea typeface="微软雅黑" panose="020B0503020204020204" pitchFamily="34" charset="-122"/>
              </a:rPr>
              <a:t>Thread.GetNamedDataSlot</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获取命名数据槽</a:t>
            </a:r>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err="1" smtClean="0">
                <a:latin typeface="微软雅黑" panose="020B0503020204020204" pitchFamily="34" charset="-122"/>
                <a:ea typeface="微软雅黑" panose="020B0503020204020204" pitchFamily="34" charset="-122"/>
              </a:rPr>
              <a:t>Thread.SetData</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设置数据</a:t>
            </a:r>
            <a:r>
              <a:rPr lang="zh-CN" altLang="en-US" sz="2000" dirty="0" smtClean="0">
                <a:latin typeface="微软雅黑" panose="020B0503020204020204" pitchFamily="34" charset="-122"/>
                <a:ea typeface="微软雅黑" panose="020B0503020204020204" pitchFamily="34" charset="-122"/>
              </a:rPr>
              <a:t>槽数据</a:t>
            </a:r>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err="1" smtClean="0">
                <a:latin typeface="微软雅黑" panose="020B0503020204020204" pitchFamily="34" charset="-122"/>
                <a:ea typeface="微软雅黑" panose="020B0503020204020204" pitchFamily="34" charset="-122"/>
              </a:rPr>
              <a:t>Thread.FreeNamedDataSlot</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释放命名数据槽</a:t>
            </a:r>
            <a:r>
              <a:rPr lang="en-US" altLang="zh-CN" sz="2000" dirty="0" smtClean="0">
                <a:latin typeface="微软雅黑" panose="020B0503020204020204" pitchFamily="34" charset="-122"/>
                <a:ea typeface="微软雅黑" panose="020B0503020204020204" pitchFamily="34" charset="-122"/>
              </a:rPr>
              <a:t>]</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95665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思路扩展</a:t>
            </a:r>
            <a:endParaRPr lang="zh-CN" altLang="en-US" sz="1600" b="1" dirty="0">
              <a:solidFill>
                <a:srgbClr val="FF3300"/>
              </a:solidFill>
              <a:latin typeface="微软雅黑" pitchFamily="34" charset="-122"/>
              <a:ea typeface="微软雅黑" pitchFamily="34" charset="-122"/>
            </a:endParaRPr>
          </a:p>
        </p:txBody>
      </p:sp>
      <p:sp>
        <p:nvSpPr>
          <p:cNvPr id="2" name="矩形 1"/>
          <p:cNvSpPr/>
          <p:nvPr/>
        </p:nvSpPr>
        <p:spPr>
          <a:xfrm>
            <a:off x="3203848" y="2041684"/>
            <a:ext cx="2223686" cy="523220"/>
          </a:xfrm>
          <a:prstGeom prst="rect">
            <a:avLst/>
          </a:prstGeom>
        </p:spPr>
        <p:txBody>
          <a:bodyPr wrap="none">
            <a:spAutoFit/>
          </a:bodyPr>
          <a:lstStyle/>
          <a:p>
            <a:r>
              <a:rPr lang="zh-CN" altLang="en-US" sz="2800" dirty="0" smtClean="0"/>
              <a:t>ThreadStatic</a:t>
            </a:r>
            <a:endParaRPr lang="zh-CN" altLang="en-US" sz="2800" dirty="0"/>
          </a:p>
        </p:txBody>
      </p:sp>
      <p:sp>
        <p:nvSpPr>
          <p:cNvPr id="7" name="矩形 6"/>
          <p:cNvSpPr/>
          <p:nvPr/>
        </p:nvSpPr>
        <p:spPr>
          <a:xfrm>
            <a:off x="3224687" y="2905780"/>
            <a:ext cx="2186817" cy="523220"/>
          </a:xfrm>
          <a:prstGeom prst="rect">
            <a:avLst/>
          </a:prstGeom>
        </p:spPr>
        <p:txBody>
          <a:bodyPr wrap="none">
            <a:spAutoFit/>
          </a:bodyPr>
          <a:lstStyle/>
          <a:p>
            <a:r>
              <a:rPr lang="zh-CN" altLang="en-US" sz="2800" dirty="0"/>
              <a:t>ThreadLocal</a:t>
            </a:r>
          </a:p>
        </p:txBody>
      </p:sp>
      <p:sp>
        <p:nvSpPr>
          <p:cNvPr id="8" name="矩形 7"/>
          <p:cNvSpPr/>
          <p:nvPr/>
        </p:nvSpPr>
        <p:spPr>
          <a:xfrm>
            <a:off x="3292013" y="3789040"/>
            <a:ext cx="2044149" cy="523220"/>
          </a:xfrm>
          <a:prstGeom prst="rect">
            <a:avLst/>
          </a:prstGeom>
        </p:spPr>
        <p:txBody>
          <a:bodyPr wrap="none">
            <a:spAutoFit/>
          </a:bodyPr>
          <a:lstStyle/>
          <a:p>
            <a:r>
              <a:rPr lang="zh-CN" altLang="en-US" sz="2800" dirty="0"/>
              <a:t>CallContext</a:t>
            </a:r>
          </a:p>
        </p:txBody>
      </p:sp>
      <p:sp>
        <p:nvSpPr>
          <p:cNvPr id="3" name="矩形 2"/>
          <p:cNvSpPr/>
          <p:nvPr/>
        </p:nvSpPr>
        <p:spPr>
          <a:xfrm>
            <a:off x="683568" y="4697849"/>
            <a:ext cx="8091915" cy="1323439"/>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解决多线程程序的并发问题提供了一种新的思路。使用这个工具类可以很简洁地编写出优美的多线程</a:t>
            </a:r>
            <a:r>
              <a:rPr lang="zh-CN" altLang="en-US" sz="2000" dirty="0" smtClean="0">
                <a:latin typeface="微软雅黑" panose="020B0503020204020204" pitchFamily="34" charset="-122"/>
                <a:ea typeface="微软雅黑" panose="020B0503020204020204" pitchFamily="34" charset="-122"/>
              </a:rPr>
              <a:t>程序；通过为</a:t>
            </a:r>
            <a:r>
              <a:rPr lang="zh-CN" altLang="en-US" sz="2000" b="1" dirty="0" smtClean="0">
                <a:solidFill>
                  <a:srgbClr val="FF0000"/>
                </a:solidFill>
                <a:latin typeface="微软雅黑" panose="020B0503020204020204" pitchFamily="34" charset="-122"/>
                <a:ea typeface="微软雅黑" panose="020B0503020204020204" pitchFamily="34" charset="-122"/>
              </a:rPr>
              <a:t>每个线程</a:t>
            </a:r>
            <a:r>
              <a:rPr lang="zh-CN" altLang="en-US" sz="2000" b="1" dirty="0">
                <a:solidFill>
                  <a:srgbClr val="FF0000"/>
                </a:solidFill>
                <a:latin typeface="微软雅黑" panose="020B0503020204020204" pitchFamily="34" charset="-122"/>
                <a:ea typeface="微软雅黑" panose="020B0503020204020204" pitchFamily="34" charset="-122"/>
              </a:rPr>
              <a:t>提供独立的变量副本</a:t>
            </a:r>
            <a:r>
              <a:rPr lang="zh-CN" altLang="en-US" sz="2000" dirty="0" smtClean="0">
                <a:latin typeface="微软雅黑" panose="020B0503020204020204" pitchFamily="34" charset="-122"/>
                <a:ea typeface="微软雅黑" panose="020B0503020204020204" pitchFamily="34" charset="-122"/>
              </a:rPr>
              <a:t>，且每个线程</a:t>
            </a:r>
            <a:r>
              <a:rPr lang="zh-CN" altLang="en-US" sz="2000" dirty="0">
                <a:latin typeface="微软雅黑" panose="020B0503020204020204" pitchFamily="34" charset="-122"/>
                <a:ea typeface="微软雅黑" panose="020B0503020204020204" pitchFamily="34" charset="-122"/>
              </a:rPr>
              <a:t>都可以</a:t>
            </a:r>
            <a:r>
              <a:rPr lang="zh-CN" altLang="en-US" sz="2000" dirty="0" smtClean="0">
                <a:latin typeface="微软雅黑" panose="020B0503020204020204" pitchFamily="34" charset="-122"/>
                <a:ea typeface="微软雅黑" panose="020B0503020204020204" pitchFamily="34" charset="-122"/>
              </a:rPr>
              <a:t>独立地</a:t>
            </a:r>
            <a:r>
              <a:rPr lang="zh-CN" altLang="en-US" sz="2000" dirty="0">
                <a:latin typeface="微软雅黑" panose="020B0503020204020204" pitchFamily="34" charset="-122"/>
                <a:ea typeface="微软雅黑" panose="020B0503020204020204" pitchFamily="34" charset="-122"/>
              </a:rPr>
              <a:t>改变自己的副本，而不会影响其它线程所对应的副本</a:t>
            </a:r>
          </a:p>
        </p:txBody>
      </p:sp>
      <p:sp>
        <p:nvSpPr>
          <p:cNvPr id="9" name="矩形 8"/>
          <p:cNvSpPr/>
          <p:nvPr/>
        </p:nvSpPr>
        <p:spPr>
          <a:xfrm>
            <a:off x="3183916" y="1160748"/>
            <a:ext cx="2912977" cy="523220"/>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NamedDataSlot</a:t>
            </a:r>
            <a:endParaRPr lang="zh-CN" altLang="en-US" sz="2800" dirty="0"/>
          </a:p>
        </p:txBody>
      </p:sp>
    </p:spTree>
    <p:extLst>
      <p:ext uri="{BB962C8B-B14F-4D97-AF65-F5344CB8AC3E}">
        <p14:creationId xmlns:p14="http://schemas.microsoft.com/office/powerpoint/2010/main" val="523545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思路扩展</a:t>
            </a:r>
            <a:r>
              <a:rPr lang="en-US" altLang="zh-CN" sz="1800" b="1" dirty="0">
                <a:solidFill>
                  <a:srgbClr val="004FB8"/>
                </a:solidFill>
                <a:latin typeface="微软雅黑" pitchFamily="34" charset="-122"/>
                <a:ea typeface="微软雅黑" pitchFamily="34" charset="-122"/>
              </a:rPr>
              <a:t>-NamedDataSlot</a:t>
            </a:r>
            <a:endParaRPr lang="zh-CN" altLang="en-US" sz="1800" b="1" dirty="0">
              <a:solidFill>
                <a:srgbClr val="FF3300"/>
              </a:solidFill>
              <a:latin typeface="微软雅黑" pitchFamily="34" charset="-122"/>
              <a:ea typeface="微软雅黑" pitchFamily="34" charset="-122"/>
            </a:endParaRPr>
          </a:p>
        </p:txBody>
      </p:sp>
      <p:pic>
        <p:nvPicPr>
          <p:cNvPr id="11" name="图片 10"/>
          <p:cNvPicPr>
            <a:picLocks noChangeAspect="1"/>
          </p:cNvPicPr>
          <p:nvPr/>
        </p:nvPicPr>
        <p:blipFill>
          <a:blip r:embed="rId3"/>
          <a:stretch>
            <a:fillRect/>
          </a:stretch>
        </p:blipFill>
        <p:spPr>
          <a:xfrm>
            <a:off x="0" y="732547"/>
            <a:ext cx="9144000" cy="4712677"/>
          </a:xfrm>
          <a:prstGeom prst="rect">
            <a:avLst/>
          </a:prstGeom>
        </p:spPr>
      </p:pic>
      <p:sp>
        <p:nvSpPr>
          <p:cNvPr id="12" name="文本框 11"/>
          <p:cNvSpPr txBox="1"/>
          <p:nvPr/>
        </p:nvSpPr>
        <p:spPr>
          <a:xfrm>
            <a:off x="467544" y="5473005"/>
            <a:ext cx="7760458" cy="1384995"/>
          </a:xfrm>
          <a:prstGeom prst="rect">
            <a:avLst/>
          </a:prstGeom>
          <a:solidFill>
            <a:schemeClr val="tx1"/>
          </a:solidFill>
        </p:spPr>
        <p:txBody>
          <a:bodyPr wrap="none" rtlCol="0">
            <a:spAutoFit/>
          </a:bodyPr>
          <a:lstStyle/>
          <a:p>
            <a:r>
              <a:rPr lang="en-US" altLang="zh-CN" dirty="0">
                <a:solidFill>
                  <a:schemeClr val="bg1"/>
                </a:solidFill>
              </a:rPr>
              <a:t>ID</a:t>
            </a:r>
            <a:r>
              <a:rPr lang="zh-CN" altLang="en-US" dirty="0">
                <a:solidFill>
                  <a:schemeClr val="bg1"/>
                </a:solidFill>
              </a:rPr>
              <a:t>为</a:t>
            </a:r>
            <a:r>
              <a:rPr lang="en-US" altLang="zh-CN" dirty="0">
                <a:solidFill>
                  <a:schemeClr val="bg1"/>
                </a:solidFill>
              </a:rPr>
              <a:t>9</a:t>
            </a:r>
            <a:r>
              <a:rPr lang="zh-CN" altLang="en-US" dirty="0">
                <a:solidFill>
                  <a:schemeClr val="bg1"/>
                </a:solidFill>
              </a:rPr>
              <a:t>的线程，命名为</a:t>
            </a:r>
            <a:r>
              <a:rPr lang="en-US" altLang="zh-CN" dirty="0">
                <a:solidFill>
                  <a:schemeClr val="bg1"/>
                </a:solidFill>
              </a:rPr>
              <a:t>"Name"</a:t>
            </a:r>
            <a:r>
              <a:rPr lang="zh-CN" altLang="en-US" dirty="0">
                <a:solidFill>
                  <a:schemeClr val="bg1"/>
                </a:solidFill>
              </a:rPr>
              <a:t>的数据槽，开始设置数据。</a:t>
            </a:r>
          </a:p>
          <a:p>
            <a:r>
              <a:rPr lang="en-US" altLang="zh-CN" dirty="0">
                <a:solidFill>
                  <a:schemeClr val="bg1"/>
                </a:solidFill>
              </a:rPr>
              <a:t>ID</a:t>
            </a:r>
            <a:r>
              <a:rPr lang="zh-CN" altLang="en-US" dirty="0">
                <a:solidFill>
                  <a:schemeClr val="bg1"/>
                </a:solidFill>
              </a:rPr>
              <a:t>为</a:t>
            </a:r>
            <a:r>
              <a:rPr lang="en-US" altLang="zh-CN" dirty="0">
                <a:solidFill>
                  <a:schemeClr val="bg1"/>
                </a:solidFill>
              </a:rPr>
              <a:t>9</a:t>
            </a:r>
            <a:r>
              <a:rPr lang="zh-CN" altLang="en-US" dirty="0">
                <a:solidFill>
                  <a:schemeClr val="bg1"/>
                </a:solidFill>
              </a:rPr>
              <a:t>的线程，命名为</a:t>
            </a:r>
            <a:r>
              <a:rPr lang="en-US" altLang="zh-CN" dirty="0">
                <a:solidFill>
                  <a:schemeClr val="bg1"/>
                </a:solidFill>
              </a:rPr>
              <a:t>"Name"</a:t>
            </a:r>
            <a:r>
              <a:rPr lang="zh-CN" altLang="en-US" dirty="0">
                <a:solidFill>
                  <a:schemeClr val="bg1"/>
                </a:solidFill>
              </a:rPr>
              <a:t>的数据槽，数据是</a:t>
            </a:r>
            <a:r>
              <a:rPr lang="en-US" altLang="zh-CN" dirty="0">
                <a:solidFill>
                  <a:schemeClr val="bg1"/>
                </a:solidFill>
              </a:rPr>
              <a:t>"</a:t>
            </a:r>
            <a:r>
              <a:rPr lang="zh-CN" altLang="en-US" dirty="0">
                <a:solidFill>
                  <a:schemeClr val="bg1"/>
                </a:solidFill>
              </a:rPr>
              <a:t>小丽</a:t>
            </a:r>
            <a:r>
              <a:rPr lang="en-US" altLang="zh-CN" dirty="0">
                <a:solidFill>
                  <a:schemeClr val="bg1"/>
                </a:solidFill>
              </a:rPr>
              <a:t>"</a:t>
            </a:r>
            <a:r>
              <a:rPr lang="zh-CN" altLang="en-US" dirty="0">
                <a:solidFill>
                  <a:schemeClr val="bg1"/>
                </a:solidFill>
              </a:rPr>
              <a:t>。</a:t>
            </a:r>
          </a:p>
          <a:p>
            <a:r>
              <a:rPr lang="en-US" altLang="zh-CN" dirty="0">
                <a:solidFill>
                  <a:schemeClr val="bg1"/>
                </a:solidFill>
              </a:rPr>
              <a:t>ID</a:t>
            </a:r>
            <a:r>
              <a:rPr lang="zh-CN" altLang="en-US" dirty="0">
                <a:solidFill>
                  <a:schemeClr val="bg1"/>
                </a:solidFill>
              </a:rPr>
              <a:t>为</a:t>
            </a:r>
            <a:r>
              <a:rPr lang="en-US" altLang="zh-CN" dirty="0">
                <a:solidFill>
                  <a:schemeClr val="bg1"/>
                </a:solidFill>
              </a:rPr>
              <a:t>10</a:t>
            </a:r>
            <a:r>
              <a:rPr lang="zh-CN" altLang="en-US" dirty="0">
                <a:solidFill>
                  <a:schemeClr val="bg1"/>
                </a:solidFill>
              </a:rPr>
              <a:t>的线程，命名为</a:t>
            </a:r>
            <a:r>
              <a:rPr lang="en-US" altLang="zh-CN" dirty="0">
                <a:solidFill>
                  <a:schemeClr val="bg1"/>
                </a:solidFill>
              </a:rPr>
              <a:t>"Name"</a:t>
            </a:r>
            <a:r>
              <a:rPr lang="zh-CN" altLang="en-US" dirty="0">
                <a:solidFill>
                  <a:schemeClr val="bg1"/>
                </a:solidFill>
              </a:rPr>
              <a:t>的数据槽，在新线程为其设置数据 前 为</a:t>
            </a:r>
            <a:r>
              <a:rPr lang="en-US" altLang="zh-CN" dirty="0">
                <a:solidFill>
                  <a:schemeClr val="bg1"/>
                </a:solidFill>
              </a:rPr>
              <a:t>""</a:t>
            </a:r>
            <a:r>
              <a:rPr lang="zh-CN" altLang="en-US" dirty="0">
                <a:solidFill>
                  <a:schemeClr val="bg1"/>
                </a:solidFill>
              </a:rPr>
              <a:t>。</a:t>
            </a:r>
          </a:p>
          <a:p>
            <a:r>
              <a:rPr lang="en-US" altLang="zh-CN" dirty="0">
                <a:solidFill>
                  <a:schemeClr val="bg1"/>
                </a:solidFill>
              </a:rPr>
              <a:t>ID</a:t>
            </a:r>
            <a:r>
              <a:rPr lang="zh-CN" altLang="en-US" dirty="0">
                <a:solidFill>
                  <a:schemeClr val="bg1"/>
                </a:solidFill>
              </a:rPr>
              <a:t>为</a:t>
            </a:r>
            <a:r>
              <a:rPr lang="en-US" altLang="zh-CN" dirty="0">
                <a:solidFill>
                  <a:schemeClr val="bg1"/>
                </a:solidFill>
              </a:rPr>
              <a:t>10</a:t>
            </a:r>
            <a:r>
              <a:rPr lang="zh-CN" altLang="en-US" dirty="0">
                <a:solidFill>
                  <a:schemeClr val="bg1"/>
                </a:solidFill>
              </a:rPr>
              <a:t>的线程，命名为</a:t>
            </a:r>
            <a:r>
              <a:rPr lang="en-US" altLang="zh-CN" dirty="0">
                <a:solidFill>
                  <a:schemeClr val="bg1"/>
                </a:solidFill>
              </a:rPr>
              <a:t>"Name"</a:t>
            </a:r>
            <a:r>
              <a:rPr lang="zh-CN" altLang="en-US" dirty="0">
                <a:solidFill>
                  <a:schemeClr val="bg1"/>
                </a:solidFill>
              </a:rPr>
              <a:t>的数据槽，开始设置数据。</a:t>
            </a:r>
          </a:p>
          <a:p>
            <a:r>
              <a:rPr lang="en-US" altLang="zh-CN" dirty="0">
                <a:solidFill>
                  <a:schemeClr val="bg1"/>
                </a:solidFill>
              </a:rPr>
              <a:t>ID</a:t>
            </a:r>
            <a:r>
              <a:rPr lang="zh-CN" altLang="en-US" dirty="0">
                <a:solidFill>
                  <a:schemeClr val="bg1"/>
                </a:solidFill>
              </a:rPr>
              <a:t>为</a:t>
            </a:r>
            <a:r>
              <a:rPr lang="en-US" altLang="zh-CN" dirty="0">
                <a:solidFill>
                  <a:schemeClr val="bg1"/>
                </a:solidFill>
              </a:rPr>
              <a:t>10</a:t>
            </a:r>
            <a:r>
              <a:rPr lang="zh-CN" altLang="en-US" dirty="0">
                <a:solidFill>
                  <a:schemeClr val="bg1"/>
                </a:solidFill>
              </a:rPr>
              <a:t>的线程，命名为</a:t>
            </a:r>
            <a:r>
              <a:rPr lang="en-US" altLang="zh-CN" dirty="0">
                <a:solidFill>
                  <a:schemeClr val="bg1"/>
                </a:solidFill>
              </a:rPr>
              <a:t>"Name"</a:t>
            </a:r>
            <a:r>
              <a:rPr lang="zh-CN" altLang="en-US" dirty="0">
                <a:solidFill>
                  <a:schemeClr val="bg1"/>
                </a:solidFill>
              </a:rPr>
              <a:t>的数据槽，在新线程为其设置数据 后 为</a:t>
            </a:r>
            <a:r>
              <a:rPr lang="en-US" altLang="zh-CN" dirty="0">
                <a:solidFill>
                  <a:schemeClr val="bg1"/>
                </a:solidFill>
              </a:rPr>
              <a:t>"</a:t>
            </a:r>
            <a:r>
              <a:rPr lang="zh-CN" altLang="en-US" dirty="0">
                <a:solidFill>
                  <a:schemeClr val="bg1"/>
                </a:solidFill>
              </a:rPr>
              <a:t>小红</a:t>
            </a:r>
            <a:r>
              <a:rPr lang="en-US" altLang="zh-CN" dirty="0">
                <a:solidFill>
                  <a:schemeClr val="bg1"/>
                </a:solidFill>
              </a:rPr>
              <a:t>"</a:t>
            </a:r>
            <a:r>
              <a:rPr lang="zh-CN" altLang="en-US" dirty="0">
                <a:solidFill>
                  <a:schemeClr val="bg1"/>
                </a:solidFill>
              </a:rPr>
              <a:t>。</a:t>
            </a:r>
          </a:p>
          <a:p>
            <a:r>
              <a:rPr lang="zh-CN" altLang="en-US" dirty="0">
                <a:solidFill>
                  <a:schemeClr val="bg1"/>
                </a:solidFill>
              </a:rPr>
              <a:t>执行完新线程后，</a:t>
            </a:r>
            <a:r>
              <a:rPr lang="en-US" altLang="zh-CN" dirty="0">
                <a:solidFill>
                  <a:schemeClr val="bg1"/>
                </a:solidFill>
              </a:rPr>
              <a:t>ID</a:t>
            </a:r>
            <a:r>
              <a:rPr lang="zh-CN" altLang="en-US" dirty="0">
                <a:solidFill>
                  <a:schemeClr val="bg1"/>
                </a:solidFill>
              </a:rPr>
              <a:t>为</a:t>
            </a:r>
            <a:r>
              <a:rPr lang="en-US" altLang="zh-CN" dirty="0">
                <a:solidFill>
                  <a:schemeClr val="bg1"/>
                </a:solidFill>
              </a:rPr>
              <a:t>9</a:t>
            </a:r>
            <a:r>
              <a:rPr lang="zh-CN" altLang="en-US" dirty="0">
                <a:solidFill>
                  <a:schemeClr val="bg1"/>
                </a:solidFill>
              </a:rPr>
              <a:t>的线程，命名为</a:t>
            </a:r>
            <a:r>
              <a:rPr lang="en-US" altLang="zh-CN" dirty="0">
                <a:solidFill>
                  <a:schemeClr val="bg1"/>
                </a:solidFill>
              </a:rPr>
              <a:t>"Name"</a:t>
            </a:r>
            <a:r>
              <a:rPr lang="zh-CN" altLang="en-US" dirty="0">
                <a:solidFill>
                  <a:schemeClr val="bg1"/>
                </a:solidFill>
              </a:rPr>
              <a:t>的数据槽，在新线程为其设置数据 后 为</a:t>
            </a:r>
            <a:r>
              <a:rPr lang="en-US" altLang="zh-CN" dirty="0">
                <a:solidFill>
                  <a:schemeClr val="bg1"/>
                </a:solidFill>
              </a:rPr>
              <a:t>"</a:t>
            </a:r>
            <a:r>
              <a:rPr lang="zh-CN" altLang="en-US" dirty="0">
                <a:solidFill>
                  <a:schemeClr val="bg1"/>
                </a:solidFill>
              </a:rPr>
              <a:t>小丽</a:t>
            </a:r>
            <a:r>
              <a:rPr lang="en-US" altLang="zh-CN" dirty="0">
                <a:solidFill>
                  <a:schemeClr val="bg1"/>
                </a:solidFill>
              </a:rPr>
              <a:t>"</a:t>
            </a:r>
            <a:r>
              <a:rPr lang="zh-CN" altLang="en-US" dirty="0">
                <a:solidFill>
                  <a:schemeClr val="bg1"/>
                </a:solidFill>
              </a:rPr>
              <a:t>。</a:t>
            </a:r>
          </a:p>
        </p:txBody>
      </p:sp>
    </p:spTree>
    <p:extLst>
      <p:ext uri="{BB962C8B-B14F-4D97-AF65-F5344CB8AC3E}">
        <p14:creationId xmlns:p14="http://schemas.microsoft.com/office/powerpoint/2010/main" val="21377355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思路扩展</a:t>
            </a:r>
            <a:r>
              <a:rPr lang="en-US" altLang="zh-CN" sz="1800" b="1" dirty="0" smtClean="0">
                <a:solidFill>
                  <a:srgbClr val="004FB8"/>
                </a:solidFill>
                <a:latin typeface="微软雅黑" pitchFamily="34" charset="-122"/>
                <a:ea typeface="微软雅黑" pitchFamily="34" charset="-122"/>
              </a:rPr>
              <a:t>-</a:t>
            </a:r>
            <a:r>
              <a:rPr lang="en-US" altLang="zh-CN" sz="1800" b="1" dirty="0" err="1" smtClean="0">
                <a:solidFill>
                  <a:srgbClr val="004FB8"/>
                </a:solidFill>
                <a:latin typeface="微软雅黑" pitchFamily="34" charset="-122"/>
                <a:ea typeface="微软雅黑" pitchFamily="34" charset="-122"/>
              </a:rPr>
              <a:t>ThreadStatic</a:t>
            </a:r>
            <a:endParaRPr lang="zh-CN" altLang="en-US" sz="1800" b="1" dirty="0">
              <a:solidFill>
                <a:srgbClr val="FF3300"/>
              </a:solidFill>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751630" y="908720"/>
            <a:ext cx="7060730" cy="4051896"/>
          </a:xfrm>
          <a:prstGeom prst="rect">
            <a:avLst/>
          </a:prstGeom>
        </p:spPr>
      </p:pic>
      <p:sp>
        <p:nvSpPr>
          <p:cNvPr id="6" name="文本框 5"/>
          <p:cNvSpPr txBox="1"/>
          <p:nvPr/>
        </p:nvSpPr>
        <p:spPr>
          <a:xfrm>
            <a:off x="8095938" y="2926484"/>
            <a:ext cx="936104" cy="1815882"/>
          </a:xfrm>
          <a:prstGeom prst="rect">
            <a:avLst/>
          </a:prstGeom>
          <a:solidFill>
            <a:schemeClr val="tx1"/>
          </a:solidFill>
        </p:spPr>
        <p:txBody>
          <a:bodyPr wrap="square" rtlCol="0">
            <a:spAutoFit/>
          </a:bodyPr>
          <a:lstStyle/>
          <a:p>
            <a:r>
              <a:rPr lang="en-US" altLang="zh-CN" dirty="0"/>
              <a:t>/*</a:t>
            </a:r>
            <a:endParaRPr lang="en-US" altLang="zh-CN" dirty="0">
              <a:solidFill>
                <a:schemeClr val="bg1"/>
              </a:solidFill>
            </a:endParaRPr>
          </a:p>
          <a:p>
            <a:r>
              <a:rPr lang="en-US" altLang="zh-CN" dirty="0">
                <a:solidFill>
                  <a:schemeClr val="bg1"/>
                </a:solidFill>
              </a:rPr>
              <a:t> * T0: 1</a:t>
            </a:r>
          </a:p>
          <a:p>
            <a:r>
              <a:rPr lang="en-US" altLang="zh-CN" dirty="0">
                <a:solidFill>
                  <a:schemeClr val="bg1"/>
                </a:solidFill>
              </a:rPr>
              <a:t> * T1: 1</a:t>
            </a:r>
          </a:p>
          <a:p>
            <a:r>
              <a:rPr lang="en-US" altLang="zh-CN" dirty="0">
                <a:solidFill>
                  <a:schemeClr val="bg1"/>
                </a:solidFill>
              </a:rPr>
              <a:t> * T0: 2</a:t>
            </a:r>
          </a:p>
          <a:p>
            <a:r>
              <a:rPr lang="en-US" altLang="zh-CN" dirty="0">
                <a:solidFill>
                  <a:schemeClr val="bg1"/>
                </a:solidFill>
              </a:rPr>
              <a:t> * T1: 2</a:t>
            </a:r>
          </a:p>
          <a:p>
            <a:r>
              <a:rPr lang="en-US" altLang="zh-CN" dirty="0">
                <a:solidFill>
                  <a:schemeClr val="bg1"/>
                </a:solidFill>
              </a:rPr>
              <a:t> * T0: 3</a:t>
            </a:r>
          </a:p>
          <a:p>
            <a:r>
              <a:rPr lang="en-US" altLang="zh-CN" dirty="0">
                <a:solidFill>
                  <a:schemeClr val="bg1"/>
                </a:solidFill>
              </a:rPr>
              <a:t> * T1: 3</a:t>
            </a:r>
          </a:p>
          <a:p>
            <a:r>
              <a:rPr lang="en-US" altLang="zh-CN" dirty="0">
                <a:solidFill>
                  <a:schemeClr val="bg1"/>
                </a:solidFill>
              </a:rPr>
              <a:t> */</a:t>
            </a:r>
            <a:endParaRPr lang="zh-CN" altLang="en-US" dirty="0">
              <a:solidFill>
                <a:schemeClr val="bg1"/>
              </a:solidFill>
            </a:endParaRPr>
          </a:p>
        </p:txBody>
      </p:sp>
      <p:sp>
        <p:nvSpPr>
          <p:cNvPr id="10" name="矩形 9"/>
          <p:cNvSpPr/>
          <p:nvPr/>
        </p:nvSpPr>
        <p:spPr>
          <a:xfrm>
            <a:off x="832038" y="5320656"/>
            <a:ext cx="7916426" cy="646331"/>
          </a:xfrm>
          <a:prstGeom prst="rect">
            <a:avLst/>
          </a:prstGeom>
        </p:spPr>
        <p:txBody>
          <a:bodyPr wrap="square">
            <a:spAutoFit/>
          </a:bodyPr>
          <a:lstStyle/>
          <a:p>
            <a:r>
              <a:rPr lang="zh-CN" altLang="en-US" sz="1800" b="1" dirty="0"/>
              <a:t>字段不在线程之间共享，每个执行线程都有单独的字段实例，并且独立地设置及获取该字段的值</a:t>
            </a:r>
          </a:p>
        </p:txBody>
      </p:sp>
    </p:spTree>
    <p:extLst>
      <p:ext uri="{BB962C8B-B14F-4D97-AF65-F5344CB8AC3E}">
        <p14:creationId xmlns:p14="http://schemas.microsoft.com/office/powerpoint/2010/main" val="410545135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思路扩展</a:t>
            </a:r>
            <a:r>
              <a:rPr lang="en-US" altLang="zh-CN" sz="1800" b="1" dirty="0" smtClean="0">
                <a:solidFill>
                  <a:srgbClr val="004FB8"/>
                </a:solidFill>
                <a:latin typeface="微软雅黑" pitchFamily="34" charset="-122"/>
                <a:ea typeface="微软雅黑" pitchFamily="34" charset="-122"/>
              </a:rPr>
              <a:t>-</a:t>
            </a:r>
            <a:r>
              <a:rPr lang="en-US" altLang="zh-CN" sz="1800" b="1" dirty="0" err="1" smtClean="0">
                <a:solidFill>
                  <a:srgbClr val="004FB8"/>
                </a:solidFill>
                <a:latin typeface="微软雅黑" pitchFamily="34" charset="-122"/>
                <a:ea typeface="微软雅黑" pitchFamily="34" charset="-122"/>
              </a:rPr>
              <a:t>ThreadLocal</a:t>
            </a:r>
            <a:endParaRPr lang="zh-CN" altLang="en-US" sz="1800" b="1" dirty="0">
              <a:solidFill>
                <a:srgbClr val="FF3300"/>
              </a:solidFill>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467544" y="836712"/>
            <a:ext cx="8208912" cy="4156266"/>
          </a:xfrm>
          <a:prstGeom prst="rect">
            <a:avLst/>
          </a:prstGeom>
        </p:spPr>
      </p:pic>
      <p:pic>
        <p:nvPicPr>
          <p:cNvPr id="3" name="图片 2"/>
          <p:cNvPicPr>
            <a:picLocks noChangeAspect="1"/>
          </p:cNvPicPr>
          <p:nvPr/>
        </p:nvPicPr>
        <p:blipFill>
          <a:blip r:embed="rId4"/>
          <a:stretch>
            <a:fillRect/>
          </a:stretch>
        </p:blipFill>
        <p:spPr>
          <a:xfrm>
            <a:off x="5756981" y="4391025"/>
            <a:ext cx="3381375" cy="2466975"/>
          </a:xfrm>
          <a:prstGeom prst="rect">
            <a:avLst/>
          </a:prstGeom>
        </p:spPr>
      </p:pic>
    </p:spTree>
    <p:extLst>
      <p:ext uri="{BB962C8B-B14F-4D97-AF65-F5344CB8AC3E}">
        <p14:creationId xmlns:p14="http://schemas.microsoft.com/office/powerpoint/2010/main" val="55894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0355" name="副标题 2"/>
          <p:cNvSpPr txBox="1">
            <a:spLocks/>
          </p:cNvSpPr>
          <p:nvPr/>
        </p:nvSpPr>
        <p:spPr bwMode="auto">
          <a:xfrm>
            <a:off x="170999" y="49188"/>
            <a:ext cx="2096745"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线程概念</a:t>
            </a:r>
            <a:endParaRPr lang="zh-CN" altLang="en-US" sz="2000" b="1" dirty="0">
              <a:solidFill>
                <a:srgbClr val="FF3300"/>
              </a:solidFill>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1187624" y="908720"/>
            <a:ext cx="6737005" cy="5614170"/>
          </a:xfrm>
          <a:prstGeom prst="rect">
            <a:avLst/>
          </a:prstGeom>
        </p:spPr>
      </p:pic>
    </p:spTree>
    <p:extLst>
      <p:ext uri="{BB962C8B-B14F-4D97-AF65-F5344CB8AC3E}">
        <p14:creationId xmlns:p14="http://schemas.microsoft.com/office/powerpoint/2010/main" val="270011736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5" name="副标题 2"/>
          <p:cNvSpPr txBox="1">
            <a:spLocks/>
          </p:cNvSpPr>
          <p:nvPr/>
        </p:nvSpPr>
        <p:spPr bwMode="auto">
          <a:xfrm>
            <a:off x="170999" y="49188"/>
            <a:ext cx="7713369" cy="49949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pPr>
            <a:r>
              <a:rPr lang="zh-CN" altLang="en-US" sz="3600" b="1" dirty="0" smtClean="0">
                <a:solidFill>
                  <a:srgbClr val="004FB8"/>
                </a:solidFill>
                <a:latin typeface="微软雅黑" pitchFamily="34" charset="-122"/>
                <a:ea typeface="微软雅黑" pitchFamily="34" charset="-122"/>
              </a:rPr>
              <a:t>思路扩展</a:t>
            </a:r>
            <a:r>
              <a:rPr lang="en-US" altLang="zh-CN" sz="1800" b="1" dirty="0">
                <a:solidFill>
                  <a:srgbClr val="004FB8"/>
                </a:solidFill>
                <a:latin typeface="微软雅黑" pitchFamily="34" charset="-122"/>
                <a:ea typeface="微软雅黑" pitchFamily="34" charset="-122"/>
              </a:rPr>
              <a:t>- </a:t>
            </a:r>
            <a:r>
              <a:rPr lang="en-US" altLang="zh-CN" sz="1800" b="1" dirty="0" err="1">
                <a:solidFill>
                  <a:srgbClr val="004FB8"/>
                </a:solidFill>
                <a:latin typeface="微软雅黑" pitchFamily="34" charset="-122"/>
                <a:ea typeface="微软雅黑" pitchFamily="34" charset="-122"/>
              </a:rPr>
              <a:t>CallContext</a:t>
            </a:r>
            <a:endParaRPr lang="zh-CN" altLang="en-US" sz="1800" b="1" dirty="0">
              <a:solidFill>
                <a:srgbClr val="FF3300"/>
              </a:solidFill>
              <a:latin typeface="微软雅黑" pitchFamily="34" charset="-122"/>
              <a:ea typeface="微软雅黑" pitchFamily="34" charset="-122"/>
            </a:endParaRPr>
          </a:p>
        </p:txBody>
      </p:sp>
      <p:sp>
        <p:nvSpPr>
          <p:cNvPr id="4" name="矩形 3"/>
          <p:cNvSpPr/>
          <p:nvPr/>
        </p:nvSpPr>
        <p:spPr>
          <a:xfrm>
            <a:off x="170999" y="908720"/>
            <a:ext cx="8793489" cy="954107"/>
          </a:xfrm>
          <a:prstGeom prst="rect">
            <a:avLst/>
          </a:prstGeom>
        </p:spPr>
        <p:txBody>
          <a:bodyPr wrap="square">
            <a:spAutoFit/>
          </a:bodyPr>
          <a:lstStyle/>
          <a:p>
            <a:r>
              <a:rPr lang="en-US" altLang="zh-CN" sz="1800" dirty="0"/>
              <a:t> </a:t>
            </a:r>
            <a:r>
              <a:rPr lang="en-US" altLang="zh-CN" sz="1800" dirty="0" smtClean="0"/>
              <a:t>  </a:t>
            </a:r>
            <a:r>
              <a:rPr lang="zh-CN" altLang="en-US" sz="2000" b="1" dirty="0" smtClean="0"/>
              <a:t>CallContext</a:t>
            </a:r>
            <a:r>
              <a:rPr lang="zh-CN" altLang="en-US" sz="1800" dirty="0" smtClean="0"/>
              <a:t> </a:t>
            </a:r>
            <a:r>
              <a:rPr lang="zh-CN" altLang="en-US" sz="1800" dirty="0"/>
              <a:t>is a specialized collection object similar to a Thread Local Storage for method calls and provides data slots </a:t>
            </a:r>
            <a:r>
              <a:rPr lang="zh-CN" altLang="en-US" sz="1800" dirty="0" smtClean="0"/>
              <a:t>that </a:t>
            </a:r>
            <a:r>
              <a:rPr lang="zh-CN" altLang="en-US" sz="1800" dirty="0"/>
              <a:t>are unique to each logical thread of execution. The slots are not </a:t>
            </a:r>
            <a:r>
              <a:rPr lang="zh-CN" altLang="en-US" sz="1800" dirty="0" smtClean="0"/>
              <a:t>shared across </a:t>
            </a:r>
            <a:r>
              <a:rPr lang="zh-CN" altLang="en-US" sz="1800" dirty="0"/>
              <a:t>call contexts on other logical threads</a:t>
            </a:r>
            <a:r>
              <a:rPr lang="zh-CN" altLang="en-US" sz="1800" dirty="0" smtClean="0"/>
              <a:t>.</a:t>
            </a:r>
            <a:endParaRPr lang="zh-CN" altLang="en-US" sz="1800" dirty="0"/>
          </a:p>
        </p:txBody>
      </p:sp>
      <p:sp>
        <p:nvSpPr>
          <p:cNvPr id="6" name="矩形 5"/>
          <p:cNvSpPr/>
          <p:nvPr/>
        </p:nvSpPr>
        <p:spPr>
          <a:xfrm>
            <a:off x="251520" y="2079049"/>
            <a:ext cx="8496944" cy="2031325"/>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 对于 CallContext 的使用，上面的英文描术中也说的比仔细了，都是用来存储每个线程自己的一些数据</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CallContext.GetData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本地存储</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 CallContext.GetLogicData </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辅助</a:t>
            </a:r>
            <a:r>
              <a:rPr lang="zh-CN" altLang="en-US" sz="1800" dirty="0">
                <a:latin typeface="微软雅黑" panose="020B0503020204020204" pitchFamily="34" charset="-122"/>
                <a:ea typeface="微软雅黑" panose="020B0503020204020204" pitchFamily="34" charset="-122"/>
              </a:rPr>
              <a:t>线程，子线程也同样可以获了到它的数据</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                                                  还有</a:t>
            </a:r>
            <a:r>
              <a:rPr lang="zh-CN" altLang="en-US" sz="1800" dirty="0">
                <a:latin typeface="微软雅黑" panose="020B0503020204020204" pitchFamily="34" charset="-122"/>
                <a:ea typeface="微软雅黑" panose="020B0503020204020204" pitchFamily="34" charset="-122"/>
              </a:rPr>
              <a:t>一个就是远程对象</a:t>
            </a:r>
            <a:r>
              <a:rPr lang="zh-CN" altLang="en-US" sz="1800" dirty="0" smtClean="0">
                <a:latin typeface="微软雅黑" panose="020B0503020204020204" pitchFamily="34" charset="-122"/>
                <a:ea typeface="微软雅黑" panose="020B0503020204020204" pitchFamily="34" charset="-122"/>
              </a:rPr>
              <a:t>跨AppDomain</a:t>
            </a:r>
            <a:r>
              <a:rPr lang="zh-CN" altLang="en-US" sz="1800" dirty="0">
                <a:latin typeface="微软雅黑" panose="020B0503020204020204" pitchFamily="34" charset="-122"/>
                <a:ea typeface="微软雅黑" panose="020B0503020204020204" pitchFamily="34" charset="-122"/>
              </a:rPr>
              <a:t>的访问</a:t>
            </a:r>
          </a:p>
        </p:txBody>
      </p:sp>
      <p:pic>
        <p:nvPicPr>
          <p:cNvPr id="7" name="图片 6"/>
          <p:cNvPicPr>
            <a:picLocks noChangeAspect="1"/>
          </p:cNvPicPr>
          <p:nvPr/>
        </p:nvPicPr>
        <p:blipFill>
          <a:blip r:embed="rId3"/>
          <a:stretch>
            <a:fillRect/>
          </a:stretch>
        </p:blipFill>
        <p:spPr>
          <a:xfrm>
            <a:off x="1" y="4620091"/>
            <a:ext cx="9144000" cy="1689229"/>
          </a:xfrm>
          <a:prstGeom prst="rect">
            <a:avLst/>
          </a:prstGeom>
        </p:spPr>
      </p:pic>
    </p:spTree>
    <p:extLst>
      <p:ext uri="{BB962C8B-B14F-4D97-AF65-F5344CB8AC3E}">
        <p14:creationId xmlns:p14="http://schemas.microsoft.com/office/powerpoint/2010/main" val="2690012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图片 7" descr="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24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1379" name="副标题 2"/>
          <p:cNvSpPr txBox="1">
            <a:spLocks/>
          </p:cNvSpPr>
          <p:nvPr/>
        </p:nvSpPr>
        <p:spPr bwMode="auto">
          <a:xfrm>
            <a:off x="2051720" y="2132856"/>
            <a:ext cx="4447666" cy="20637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20000"/>
              </a:spcBef>
            </a:pPr>
            <a:r>
              <a:rPr lang="en-US" altLang="zh-CN" sz="11500" dirty="0" smtClean="0">
                <a:solidFill>
                  <a:srgbClr val="004FB8"/>
                </a:solidFill>
                <a:latin typeface="微软雅黑" pitchFamily="34" charset="-122"/>
                <a:ea typeface="微软雅黑" pitchFamily="34" charset="-122"/>
              </a:rPr>
              <a:t>Q&amp;A</a:t>
            </a:r>
            <a:endParaRPr lang="en-US" altLang="zh-CN" sz="11500" dirty="0">
              <a:solidFill>
                <a:srgbClr val="004FB8"/>
              </a:solidFill>
              <a:latin typeface="微软雅黑" pitchFamily="34" charset="-122"/>
              <a:ea typeface="微软雅黑" pitchFamily="34" charset="-122"/>
            </a:endParaRPr>
          </a:p>
        </p:txBody>
      </p:sp>
      <p:pic>
        <p:nvPicPr>
          <p:cNvPr id="101380" name="图片 8" descr="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9563" y="6381750"/>
            <a:ext cx="1071562"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4032</TotalTime>
  <Words>6179</Words>
  <Application>Microsoft Office PowerPoint</Application>
  <PresentationFormat>全屏显示(4:3)</PresentationFormat>
  <Paragraphs>550</Paragraphs>
  <Slides>91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91</vt:i4>
      </vt:variant>
    </vt:vector>
  </HeadingPairs>
  <TitlesOfParts>
    <vt:vector size="102" baseType="lpstr">
      <vt:lpstr>Arial Unicode MS</vt:lpstr>
      <vt:lpstr>Microsoft YaHei UI</vt:lpstr>
      <vt:lpstr>仿宋</vt:lpstr>
      <vt:lpstr>黑体</vt:lpstr>
      <vt:lpstr>华文新魏</vt:lpstr>
      <vt:lpstr>宋体</vt:lpstr>
      <vt:lpstr>微软雅黑</vt:lpstr>
      <vt:lpstr>新宋体</vt:lpstr>
      <vt:lpstr>Arial</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zyj</dc:creator>
  <cp:lastModifiedBy>vthj汤恒杰</cp:lastModifiedBy>
  <cp:revision>1179</cp:revision>
  <dcterms:created xsi:type="dcterms:W3CDTF">2010-11-23T01:38:19Z</dcterms:created>
  <dcterms:modified xsi:type="dcterms:W3CDTF">2014-09-12T06:26:10Z</dcterms:modified>
</cp:coreProperties>
</file>