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1" r:id="rId3"/>
    <p:sldId id="271" r:id="rId4"/>
    <p:sldId id="269" r:id="rId5"/>
    <p:sldId id="283" r:id="rId6"/>
    <p:sldId id="284" r:id="rId7"/>
    <p:sldId id="287" r:id="rId8"/>
    <p:sldId id="296" r:id="rId9"/>
    <p:sldId id="297" r:id="rId10"/>
    <p:sldId id="288" r:id="rId11"/>
    <p:sldId id="294" r:id="rId12"/>
    <p:sldId id="261" r:id="rId13"/>
    <p:sldId id="299" r:id="rId14"/>
    <p:sldId id="262" r:id="rId15"/>
    <p:sldId id="263" r:id="rId16"/>
    <p:sldId id="265" r:id="rId17"/>
    <p:sldId id="26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CEE1-F8B2-4785-A0A5-98BF428DC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A09E8-53F3-4C78-8B29-51328CD86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6F0F-3271-46B6-86BE-AF1E07DC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6A4C-C50A-4139-B055-28B3EDA0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FC5F-1CF1-4E24-9AE0-8322095B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CF83-417F-4D0C-A57A-25E45E58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AA9F5-6C0F-4612-BED8-3F51D37F3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1CC7-88C3-48BB-96EB-4CF2BA65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D620-C72D-4BBF-8177-F73279F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15A7-5511-439B-A096-82340C72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2FF7A-607A-4290-84C7-8E7BC129F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C2595-BC00-4023-83C2-4A824EA2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EBF2-14E5-42DC-92AA-41343E52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A0DA-0AA1-49D1-8F18-D42D328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C278-122A-4015-911D-4A3E8F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930F-733B-43E4-832B-D36DAFC2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D8A0-5B52-4363-8F5E-72307336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6EAD-F227-4875-AA54-9EF165A6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2A527-50B7-42E0-B54C-28BFB26B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5D26-C18A-459D-86E4-8CE4353E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A4F2-F5B7-469D-8759-9A678E6A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903C1-E24A-4F9F-B98F-0AC2C64D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B5C0-19C6-4D2D-B337-59079691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70AC-C770-4A71-853E-8E1F4CCC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75E6-0A78-41F8-9F61-2A2D5E3E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7179-2A2B-4EFE-B1A1-7CE674C9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A799-F2D8-4321-B164-A078C056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D75E-FBF9-49F1-81A1-8F217F824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E72BE-BC59-4683-A43B-ED6FC992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BF3D5-F908-4320-AB38-9DED4FE4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97C5-F304-4BC1-AAA8-3BA3A87F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3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D3C4-EF9C-4607-8CFF-624248AF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DB29-7473-4E1F-A65E-5DDD1A93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23030-2BB4-4C67-B4DE-4E880DC49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63702-D232-488D-80C1-A03146C9F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5A120-B8C1-4DA4-AB09-36FD4AAD3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687C5-DF66-490F-BBCF-89A0108B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47058-946E-44F3-ADDA-3EFEAF80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43C02-9FA2-475B-837B-3CF4B26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05AB-79E9-45AF-A84B-18572920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D8018-B04F-4CC4-8059-0C8CADBE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BD123-D7CB-4A4D-B891-28700258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6CE6E-B027-4F2C-B748-E1CF4279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81A9F-1F45-415D-8530-81B7F530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D4971-37CD-4AD8-A6EA-82EA460B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25BF7-8C24-4009-9F56-9117C2CE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5763-E5B5-412A-A968-916DB27B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86DF-5593-4108-94D2-8AF075686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8E134-F774-4231-8650-73AED6E23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663E5-81D8-4B49-B79E-F64A8141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F914-531A-4C71-82A5-0239AA79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3A836-8619-400F-8AD4-27AC2C0D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5FFE-4266-40DD-B3AB-2C509CE0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4D4BE-F5D2-4D7B-9C46-0259DB455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197FF-3ED2-4B2E-A544-9DF3B341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14D8C-2F86-4ADD-9E9F-E09CA2FE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28CA4-E07B-42CD-A0FC-4D073AB6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AEF9C-E93A-4CE0-A6C7-57BD2795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397F5-A259-4ACA-B182-46DA89BF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FBDCB-1C74-4516-A7B2-AFC2CF3A7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90B8-D013-4FCE-94F2-68B3271E0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0241-38A4-49E0-B775-6EC6A1FE34C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3FEF-0305-4E83-AF1E-B63044E02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EE23-278E-4A27-8319-7746A787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E1A2-A47F-4589-83E1-8BFDD14A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4BE5-EAD7-44AB-8B1B-BDF608C85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73" y="77346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De-facto Standard Tool For Biological Networks Visualization 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81D6-0C40-434D-B80F-A589DF912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953" y="965199"/>
            <a:ext cx="3396234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Shanzida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Jahan Siddique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Bfix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548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12/10/2018</a:t>
            </a:r>
          </a:p>
        </p:txBody>
      </p:sp>
    </p:spTree>
    <p:extLst>
      <p:ext uri="{BB962C8B-B14F-4D97-AF65-F5344CB8AC3E}">
        <p14:creationId xmlns:p14="http://schemas.microsoft.com/office/powerpoint/2010/main" val="370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31D4-4499-4B6A-89D8-0CB279CB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56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TrpA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Network 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4F2A-20E7-4473-B9A2-322FB121C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006" y="1663393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small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protein-protein interaction network obtained from the STRING database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network of proteins that interact with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E305A-FC0C-496B-991A-5B39CB3CE3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9747" y="1663393"/>
            <a:ext cx="6694849" cy="44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1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2E94-55F0-425D-A36B-04EA01B1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471" y="297503"/>
            <a:ext cx="4817806" cy="633361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into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26F4F-C7B0-4B37-B8F4-F283BC81AA0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846"/>
          <a:stretch/>
        </p:blipFill>
        <p:spPr bwMode="auto">
          <a:xfrm>
            <a:off x="3218101" y="1511573"/>
            <a:ext cx="8197151" cy="527731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C8EA98-39A6-45C6-A1EB-36743E90ECDB}"/>
              </a:ext>
            </a:extLst>
          </p:cNvPr>
          <p:cNvCxnSpPr>
            <a:cxnSpLocks/>
          </p:cNvCxnSpPr>
          <p:nvPr/>
        </p:nvCxnSpPr>
        <p:spPr>
          <a:xfrm>
            <a:off x="2067063" y="1956292"/>
            <a:ext cx="1151038" cy="810525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5E588-D592-4987-869A-06AEB54D9105}"/>
              </a:ext>
            </a:extLst>
          </p:cNvPr>
          <p:cNvSpPr/>
          <p:nvPr/>
        </p:nvSpPr>
        <p:spPr>
          <a:xfrm>
            <a:off x="840661" y="878212"/>
            <a:ext cx="85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tabular data was in ASCII format with column separated by the “tab” character.</a:t>
            </a:r>
          </a:p>
        </p:txBody>
      </p:sp>
    </p:spTree>
    <p:extLst>
      <p:ext uri="{BB962C8B-B14F-4D97-AF65-F5344CB8AC3E}">
        <p14:creationId xmlns:p14="http://schemas.microsoft.com/office/powerpoint/2010/main" val="117085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2AA5AA-9B36-4701-A8E0-7098C18B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613" y="147484"/>
            <a:ext cx="2738284" cy="633361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Analysis/Mapping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599F3-6A7E-4691-B6B7-530BE27C90BE}"/>
              </a:ext>
            </a:extLst>
          </p:cNvPr>
          <p:cNvPicPr/>
          <p:nvPr/>
        </p:nvPicPr>
        <p:blipFill rotWithShape="1">
          <a:blip r:embed="rId2"/>
          <a:srcRect l="-1" t="5702" r="-801" b="4504"/>
          <a:stretch/>
        </p:blipFill>
        <p:spPr bwMode="auto">
          <a:xfrm>
            <a:off x="2858730" y="871992"/>
            <a:ext cx="9333270" cy="59860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38E45-856B-40AB-889E-8B2AC042B110}"/>
              </a:ext>
            </a:extLst>
          </p:cNvPr>
          <p:cNvSpPr txBox="1"/>
          <p:nvPr/>
        </p:nvSpPr>
        <p:spPr>
          <a:xfrm>
            <a:off x="302344" y="2535131"/>
            <a:ext cx="2920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manipulated nodes and edges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02B70A-FE11-45CD-ACB9-1EB7BC75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2AC773-B43D-4A47-BFAA-6288EDECE87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48265" y="928329"/>
            <a:ext cx="11695470" cy="59296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32BBF73-138A-43F1-9EE5-170894F4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696" y="147484"/>
            <a:ext cx="4685071" cy="633361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Network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1641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95CB-2E0A-4ABD-B43F-43071069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740" y="0"/>
            <a:ext cx="5970519" cy="99515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Visualization: Nodes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89592A-A37D-4F71-8B21-7EB1E769A5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741" y="1998486"/>
            <a:ext cx="5970519" cy="41375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8DE0B1-0CDB-4D67-BCBA-7D72024A334C}"/>
              </a:ext>
            </a:extLst>
          </p:cNvPr>
          <p:cNvCxnSpPr/>
          <p:nvPr/>
        </p:nvCxnSpPr>
        <p:spPr>
          <a:xfrm flipH="1">
            <a:off x="2423885" y="386478"/>
            <a:ext cx="217715" cy="2220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0FD410-9BC1-48A0-842E-CFB72FB45EC5}"/>
              </a:ext>
            </a:extLst>
          </p:cNvPr>
          <p:cNvCxnSpPr/>
          <p:nvPr/>
        </p:nvCxnSpPr>
        <p:spPr>
          <a:xfrm flipH="1">
            <a:off x="2801255" y="1084943"/>
            <a:ext cx="1277257" cy="2558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B07ED0-49E9-46A6-9ED4-CF5516A4F2D3}"/>
              </a:ext>
            </a:extLst>
          </p:cNvPr>
          <p:cNvCxnSpPr/>
          <p:nvPr/>
        </p:nvCxnSpPr>
        <p:spPr>
          <a:xfrm flipH="1">
            <a:off x="2264230" y="1084943"/>
            <a:ext cx="3004457" cy="4688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0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235D-AB83-4D40-AFE1-D08DD3F9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39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Visualization: Edges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CBCF94-32A5-4BD1-9C27-3300B6638A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24" y="988143"/>
            <a:ext cx="11504493" cy="58698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95D4CC-0749-42A7-BF7D-D6CACDF06614}"/>
              </a:ext>
            </a:extLst>
          </p:cNvPr>
          <p:cNvCxnSpPr/>
          <p:nvPr/>
        </p:nvCxnSpPr>
        <p:spPr>
          <a:xfrm flipH="1">
            <a:off x="1045029" y="551543"/>
            <a:ext cx="2162628" cy="396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05F63F-C2BE-4E73-977A-21B8742FF7A5}"/>
              </a:ext>
            </a:extLst>
          </p:cNvPr>
          <p:cNvCxnSpPr/>
          <p:nvPr/>
        </p:nvCxnSpPr>
        <p:spPr>
          <a:xfrm flipH="1">
            <a:off x="5863771" y="737419"/>
            <a:ext cx="2423886" cy="4487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61DFD9-48E2-47F8-86D8-E2D387E0AF2B}"/>
              </a:ext>
            </a:extLst>
          </p:cNvPr>
          <p:cNvCxnSpPr/>
          <p:nvPr/>
        </p:nvCxnSpPr>
        <p:spPr>
          <a:xfrm flipH="1">
            <a:off x="653143" y="737419"/>
            <a:ext cx="3178628" cy="5764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1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E116-8A0A-434C-9543-5127B563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4" y="-2976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Visualization Layouts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72E87A-7408-477F-81E2-E7986A0E31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90" y="1027908"/>
            <a:ext cx="3841964" cy="4931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A7D40-B7D1-4139-8C1A-2ABF28F9C0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0177" y="1027908"/>
            <a:ext cx="3488788" cy="4931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9179B-6735-4572-BEEF-E570CD563A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73575" y="1027908"/>
            <a:ext cx="3259412" cy="4931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BE946B-CAF1-4353-90E9-32E3B87B1D98}"/>
              </a:ext>
            </a:extLst>
          </p:cNvPr>
          <p:cNvSpPr txBox="1"/>
          <p:nvPr/>
        </p:nvSpPr>
        <p:spPr>
          <a:xfrm>
            <a:off x="2173643" y="6038910"/>
            <a:ext cx="246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 Circle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E5C02-E2F8-4A58-9DA1-30BFB405E8DA}"/>
              </a:ext>
            </a:extLst>
          </p:cNvPr>
          <p:cNvSpPr txBox="1"/>
          <p:nvPr/>
        </p:nvSpPr>
        <p:spPr>
          <a:xfrm>
            <a:off x="4850177" y="6079400"/>
            <a:ext cx="373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Perfuse Force directed open CL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E3608-29FA-4B56-9A92-09C59B6FC14C}"/>
              </a:ext>
            </a:extLst>
          </p:cNvPr>
          <p:cNvSpPr txBox="1"/>
          <p:nvPr/>
        </p:nvSpPr>
        <p:spPr>
          <a:xfrm>
            <a:off x="9053414" y="6148919"/>
            <a:ext cx="29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Perfuse Force Directed Layout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94846-3384-47E2-BF4F-9EBC1D2D91E3}"/>
              </a:ext>
            </a:extLst>
          </p:cNvPr>
          <p:cNvCxnSpPr/>
          <p:nvPr/>
        </p:nvCxnSpPr>
        <p:spPr>
          <a:xfrm flipH="1">
            <a:off x="9318171" y="116114"/>
            <a:ext cx="1335315" cy="3312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2CCB1F-BDFF-4A51-A36F-D8581A98ED45}"/>
              </a:ext>
            </a:extLst>
          </p:cNvPr>
          <p:cNvCxnSpPr/>
          <p:nvPr/>
        </p:nvCxnSpPr>
        <p:spPr>
          <a:xfrm flipH="1">
            <a:off x="970936" y="116114"/>
            <a:ext cx="2178664" cy="1132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8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DD40-4D93-4211-BD5D-1B25D332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129" y="365125"/>
            <a:ext cx="3719052" cy="315912"/>
          </a:xfrm>
        </p:spPr>
        <p:txBody>
          <a:bodyPr>
            <a:no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C1547-D3AC-4D04-AC9E-0EFE66F101D9}"/>
              </a:ext>
            </a:extLst>
          </p:cNvPr>
          <p:cNvSpPr txBox="1"/>
          <p:nvPr/>
        </p:nvSpPr>
        <p:spPr>
          <a:xfrm>
            <a:off x="541357" y="1032386"/>
            <a:ext cx="110385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Biological networks are very important for understanding biological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 is an important part of network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Ctyoscape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important network visualization tool up to date.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4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BB966-BA9A-4D4C-889E-E9524C5B8FBA}"/>
              </a:ext>
            </a:extLst>
          </p:cNvPr>
          <p:cNvSpPr txBox="1"/>
          <p:nvPr/>
        </p:nvSpPr>
        <p:spPr>
          <a:xfrm>
            <a:off x="4336026" y="2389239"/>
            <a:ext cx="2449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600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9D3E9-D159-4703-AD92-E7E8B53C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Are Everywhere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3" descr="Image result for social network and biological network">
            <a:extLst>
              <a:ext uri="{FF2B5EF4-FFF2-40B4-BE49-F238E27FC236}">
                <a16:creationId xmlns:a16="http://schemas.microsoft.com/office/drawing/2014/main" id="{69561C70-E660-45D7-8D99-B9F206E9D06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299" r="-801"/>
          <a:stretch/>
        </p:blipFill>
        <p:spPr bwMode="auto">
          <a:xfrm>
            <a:off x="4837470" y="1179871"/>
            <a:ext cx="7354529" cy="460149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320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BE14-91C3-45E5-8BA1-92D31404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Areas of Biological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56B1-FA8D-4113-ADB1-B1E4A8BAD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013" y="1325563"/>
            <a:ext cx="57567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Protein–protein interaction networks.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regulatory networks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co-expression networks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Metabolic networks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Signaling networks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Types of biological interactions that can be represented by networks">
            <a:extLst>
              <a:ext uri="{FF2B5EF4-FFF2-40B4-BE49-F238E27FC236}">
                <a16:creationId xmlns:a16="http://schemas.microsoft.com/office/drawing/2014/main" id="{27A31225-A743-4D71-B07D-640B8D9759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1" y="1864955"/>
            <a:ext cx="5909189" cy="359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5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A046-39D7-4BCF-9859-1EFF1EAF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investigating Biological Networks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9BAE9-B395-4B40-9488-A1796B646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026" y="1485233"/>
            <a:ext cx="5695335" cy="194376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function prediction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protein complexes/subnetworks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disease subnetworks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Subnetwork based diagnosis</a:t>
            </a:r>
          </a:p>
        </p:txBody>
      </p:sp>
      <p:pic>
        <p:nvPicPr>
          <p:cNvPr id="2050" name="Picture 2" descr="Proteins can have multiple functions and cellular roles">
            <a:extLst>
              <a:ext uri="{FF2B5EF4-FFF2-40B4-BE49-F238E27FC236}">
                <a16:creationId xmlns:a16="http://schemas.microsoft.com/office/drawing/2014/main" id="{AFD2183B-4A94-45DD-8ACF-DE77230349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854" y="2465245"/>
            <a:ext cx="7091120" cy="44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2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E19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86081328-614A-4E8D-BB5D-0961C367A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9" r="1" b="19070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084E-48E1-40E4-B752-595E7CC8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An open source platform for Biological Network data Integration, Analysis and Visualization.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Developed and maintained by universities , companies and research institutions.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De-facto standard software in biological research community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Expandable by Apps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7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A336A8-7DE2-4944-9150-0A6E7BBF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681" y="142953"/>
            <a:ext cx="8468638" cy="692998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Basic Steps for Data Visualization with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Visualization&#10; ">
            <a:extLst>
              <a:ext uri="{FF2B5EF4-FFF2-40B4-BE49-F238E27FC236}">
                <a16:creationId xmlns:a16="http://schemas.microsoft.com/office/drawing/2014/main" id="{8D53746D-DFE2-4DEB-AB26-653C809C1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01" y="1695196"/>
            <a:ext cx="4109943" cy="36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Drawing Biological Networks&#10;VS&#10; ">
            <a:extLst>
              <a:ext uri="{FF2B5EF4-FFF2-40B4-BE49-F238E27FC236}">
                <a16:creationId xmlns:a16="http://schemas.microsoft.com/office/drawing/2014/main" id="{8AB4A372-DB24-44E3-BC84-2FD7F318C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61" y="2045925"/>
            <a:ext cx="3685949" cy="361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Drawing Tools&#10;You need to specify&#10;color of each node,&#10;width of each edge,&#10;shape of nodes, etc.&#10; ">
            <a:extLst>
              <a:ext uri="{FF2B5EF4-FFF2-40B4-BE49-F238E27FC236}">
                <a16:creationId xmlns:a16="http://schemas.microsoft.com/office/drawing/2014/main" id="{F0256740-6573-4E8F-A41F-81E5F607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27" y="2396653"/>
            <a:ext cx="3422641" cy="361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43907E-891B-4F1E-B5CA-8158CA0E96A1}"/>
              </a:ext>
            </a:extLst>
          </p:cNvPr>
          <p:cNvSpPr txBox="1"/>
          <p:nvPr/>
        </p:nvSpPr>
        <p:spPr>
          <a:xfrm>
            <a:off x="1361528" y="1264309"/>
            <a:ext cx="2270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F1660-139C-4820-B5CC-8B85D8BA9BDE}"/>
              </a:ext>
            </a:extLst>
          </p:cNvPr>
          <p:cNvSpPr txBox="1"/>
          <p:nvPr/>
        </p:nvSpPr>
        <p:spPr>
          <a:xfrm>
            <a:off x="4893427" y="1615036"/>
            <a:ext cx="23791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Analysis/Mapping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13453-7FEE-4690-9C09-1A89EDCE1BA6}"/>
              </a:ext>
            </a:extLst>
          </p:cNvPr>
          <p:cNvSpPr txBox="1"/>
          <p:nvPr/>
        </p:nvSpPr>
        <p:spPr>
          <a:xfrm>
            <a:off x="8981156" y="1965766"/>
            <a:ext cx="1757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538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5642-0F11-4881-9037-6B3E4B46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906" y="0"/>
            <a:ext cx="6172200" cy="59080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Analysis/Mapping in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1CEE9-5539-4888-9BA1-892C2EFA8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234" y="1803426"/>
            <a:ext cx="4468760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deals with nodes and edges.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can have its own attributes such as gene symbols, expression level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can have its own attributes such as type of interaction, its strength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these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to a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node and edges in graph">
            <a:extLst>
              <a:ext uri="{FF2B5EF4-FFF2-40B4-BE49-F238E27FC236}">
                <a16:creationId xmlns:a16="http://schemas.microsoft.com/office/drawing/2014/main" id="{9940301E-7A6D-4F86-B5E8-B8E7B4DC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262" y="1131478"/>
            <a:ext cx="6064506" cy="545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9A6A44-1A61-4518-BA46-B8514EC9422D}"/>
              </a:ext>
            </a:extLst>
          </p:cNvPr>
          <p:cNvSpPr txBox="1"/>
          <p:nvPr/>
        </p:nvSpPr>
        <p:spPr>
          <a:xfrm>
            <a:off x="651721" y="2094271"/>
            <a:ext cx="1088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Tryptophan A 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TrpA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protein-protein interaction Network from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E.coli</a:t>
            </a:r>
          </a:p>
        </p:txBody>
      </p:sp>
    </p:spTree>
    <p:extLst>
      <p:ext uri="{BB962C8B-B14F-4D97-AF65-F5344CB8AC3E}">
        <p14:creationId xmlns:p14="http://schemas.microsoft.com/office/powerpoint/2010/main" val="246479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ryptophan synthase complex enzyme+gene encode">
            <a:extLst>
              <a:ext uri="{FF2B5EF4-FFF2-40B4-BE49-F238E27FC236}">
                <a16:creationId xmlns:a16="http://schemas.microsoft.com/office/drawing/2014/main" id="{3757EC4D-E181-4C3D-A996-123F6881C9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626" y="781665"/>
            <a:ext cx="9217741" cy="510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0B19B-06D7-4B57-8D20-3A84282CC69A}"/>
              </a:ext>
            </a:extLst>
          </p:cNvPr>
          <p:cNvSpPr txBox="1"/>
          <p:nvPr/>
        </p:nvSpPr>
        <p:spPr>
          <a:xfrm>
            <a:off x="3424419" y="176981"/>
            <a:ext cx="4960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Tryptophan Operon has Five Genes</a:t>
            </a:r>
          </a:p>
        </p:txBody>
      </p:sp>
    </p:spTree>
    <p:extLst>
      <p:ext uri="{BB962C8B-B14F-4D97-AF65-F5344CB8AC3E}">
        <p14:creationId xmlns:p14="http://schemas.microsoft.com/office/powerpoint/2010/main" val="295874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282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Cytoscape : The De-facto Standard Tool For Biological Networks Visualization  </vt:lpstr>
      <vt:lpstr>Networks Are Everywhere</vt:lpstr>
      <vt:lpstr>              Areas of Biological Networks</vt:lpstr>
      <vt:lpstr>Importance of investigating Biological Networks </vt:lpstr>
      <vt:lpstr>PowerPoint Presentation</vt:lpstr>
      <vt:lpstr>Three Basic Steps for Data Visualization with Cytoscape</vt:lpstr>
      <vt:lpstr>Data Analysis/Mapping in Cytoscape</vt:lpstr>
      <vt:lpstr>PowerPoint Presentation</vt:lpstr>
      <vt:lpstr>PowerPoint Presentation</vt:lpstr>
      <vt:lpstr>TrpA Interaction Network Data set </vt:lpstr>
      <vt:lpstr>Data Integration into Cytoscape</vt:lpstr>
      <vt:lpstr>Analysis/Mapping</vt:lpstr>
      <vt:lpstr>Initial Network Visualization</vt:lpstr>
      <vt:lpstr>Specific Visualization: Nodes</vt:lpstr>
      <vt:lpstr>Specific Visualization: Edges</vt:lpstr>
      <vt:lpstr>Different Visualization Layouts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Cytoscape :De-facto Standard Tool For Visualizing Biological Networks</dc:title>
  <dc:creator>Kazi Rahman</dc:creator>
  <cp:lastModifiedBy>Kazi Rahman</cp:lastModifiedBy>
  <cp:revision>63</cp:revision>
  <dcterms:created xsi:type="dcterms:W3CDTF">2018-12-10T11:16:50Z</dcterms:created>
  <dcterms:modified xsi:type="dcterms:W3CDTF">2018-12-10T22:30:21Z</dcterms:modified>
</cp:coreProperties>
</file>