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4"/>
  </p:notesMasterIdLst>
  <p:sldIdLst>
    <p:sldId id="286" r:id="rId3"/>
    <p:sldId id="311" r:id="rId4"/>
    <p:sldId id="287" r:id="rId5"/>
    <p:sldId id="344" r:id="rId6"/>
    <p:sldId id="330" r:id="rId7"/>
    <p:sldId id="320" r:id="rId8"/>
    <p:sldId id="334" r:id="rId9"/>
    <p:sldId id="331" r:id="rId10"/>
    <p:sldId id="335" r:id="rId11"/>
    <p:sldId id="336" r:id="rId12"/>
    <p:sldId id="332" r:id="rId13"/>
    <p:sldId id="321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5" r:id="rId22"/>
    <p:sldId id="333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5DD"/>
    <a:srgbClr val="32B8C6"/>
    <a:srgbClr val="E6E6E6"/>
    <a:srgbClr val="CDBF97"/>
    <a:srgbClr val="8D7545"/>
    <a:srgbClr val="ECE8E5"/>
    <a:srgbClr val="E4CBCB"/>
    <a:srgbClr val="A88755"/>
    <a:srgbClr val="1F2020"/>
    <a:srgbClr val="263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11577D22-AD28-43FC-8EB4-B134A7D334C3}" type="datetimeFigureOut">
              <a:rPr lang="zh-CN" altLang="en-US" smtClean="0"/>
              <a:pPr/>
              <a:t>2022/11/23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仓耳青禾体-谷力 W05" panose="02020400000000000000" pitchFamily="18" charset="-122"/>
                <a:ea typeface="仓耳青禾体-谷力 W05" panose="02020400000000000000" pitchFamily="18" charset="-122"/>
              </a:defRPr>
            </a:lvl1pPr>
          </a:lstStyle>
          <a:p>
            <a:fld id="{DA8C8EFA-96ED-4A18-B46D-8BDC030E3AF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36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仓耳青禾体-谷力 W05" panose="02020400000000000000" pitchFamily="18" charset="-122"/>
        <a:ea typeface="仓耳青禾体-谷力 W05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D50B3-CBD3-3A78-56D7-2FB2B575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20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F6EA1-7DFD-90A3-2B20-4EE57AE72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9DFE4353-758E-FFA0-1AEB-BE3D59B2E55E}"/>
              </a:ext>
            </a:extLst>
          </p:cNvPr>
          <p:cNvSpPr txBox="1"/>
          <p:nvPr userDrawn="1"/>
        </p:nvSpPr>
        <p:spPr>
          <a:xfrm>
            <a:off x="1582851" y="643366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6143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09BE-BE60-A350-F787-DF95B030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637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8BDEA-B660-5B84-5908-6E9CED2D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70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08349-42A2-4A97-ED33-4168E9B4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36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76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01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5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C9987-2C05-413F-B4B2-310B5615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仓耳青禾体-谷力 W05" panose="02020400000000000000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575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A5290-7886-B8B1-1259-9B4113CE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95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AA874-0DCF-6D28-49A3-5C154F47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04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72037-AEE3-55C8-C477-95FECAB6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339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6FC42-C20B-872C-B8B3-B7299E03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533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A60F9-52C0-AE54-CD57-56F5B7DC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56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F7596-44B3-B774-2BC1-8D024B36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43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CF219-C639-F6FA-34C0-E2D6D9A2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009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3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science/electrical-engineering/ee-circuit-analysis-topic/ee-natural-and-forced-response/a/ee-rc-step-respon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餐具&#10;&#10;描述已自动生成">
            <a:extLst>
              <a:ext uri="{FF2B5EF4-FFF2-40B4-BE49-F238E27FC236}">
                <a16:creationId xmlns:a16="http://schemas.microsoft.com/office/drawing/2014/main" id="{5F10644F-2E40-4613-97FF-7452D056DE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B1D95C-199B-49D7-8113-B1521D8660A5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" y="3429000"/>
            <a:ext cx="12192000" cy="0"/>
          </a:xfrm>
          <a:prstGeom prst="line">
            <a:avLst/>
          </a:prstGeom>
          <a:ln>
            <a:solidFill>
              <a:srgbClr val="696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0AEBB83-1AF7-4487-A233-2307C792BED7}"/>
              </a:ext>
            </a:extLst>
          </p:cNvPr>
          <p:cNvSpPr/>
          <p:nvPr/>
        </p:nvSpPr>
        <p:spPr>
          <a:xfrm>
            <a:off x="3052305" y="929014"/>
            <a:ext cx="6145101" cy="4996225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1C9641-AADA-4200-9324-65DF1A02838D}"/>
              </a:ext>
            </a:extLst>
          </p:cNvPr>
          <p:cNvSpPr/>
          <p:nvPr/>
        </p:nvSpPr>
        <p:spPr>
          <a:xfrm>
            <a:off x="888615" y="2991239"/>
            <a:ext cx="871981" cy="871775"/>
          </a:xfrm>
          <a:prstGeom prst="ellipse">
            <a:avLst/>
          </a:prstGeom>
          <a:solidFill>
            <a:srgbClr val="6965DD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3A1CC5-F221-499D-899F-75FFB078EBD7}"/>
              </a:ext>
            </a:extLst>
          </p:cNvPr>
          <p:cNvSpPr/>
          <p:nvPr/>
        </p:nvSpPr>
        <p:spPr>
          <a:xfrm>
            <a:off x="10542780" y="2991239"/>
            <a:ext cx="871981" cy="871775"/>
          </a:xfrm>
          <a:prstGeom prst="ellipse">
            <a:avLst/>
          </a:prstGeom>
          <a:solidFill>
            <a:srgbClr val="32B8C6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3F748-1E79-43F8-B367-B1870B69D285}"/>
              </a:ext>
            </a:extLst>
          </p:cNvPr>
          <p:cNvSpPr/>
          <p:nvPr/>
        </p:nvSpPr>
        <p:spPr>
          <a:xfrm>
            <a:off x="3052305" y="274320"/>
            <a:ext cx="6145101" cy="6216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F1BB1E0-C172-4516-AAC5-2CFAC758E20B}"/>
              </a:ext>
            </a:extLst>
          </p:cNvPr>
          <p:cNvSpPr/>
          <p:nvPr/>
        </p:nvSpPr>
        <p:spPr>
          <a:xfrm>
            <a:off x="3705639" y="1026195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B9A6FC6-6FC8-4464-A5F7-C6A6E1455DFA}"/>
              </a:ext>
            </a:extLst>
          </p:cNvPr>
          <p:cNvSpPr/>
          <p:nvPr/>
        </p:nvSpPr>
        <p:spPr>
          <a:xfrm>
            <a:off x="8158846" y="5341051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5B5B80-6192-4BAE-93D2-D870870CB58E}"/>
              </a:ext>
            </a:extLst>
          </p:cNvPr>
          <p:cNvSpPr/>
          <p:nvPr/>
        </p:nvSpPr>
        <p:spPr>
          <a:xfrm>
            <a:off x="8158847" y="1026194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2E50E6-A00C-4636-B0B0-343B4E62F11A}"/>
              </a:ext>
            </a:extLst>
          </p:cNvPr>
          <p:cNvSpPr/>
          <p:nvPr/>
        </p:nvSpPr>
        <p:spPr>
          <a:xfrm>
            <a:off x="3655698" y="5239389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0249FE-2553-4EDD-9128-C08C31972BCC}"/>
              </a:ext>
            </a:extLst>
          </p:cNvPr>
          <p:cNvSpPr txBox="1"/>
          <p:nvPr/>
        </p:nvSpPr>
        <p:spPr>
          <a:xfrm>
            <a:off x="2516794" y="2474599"/>
            <a:ext cx="735329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800" dirty="0">
                <a:latin typeface="Arial" panose="020B0604020202020204" pitchFamily="34" charset="0"/>
              </a:rPr>
              <a:t>Step Response </a:t>
            </a:r>
          </a:p>
          <a:p>
            <a:pPr algn="ctr"/>
            <a:r>
              <a:rPr lang="en-US" altLang="zh-TW" sz="6800" dirty="0">
                <a:latin typeface="Arial" panose="020B0604020202020204" pitchFamily="34" charset="0"/>
              </a:rPr>
              <a:t>of RL Circuit</a:t>
            </a:r>
            <a:endParaRPr lang="zh-CN" altLang="en-US" sz="6800" dirty="0">
              <a:solidFill>
                <a:schemeClr val="bg1"/>
              </a:solidFill>
              <a:effectLst>
                <a:outerShdw dist="63500" dir="5400000" algn="t" rotWithShape="0">
                  <a:prstClr val="black">
                    <a:alpha val="1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BE190BE-51BE-4B92-99EE-F79948768FDB}"/>
              </a:ext>
            </a:extLst>
          </p:cNvPr>
          <p:cNvSpPr/>
          <p:nvPr/>
        </p:nvSpPr>
        <p:spPr>
          <a:xfrm>
            <a:off x="4573786" y="4617173"/>
            <a:ext cx="3105069" cy="994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101600" dir="5400000" algn="t" rotWithShape="0">
              <a:srgbClr val="365FA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報告人</a:t>
            </a:r>
            <a:r>
              <a:rPr lang="en-US" altLang="zh-TW" sz="3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:</a:t>
            </a:r>
            <a:r>
              <a:rPr lang="zh-TW" altLang="en-US" sz="3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邱少譽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ṧļiḋè">
            <a:extLst>
              <a:ext uri="{FF2B5EF4-FFF2-40B4-BE49-F238E27FC236}">
                <a16:creationId xmlns:a16="http://schemas.microsoft.com/office/drawing/2014/main" id="{B1327D7B-B62E-4791-B97E-80713328F5D7}"/>
              </a:ext>
            </a:extLst>
          </p:cNvPr>
          <p:cNvSpPr txBox="1"/>
          <p:nvPr/>
        </p:nvSpPr>
        <p:spPr bwMode="auto">
          <a:xfrm>
            <a:off x="882191" y="1427491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base"/>
            <a:r>
              <a:rPr lang="en-US" altLang="zh-TW" sz="3000" dirty="0">
                <a:solidFill>
                  <a:srgbClr val="21242C"/>
                </a:solidFill>
                <a:latin typeface="inherit"/>
              </a:rPr>
              <a:t>The method for solving a circuit driven by an external source is:</a:t>
            </a:r>
          </a:p>
        </p:txBody>
      </p:sp>
      <p:sp>
        <p:nvSpPr>
          <p:cNvPr id="10" name="îṥļîḑé">
            <a:extLst>
              <a:ext uri="{FF2B5EF4-FFF2-40B4-BE49-F238E27FC236}">
                <a16:creationId xmlns:a16="http://schemas.microsoft.com/office/drawing/2014/main" id="{B1E5B7BC-7C22-4C0E-80F9-D9D35DAD2765}"/>
              </a:ext>
            </a:extLst>
          </p:cNvPr>
          <p:cNvSpPr txBox="1"/>
          <p:nvPr/>
        </p:nvSpPr>
        <p:spPr bwMode="auto">
          <a:xfrm>
            <a:off x="940923" y="2282875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21242C"/>
                </a:solidFill>
                <a:latin typeface="inherit"/>
              </a:rPr>
              <a:t>1.Set the initial conditions to </a:t>
            </a:r>
            <a:r>
              <a:rPr lang="en-US" altLang="zh-TW" sz="3000" dirty="0">
                <a:solidFill>
                  <a:srgbClr val="21242C"/>
                </a:solidFill>
                <a:latin typeface="KaTeX_Main"/>
              </a:rPr>
              <a:t>0</a:t>
            </a:r>
            <a:r>
              <a:rPr lang="en-US" altLang="zh-TW" sz="3000" dirty="0">
                <a:solidFill>
                  <a:srgbClr val="21242C"/>
                </a:solidFill>
                <a:latin typeface="inherit"/>
              </a:rPr>
              <a:t> and solve the forced response.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1F1515-B02C-4F24-B0D2-A3465B464645}"/>
              </a:ext>
            </a:extLst>
          </p:cNvPr>
          <p:cNvCxnSpPr>
            <a:cxnSpLocks/>
          </p:cNvCxnSpPr>
          <p:nvPr/>
        </p:nvCxnSpPr>
        <p:spPr>
          <a:xfrm>
            <a:off x="1892257" y="1427491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285BE1-912F-4D4B-9153-F60243B9A3B1}"/>
              </a:ext>
            </a:extLst>
          </p:cNvPr>
          <p:cNvCxnSpPr>
            <a:cxnSpLocks/>
          </p:cNvCxnSpPr>
          <p:nvPr/>
        </p:nvCxnSpPr>
        <p:spPr>
          <a:xfrm>
            <a:off x="940923" y="2035218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ïśḻiḓè">
            <a:extLst>
              <a:ext uri="{FF2B5EF4-FFF2-40B4-BE49-F238E27FC236}">
                <a16:creationId xmlns:a16="http://schemas.microsoft.com/office/drawing/2014/main" id="{1E3216FD-BC64-433E-89BF-CC842B881EE6}"/>
              </a:ext>
            </a:extLst>
          </p:cNvPr>
          <p:cNvGrpSpPr/>
          <p:nvPr/>
        </p:nvGrpSpPr>
        <p:grpSpPr>
          <a:xfrm>
            <a:off x="246107" y="2255897"/>
            <a:ext cx="549134" cy="549139"/>
            <a:chOff x="6008181" y="3028663"/>
            <a:chExt cx="537820" cy="537824"/>
          </a:xfrm>
        </p:grpSpPr>
        <p:sp>
          <p:nvSpPr>
            <p:cNvPr id="16" name="íşḷíḑé">
              <a:extLst>
                <a:ext uri="{FF2B5EF4-FFF2-40B4-BE49-F238E27FC236}">
                  <a16:creationId xmlns:a16="http://schemas.microsoft.com/office/drawing/2014/main" id="{155987B5-4ACF-4335-98BE-176FD115C96C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7" name="iṣľiḍè">
              <a:extLst>
                <a:ext uri="{FF2B5EF4-FFF2-40B4-BE49-F238E27FC236}">
                  <a16:creationId xmlns:a16="http://schemas.microsoft.com/office/drawing/2014/main" id="{059668F8-84EF-4C09-B87A-0D3BEC171670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DC95DD-64C6-4BC3-9645-E4D9D35C0808}"/>
              </a:ext>
            </a:extLst>
          </p:cNvPr>
          <p:cNvGrpSpPr/>
          <p:nvPr/>
        </p:nvGrpSpPr>
        <p:grpSpPr>
          <a:xfrm>
            <a:off x="254000" y="393339"/>
            <a:ext cx="708856" cy="706112"/>
            <a:chOff x="2682240" y="163056"/>
            <a:chExt cx="7045515" cy="6640860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9101A1D2-B51C-48FF-8EFA-2F728AD94714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8E0B34-E639-4F04-B8E6-36E5B172FDCB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F3FAB4F-43D4-4A2D-B34A-4BF3F23B8FC3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63B97FD5-D4D2-4B87-AC79-106FC9BD1ECE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98B58B-0526-4FDA-9010-0C0865596B90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D2ADF5-EBCE-4510-A141-EF83FE17B359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1842BB7-1C2D-4C23-B250-2A1DA6FBBD76}"/>
              </a:ext>
            </a:extLst>
          </p:cNvPr>
          <p:cNvSpPr txBox="1"/>
          <p:nvPr/>
        </p:nvSpPr>
        <p:spPr>
          <a:xfrm>
            <a:off x="1197441" y="391565"/>
            <a:ext cx="6727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Examples solving basic circuits</a:t>
            </a:r>
            <a:endParaRPr lang="zh-CN" altLang="en-US" sz="40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ïṧļiḋè">
            <a:extLst>
              <a:ext uri="{FF2B5EF4-FFF2-40B4-BE49-F238E27FC236}">
                <a16:creationId xmlns:a16="http://schemas.microsoft.com/office/drawing/2014/main" id="{73BC4D46-F9BC-4107-BCA8-8F64F8BCFA13}"/>
              </a:ext>
            </a:extLst>
          </p:cNvPr>
          <p:cNvSpPr txBox="1"/>
          <p:nvPr/>
        </p:nvSpPr>
        <p:spPr bwMode="auto">
          <a:xfrm>
            <a:off x="976223" y="3433166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21242C"/>
                </a:solidFill>
                <a:latin typeface="inherit"/>
              </a:rPr>
              <a:t>2.Set the input to </a:t>
            </a:r>
            <a:r>
              <a:rPr lang="en-US" altLang="zh-TW" sz="3000" dirty="0">
                <a:solidFill>
                  <a:srgbClr val="21242C"/>
                </a:solidFill>
                <a:latin typeface="KaTeX_Main"/>
              </a:rPr>
              <a:t>0</a:t>
            </a:r>
            <a:r>
              <a:rPr lang="en-US" altLang="zh-TW" sz="3000" dirty="0">
                <a:solidFill>
                  <a:srgbClr val="21242C"/>
                </a:solidFill>
                <a:latin typeface="inherit"/>
              </a:rPr>
              <a:t>, and solve the natural response.</a:t>
            </a:r>
          </a:p>
        </p:txBody>
      </p:sp>
      <p:sp>
        <p:nvSpPr>
          <p:cNvPr id="22" name="îṥļîḑé">
            <a:extLst>
              <a:ext uri="{FF2B5EF4-FFF2-40B4-BE49-F238E27FC236}">
                <a16:creationId xmlns:a16="http://schemas.microsoft.com/office/drawing/2014/main" id="{91FD0F27-20B9-4916-91D2-DFFF46EB011F}"/>
              </a:ext>
            </a:extLst>
          </p:cNvPr>
          <p:cNvSpPr txBox="1"/>
          <p:nvPr/>
        </p:nvSpPr>
        <p:spPr bwMode="auto">
          <a:xfrm>
            <a:off x="990394" y="4610036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21242C"/>
                </a:solidFill>
                <a:latin typeface="inherit"/>
              </a:rPr>
              <a:t>3.Add forced response to the natural response to get total response.</a:t>
            </a:r>
          </a:p>
        </p:txBody>
      </p:sp>
      <p:cxnSp>
        <p:nvCxnSpPr>
          <p:cNvPr id="23" name="直接连接符 11">
            <a:extLst>
              <a:ext uri="{FF2B5EF4-FFF2-40B4-BE49-F238E27FC236}">
                <a16:creationId xmlns:a16="http://schemas.microsoft.com/office/drawing/2014/main" id="{02F30365-38B6-40F2-8E07-6293FB13BCA8}"/>
              </a:ext>
            </a:extLst>
          </p:cNvPr>
          <p:cNvCxnSpPr>
            <a:cxnSpLocks/>
          </p:cNvCxnSpPr>
          <p:nvPr/>
        </p:nvCxnSpPr>
        <p:spPr>
          <a:xfrm>
            <a:off x="976223" y="3185510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2">
            <a:extLst>
              <a:ext uri="{FF2B5EF4-FFF2-40B4-BE49-F238E27FC236}">
                <a16:creationId xmlns:a16="http://schemas.microsoft.com/office/drawing/2014/main" id="{2DAD8C50-F86B-4164-A3DE-76E653D3D039}"/>
              </a:ext>
            </a:extLst>
          </p:cNvPr>
          <p:cNvCxnSpPr>
            <a:cxnSpLocks/>
          </p:cNvCxnSpPr>
          <p:nvPr/>
        </p:nvCxnSpPr>
        <p:spPr>
          <a:xfrm>
            <a:off x="990394" y="4226701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išľíḓe">
            <a:extLst>
              <a:ext uri="{FF2B5EF4-FFF2-40B4-BE49-F238E27FC236}">
                <a16:creationId xmlns:a16="http://schemas.microsoft.com/office/drawing/2014/main" id="{495628A8-CA9F-4A9D-AF76-6228AEC16055}"/>
              </a:ext>
            </a:extLst>
          </p:cNvPr>
          <p:cNvGrpSpPr/>
          <p:nvPr/>
        </p:nvGrpSpPr>
        <p:grpSpPr>
          <a:xfrm>
            <a:off x="281407" y="3443267"/>
            <a:ext cx="549134" cy="549139"/>
            <a:chOff x="6008181" y="3028663"/>
            <a:chExt cx="537820" cy="537824"/>
          </a:xfrm>
        </p:grpSpPr>
        <p:sp>
          <p:nvSpPr>
            <p:cNvPr id="26" name="îśļîďè">
              <a:extLst>
                <a:ext uri="{FF2B5EF4-FFF2-40B4-BE49-F238E27FC236}">
                  <a16:creationId xmlns:a16="http://schemas.microsoft.com/office/drawing/2014/main" id="{57C12265-894F-4B20-B1F9-27A180B8F534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27" name="iśḻiḓè">
              <a:extLst>
                <a:ext uri="{FF2B5EF4-FFF2-40B4-BE49-F238E27FC236}">
                  <a16:creationId xmlns:a16="http://schemas.microsoft.com/office/drawing/2014/main" id="{CD1768D2-D474-4E38-8EB5-A1D13FD5A73B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ïśḻiḓè">
            <a:extLst>
              <a:ext uri="{FF2B5EF4-FFF2-40B4-BE49-F238E27FC236}">
                <a16:creationId xmlns:a16="http://schemas.microsoft.com/office/drawing/2014/main" id="{EC38E995-6980-4DD0-BD82-2BA96C294538}"/>
              </a:ext>
            </a:extLst>
          </p:cNvPr>
          <p:cNvGrpSpPr/>
          <p:nvPr/>
        </p:nvGrpSpPr>
        <p:grpSpPr>
          <a:xfrm>
            <a:off x="295578" y="4583058"/>
            <a:ext cx="549134" cy="549139"/>
            <a:chOff x="6008181" y="3028663"/>
            <a:chExt cx="537820" cy="537824"/>
          </a:xfrm>
        </p:grpSpPr>
        <p:sp>
          <p:nvSpPr>
            <p:cNvPr id="29" name="íşḷíḑé">
              <a:extLst>
                <a:ext uri="{FF2B5EF4-FFF2-40B4-BE49-F238E27FC236}">
                  <a16:creationId xmlns:a16="http://schemas.microsoft.com/office/drawing/2014/main" id="{A21183FE-742D-45F9-AD1F-8F6DE7C4A10D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30" name="iṣľiḍè">
              <a:extLst>
                <a:ext uri="{FF2B5EF4-FFF2-40B4-BE49-F238E27FC236}">
                  <a16:creationId xmlns:a16="http://schemas.microsoft.com/office/drawing/2014/main" id="{491321A6-39B3-4C55-990A-7C32981F8509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îṥļîḑé">
            <a:extLst>
              <a:ext uri="{FF2B5EF4-FFF2-40B4-BE49-F238E27FC236}">
                <a16:creationId xmlns:a16="http://schemas.microsoft.com/office/drawing/2014/main" id="{5E71698F-B115-46A5-AA6E-00AE63F3ECED}"/>
              </a:ext>
            </a:extLst>
          </p:cNvPr>
          <p:cNvSpPr txBox="1"/>
          <p:nvPr/>
        </p:nvSpPr>
        <p:spPr bwMode="auto">
          <a:xfrm>
            <a:off x="1004565" y="5793052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altLang="zh-TW" sz="3000" dirty="0">
                <a:solidFill>
                  <a:srgbClr val="21242C"/>
                </a:solidFill>
                <a:latin typeface="inherit"/>
              </a:rPr>
              <a:t>4.</a:t>
            </a:r>
            <a:r>
              <a:rPr lang="en-US" altLang="zh-TW" sz="3200" dirty="0">
                <a:solidFill>
                  <a:srgbClr val="21242C"/>
                </a:solidFill>
                <a:latin typeface="inherit"/>
              </a:rPr>
              <a:t> Use the initial conditions to resolve any constants.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altLang="zh-TW" sz="3000" dirty="0">
              <a:solidFill>
                <a:srgbClr val="21242C"/>
              </a:solidFill>
              <a:latin typeface="inherit"/>
            </a:endParaRPr>
          </a:p>
        </p:txBody>
      </p:sp>
      <p:cxnSp>
        <p:nvCxnSpPr>
          <p:cNvPr id="41" name="直接连接符 12">
            <a:extLst>
              <a:ext uri="{FF2B5EF4-FFF2-40B4-BE49-F238E27FC236}">
                <a16:creationId xmlns:a16="http://schemas.microsoft.com/office/drawing/2014/main" id="{57A040ED-96CF-43D7-AA1E-B1E64EED5274}"/>
              </a:ext>
            </a:extLst>
          </p:cNvPr>
          <p:cNvCxnSpPr>
            <a:cxnSpLocks/>
          </p:cNvCxnSpPr>
          <p:nvPr/>
        </p:nvCxnSpPr>
        <p:spPr>
          <a:xfrm>
            <a:off x="1004565" y="5409717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ïśḻiḓè">
            <a:extLst>
              <a:ext uri="{FF2B5EF4-FFF2-40B4-BE49-F238E27FC236}">
                <a16:creationId xmlns:a16="http://schemas.microsoft.com/office/drawing/2014/main" id="{BB0863FC-D46E-4470-8BF6-123135F8B610}"/>
              </a:ext>
            </a:extLst>
          </p:cNvPr>
          <p:cNvGrpSpPr/>
          <p:nvPr/>
        </p:nvGrpSpPr>
        <p:grpSpPr>
          <a:xfrm>
            <a:off x="295578" y="5722849"/>
            <a:ext cx="549134" cy="549139"/>
            <a:chOff x="6008181" y="3028663"/>
            <a:chExt cx="537820" cy="537824"/>
          </a:xfrm>
        </p:grpSpPr>
        <p:sp>
          <p:nvSpPr>
            <p:cNvPr id="43" name="íşḷíḑé">
              <a:extLst>
                <a:ext uri="{FF2B5EF4-FFF2-40B4-BE49-F238E27FC236}">
                  <a16:creationId xmlns:a16="http://schemas.microsoft.com/office/drawing/2014/main" id="{C8BA07B6-B99E-47ED-9E04-01E2DD3BD95E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44" name="iṣľiḍè">
              <a:extLst>
                <a:ext uri="{FF2B5EF4-FFF2-40B4-BE49-F238E27FC236}">
                  <a16:creationId xmlns:a16="http://schemas.microsoft.com/office/drawing/2014/main" id="{990C368E-A5AE-43E2-B10D-05ECE96B84EB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8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1" grpId="0"/>
      <p:bldP spid="22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AC156833-C399-4B95-A324-A863B38007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814866" y="188242"/>
            <a:ext cx="6562268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9" y="1301058"/>
            <a:ext cx="16792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04</a:t>
            </a:r>
            <a:endParaRPr lang="zh-CN" altLang="en-US" sz="115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4056716" y="3356686"/>
            <a:ext cx="41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problems</a:t>
            </a:r>
            <a:endParaRPr lang="zh-CN" altLang="en-US" sz="72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197441" y="391565"/>
            <a:ext cx="463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Examples solving basic circuits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356085AC-FD43-4EBE-B3B7-9ED1812223A8}"/>
                  </a:ext>
                </a:extLst>
              </p:cNvPr>
              <p:cNvSpPr txBox="1"/>
              <p:nvPr/>
            </p:nvSpPr>
            <p:spPr>
              <a:xfrm>
                <a:off x="1686013" y="2666750"/>
                <a:ext cx="2242428" cy="100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altLang="zh-TW" sz="2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TW" sz="2500" b="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altLang="zh-TW" sz="2500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356085AC-FD43-4EBE-B3B7-9ED181222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013" y="2666750"/>
                <a:ext cx="2242428" cy="1007327"/>
              </a:xfrm>
              <a:prstGeom prst="rect">
                <a:avLst/>
              </a:prstGeom>
              <a:blipFill>
                <a:blip r:embed="rId2"/>
                <a:stretch>
                  <a:fillRect l="-272" t="-6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6782C16B-470B-4F22-9EC5-23CC15BC04CA}"/>
                  </a:ext>
                </a:extLst>
              </p:cNvPr>
              <p:cNvSpPr txBox="1"/>
              <p:nvPr/>
            </p:nvSpPr>
            <p:spPr>
              <a:xfrm>
                <a:off x="1686013" y="1850986"/>
                <a:ext cx="2242428" cy="891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TW" sz="2500" b="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5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altLang="zh-TW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500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6782C16B-470B-4F22-9EC5-23CC15BC0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013" y="1850986"/>
                <a:ext cx="2242428" cy="891847"/>
              </a:xfrm>
              <a:prstGeom prst="rect">
                <a:avLst/>
              </a:prstGeom>
              <a:blipFill>
                <a:blip r:embed="rId3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5C22C9BA-70B7-46B2-B55F-6DAFF8029AC3}"/>
                  </a:ext>
                </a:extLst>
              </p:cNvPr>
              <p:cNvSpPr txBox="1"/>
              <p:nvPr/>
            </p:nvSpPr>
            <p:spPr>
              <a:xfrm>
                <a:off x="239266" y="3558597"/>
                <a:ext cx="5614454" cy="1378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altLang="zh-TW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altLang="zh-TW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altLang="zh-TW" sz="2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5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5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den>
                          </m:f>
                          <m:r>
                            <m:rPr>
                              <m:nor/>
                            </m:rPr>
                            <a:rPr lang="en-US" altLang="zh-TW" sz="2500" b="0" dirty="0"/>
                            <m:t>= </m:t>
                          </m:r>
                          <m:f>
                            <m:fPr>
                              <m:ctrl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500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5C22C9BA-70B7-46B2-B55F-6DAFF8029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66" y="3558597"/>
                <a:ext cx="5614454" cy="1378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5" name="圖片 124">
            <a:extLst>
              <a:ext uri="{FF2B5EF4-FFF2-40B4-BE49-F238E27FC236}">
                <a16:creationId xmlns:a16="http://schemas.microsoft.com/office/drawing/2014/main" id="{2B456A0C-1C21-4331-90F6-7436B04CD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854" y="1850986"/>
            <a:ext cx="4658375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80CD4991-B08E-4BCF-ADFB-745BA0C8E6A3}"/>
                  </a:ext>
                </a:extLst>
              </p:cNvPr>
              <p:cNvSpPr txBox="1"/>
              <p:nvPr/>
            </p:nvSpPr>
            <p:spPr>
              <a:xfrm>
                <a:off x="0" y="4894543"/>
                <a:ext cx="5614454" cy="1378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pt-BR" altLang="zh-TW" sz="25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altLang="zh-TW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altLang="zh-TW" sz="25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5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TW" sz="25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TW" sz="25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den>
                          </m:f>
                          <m:r>
                            <m:rPr>
                              <m:nor/>
                            </m:rPr>
                            <a:rPr lang="en-US" altLang="zh-TW" sz="2500" b="0" dirty="0"/>
                            <m:t>= </m:t>
                          </m:r>
                          <m:f>
                            <m:fPr>
                              <m:ctrl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TW" sz="25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2500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80CD4991-B08E-4BCF-ADFB-745BA0C8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94543"/>
                <a:ext cx="5614454" cy="1378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197441" y="391565"/>
            <a:ext cx="463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Examples solving basic circuits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25" name="圖片 124">
            <a:extLst>
              <a:ext uri="{FF2B5EF4-FFF2-40B4-BE49-F238E27FC236}">
                <a16:creationId xmlns:a16="http://schemas.microsoft.com/office/drawing/2014/main" id="{2B456A0C-1C21-4331-90F6-7436B04C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54" y="1850986"/>
            <a:ext cx="4658375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66D7A7B-B9A5-4A30-ACB2-8A6EE1C134EC}"/>
                  </a:ext>
                </a:extLst>
              </p:cNvPr>
              <p:cNvSpPr txBox="1"/>
              <p:nvPr/>
            </p:nvSpPr>
            <p:spPr>
              <a:xfrm>
                <a:off x="1446746" y="2503484"/>
                <a:ext cx="2769653" cy="9041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altLang="zh-TW" sz="2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pt-BR" altLang="zh-TW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altLang="zh-TW" sz="2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sz="25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TW" sz="2500" b="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sz="25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A66D7A7B-B9A5-4A30-ACB2-8A6EE1C13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746" y="2503484"/>
                <a:ext cx="2769653" cy="904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C23D3B-2E41-4316-ACA0-CD58EAB251CF}"/>
                  </a:ext>
                </a:extLst>
              </p:cNvPr>
              <p:cNvSpPr txBox="1"/>
              <p:nvPr/>
            </p:nvSpPr>
            <p:spPr>
              <a:xfrm>
                <a:off x="1409172" y="3429000"/>
                <a:ext cx="5614454" cy="821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TW" sz="2500" b="0" dirty="0"/>
                  <a:t>+</a:t>
                </a:r>
                <a:r>
                  <a:rPr lang="pt-BR" altLang="zh-TW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zh-TW" sz="2500" b="0" dirty="0"/>
                  <a:t>)</a:t>
                </a:r>
                <a:r>
                  <a:rPr lang="pt-BR" altLang="zh-TW" sz="25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 sz="25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TW" sz="2500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FC23D3B-2E41-4316-ACA0-CD58EAB2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3429000"/>
                <a:ext cx="5614454" cy="821315"/>
              </a:xfrm>
              <a:prstGeom prst="rect">
                <a:avLst/>
              </a:prstGeom>
              <a:blipFill>
                <a:blip r:embed="rId4"/>
                <a:stretch>
                  <a:fillRect t="-22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B55655-6702-4DC8-B159-9D8F28E1FF23}"/>
                  </a:ext>
                </a:extLst>
              </p:cNvPr>
              <p:cNvSpPr txBox="1"/>
              <p:nvPr/>
            </p:nvSpPr>
            <p:spPr>
              <a:xfrm>
                <a:off x="1409172" y="4189702"/>
                <a:ext cx="5614454" cy="821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TW" sz="2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altLang="zh-TW" sz="25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TW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 sz="25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TW" sz="2500" b="0" dirty="0">
                  <a:solidFill>
                    <a:srgbClr val="FF0000"/>
                  </a:solidFill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B55655-6702-4DC8-B159-9D8F28E1F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4189702"/>
                <a:ext cx="5614454" cy="821315"/>
              </a:xfrm>
              <a:prstGeom prst="rect">
                <a:avLst/>
              </a:prstGeom>
              <a:blipFill>
                <a:blip r:embed="rId5"/>
                <a:stretch>
                  <a:fillRect t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4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197441" y="391565"/>
            <a:ext cx="4637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Step Response of an RL Circuit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5C0BB3A7-944C-4C32-AA88-3554D41B53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TW" dirty="0"/>
              </a:p>
              <a:p>
                <a:r>
                  <a:rPr lang="en-US" altLang="zh-TW" dirty="0"/>
                  <a:t>We can also written as</a:t>
                </a:r>
              </a:p>
              <a:p>
                <a:r>
                  <a:rPr lang="en-US" altLang="zh-TW" dirty="0" err="1"/>
                  <a:t>i</a:t>
                </a:r>
                <a:r>
                  <a:rPr lang="en-US" altLang="zh-TW" dirty="0"/>
                  <a:t>(t)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dirty="0"/>
                      <m:t>i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m:rPr>
                        <m:nor/>
                      </m:rPr>
                      <a:rPr lang="en-US" altLang="zh-TW" dirty="0" smtClean="0"/>
                      <m:t>+[</m:t>
                    </m:r>
                    <m:r>
                      <m:rPr>
                        <m:nor/>
                      </m:rPr>
                      <a:rPr lang="en-US" altLang="zh-TW" dirty="0"/>
                      <m:t>i</m:t>
                    </m:r>
                    <m:r>
                      <m:rPr>
                        <m:nor/>
                      </m:rPr>
                      <a:rPr lang="en-US" altLang="zh-TW" dirty="0"/>
                      <m:t>(0)−</m:t>
                    </m:r>
                    <m:r>
                      <m:rPr>
                        <m:nor/>
                      </m:rPr>
                      <a:rPr lang="en-US" altLang="zh-TW" dirty="0"/>
                      <m:t>i</m:t>
                    </m:r>
                    <m:r>
                      <m:rPr>
                        <m:nor/>
                      </m:rPr>
                      <a:rPr lang="en-US" altLang="zh-TW" dirty="0"/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US" altLang="zh-TW" dirty="0"/>
                      <m:t>)</m:t>
                    </m:r>
                    <m:r>
                      <m:rPr>
                        <m:nor/>
                      </m:rPr>
                      <a:rPr lang="en-US" altLang="zh-TW" dirty="0" smtClean="0"/>
                      <m:t>]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l-GR" altLang="zh-TW"/>
                              <m:t>τ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4" name="內容版面配置區 2">
                <a:extLst>
                  <a:ext uri="{FF2B5EF4-FFF2-40B4-BE49-F238E27FC236}">
                    <a16:creationId xmlns:a16="http://schemas.microsoft.com/office/drawing/2014/main" id="{5C0BB3A7-944C-4C32-AA88-3554D41B5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A0F19C8-4473-4FA8-97A7-1BAD48C62446}"/>
                  </a:ext>
                </a:extLst>
              </p:cNvPr>
              <p:cNvSpPr txBox="1"/>
              <p:nvPr/>
            </p:nvSpPr>
            <p:spPr>
              <a:xfrm>
                <a:off x="1184945" y="1913884"/>
                <a:ext cx="6094602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TW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pt-BR" altLang="zh-TW" sz="1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TW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TW" sz="1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BA0F19C8-4473-4FA8-97A7-1BAD48C62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45" y="1913884"/>
                <a:ext cx="6094602" cy="484172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圖片 18">
            <a:extLst>
              <a:ext uri="{FF2B5EF4-FFF2-40B4-BE49-F238E27FC236}">
                <a16:creationId xmlns:a16="http://schemas.microsoft.com/office/drawing/2014/main" id="{723268A3-BBE2-427F-9745-C8DF999F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66" y="1913884"/>
            <a:ext cx="2909838" cy="360372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19C577C-7325-45ED-8621-58B47F09B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22" y="3932665"/>
            <a:ext cx="332468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197441" y="391565"/>
            <a:ext cx="656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Solving basic circuits(by </a:t>
            </a:r>
            <a:r>
              <a:rPr lang="en-US" altLang="zh-CN" sz="2800" dirty="0" err="1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laplace</a:t>
            </a:r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transform)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CC01ACF-E346-4E03-9298-57DAFEF30691}"/>
                  </a:ext>
                </a:extLst>
              </p:cNvPr>
              <p:cNvSpPr txBox="1"/>
              <p:nvPr/>
            </p:nvSpPr>
            <p:spPr>
              <a:xfrm>
                <a:off x="851741" y="3044279"/>
                <a:ext cx="2769653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TW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5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5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5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5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altLang="zh-TW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5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5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sz="2500" i="1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zh-TW" sz="2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500" i="1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5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8CC01ACF-E346-4E03-9298-57DAFEF3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1" y="3044279"/>
                <a:ext cx="2769653" cy="384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1A151A3-79FA-4BB7-A125-99DB281BD722}"/>
                  </a:ext>
                </a:extLst>
              </p:cNvPr>
              <p:cNvSpPr txBox="1"/>
              <p:nvPr/>
            </p:nvSpPr>
            <p:spPr>
              <a:xfrm>
                <a:off x="1409172" y="3429000"/>
                <a:ext cx="5614454" cy="855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500" i="1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altLang="zh-TW" sz="25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500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TW" sz="25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5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TW" sz="2500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1A151A3-79FA-4BB7-A125-99DB281BD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3429000"/>
                <a:ext cx="5614454" cy="855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EFE2804D-6CAB-4355-9B9D-9ECD06266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88" y="2332675"/>
            <a:ext cx="4658375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D6EA552-3715-459B-A61C-7F3F6C9DAF3E}"/>
                  </a:ext>
                </a:extLst>
              </p:cNvPr>
              <p:cNvSpPr txBox="1"/>
              <p:nvPr/>
            </p:nvSpPr>
            <p:spPr>
              <a:xfrm>
                <a:off x="1409172" y="4034519"/>
                <a:ext cx="5614454" cy="54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5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𝑠𝐼</m:t>
                    </m:r>
                    <m:d>
                      <m:d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altLang="zh-TW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D6EA552-3715-459B-A61C-7F3F6C9DA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4034519"/>
                <a:ext cx="5614454" cy="546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A148AC29-3175-468B-8863-3B56D0564E6E}"/>
                  </a:ext>
                </a:extLst>
              </p:cNvPr>
              <p:cNvSpPr txBox="1"/>
              <p:nvPr/>
            </p:nvSpPr>
            <p:spPr>
              <a:xfrm>
                <a:off x="1409172" y="4603549"/>
                <a:ext cx="5614454" cy="54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5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A148AC29-3175-468B-8863-3B56D056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4603549"/>
                <a:ext cx="5614454" cy="5468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BD7CA48-1C9B-4667-AABD-92C3748840F0}"/>
                  </a:ext>
                </a:extLst>
              </p:cNvPr>
              <p:cNvSpPr txBox="1"/>
              <p:nvPr/>
            </p:nvSpPr>
            <p:spPr>
              <a:xfrm>
                <a:off x="1409172" y="5217752"/>
                <a:ext cx="5614454" cy="54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5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BD7CA48-1C9B-4667-AABD-92C374884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5217752"/>
                <a:ext cx="5614454" cy="5468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9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197441" y="391565"/>
            <a:ext cx="656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Solving basic circuits(by </a:t>
            </a:r>
            <a:r>
              <a:rPr lang="en-US" altLang="zh-CN" sz="2800" dirty="0" err="1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laplace</a:t>
            </a:r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 transform)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FE2804D-6CAB-4355-9B9D-9ECD0626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88" y="2332675"/>
            <a:ext cx="4658375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9C59FBE-B135-461A-846D-C4BA823CEEDF}"/>
                  </a:ext>
                </a:extLst>
              </p:cNvPr>
              <p:cNvSpPr txBox="1"/>
              <p:nvPr/>
            </p:nvSpPr>
            <p:spPr>
              <a:xfrm>
                <a:off x="1409172" y="1939566"/>
                <a:ext cx="5614454" cy="546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5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9C59FBE-B135-461A-846D-C4BA823CE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1939566"/>
                <a:ext cx="5614454" cy="546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BDF88E3-2E80-4EBC-9D43-6C15E59A3605}"/>
                  </a:ext>
                </a:extLst>
              </p:cNvPr>
              <p:cNvSpPr txBox="1"/>
              <p:nvPr/>
            </p:nvSpPr>
            <p:spPr>
              <a:xfrm>
                <a:off x="1409172" y="2611003"/>
                <a:ext cx="5614454" cy="4290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0BDF88E3-2E80-4EBC-9D43-6C15E59A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2611003"/>
                <a:ext cx="5614454" cy="429028"/>
              </a:xfrm>
              <a:prstGeom prst="rect">
                <a:avLst/>
              </a:prstGeom>
              <a:blipFill>
                <a:blip r:embed="rId4"/>
                <a:stretch>
                  <a:fillRect l="-1954" t="-2817" b="-197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99BB82-9F50-43CF-8C81-02A09DCCB278}"/>
                  </a:ext>
                </a:extLst>
              </p:cNvPr>
              <p:cNvSpPr txBox="1"/>
              <p:nvPr/>
            </p:nvSpPr>
            <p:spPr>
              <a:xfrm>
                <a:off x="1409172" y="3210362"/>
                <a:ext cx="5614454" cy="7058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TW" sz="25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f>
                      <m:f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TW" sz="25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99BB82-9F50-43CF-8C81-02A09DCCB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3210362"/>
                <a:ext cx="5614454" cy="705899"/>
              </a:xfrm>
              <a:prstGeom prst="rect">
                <a:avLst/>
              </a:prstGeom>
              <a:blipFill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04CAAFF-ABCB-4D1E-BC7E-210FD7D66858}"/>
                  </a:ext>
                </a:extLst>
              </p:cNvPr>
              <p:cNvSpPr txBox="1"/>
              <p:nvPr/>
            </p:nvSpPr>
            <p:spPr>
              <a:xfrm>
                <a:off x="1409172" y="3987763"/>
                <a:ext cx="5614454" cy="6286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50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TW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altLang="zh-TW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5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25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altLang="zh-TW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TW" sz="25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altLang="zh-TW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5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004CAAFF-ABCB-4D1E-BC7E-210FD7D66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72" y="3987763"/>
                <a:ext cx="5614454" cy="628698"/>
              </a:xfrm>
              <a:prstGeom prst="rect">
                <a:avLst/>
              </a:prstGeom>
              <a:blipFill>
                <a:blip r:embed="rId6"/>
                <a:stretch>
                  <a:fillRect b="-242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8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409172" y="335976"/>
            <a:ext cx="656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problem1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E56CDBF-25A1-443E-A2BF-C68E9DA7C932}"/>
              </a:ext>
            </a:extLst>
          </p:cNvPr>
          <p:cNvSpPr txBox="1">
            <a:spLocks/>
          </p:cNvSpPr>
          <p:nvPr/>
        </p:nvSpPr>
        <p:spPr>
          <a:xfrm>
            <a:off x="838200" y="169084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marL="3657600" lvl="8" indent="0">
              <a:buFont typeface="Arial" panose="020B0604020202020204" pitchFamily="34" charset="0"/>
              <a:buNone/>
            </a:pPr>
            <a:endParaRPr lang="en-US" altLang="zh-TW"/>
          </a:p>
          <a:p>
            <a:pPr marL="3657600" lvl="8" indent="0">
              <a:buFont typeface="Arial" panose="020B0604020202020204" pitchFamily="34" charset="0"/>
              <a:buNone/>
            </a:pPr>
            <a:r>
              <a:rPr lang="en-US" altLang="zh-TW"/>
              <a:t>ANS:i(t)=48e^(-4t),v(t)=96e^(-4t)</a:t>
            </a:r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pPr lvl="8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207D5A0-C859-4C58-8465-33BA5894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31" y="2246628"/>
            <a:ext cx="4837265" cy="32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409172" y="335976"/>
            <a:ext cx="656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problem2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357193F-14AC-4592-8AA4-8AB7C1AB52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r>
              <a:rPr lang="en-US" altLang="zh-TW"/>
              <a:t>ANS:V(t)=-4e^(-20t))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0077063-F639-4F22-AC52-51CB5ECE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033" y="1825625"/>
            <a:ext cx="3343742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6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409172" y="335976"/>
            <a:ext cx="656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problem3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4675D84-4247-46CB-A28E-15F9B4A6FBA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endParaRPr lang="en-US" altLang="zh-TW"/>
          </a:p>
          <a:p>
            <a:pPr lvl="8"/>
            <a:r>
              <a:rPr lang="en-US" altLang="zh-TW"/>
              <a:t>ANS:R=1.271</a:t>
            </a:r>
            <a:endParaRPr lang="en-US" altLang="zh-TW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51FA836-ED69-41D6-9FE3-742909B58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92" y="1825625"/>
            <a:ext cx="367716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图片包含 餐具&#10;&#10;描述已自动生成">
            <a:extLst>
              <a:ext uri="{FF2B5EF4-FFF2-40B4-BE49-F238E27FC236}">
                <a16:creationId xmlns:a16="http://schemas.microsoft.com/office/drawing/2014/main" id="{B65DD195-72EE-465A-BC9C-F246F20B0F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ïSľîďe">
            <a:extLst>
              <a:ext uri="{FF2B5EF4-FFF2-40B4-BE49-F238E27FC236}">
                <a16:creationId xmlns:a16="http://schemas.microsoft.com/office/drawing/2014/main" id="{89677832-1E12-44E2-85EB-C57E664012A0}"/>
              </a:ext>
            </a:extLst>
          </p:cNvPr>
          <p:cNvSpPr/>
          <p:nvPr/>
        </p:nvSpPr>
        <p:spPr bwMode="auto">
          <a:xfrm>
            <a:off x="4439816" y="-4953"/>
            <a:ext cx="3312368" cy="1524234"/>
          </a:xfrm>
          <a:custGeom>
            <a:avLst/>
            <a:gdLst>
              <a:gd name="connsiteX0" fmla="*/ 0 w 2592114"/>
              <a:gd name="connsiteY0" fmla="*/ 0 h 1296055"/>
              <a:gd name="connsiteX1" fmla="*/ 488589 w 2592114"/>
              <a:gd name="connsiteY1" fmla="*/ 0 h 1296055"/>
              <a:gd name="connsiteX2" fmla="*/ 1291347 w 2592114"/>
              <a:gd name="connsiteY2" fmla="*/ 803869 h 1296055"/>
              <a:gd name="connsiteX3" fmla="*/ 2096328 w 2592114"/>
              <a:gd name="connsiteY3" fmla="*/ 0 h 1296055"/>
              <a:gd name="connsiteX4" fmla="*/ 2592114 w 2592114"/>
              <a:gd name="connsiteY4" fmla="*/ 0 h 1296055"/>
              <a:gd name="connsiteX5" fmla="*/ 1294266 w 2592114"/>
              <a:gd name="connsiteY5" fmla="*/ 1296055 h 1296055"/>
              <a:gd name="connsiteX6" fmla="*/ 0 w 2592114"/>
              <a:gd name="connsiteY6" fmla="*/ 0 h 129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2114" h="1296055">
                <a:moveTo>
                  <a:pt x="0" y="0"/>
                </a:moveTo>
                <a:lnTo>
                  <a:pt x="488589" y="0"/>
                </a:lnTo>
                <a:lnTo>
                  <a:pt x="1291347" y="803869"/>
                </a:lnTo>
                <a:lnTo>
                  <a:pt x="2096328" y="0"/>
                </a:lnTo>
                <a:lnTo>
                  <a:pt x="2592114" y="0"/>
                </a:lnTo>
                <a:lnTo>
                  <a:pt x="1294266" y="129605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îṥľïďè">
            <a:extLst>
              <a:ext uri="{FF2B5EF4-FFF2-40B4-BE49-F238E27FC236}">
                <a16:creationId xmlns:a16="http://schemas.microsoft.com/office/drawing/2014/main" id="{C9F1D238-6EE2-426A-972A-A4A0BBB226B2}"/>
              </a:ext>
            </a:extLst>
          </p:cNvPr>
          <p:cNvSpPr/>
          <p:nvPr/>
        </p:nvSpPr>
        <p:spPr bwMode="auto">
          <a:xfrm>
            <a:off x="4737100" y="1243125"/>
            <a:ext cx="2717800" cy="2088232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altLang="zh-CN" sz="2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" name="iSḷïḓè">
            <a:extLst>
              <a:ext uri="{FF2B5EF4-FFF2-40B4-BE49-F238E27FC236}">
                <a16:creationId xmlns:a16="http://schemas.microsoft.com/office/drawing/2014/main" id="{DCF29354-F19D-4695-89E1-8BFC6FD8C2E1}"/>
              </a:ext>
            </a:extLst>
          </p:cNvPr>
          <p:cNvSpPr/>
          <p:nvPr/>
        </p:nvSpPr>
        <p:spPr bwMode="auto">
          <a:xfrm>
            <a:off x="3125670" y="-1268446"/>
            <a:ext cx="5940660" cy="594066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9" name="îśľïďé">
            <a:extLst>
              <a:ext uri="{FF2B5EF4-FFF2-40B4-BE49-F238E27FC236}">
                <a16:creationId xmlns:a16="http://schemas.microsoft.com/office/drawing/2014/main" id="{E709B91D-7F24-4B51-969D-56245AC1600A}"/>
              </a:ext>
            </a:extLst>
          </p:cNvPr>
          <p:cNvSpPr/>
          <p:nvPr/>
        </p:nvSpPr>
        <p:spPr bwMode="auto">
          <a:xfrm>
            <a:off x="2648661" y="2017211"/>
            <a:ext cx="1314146" cy="1314146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0" name="ïşľïḓe">
            <a:extLst>
              <a:ext uri="{FF2B5EF4-FFF2-40B4-BE49-F238E27FC236}">
                <a16:creationId xmlns:a16="http://schemas.microsoft.com/office/drawing/2014/main" id="{535D73A4-424F-4336-AAE4-DC97EE69977D}"/>
              </a:ext>
            </a:extLst>
          </p:cNvPr>
          <p:cNvSpPr/>
          <p:nvPr/>
        </p:nvSpPr>
        <p:spPr bwMode="auto">
          <a:xfrm>
            <a:off x="8229193" y="2017211"/>
            <a:ext cx="1314146" cy="1314146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1" name="iŝļîḋé">
            <a:extLst>
              <a:ext uri="{FF2B5EF4-FFF2-40B4-BE49-F238E27FC236}">
                <a16:creationId xmlns:a16="http://schemas.microsoft.com/office/drawing/2014/main" id="{1761B688-B4EE-41D3-8894-F15232C4EB45}"/>
              </a:ext>
            </a:extLst>
          </p:cNvPr>
          <p:cNvSpPr/>
          <p:nvPr/>
        </p:nvSpPr>
        <p:spPr bwMode="auto">
          <a:xfrm>
            <a:off x="6691960" y="3610007"/>
            <a:ext cx="1314146" cy="1314146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2" name="íṡļíḍè">
            <a:extLst>
              <a:ext uri="{FF2B5EF4-FFF2-40B4-BE49-F238E27FC236}">
                <a16:creationId xmlns:a16="http://schemas.microsoft.com/office/drawing/2014/main" id="{2B672FCE-6C44-4AAD-987D-592175DA3F76}"/>
              </a:ext>
            </a:extLst>
          </p:cNvPr>
          <p:cNvSpPr/>
          <p:nvPr/>
        </p:nvSpPr>
        <p:spPr bwMode="auto">
          <a:xfrm>
            <a:off x="4185894" y="3610007"/>
            <a:ext cx="1314146" cy="1314146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100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1" name="îŝḻiḍe">
            <a:extLst>
              <a:ext uri="{FF2B5EF4-FFF2-40B4-BE49-F238E27FC236}">
                <a16:creationId xmlns:a16="http://schemas.microsoft.com/office/drawing/2014/main" id="{38C6C306-5092-4A5D-BB00-6E08D9F54CA3}"/>
              </a:ext>
            </a:extLst>
          </p:cNvPr>
          <p:cNvSpPr txBox="1"/>
          <p:nvPr/>
        </p:nvSpPr>
        <p:spPr>
          <a:xfrm>
            <a:off x="6772023" y="5129288"/>
            <a:ext cx="4221290" cy="349902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TW" sz="4000" dirty="0"/>
              <a:t>the state</a:t>
            </a:r>
            <a:r>
              <a:rPr lang="zh-TW" altLang="en-US" sz="4000" dirty="0"/>
              <a:t> </a:t>
            </a:r>
            <a:r>
              <a:rPr lang="en-US" altLang="zh-TW" sz="4000" dirty="0"/>
              <a:t>condition</a:t>
            </a:r>
          </a:p>
        </p:txBody>
      </p:sp>
      <p:sp>
        <p:nvSpPr>
          <p:cNvPr id="15" name="ïšḷiḓe">
            <a:extLst>
              <a:ext uri="{FF2B5EF4-FFF2-40B4-BE49-F238E27FC236}">
                <a16:creationId xmlns:a16="http://schemas.microsoft.com/office/drawing/2014/main" id="{DF6B636F-82A0-493A-A908-E9846D805999}"/>
              </a:ext>
            </a:extLst>
          </p:cNvPr>
          <p:cNvSpPr txBox="1"/>
          <p:nvPr/>
        </p:nvSpPr>
        <p:spPr>
          <a:xfrm>
            <a:off x="2186117" y="5326200"/>
            <a:ext cx="4090340" cy="307285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TW" sz="4000" dirty="0"/>
              <a:t>step response ‘s constitute</a:t>
            </a:r>
          </a:p>
        </p:txBody>
      </p:sp>
      <p:sp>
        <p:nvSpPr>
          <p:cNvPr id="17" name="ïsḻidê">
            <a:extLst>
              <a:ext uri="{FF2B5EF4-FFF2-40B4-BE49-F238E27FC236}">
                <a16:creationId xmlns:a16="http://schemas.microsoft.com/office/drawing/2014/main" id="{B8343618-9FCC-4EC5-900A-20B78D29C93D}"/>
              </a:ext>
            </a:extLst>
          </p:cNvPr>
          <p:cNvSpPr txBox="1"/>
          <p:nvPr/>
        </p:nvSpPr>
        <p:spPr>
          <a:xfrm>
            <a:off x="8611121" y="3630818"/>
            <a:ext cx="2382192" cy="27699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TW" sz="4000" dirty="0"/>
              <a:t>problems</a:t>
            </a:r>
            <a:endParaRPr lang="zh-CN" altLang="en-US" sz="4000" b="1" dirty="0">
              <a:cs typeface="+mn-ea"/>
              <a:sym typeface="+mn-lt"/>
            </a:endParaRPr>
          </a:p>
        </p:txBody>
      </p:sp>
      <p:sp>
        <p:nvSpPr>
          <p:cNvPr id="19" name="íšľîḋe">
            <a:extLst>
              <a:ext uri="{FF2B5EF4-FFF2-40B4-BE49-F238E27FC236}">
                <a16:creationId xmlns:a16="http://schemas.microsoft.com/office/drawing/2014/main" id="{24260374-0A7F-4BE0-8A50-B209D78F82CE}"/>
              </a:ext>
            </a:extLst>
          </p:cNvPr>
          <p:cNvSpPr txBox="1"/>
          <p:nvPr/>
        </p:nvSpPr>
        <p:spPr>
          <a:xfrm>
            <a:off x="927139" y="3630818"/>
            <a:ext cx="2392888" cy="276999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Autofit/>
          </a:bodyPr>
          <a:lstStyle/>
          <a:p>
            <a:pPr algn="r"/>
            <a:r>
              <a:rPr lang="en-US" altLang="zh-TW" sz="4000" dirty="0"/>
              <a:t>summary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206EDE-6EEB-49E7-AF1F-37CD297DF6F5}"/>
              </a:ext>
            </a:extLst>
          </p:cNvPr>
          <p:cNvSpPr txBox="1"/>
          <p:nvPr/>
        </p:nvSpPr>
        <p:spPr>
          <a:xfrm>
            <a:off x="4888534" y="1849028"/>
            <a:ext cx="248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10000"/>
                    </a:prstClr>
                  </a:outerShdw>
                </a:effectLst>
                <a:cs typeface="+mn-ea"/>
                <a:sym typeface="+mn-lt"/>
              </a:rPr>
              <a:t>category</a:t>
            </a:r>
            <a:endParaRPr lang="zh-CN" altLang="en-US" sz="4800" b="1" dirty="0">
              <a:solidFill>
                <a:schemeClr val="bg1"/>
              </a:solidFill>
              <a:effectLst>
                <a:outerShdw dist="63500" dir="5400000" algn="t" rotWithShape="0">
                  <a:prstClr val="black">
                    <a:alpha val="10000"/>
                  </a:prst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7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89F91E0-7DAF-4BD5-B771-C1ABEDD397B2}"/>
              </a:ext>
            </a:extLst>
          </p:cNvPr>
          <p:cNvGrpSpPr/>
          <p:nvPr/>
        </p:nvGrpSpPr>
        <p:grpSpPr>
          <a:xfrm>
            <a:off x="540772" y="393339"/>
            <a:ext cx="422084" cy="416890"/>
            <a:chOff x="2682240" y="163056"/>
            <a:chExt cx="7045515" cy="6640860"/>
          </a:xfrm>
        </p:grpSpPr>
        <p:sp>
          <p:nvSpPr>
            <p:cNvPr id="112" name="弧形 111">
              <a:extLst>
                <a:ext uri="{FF2B5EF4-FFF2-40B4-BE49-F238E27FC236}">
                  <a16:creationId xmlns:a16="http://schemas.microsoft.com/office/drawing/2014/main" id="{9A180162-37C8-47BB-86C1-5D30C40CB268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C978EA37-71C9-4483-8753-436916918EC1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D1F188A-3159-49A6-95BB-99387E27FF2D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5" name="弧形 114">
              <a:extLst>
                <a:ext uri="{FF2B5EF4-FFF2-40B4-BE49-F238E27FC236}">
                  <a16:creationId xmlns:a16="http://schemas.microsoft.com/office/drawing/2014/main" id="{A196BC84-534D-4288-ADF6-B6B45A54037C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45FA8EAD-7166-4FF6-9D71-AA4D8E91E87C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79CE2139-04AB-4DBF-8855-0FEB7E618BDA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6731E41-391F-40E6-84AE-2771C2F5A4A6}"/>
              </a:ext>
            </a:extLst>
          </p:cNvPr>
          <p:cNvSpPr txBox="1"/>
          <p:nvPr/>
        </p:nvSpPr>
        <p:spPr>
          <a:xfrm>
            <a:off x="1409172" y="335976"/>
            <a:ext cx="6560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Reference</a:t>
            </a:r>
            <a:endParaRPr lang="zh-CN" altLang="en-US" sz="28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4675D84-4247-46CB-A28E-15F9B4A6FBA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0" lvl="8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8788C8F-3BDB-4659-8376-1163C52AB696}"/>
              </a:ext>
            </a:extLst>
          </p:cNvPr>
          <p:cNvSpPr txBox="1"/>
          <p:nvPr/>
        </p:nvSpPr>
        <p:spPr>
          <a:xfrm>
            <a:off x="758343" y="1124125"/>
            <a:ext cx="10595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fundamental of electric circuits alexander</a:t>
            </a:r>
          </a:p>
          <a:p>
            <a:pPr marL="342900" indent="-342900">
              <a:buAutoNum type="arabicPeriod"/>
            </a:pPr>
            <a:r>
              <a:rPr lang="en-US" altLang="zh-TW" dirty="0">
                <a:hlinkClick r:id="rId2"/>
              </a:rPr>
              <a:t>https://www.khanacademy.org/science/electrical-engineering/ee-circuit-analysis-topic/ee-natural-and-forced-response/a/ee-rc-step-response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https://electronics.stackexchange.com/questions/93061/difference-between-natural-response-and-forced-response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286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餐具&#10;&#10;描述已自动生成">
            <a:extLst>
              <a:ext uri="{FF2B5EF4-FFF2-40B4-BE49-F238E27FC236}">
                <a16:creationId xmlns:a16="http://schemas.microsoft.com/office/drawing/2014/main" id="{5F10644F-2E40-4613-97FF-7452D056DE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B1D95C-199B-49D7-8113-B1521D8660A5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" y="3429000"/>
            <a:ext cx="12192000" cy="0"/>
          </a:xfrm>
          <a:prstGeom prst="line">
            <a:avLst/>
          </a:prstGeom>
          <a:ln>
            <a:solidFill>
              <a:srgbClr val="6965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0AEBB83-1AF7-4487-A233-2307C792BED7}"/>
              </a:ext>
            </a:extLst>
          </p:cNvPr>
          <p:cNvSpPr/>
          <p:nvPr/>
        </p:nvSpPr>
        <p:spPr>
          <a:xfrm>
            <a:off x="3599538" y="929014"/>
            <a:ext cx="4997406" cy="4996225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01C9641-AADA-4200-9324-65DF1A02838D}"/>
              </a:ext>
            </a:extLst>
          </p:cNvPr>
          <p:cNvSpPr/>
          <p:nvPr/>
        </p:nvSpPr>
        <p:spPr>
          <a:xfrm>
            <a:off x="888615" y="2991239"/>
            <a:ext cx="871981" cy="871775"/>
          </a:xfrm>
          <a:prstGeom prst="ellipse">
            <a:avLst/>
          </a:prstGeom>
          <a:solidFill>
            <a:srgbClr val="6965DD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3A1CC5-F221-499D-899F-75FFB078EBD7}"/>
              </a:ext>
            </a:extLst>
          </p:cNvPr>
          <p:cNvSpPr/>
          <p:nvPr/>
        </p:nvSpPr>
        <p:spPr>
          <a:xfrm>
            <a:off x="10542780" y="2991239"/>
            <a:ext cx="871981" cy="871775"/>
          </a:xfrm>
          <a:prstGeom prst="ellipse">
            <a:avLst/>
          </a:prstGeom>
          <a:solidFill>
            <a:srgbClr val="32B8C6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153F748-1E79-43F8-B367-B1870B69D285}"/>
              </a:ext>
            </a:extLst>
          </p:cNvPr>
          <p:cNvSpPr/>
          <p:nvPr/>
        </p:nvSpPr>
        <p:spPr>
          <a:xfrm>
            <a:off x="3052305" y="274320"/>
            <a:ext cx="6145101" cy="62167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E08145-EAF3-402E-A704-09B5B45FAB63}"/>
              </a:ext>
            </a:extLst>
          </p:cNvPr>
          <p:cNvSpPr/>
          <p:nvPr/>
        </p:nvSpPr>
        <p:spPr>
          <a:xfrm>
            <a:off x="2215817" y="3209182"/>
            <a:ext cx="435990" cy="435887"/>
          </a:xfrm>
          <a:prstGeom prst="ellipse">
            <a:avLst/>
          </a:prstGeom>
          <a:solidFill>
            <a:srgbClr val="32B8C6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CE5DD2E-1236-4213-A696-1857C28BD339}"/>
              </a:ext>
            </a:extLst>
          </p:cNvPr>
          <p:cNvSpPr/>
          <p:nvPr/>
        </p:nvSpPr>
        <p:spPr>
          <a:xfrm>
            <a:off x="9652098" y="3306362"/>
            <a:ext cx="435990" cy="435887"/>
          </a:xfrm>
          <a:prstGeom prst="ellipse">
            <a:avLst/>
          </a:prstGeom>
          <a:solidFill>
            <a:srgbClr val="6965DD"/>
          </a:soli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F1BB1E0-C172-4516-AAC5-2CFAC758E20B}"/>
              </a:ext>
            </a:extLst>
          </p:cNvPr>
          <p:cNvSpPr/>
          <p:nvPr/>
        </p:nvSpPr>
        <p:spPr>
          <a:xfrm>
            <a:off x="3705639" y="1026195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B9A6FC6-6FC8-4464-A5F7-C6A6E1455DFA}"/>
              </a:ext>
            </a:extLst>
          </p:cNvPr>
          <p:cNvSpPr/>
          <p:nvPr/>
        </p:nvSpPr>
        <p:spPr>
          <a:xfrm>
            <a:off x="8158846" y="5341051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5B5B80-6192-4BAE-93D2-D870870CB58E}"/>
              </a:ext>
            </a:extLst>
          </p:cNvPr>
          <p:cNvSpPr/>
          <p:nvPr/>
        </p:nvSpPr>
        <p:spPr>
          <a:xfrm>
            <a:off x="8158847" y="1026194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62E50E6-A00C-4636-B0B0-343B4E62F11A}"/>
              </a:ext>
            </a:extLst>
          </p:cNvPr>
          <p:cNvSpPr/>
          <p:nvPr/>
        </p:nvSpPr>
        <p:spPr>
          <a:xfrm>
            <a:off x="3655698" y="5239389"/>
            <a:ext cx="438097" cy="437993"/>
          </a:xfrm>
          <a:prstGeom prst="ellipse">
            <a:avLst/>
          </a:prstGeom>
          <a:gradFill>
            <a:gsLst>
              <a:gs pos="0">
                <a:srgbClr val="6965DD"/>
              </a:gs>
              <a:gs pos="100000">
                <a:srgbClr val="32B8C6"/>
              </a:gs>
            </a:gsLst>
            <a:lin ang="5400000" scaled="1"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A77BBA-7653-44EE-988C-FAFD67ADFF67}"/>
              </a:ext>
            </a:extLst>
          </p:cNvPr>
          <p:cNvSpPr txBox="1"/>
          <p:nvPr/>
        </p:nvSpPr>
        <p:spPr>
          <a:xfrm>
            <a:off x="4474048" y="2077108"/>
            <a:ext cx="3423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Electric circuits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0249FE-2553-4EDD-9128-C08C31972BCC}"/>
              </a:ext>
            </a:extLst>
          </p:cNvPr>
          <p:cNvSpPr txBox="1"/>
          <p:nvPr/>
        </p:nvSpPr>
        <p:spPr>
          <a:xfrm>
            <a:off x="4173296" y="2644159"/>
            <a:ext cx="3946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chemeClr val="bg1"/>
                </a:solidFill>
                <a:effectLst>
                  <a:outerShdw dist="63500" dir="5400000" algn="t" rotWithShape="0">
                    <a:prstClr val="black">
                      <a:alpha val="10000"/>
                    </a:prstClr>
                  </a:outerShdw>
                </a:effectLst>
                <a:cs typeface="+mn-ea"/>
                <a:sym typeface="+mn-lt"/>
              </a:rPr>
              <a:t>THANKS</a:t>
            </a:r>
            <a:endParaRPr lang="zh-CN" altLang="en-US" sz="7200" dirty="0">
              <a:solidFill>
                <a:schemeClr val="bg1"/>
              </a:solidFill>
              <a:effectLst>
                <a:outerShdw dist="63500" dir="5400000" algn="t" rotWithShape="0">
                  <a:prstClr val="black">
                    <a:alpha val="10000"/>
                  </a:prst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D128CE-685E-4459-B8FF-8D8D871982E9}"/>
              </a:ext>
            </a:extLst>
          </p:cNvPr>
          <p:cNvCxnSpPr>
            <a:cxnSpLocks/>
          </p:cNvCxnSpPr>
          <p:nvPr/>
        </p:nvCxnSpPr>
        <p:spPr>
          <a:xfrm>
            <a:off x="5103565" y="4107633"/>
            <a:ext cx="2085975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18">
            <a:extLst>
              <a:ext uri="{FF2B5EF4-FFF2-40B4-BE49-F238E27FC236}">
                <a16:creationId xmlns:a16="http://schemas.microsoft.com/office/drawing/2014/main" id="{CB25BC88-71BB-484D-8B97-F177595EED3E}"/>
              </a:ext>
            </a:extLst>
          </p:cNvPr>
          <p:cNvSpPr/>
          <p:nvPr/>
        </p:nvSpPr>
        <p:spPr>
          <a:xfrm>
            <a:off x="4612028" y="4265153"/>
            <a:ext cx="3105069" cy="994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101600" dir="5400000" algn="t" rotWithShape="0">
              <a:srgbClr val="365FA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報告人</a:t>
            </a:r>
            <a:r>
              <a:rPr lang="en-US" altLang="zh-TW" sz="3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:</a:t>
            </a:r>
            <a:r>
              <a:rPr lang="zh-TW" altLang="en-US" sz="3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cs typeface="+mn-ea"/>
                <a:sym typeface="+mn-lt"/>
              </a:rPr>
              <a:t>邱少譽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76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3" grpId="0"/>
      <p:bldP spid="18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684AC6D0-1BE1-4C10-A754-0BD363E04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814866" y="188242"/>
            <a:ext cx="6562268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9" y="1301058"/>
            <a:ext cx="18199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01</a:t>
            </a:r>
            <a:endParaRPr lang="zh-CN" altLang="en-US" sz="115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3984590" y="3269462"/>
            <a:ext cx="450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summary</a:t>
            </a:r>
            <a:endParaRPr lang="zh-CN" altLang="en-US" sz="72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245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ṡļidé">
            <a:extLst>
              <a:ext uri="{FF2B5EF4-FFF2-40B4-BE49-F238E27FC236}">
                <a16:creationId xmlns:a16="http://schemas.microsoft.com/office/drawing/2014/main" id="{27664334-685C-4683-B9FB-A9D01AC2096E}"/>
              </a:ext>
            </a:extLst>
          </p:cNvPr>
          <p:cNvSpPr txBox="1"/>
          <p:nvPr/>
        </p:nvSpPr>
        <p:spPr bwMode="auto">
          <a:xfrm>
            <a:off x="-101101" y="1753251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altLang="zh-TW" sz="4000" dirty="0"/>
          </a:p>
        </p:txBody>
      </p:sp>
      <p:sp>
        <p:nvSpPr>
          <p:cNvPr id="8" name="ïṧļiḋè">
            <a:extLst>
              <a:ext uri="{FF2B5EF4-FFF2-40B4-BE49-F238E27FC236}">
                <a16:creationId xmlns:a16="http://schemas.microsoft.com/office/drawing/2014/main" id="{B1327D7B-B62E-4791-B97E-80713328F5D7}"/>
              </a:ext>
            </a:extLst>
          </p:cNvPr>
          <p:cNvSpPr txBox="1"/>
          <p:nvPr/>
        </p:nvSpPr>
        <p:spPr bwMode="auto">
          <a:xfrm>
            <a:off x="918991" y="3222058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The </a:t>
            </a:r>
            <a:r>
              <a:rPr lang="en-US" altLang="zh-TW" sz="2800" i="1" dirty="0">
                <a:solidFill>
                  <a:srgbClr val="21242C"/>
                </a:solidFill>
                <a:latin typeface="inherit"/>
              </a:rPr>
              <a:t>natural response</a:t>
            </a:r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 is what the circuit does including the initial conditions,</a:t>
            </a:r>
          </a:p>
          <a:p>
            <a:pPr fontAlgn="base"/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 but with the input suppressed.</a:t>
            </a:r>
          </a:p>
          <a:p>
            <a:endParaRPr lang="en-US" altLang="zh-TW" sz="4000" b="1" dirty="0"/>
          </a:p>
        </p:txBody>
      </p:sp>
      <p:sp>
        <p:nvSpPr>
          <p:cNvPr id="10" name="îṥļîḑé">
            <a:extLst>
              <a:ext uri="{FF2B5EF4-FFF2-40B4-BE49-F238E27FC236}">
                <a16:creationId xmlns:a16="http://schemas.microsoft.com/office/drawing/2014/main" id="{B1E5B7BC-7C22-4C0E-80F9-D9D35DAD2765}"/>
              </a:ext>
            </a:extLst>
          </p:cNvPr>
          <p:cNvSpPr txBox="1"/>
          <p:nvPr/>
        </p:nvSpPr>
        <p:spPr bwMode="auto">
          <a:xfrm>
            <a:off x="918991" y="4837759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The </a:t>
            </a:r>
            <a:r>
              <a:rPr lang="en-US" altLang="zh-TW" sz="2800" i="1" dirty="0">
                <a:solidFill>
                  <a:srgbClr val="21242C"/>
                </a:solidFill>
                <a:latin typeface="inherit"/>
              </a:rPr>
              <a:t>total response</a:t>
            </a:r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 is the sum of the </a:t>
            </a:r>
            <a:r>
              <a:rPr lang="en-US" altLang="zh-TW" sz="2800" i="1" dirty="0">
                <a:solidFill>
                  <a:srgbClr val="21242C"/>
                </a:solidFill>
                <a:latin typeface="inherit"/>
              </a:rPr>
              <a:t>forced response</a:t>
            </a:r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 plus the </a:t>
            </a:r>
            <a:r>
              <a:rPr lang="en-US" altLang="zh-TW" sz="2800" i="1" dirty="0">
                <a:solidFill>
                  <a:srgbClr val="21242C"/>
                </a:solidFill>
                <a:latin typeface="inherit"/>
              </a:rPr>
              <a:t>natural response</a:t>
            </a:r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. </a:t>
            </a:r>
          </a:p>
          <a:p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These responses can be combined using the principle of superposition</a:t>
            </a:r>
          </a:p>
          <a:p>
            <a:r>
              <a:rPr lang="en-US" altLang="zh-TW" sz="2800" dirty="0"/>
              <a:t>(temporary part + permanent part)</a:t>
            </a:r>
            <a:endParaRPr lang="en-US" altLang="zh-TW" sz="28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1F1515-B02C-4F24-B0D2-A3465B464645}"/>
              </a:ext>
            </a:extLst>
          </p:cNvPr>
          <p:cNvCxnSpPr>
            <a:cxnSpLocks/>
          </p:cNvCxnSpPr>
          <p:nvPr/>
        </p:nvCxnSpPr>
        <p:spPr>
          <a:xfrm>
            <a:off x="918991" y="2974402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285BE1-912F-4D4B-9153-F60243B9A3B1}"/>
              </a:ext>
            </a:extLst>
          </p:cNvPr>
          <p:cNvCxnSpPr>
            <a:cxnSpLocks/>
          </p:cNvCxnSpPr>
          <p:nvPr/>
        </p:nvCxnSpPr>
        <p:spPr>
          <a:xfrm>
            <a:off x="918991" y="4590102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išľíḓe">
            <a:extLst>
              <a:ext uri="{FF2B5EF4-FFF2-40B4-BE49-F238E27FC236}">
                <a16:creationId xmlns:a16="http://schemas.microsoft.com/office/drawing/2014/main" id="{261C855F-1B13-4A26-9CB8-3073E03FA97D}"/>
              </a:ext>
            </a:extLst>
          </p:cNvPr>
          <p:cNvGrpSpPr/>
          <p:nvPr/>
        </p:nvGrpSpPr>
        <p:grpSpPr>
          <a:xfrm>
            <a:off x="224175" y="3232159"/>
            <a:ext cx="549134" cy="549139"/>
            <a:chOff x="6008181" y="3028663"/>
            <a:chExt cx="537820" cy="537824"/>
          </a:xfrm>
        </p:grpSpPr>
        <p:sp>
          <p:nvSpPr>
            <p:cNvPr id="18" name="îśļîďè">
              <a:extLst>
                <a:ext uri="{FF2B5EF4-FFF2-40B4-BE49-F238E27FC236}">
                  <a16:creationId xmlns:a16="http://schemas.microsoft.com/office/drawing/2014/main" id="{6ABB322D-3D3F-4AF0-9EF5-54AF5CC6B2FD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9" name="iśḻiḓè">
              <a:extLst>
                <a:ext uri="{FF2B5EF4-FFF2-40B4-BE49-F238E27FC236}">
                  <a16:creationId xmlns:a16="http://schemas.microsoft.com/office/drawing/2014/main" id="{B7802F8E-6273-4A57-9600-5E42118ADC92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ïśḻiḓè">
            <a:extLst>
              <a:ext uri="{FF2B5EF4-FFF2-40B4-BE49-F238E27FC236}">
                <a16:creationId xmlns:a16="http://schemas.microsoft.com/office/drawing/2014/main" id="{1E3216FD-BC64-433E-89BF-CC842B881EE6}"/>
              </a:ext>
            </a:extLst>
          </p:cNvPr>
          <p:cNvGrpSpPr/>
          <p:nvPr/>
        </p:nvGrpSpPr>
        <p:grpSpPr>
          <a:xfrm>
            <a:off x="224175" y="4810781"/>
            <a:ext cx="549134" cy="549139"/>
            <a:chOff x="6008181" y="3028663"/>
            <a:chExt cx="537820" cy="537824"/>
          </a:xfrm>
        </p:grpSpPr>
        <p:sp>
          <p:nvSpPr>
            <p:cNvPr id="16" name="íşḷíḑé">
              <a:extLst>
                <a:ext uri="{FF2B5EF4-FFF2-40B4-BE49-F238E27FC236}">
                  <a16:creationId xmlns:a16="http://schemas.microsoft.com/office/drawing/2014/main" id="{155987B5-4ACF-4335-98BE-176FD115C96C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7" name="iṣľiḍè">
              <a:extLst>
                <a:ext uri="{FF2B5EF4-FFF2-40B4-BE49-F238E27FC236}">
                  <a16:creationId xmlns:a16="http://schemas.microsoft.com/office/drawing/2014/main" id="{059668F8-84EF-4C09-B87A-0D3BEC171670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DC95DD-64C6-4BC3-9645-E4D9D35C0808}"/>
              </a:ext>
            </a:extLst>
          </p:cNvPr>
          <p:cNvGrpSpPr/>
          <p:nvPr/>
        </p:nvGrpSpPr>
        <p:grpSpPr>
          <a:xfrm>
            <a:off x="254000" y="393339"/>
            <a:ext cx="708856" cy="706112"/>
            <a:chOff x="2682240" y="163056"/>
            <a:chExt cx="7045515" cy="6640860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9101A1D2-B51C-48FF-8EFA-2F728AD94714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8E0B34-E639-4F04-B8E6-36E5B172FDCB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F3FAB4F-43D4-4A2D-B34A-4BF3F23B8FC3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63B97FD5-D4D2-4B87-AC79-106FC9BD1ECE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98B58B-0526-4FDA-9010-0C0865596B90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D2ADF5-EBCE-4510-A141-EF83FE17B359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1842BB7-1C2D-4C23-B250-2A1DA6FBBD76}"/>
              </a:ext>
            </a:extLst>
          </p:cNvPr>
          <p:cNvSpPr txBox="1"/>
          <p:nvPr/>
        </p:nvSpPr>
        <p:spPr>
          <a:xfrm>
            <a:off x="1197441" y="391565"/>
            <a:ext cx="323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Summary</a:t>
            </a:r>
            <a:endParaRPr lang="zh-CN" altLang="en-US" sz="40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ïṧļiḋè">
            <a:extLst>
              <a:ext uri="{FF2B5EF4-FFF2-40B4-BE49-F238E27FC236}">
                <a16:creationId xmlns:a16="http://schemas.microsoft.com/office/drawing/2014/main" id="{9DDA03C9-6F08-49E1-B317-23CD12F83D62}"/>
              </a:ext>
            </a:extLst>
          </p:cNvPr>
          <p:cNvSpPr txBox="1"/>
          <p:nvPr/>
        </p:nvSpPr>
        <p:spPr bwMode="auto">
          <a:xfrm>
            <a:off x="828300" y="1678109"/>
            <a:ext cx="5056936" cy="100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The </a:t>
            </a:r>
            <a:r>
              <a:rPr lang="en-US" altLang="zh-TW" sz="2800" i="1" dirty="0">
                <a:solidFill>
                  <a:srgbClr val="21242C"/>
                </a:solidFill>
                <a:latin typeface="inherit"/>
              </a:rPr>
              <a:t>forced response</a:t>
            </a:r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 is what the circuit does with the sources turned on,</a:t>
            </a:r>
          </a:p>
          <a:p>
            <a:r>
              <a:rPr lang="en-US" altLang="zh-TW" sz="2800" dirty="0">
                <a:solidFill>
                  <a:srgbClr val="21242C"/>
                </a:solidFill>
                <a:latin typeface="inherit"/>
              </a:rPr>
              <a:t> but with the initial conditions set to zero</a:t>
            </a:r>
            <a:r>
              <a:rPr lang="en-US" altLang="zh-TW" sz="2800" dirty="0"/>
              <a:t>(stored energy + independent source)</a:t>
            </a:r>
          </a:p>
          <a:p>
            <a:endParaRPr lang="en-US" altLang="zh-TW" sz="4000" b="1" dirty="0"/>
          </a:p>
        </p:txBody>
      </p:sp>
      <p:grpSp>
        <p:nvGrpSpPr>
          <p:cNvPr id="22" name="išľíḓe">
            <a:extLst>
              <a:ext uri="{FF2B5EF4-FFF2-40B4-BE49-F238E27FC236}">
                <a16:creationId xmlns:a16="http://schemas.microsoft.com/office/drawing/2014/main" id="{228F0531-A159-47DF-BE25-038F3E2708AE}"/>
              </a:ext>
            </a:extLst>
          </p:cNvPr>
          <p:cNvGrpSpPr/>
          <p:nvPr/>
        </p:nvGrpSpPr>
        <p:grpSpPr>
          <a:xfrm>
            <a:off x="133484" y="1688211"/>
            <a:ext cx="549134" cy="549139"/>
            <a:chOff x="6008181" y="3028663"/>
            <a:chExt cx="537820" cy="537824"/>
          </a:xfrm>
        </p:grpSpPr>
        <p:sp>
          <p:nvSpPr>
            <p:cNvPr id="23" name="îśļîďè">
              <a:extLst>
                <a:ext uri="{FF2B5EF4-FFF2-40B4-BE49-F238E27FC236}">
                  <a16:creationId xmlns:a16="http://schemas.microsoft.com/office/drawing/2014/main" id="{4A95EC84-61B1-4EFE-B9F2-D3CF31E10295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24" name="iśḻiḓè">
              <a:extLst>
                <a:ext uri="{FF2B5EF4-FFF2-40B4-BE49-F238E27FC236}">
                  <a16:creationId xmlns:a16="http://schemas.microsoft.com/office/drawing/2014/main" id="{632D6A3C-A33B-4FB7-A652-A8DFAA2D1CC2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94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0EF18686-E9DA-4F81-BFA4-DAAF626BDC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269067" y="188242"/>
            <a:ext cx="7687733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8" y="1301058"/>
            <a:ext cx="17736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02</a:t>
            </a:r>
            <a:endParaRPr lang="zh-CN" altLang="en-US" sz="115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2539606" y="3062293"/>
            <a:ext cx="69097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STEP RESPONSE’s constitute</a:t>
            </a:r>
            <a:endParaRPr lang="zh-CN" altLang="en-US" sz="72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54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ṡļidé">
            <a:extLst>
              <a:ext uri="{FF2B5EF4-FFF2-40B4-BE49-F238E27FC236}">
                <a16:creationId xmlns:a16="http://schemas.microsoft.com/office/drawing/2014/main" id="{27664334-685C-4683-B9FB-A9D01AC2096E}"/>
              </a:ext>
            </a:extLst>
          </p:cNvPr>
          <p:cNvSpPr txBox="1"/>
          <p:nvPr/>
        </p:nvSpPr>
        <p:spPr bwMode="auto">
          <a:xfrm>
            <a:off x="962856" y="1307007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4000" dirty="0"/>
              <a:t>Total response (usually seen as this two directions)</a:t>
            </a:r>
          </a:p>
        </p:txBody>
      </p:sp>
      <p:sp>
        <p:nvSpPr>
          <p:cNvPr id="8" name="ïṧļiḋè">
            <a:extLst>
              <a:ext uri="{FF2B5EF4-FFF2-40B4-BE49-F238E27FC236}">
                <a16:creationId xmlns:a16="http://schemas.microsoft.com/office/drawing/2014/main" id="{B1327D7B-B62E-4791-B97E-80713328F5D7}"/>
              </a:ext>
            </a:extLst>
          </p:cNvPr>
          <p:cNvSpPr txBox="1"/>
          <p:nvPr/>
        </p:nvSpPr>
        <p:spPr bwMode="auto">
          <a:xfrm>
            <a:off x="1982948" y="2775814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4000" b="1" dirty="0"/>
              <a:t>1.natural response + forced response</a:t>
            </a:r>
          </a:p>
          <a:p>
            <a:r>
              <a:rPr lang="en-US" altLang="zh-TW" sz="4000" dirty="0"/>
              <a:t>(stored energy + independent source)</a:t>
            </a:r>
          </a:p>
          <a:p>
            <a:endParaRPr lang="en-US" altLang="zh-TW" sz="4000" b="1" dirty="0"/>
          </a:p>
        </p:txBody>
      </p:sp>
      <p:sp>
        <p:nvSpPr>
          <p:cNvPr id="10" name="îṥļîḑé">
            <a:extLst>
              <a:ext uri="{FF2B5EF4-FFF2-40B4-BE49-F238E27FC236}">
                <a16:creationId xmlns:a16="http://schemas.microsoft.com/office/drawing/2014/main" id="{B1E5B7BC-7C22-4C0E-80F9-D9D35DAD2765}"/>
              </a:ext>
            </a:extLst>
          </p:cNvPr>
          <p:cNvSpPr txBox="1"/>
          <p:nvPr/>
        </p:nvSpPr>
        <p:spPr bwMode="auto">
          <a:xfrm>
            <a:off x="1982948" y="4391515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4000" b="1" dirty="0"/>
              <a:t>2. Homogeneous solution + Particular solution</a:t>
            </a:r>
            <a:r>
              <a:rPr lang="en-US" altLang="zh-TW" sz="4000" dirty="0"/>
              <a:t> </a:t>
            </a:r>
          </a:p>
          <a:p>
            <a:r>
              <a:rPr lang="en-US" altLang="zh-TW" sz="4000" dirty="0"/>
              <a:t>(temporary part + permanent part)</a:t>
            </a:r>
            <a:endParaRPr lang="en-US" altLang="zh-TW" sz="4000" b="1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1F1515-B02C-4F24-B0D2-A3465B464645}"/>
              </a:ext>
            </a:extLst>
          </p:cNvPr>
          <p:cNvCxnSpPr>
            <a:cxnSpLocks/>
          </p:cNvCxnSpPr>
          <p:nvPr/>
        </p:nvCxnSpPr>
        <p:spPr>
          <a:xfrm>
            <a:off x="1982948" y="2528158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285BE1-912F-4D4B-9153-F60243B9A3B1}"/>
              </a:ext>
            </a:extLst>
          </p:cNvPr>
          <p:cNvCxnSpPr>
            <a:cxnSpLocks/>
          </p:cNvCxnSpPr>
          <p:nvPr/>
        </p:nvCxnSpPr>
        <p:spPr>
          <a:xfrm>
            <a:off x="1982948" y="4143858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išľíḓe">
            <a:extLst>
              <a:ext uri="{FF2B5EF4-FFF2-40B4-BE49-F238E27FC236}">
                <a16:creationId xmlns:a16="http://schemas.microsoft.com/office/drawing/2014/main" id="{261C855F-1B13-4A26-9CB8-3073E03FA97D}"/>
              </a:ext>
            </a:extLst>
          </p:cNvPr>
          <p:cNvGrpSpPr/>
          <p:nvPr/>
        </p:nvGrpSpPr>
        <p:grpSpPr>
          <a:xfrm>
            <a:off x="1288132" y="2785915"/>
            <a:ext cx="549134" cy="549139"/>
            <a:chOff x="6008181" y="3028663"/>
            <a:chExt cx="537820" cy="537824"/>
          </a:xfrm>
        </p:grpSpPr>
        <p:sp>
          <p:nvSpPr>
            <p:cNvPr id="18" name="îśļîďè">
              <a:extLst>
                <a:ext uri="{FF2B5EF4-FFF2-40B4-BE49-F238E27FC236}">
                  <a16:creationId xmlns:a16="http://schemas.microsoft.com/office/drawing/2014/main" id="{6ABB322D-3D3F-4AF0-9EF5-54AF5CC6B2FD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9" name="iśḻiḓè">
              <a:extLst>
                <a:ext uri="{FF2B5EF4-FFF2-40B4-BE49-F238E27FC236}">
                  <a16:creationId xmlns:a16="http://schemas.microsoft.com/office/drawing/2014/main" id="{B7802F8E-6273-4A57-9600-5E42118ADC92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ïśḻiḓè">
            <a:extLst>
              <a:ext uri="{FF2B5EF4-FFF2-40B4-BE49-F238E27FC236}">
                <a16:creationId xmlns:a16="http://schemas.microsoft.com/office/drawing/2014/main" id="{1E3216FD-BC64-433E-89BF-CC842B881EE6}"/>
              </a:ext>
            </a:extLst>
          </p:cNvPr>
          <p:cNvGrpSpPr/>
          <p:nvPr/>
        </p:nvGrpSpPr>
        <p:grpSpPr>
          <a:xfrm>
            <a:off x="1288132" y="4364537"/>
            <a:ext cx="549134" cy="549139"/>
            <a:chOff x="6008181" y="3028663"/>
            <a:chExt cx="537820" cy="537824"/>
          </a:xfrm>
        </p:grpSpPr>
        <p:sp>
          <p:nvSpPr>
            <p:cNvPr id="16" name="íşḷíḑé">
              <a:extLst>
                <a:ext uri="{FF2B5EF4-FFF2-40B4-BE49-F238E27FC236}">
                  <a16:creationId xmlns:a16="http://schemas.microsoft.com/office/drawing/2014/main" id="{155987B5-4ACF-4335-98BE-176FD115C96C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7" name="iṣľiḍè">
              <a:extLst>
                <a:ext uri="{FF2B5EF4-FFF2-40B4-BE49-F238E27FC236}">
                  <a16:creationId xmlns:a16="http://schemas.microsoft.com/office/drawing/2014/main" id="{059668F8-84EF-4C09-B87A-0D3BEC171670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DC95DD-64C6-4BC3-9645-E4D9D35C0808}"/>
              </a:ext>
            </a:extLst>
          </p:cNvPr>
          <p:cNvGrpSpPr/>
          <p:nvPr/>
        </p:nvGrpSpPr>
        <p:grpSpPr>
          <a:xfrm>
            <a:off x="254000" y="393339"/>
            <a:ext cx="708856" cy="706112"/>
            <a:chOff x="2682240" y="163056"/>
            <a:chExt cx="7045515" cy="6640860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9101A1D2-B51C-48FF-8EFA-2F728AD94714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8E0B34-E639-4F04-B8E6-36E5B172FDCB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F3FAB4F-43D4-4A2D-B34A-4BF3F23B8FC3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63B97FD5-D4D2-4B87-AC79-106FC9BD1ECE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98B58B-0526-4FDA-9010-0C0865596B90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D2ADF5-EBCE-4510-A141-EF83FE17B359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1842BB7-1C2D-4C23-B250-2A1DA6FBBD76}"/>
              </a:ext>
            </a:extLst>
          </p:cNvPr>
          <p:cNvSpPr txBox="1"/>
          <p:nvPr/>
        </p:nvSpPr>
        <p:spPr>
          <a:xfrm>
            <a:off x="1197441" y="391565"/>
            <a:ext cx="323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Total response</a:t>
            </a:r>
            <a:endParaRPr lang="zh-CN" altLang="en-US" sz="40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977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ṧļiḋè">
            <a:extLst>
              <a:ext uri="{FF2B5EF4-FFF2-40B4-BE49-F238E27FC236}">
                <a16:creationId xmlns:a16="http://schemas.microsoft.com/office/drawing/2014/main" id="{B1327D7B-B62E-4791-B97E-80713328F5D7}"/>
              </a:ext>
            </a:extLst>
          </p:cNvPr>
          <p:cNvSpPr txBox="1"/>
          <p:nvPr/>
        </p:nvSpPr>
        <p:spPr bwMode="auto">
          <a:xfrm>
            <a:off x="1892257" y="1675147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4000" b="1" dirty="0">
                <a:solidFill>
                  <a:srgbClr val="21242C"/>
                </a:solidFill>
                <a:latin typeface="Lato" panose="020F0502020204030203" pitchFamily="34" charset="0"/>
              </a:rPr>
              <a:t>1.carry out t=0- &amp;t=&gt;∞(initial and final state)</a:t>
            </a:r>
          </a:p>
        </p:txBody>
      </p:sp>
      <p:sp>
        <p:nvSpPr>
          <p:cNvPr id="10" name="îṥļîḑé">
            <a:extLst>
              <a:ext uri="{FF2B5EF4-FFF2-40B4-BE49-F238E27FC236}">
                <a16:creationId xmlns:a16="http://schemas.microsoft.com/office/drawing/2014/main" id="{B1E5B7BC-7C22-4C0E-80F9-D9D35DAD2765}"/>
              </a:ext>
            </a:extLst>
          </p:cNvPr>
          <p:cNvSpPr txBox="1"/>
          <p:nvPr/>
        </p:nvSpPr>
        <p:spPr bwMode="auto">
          <a:xfrm>
            <a:off x="1906428" y="2906839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4000" b="1" dirty="0">
                <a:solidFill>
                  <a:srgbClr val="21242C"/>
                </a:solidFill>
                <a:latin typeface="Lato" panose="020F0502020204030203" pitchFamily="34" charset="0"/>
              </a:rPr>
              <a:t>2.obtain solution to differential equation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1F1515-B02C-4F24-B0D2-A3465B464645}"/>
              </a:ext>
            </a:extLst>
          </p:cNvPr>
          <p:cNvCxnSpPr>
            <a:cxnSpLocks/>
          </p:cNvCxnSpPr>
          <p:nvPr/>
        </p:nvCxnSpPr>
        <p:spPr>
          <a:xfrm>
            <a:off x="1892257" y="1427491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285BE1-912F-4D4B-9153-F60243B9A3B1}"/>
              </a:ext>
            </a:extLst>
          </p:cNvPr>
          <p:cNvCxnSpPr>
            <a:cxnSpLocks/>
          </p:cNvCxnSpPr>
          <p:nvPr/>
        </p:nvCxnSpPr>
        <p:spPr>
          <a:xfrm>
            <a:off x="1906428" y="2659182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išľíḓe">
            <a:extLst>
              <a:ext uri="{FF2B5EF4-FFF2-40B4-BE49-F238E27FC236}">
                <a16:creationId xmlns:a16="http://schemas.microsoft.com/office/drawing/2014/main" id="{261C855F-1B13-4A26-9CB8-3073E03FA97D}"/>
              </a:ext>
            </a:extLst>
          </p:cNvPr>
          <p:cNvGrpSpPr/>
          <p:nvPr/>
        </p:nvGrpSpPr>
        <p:grpSpPr>
          <a:xfrm>
            <a:off x="1197441" y="1685248"/>
            <a:ext cx="549134" cy="549139"/>
            <a:chOff x="6008181" y="3028663"/>
            <a:chExt cx="537820" cy="537824"/>
          </a:xfrm>
        </p:grpSpPr>
        <p:sp>
          <p:nvSpPr>
            <p:cNvPr id="18" name="îśļîďè">
              <a:extLst>
                <a:ext uri="{FF2B5EF4-FFF2-40B4-BE49-F238E27FC236}">
                  <a16:creationId xmlns:a16="http://schemas.microsoft.com/office/drawing/2014/main" id="{6ABB322D-3D3F-4AF0-9EF5-54AF5CC6B2FD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9" name="iśḻiḓè">
              <a:extLst>
                <a:ext uri="{FF2B5EF4-FFF2-40B4-BE49-F238E27FC236}">
                  <a16:creationId xmlns:a16="http://schemas.microsoft.com/office/drawing/2014/main" id="{B7802F8E-6273-4A57-9600-5E42118ADC92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ïśḻiḓè">
            <a:extLst>
              <a:ext uri="{FF2B5EF4-FFF2-40B4-BE49-F238E27FC236}">
                <a16:creationId xmlns:a16="http://schemas.microsoft.com/office/drawing/2014/main" id="{1E3216FD-BC64-433E-89BF-CC842B881EE6}"/>
              </a:ext>
            </a:extLst>
          </p:cNvPr>
          <p:cNvGrpSpPr/>
          <p:nvPr/>
        </p:nvGrpSpPr>
        <p:grpSpPr>
          <a:xfrm>
            <a:off x="1211612" y="2879861"/>
            <a:ext cx="549134" cy="549139"/>
            <a:chOff x="6008181" y="3028663"/>
            <a:chExt cx="537820" cy="537824"/>
          </a:xfrm>
        </p:grpSpPr>
        <p:sp>
          <p:nvSpPr>
            <p:cNvPr id="16" name="íşḷíḑé">
              <a:extLst>
                <a:ext uri="{FF2B5EF4-FFF2-40B4-BE49-F238E27FC236}">
                  <a16:creationId xmlns:a16="http://schemas.microsoft.com/office/drawing/2014/main" id="{155987B5-4ACF-4335-98BE-176FD115C96C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7" name="iṣľiḍè">
              <a:extLst>
                <a:ext uri="{FF2B5EF4-FFF2-40B4-BE49-F238E27FC236}">
                  <a16:creationId xmlns:a16="http://schemas.microsoft.com/office/drawing/2014/main" id="{059668F8-84EF-4C09-B87A-0D3BEC171670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DC95DD-64C6-4BC3-9645-E4D9D35C0808}"/>
              </a:ext>
            </a:extLst>
          </p:cNvPr>
          <p:cNvGrpSpPr/>
          <p:nvPr/>
        </p:nvGrpSpPr>
        <p:grpSpPr>
          <a:xfrm>
            <a:off x="254000" y="393339"/>
            <a:ext cx="708856" cy="706112"/>
            <a:chOff x="2682240" y="163056"/>
            <a:chExt cx="7045515" cy="6640860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9101A1D2-B51C-48FF-8EFA-2F728AD94714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8E0B34-E639-4F04-B8E6-36E5B172FDCB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F3FAB4F-43D4-4A2D-B34A-4BF3F23B8FC3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63B97FD5-D4D2-4B87-AC79-106FC9BD1ECE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98B58B-0526-4FDA-9010-0C0865596B90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D2ADF5-EBCE-4510-A141-EF83FE17B359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1842BB7-1C2D-4C23-B250-2A1DA6FBBD76}"/>
              </a:ext>
            </a:extLst>
          </p:cNvPr>
          <p:cNvSpPr txBox="1"/>
          <p:nvPr/>
        </p:nvSpPr>
        <p:spPr>
          <a:xfrm>
            <a:off x="1197441" y="391565"/>
            <a:ext cx="3237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Main steps</a:t>
            </a:r>
            <a:endParaRPr lang="zh-CN" altLang="en-US" sz="40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ïṧļiḋè">
            <a:extLst>
              <a:ext uri="{FF2B5EF4-FFF2-40B4-BE49-F238E27FC236}">
                <a16:creationId xmlns:a16="http://schemas.microsoft.com/office/drawing/2014/main" id="{73BC4D46-F9BC-4107-BCA8-8F64F8BCFA13}"/>
              </a:ext>
            </a:extLst>
          </p:cNvPr>
          <p:cNvSpPr txBox="1"/>
          <p:nvPr/>
        </p:nvSpPr>
        <p:spPr bwMode="auto">
          <a:xfrm>
            <a:off x="1941728" y="4057130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4000" b="1" dirty="0">
                <a:solidFill>
                  <a:srgbClr val="21242C"/>
                </a:solidFill>
                <a:latin typeface="Lato" panose="020F0502020204030203" pitchFamily="34" charset="0"/>
              </a:rPr>
              <a:t>3.Then you will find the answer </a:t>
            </a:r>
          </a:p>
        </p:txBody>
      </p:sp>
      <p:sp>
        <p:nvSpPr>
          <p:cNvPr id="22" name="îṥļîḑé">
            <a:extLst>
              <a:ext uri="{FF2B5EF4-FFF2-40B4-BE49-F238E27FC236}">
                <a16:creationId xmlns:a16="http://schemas.microsoft.com/office/drawing/2014/main" id="{91FD0F27-20B9-4916-91D2-DFFF46EB011F}"/>
              </a:ext>
            </a:extLst>
          </p:cNvPr>
          <p:cNvSpPr txBox="1"/>
          <p:nvPr/>
        </p:nvSpPr>
        <p:spPr bwMode="auto">
          <a:xfrm>
            <a:off x="1955899" y="5288822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4000" b="1" dirty="0">
                <a:solidFill>
                  <a:srgbClr val="21242C"/>
                </a:solidFill>
                <a:latin typeface="Lato" panose="020F0502020204030203" pitchFamily="34" charset="0"/>
              </a:rPr>
              <a:t>Important formula</a:t>
            </a:r>
          </a:p>
          <a:p>
            <a:r>
              <a:rPr lang="en-US" altLang="zh-TW" sz="4000" b="1" dirty="0">
                <a:solidFill>
                  <a:srgbClr val="21242C"/>
                </a:solidFill>
                <a:latin typeface="Lato" panose="020F0502020204030203" pitchFamily="34" charset="0"/>
              </a:rPr>
              <a:t>For inductor</a:t>
            </a:r>
          </a:p>
        </p:txBody>
      </p:sp>
      <p:cxnSp>
        <p:nvCxnSpPr>
          <p:cNvPr id="23" name="直接连接符 11">
            <a:extLst>
              <a:ext uri="{FF2B5EF4-FFF2-40B4-BE49-F238E27FC236}">
                <a16:creationId xmlns:a16="http://schemas.microsoft.com/office/drawing/2014/main" id="{02F30365-38B6-40F2-8E07-6293FB13BCA8}"/>
              </a:ext>
            </a:extLst>
          </p:cNvPr>
          <p:cNvCxnSpPr>
            <a:cxnSpLocks/>
          </p:cNvCxnSpPr>
          <p:nvPr/>
        </p:nvCxnSpPr>
        <p:spPr>
          <a:xfrm>
            <a:off x="1941728" y="3809474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2">
            <a:extLst>
              <a:ext uri="{FF2B5EF4-FFF2-40B4-BE49-F238E27FC236}">
                <a16:creationId xmlns:a16="http://schemas.microsoft.com/office/drawing/2014/main" id="{2DAD8C50-F86B-4164-A3DE-76E653D3D039}"/>
              </a:ext>
            </a:extLst>
          </p:cNvPr>
          <p:cNvCxnSpPr>
            <a:cxnSpLocks/>
          </p:cNvCxnSpPr>
          <p:nvPr/>
        </p:nvCxnSpPr>
        <p:spPr>
          <a:xfrm>
            <a:off x="1955899" y="5041165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išľíḓe">
            <a:extLst>
              <a:ext uri="{FF2B5EF4-FFF2-40B4-BE49-F238E27FC236}">
                <a16:creationId xmlns:a16="http://schemas.microsoft.com/office/drawing/2014/main" id="{495628A8-CA9F-4A9D-AF76-6228AEC16055}"/>
              </a:ext>
            </a:extLst>
          </p:cNvPr>
          <p:cNvGrpSpPr/>
          <p:nvPr/>
        </p:nvGrpSpPr>
        <p:grpSpPr>
          <a:xfrm>
            <a:off x="1246912" y="4067231"/>
            <a:ext cx="549134" cy="549139"/>
            <a:chOff x="6008181" y="3028663"/>
            <a:chExt cx="537820" cy="537824"/>
          </a:xfrm>
        </p:grpSpPr>
        <p:sp>
          <p:nvSpPr>
            <p:cNvPr id="26" name="îśļîďè">
              <a:extLst>
                <a:ext uri="{FF2B5EF4-FFF2-40B4-BE49-F238E27FC236}">
                  <a16:creationId xmlns:a16="http://schemas.microsoft.com/office/drawing/2014/main" id="{57C12265-894F-4B20-B1F9-27A180B8F534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27" name="iśḻiḓè">
              <a:extLst>
                <a:ext uri="{FF2B5EF4-FFF2-40B4-BE49-F238E27FC236}">
                  <a16:creationId xmlns:a16="http://schemas.microsoft.com/office/drawing/2014/main" id="{CD1768D2-D474-4E38-8EB5-A1D13FD5A73B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ïśḻiḓè">
            <a:extLst>
              <a:ext uri="{FF2B5EF4-FFF2-40B4-BE49-F238E27FC236}">
                <a16:creationId xmlns:a16="http://schemas.microsoft.com/office/drawing/2014/main" id="{EC38E995-6980-4DD0-BD82-2BA96C294538}"/>
              </a:ext>
            </a:extLst>
          </p:cNvPr>
          <p:cNvGrpSpPr/>
          <p:nvPr/>
        </p:nvGrpSpPr>
        <p:grpSpPr>
          <a:xfrm>
            <a:off x="1261083" y="5261844"/>
            <a:ext cx="549134" cy="549139"/>
            <a:chOff x="6008181" y="3028663"/>
            <a:chExt cx="537820" cy="537824"/>
          </a:xfrm>
        </p:grpSpPr>
        <p:sp>
          <p:nvSpPr>
            <p:cNvPr id="29" name="íşḷíḑé">
              <a:extLst>
                <a:ext uri="{FF2B5EF4-FFF2-40B4-BE49-F238E27FC236}">
                  <a16:creationId xmlns:a16="http://schemas.microsoft.com/office/drawing/2014/main" id="{A21183FE-742D-45F9-AD1F-8F6DE7C4A10D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30" name="iṣľiḍè">
              <a:extLst>
                <a:ext uri="{FF2B5EF4-FFF2-40B4-BE49-F238E27FC236}">
                  <a16:creationId xmlns:a16="http://schemas.microsoft.com/office/drawing/2014/main" id="{491321A6-39B3-4C55-990A-7C32981F8509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F79C5602-11F7-49E0-BE7E-0C72F1216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548" y="5308355"/>
            <a:ext cx="5120578" cy="10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2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具&#10;&#10;描述已自动生成">
            <a:extLst>
              <a:ext uri="{FF2B5EF4-FFF2-40B4-BE49-F238E27FC236}">
                <a16:creationId xmlns:a16="http://schemas.microsoft.com/office/drawing/2014/main" id="{B2AA046F-6BEF-4F0D-996A-58ACD4D125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356DFD3-91C8-4A7D-A9DA-1611F73A28E6}"/>
              </a:ext>
            </a:extLst>
          </p:cNvPr>
          <p:cNvSpPr/>
          <p:nvPr/>
        </p:nvSpPr>
        <p:spPr>
          <a:xfrm>
            <a:off x="2051228" y="-662940"/>
            <a:ext cx="8089544" cy="8183880"/>
          </a:xfrm>
          <a:prstGeom prst="ellipse">
            <a:avLst/>
          </a:prstGeom>
          <a:noFill/>
          <a:ln w="38100">
            <a:solidFill>
              <a:srgbClr val="6965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AE8BA3-6E32-4E46-84CE-20DD82091AB5}"/>
              </a:ext>
            </a:extLst>
          </p:cNvPr>
          <p:cNvGrpSpPr/>
          <p:nvPr/>
        </p:nvGrpSpPr>
        <p:grpSpPr>
          <a:xfrm>
            <a:off x="2814866" y="188242"/>
            <a:ext cx="6562268" cy="6481516"/>
            <a:chOff x="2682240" y="163056"/>
            <a:chExt cx="7045515" cy="6640860"/>
          </a:xfrm>
        </p:grpSpPr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FAA59E06-2A2F-4A4F-9D4D-A0846582EED9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A488728-7270-4B8D-9AC1-24826E9DC94F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D165BB5-1F86-4EBF-ABB2-0F847A3023C8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02528D7B-9F24-45C8-BFE8-92178BCE02A4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B0F24EE-F80A-4C7F-B285-2C63DC9033DB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91B1A3E-2203-40DF-B52E-20F3833C5C62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944212B-36ED-4037-93C2-3E4710B4978F}"/>
              </a:ext>
            </a:extLst>
          </p:cNvPr>
          <p:cNvSpPr txBox="1"/>
          <p:nvPr/>
        </p:nvSpPr>
        <p:spPr>
          <a:xfrm>
            <a:off x="5240589" y="1301058"/>
            <a:ext cx="16792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500" b="1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177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03</a:t>
            </a:r>
            <a:endParaRPr lang="zh-CN" altLang="en-US" sz="11500" b="1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177800" dist="38100" dir="2700000" algn="t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30F17-DDA9-4FFC-9947-8C6678DB64B3}"/>
              </a:ext>
            </a:extLst>
          </p:cNvPr>
          <p:cNvSpPr txBox="1"/>
          <p:nvPr/>
        </p:nvSpPr>
        <p:spPr>
          <a:xfrm>
            <a:off x="4015570" y="3062293"/>
            <a:ext cx="4191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The state condition</a:t>
            </a:r>
            <a:endParaRPr lang="zh-CN" altLang="en-US" sz="72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54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ïṧļiḋè">
            <a:extLst>
              <a:ext uri="{FF2B5EF4-FFF2-40B4-BE49-F238E27FC236}">
                <a16:creationId xmlns:a16="http://schemas.microsoft.com/office/drawing/2014/main" id="{B1327D7B-B62E-4791-B97E-80713328F5D7}"/>
              </a:ext>
            </a:extLst>
          </p:cNvPr>
          <p:cNvSpPr txBox="1"/>
          <p:nvPr/>
        </p:nvSpPr>
        <p:spPr bwMode="auto">
          <a:xfrm>
            <a:off x="1892257" y="1675147"/>
            <a:ext cx="5056936" cy="38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TW" sz="2500" dirty="0"/>
              <a:t>At that time, the inductor becomes a short circuit, and the voltage across</a:t>
            </a:r>
          </a:p>
          <a:p>
            <a:r>
              <a:rPr lang="en-US" altLang="zh-TW" sz="2500" dirty="0"/>
              <a:t> it is zero. The entire source voltage appears across R. Thus,</a:t>
            </a:r>
          </a:p>
          <a:p>
            <a:r>
              <a:rPr lang="en-US" altLang="zh-TW" sz="2500" dirty="0"/>
              <a:t> the steady-state response is.</a:t>
            </a:r>
            <a:endParaRPr lang="zh-TW" altLang="en-US" sz="25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1F1515-B02C-4F24-B0D2-A3465B464645}"/>
              </a:ext>
            </a:extLst>
          </p:cNvPr>
          <p:cNvCxnSpPr>
            <a:cxnSpLocks/>
          </p:cNvCxnSpPr>
          <p:nvPr/>
        </p:nvCxnSpPr>
        <p:spPr>
          <a:xfrm>
            <a:off x="1892257" y="1427491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F285BE1-912F-4D4B-9153-F60243B9A3B1}"/>
              </a:ext>
            </a:extLst>
          </p:cNvPr>
          <p:cNvCxnSpPr>
            <a:cxnSpLocks/>
          </p:cNvCxnSpPr>
          <p:nvPr/>
        </p:nvCxnSpPr>
        <p:spPr>
          <a:xfrm>
            <a:off x="1892257" y="2963982"/>
            <a:ext cx="512057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išľíḓe">
            <a:extLst>
              <a:ext uri="{FF2B5EF4-FFF2-40B4-BE49-F238E27FC236}">
                <a16:creationId xmlns:a16="http://schemas.microsoft.com/office/drawing/2014/main" id="{261C855F-1B13-4A26-9CB8-3073E03FA97D}"/>
              </a:ext>
            </a:extLst>
          </p:cNvPr>
          <p:cNvGrpSpPr/>
          <p:nvPr/>
        </p:nvGrpSpPr>
        <p:grpSpPr>
          <a:xfrm>
            <a:off x="1197441" y="1685248"/>
            <a:ext cx="549134" cy="549139"/>
            <a:chOff x="6008181" y="3028663"/>
            <a:chExt cx="537820" cy="537824"/>
          </a:xfrm>
        </p:grpSpPr>
        <p:sp>
          <p:nvSpPr>
            <p:cNvPr id="18" name="îśļîďè">
              <a:extLst>
                <a:ext uri="{FF2B5EF4-FFF2-40B4-BE49-F238E27FC236}">
                  <a16:creationId xmlns:a16="http://schemas.microsoft.com/office/drawing/2014/main" id="{6ABB322D-3D3F-4AF0-9EF5-54AF5CC6B2FD}"/>
                </a:ext>
              </a:extLst>
            </p:cNvPr>
            <p:cNvSpPr/>
            <p:nvPr/>
          </p:nvSpPr>
          <p:spPr>
            <a:xfrm>
              <a:off x="6008181" y="3028663"/>
              <a:ext cx="537820" cy="537824"/>
            </a:xfrm>
            <a:prstGeom prst="ellipse">
              <a:avLst/>
            </a:prstGeom>
            <a:gradFill>
              <a:gsLst>
                <a:gs pos="0">
                  <a:srgbClr val="6965DD"/>
                </a:gs>
                <a:gs pos="100000">
                  <a:srgbClr val="32B8C6"/>
                </a:gs>
              </a:gsLst>
              <a:lin ang="5400000" scaled="1"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r"/>
              <a:endParaRPr lang="zh-CN" altLang="en-US" sz="4000" b="1" dirty="0">
                <a:cs typeface="+mn-ea"/>
                <a:sym typeface="+mn-lt"/>
              </a:endParaRPr>
            </a:p>
          </p:txBody>
        </p:sp>
        <p:sp>
          <p:nvSpPr>
            <p:cNvPr id="19" name="iśḻiḓè">
              <a:extLst>
                <a:ext uri="{FF2B5EF4-FFF2-40B4-BE49-F238E27FC236}">
                  <a16:creationId xmlns:a16="http://schemas.microsoft.com/office/drawing/2014/main" id="{B7802F8E-6273-4A57-9600-5E42118ADC92}"/>
                </a:ext>
              </a:extLst>
            </p:cNvPr>
            <p:cNvSpPr/>
            <p:nvPr/>
          </p:nvSpPr>
          <p:spPr bwMode="auto">
            <a:xfrm>
              <a:off x="6139972" y="3163129"/>
              <a:ext cx="274236" cy="268889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endParaRPr lang="en-US" sz="4000" b="1" dirty="0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ADC95DD-64C6-4BC3-9645-E4D9D35C0808}"/>
              </a:ext>
            </a:extLst>
          </p:cNvPr>
          <p:cNvGrpSpPr/>
          <p:nvPr/>
        </p:nvGrpSpPr>
        <p:grpSpPr>
          <a:xfrm>
            <a:off x="254000" y="393339"/>
            <a:ext cx="708856" cy="706112"/>
            <a:chOff x="2682240" y="163056"/>
            <a:chExt cx="7045515" cy="6640860"/>
          </a:xfrm>
        </p:grpSpPr>
        <p:sp>
          <p:nvSpPr>
            <p:cNvPr id="34" name="弧形 33">
              <a:extLst>
                <a:ext uri="{FF2B5EF4-FFF2-40B4-BE49-F238E27FC236}">
                  <a16:creationId xmlns:a16="http://schemas.microsoft.com/office/drawing/2014/main" id="{9101A1D2-B51C-48FF-8EFA-2F728AD94714}"/>
                </a:ext>
              </a:extLst>
            </p:cNvPr>
            <p:cNvSpPr/>
            <p:nvPr/>
          </p:nvSpPr>
          <p:spPr>
            <a:xfrm>
              <a:off x="3413760" y="381000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32B8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8E0B34-E639-4F04-B8E6-36E5B172FDCB}"/>
                </a:ext>
              </a:extLst>
            </p:cNvPr>
            <p:cNvSpPr/>
            <p:nvPr/>
          </p:nvSpPr>
          <p:spPr>
            <a:xfrm>
              <a:off x="5878005" y="163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BF3FAB4F-43D4-4A2D-B34A-4BF3F23B8FC3}"/>
                </a:ext>
              </a:extLst>
            </p:cNvPr>
            <p:cNvSpPr/>
            <p:nvPr/>
          </p:nvSpPr>
          <p:spPr>
            <a:xfrm>
              <a:off x="9291765" y="3211056"/>
              <a:ext cx="435990" cy="435887"/>
            </a:xfrm>
            <a:prstGeom prst="ellipse">
              <a:avLst/>
            </a:prstGeom>
            <a:solidFill>
              <a:srgbClr val="32B8C6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7" name="弧形 36">
              <a:extLst>
                <a:ext uri="{FF2B5EF4-FFF2-40B4-BE49-F238E27FC236}">
                  <a16:creationId xmlns:a16="http://schemas.microsoft.com/office/drawing/2014/main" id="{63B97FD5-D4D2-4B87-AC79-106FC9BD1ECE}"/>
                </a:ext>
              </a:extLst>
            </p:cNvPr>
            <p:cNvSpPr/>
            <p:nvPr/>
          </p:nvSpPr>
          <p:spPr>
            <a:xfrm rot="10800000">
              <a:off x="2830005" y="489972"/>
              <a:ext cx="6096000" cy="6096000"/>
            </a:xfrm>
            <a:prstGeom prst="arc">
              <a:avLst>
                <a:gd name="adj1" fmla="val 15891434"/>
                <a:gd name="adj2" fmla="val 0"/>
              </a:avLst>
            </a:prstGeom>
            <a:ln w="76200">
              <a:solidFill>
                <a:srgbClr val="6965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9C98B58B-0526-4FDA-9010-0C0865596B90}"/>
                </a:ext>
              </a:extLst>
            </p:cNvPr>
            <p:cNvSpPr/>
            <p:nvPr/>
          </p:nvSpPr>
          <p:spPr>
            <a:xfrm>
              <a:off x="2682240" y="3211055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D2ADF5-EBCE-4510-A141-EF83FE17B359}"/>
                </a:ext>
              </a:extLst>
            </p:cNvPr>
            <p:cNvSpPr/>
            <p:nvPr/>
          </p:nvSpPr>
          <p:spPr>
            <a:xfrm>
              <a:off x="5878005" y="6368029"/>
              <a:ext cx="435990" cy="435887"/>
            </a:xfrm>
            <a:prstGeom prst="ellipse">
              <a:avLst/>
            </a:prstGeom>
            <a:solidFill>
              <a:srgbClr val="6965DD"/>
            </a:soli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cs typeface="+mn-ea"/>
                <a:sym typeface="+mn-lt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D1842BB7-1C2D-4C23-B250-2A1DA6FBBD76}"/>
              </a:ext>
            </a:extLst>
          </p:cNvPr>
          <p:cNvSpPr txBox="1"/>
          <p:nvPr/>
        </p:nvSpPr>
        <p:spPr>
          <a:xfrm>
            <a:off x="1197441" y="391565"/>
            <a:ext cx="5056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gradFill>
                  <a:gsLst>
                    <a:gs pos="0">
                      <a:srgbClr val="6965DD"/>
                    </a:gs>
                    <a:gs pos="100000">
                      <a:srgbClr val="32B8C6"/>
                    </a:gs>
                  </a:gsLst>
                  <a:lin ang="108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Initial state &amp;final state</a:t>
            </a:r>
            <a:endParaRPr lang="zh-CN" altLang="en-US" sz="4000" dirty="0">
              <a:gradFill>
                <a:gsLst>
                  <a:gs pos="0">
                    <a:srgbClr val="6965DD"/>
                  </a:gs>
                  <a:gs pos="100000">
                    <a:srgbClr val="32B8C6"/>
                  </a:gs>
                </a:gsLst>
                <a:lin ang="108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C52C58BF-08C3-473F-B9D5-BD005890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66" y="3429000"/>
            <a:ext cx="4667901" cy="2400635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19B70A79-0C7D-4337-B528-99793DC3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54" y="3429000"/>
            <a:ext cx="456311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fikt0la0">
      <a:majorFont>
        <a:latin typeface="仓耳青禾体-谷力 W05"/>
        <a:ea typeface="仓耳青禾体-谷力 W05"/>
        <a:cs typeface=""/>
      </a:majorFont>
      <a:minorFont>
        <a:latin typeface="仓耳青禾体-谷力 W05"/>
        <a:ea typeface="仓耳青禾体-谷力 W05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569</Words>
  <Application>Microsoft Office PowerPoint</Application>
  <PresentationFormat>寬螢幕</PresentationFormat>
  <Paragraphs>135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inherit</vt:lpstr>
      <vt:lpstr>KaTeX_Main</vt:lpstr>
      <vt:lpstr>微软雅黑</vt:lpstr>
      <vt:lpstr>仓耳青禾体-谷力 W05</vt:lpstr>
      <vt:lpstr>Arial</vt:lpstr>
      <vt:lpstr>Calibri</vt:lpstr>
      <vt:lpstr>Cambria Math</vt:lpstr>
      <vt:lpstr>Lato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简约蓝绿渐变述职报告</dc:title>
  <dc:creator>第一PPT</dc:creator>
  <cp:keywords>www.1ppt.com</cp:keywords>
  <dc:description>www.1ppt.com</dc:description>
  <cp:lastModifiedBy>user</cp:lastModifiedBy>
  <cp:revision>148</cp:revision>
  <dcterms:created xsi:type="dcterms:W3CDTF">2019-08-06T14:57:49Z</dcterms:created>
  <dcterms:modified xsi:type="dcterms:W3CDTF">2022-11-22T16:58:33Z</dcterms:modified>
</cp:coreProperties>
</file>