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notesMasterIdLst>
    <p:notesMasterId r:id="rId20"/>
  </p:notesMasterIdLst>
  <p:sldIdLst>
    <p:sldId id="345" r:id="rId6"/>
    <p:sldId id="388" r:id="rId7"/>
    <p:sldId id="390" r:id="rId8"/>
    <p:sldId id="391" r:id="rId9"/>
    <p:sldId id="392" r:id="rId10"/>
    <p:sldId id="393" r:id="rId11"/>
    <p:sldId id="394" r:id="rId12"/>
    <p:sldId id="395" r:id="rId13"/>
    <p:sldId id="396" r:id="rId14"/>
    <p:sldId id="397" r:id="rId15"/>
    <p:sldId id="398" r:id="rId16"/>
    <p:sldId id="399" r:id="rId17"/>
    <p:sldId id="400" r:id="rId18"/>
    <p:sldId id="38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E0E0E"/>
    <a:srgbClr val="73BE38"/>
    <a:srgbClr val="000000"/>
    <a:srgbClr val="252525"/>
    <a:srgbClr val="F2FFD4"/>
    <a:srgbClr val="E1752D"/>
    <a:srgbClr val="17AAE3"/>
    <a:srgbClr val="43AAE0"/>
    <a:srgbClr val="6DA8DD"/>
    <a:srgbClr val="34C6D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2515" autoAdjust="0"/>
  </p:normalViewPr>
  <p:slideViewPr>
    <p:cSldViewPr snapToGrid="0" snapToObjects="1">
      <p:cViewPr>
        <p:scale>
          <a:sx n="100" d="100"/>
          <a:sy n="100" d="100"/>
        </p:scale>
        <p:origin x="-1944" y="354"/>
      </p:cViewPr>
      <p:guideLst>
        <p:guide orient="horz" pos="3114"/>
        <p:guide pos="295"/>
      </p:guideLst>
    </p:cSldViewPr>
  </p:slideViewPr>
  <p:outlineViewPr>
    <p:cViewPr>
      <p:scale>
        <a:sx n="33" d="100"/>
        <a:sy n="33" d="100"/>
      </p:scale>
      <p:origin x="0" y="4932"/>
    </p:cViewPr>
  </p:outlineViewPr>
  <p:notesTextViewPr>
    <p:cViewPr>
      <p:scale>
        <a:sx n="100" d="100"/>
        <a:sy n="100" d="100"/>
      </p:scale>
      <p:origin x="0" y="0"/>
    </p:cViewPr>
  </p:notesTextViewPr>
  <p:sorterViewPr>
    <p:cViewPr>
      <p:scale>
        <a:sx n="66" d="100"/>
        <a:sy n="66" d="100"/>
      </p:scale>
      <p:origin x="0" y="156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C5F15-C5DD-FB43-B511-C3AC48B76EA6}" type="datetimeFigureOut">
              <a:rPr lang="en-US" smtClean="0"/>
              <a:pPr/>
              <a:t>4/27/2014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9E571-C2F2-2647-ABD8-7032D6113CE5}" type="slidenum">
              <a:rPr lang="en-US" smtClean="0"/>
              <a:pPr/>
              <a:t>‹#›</a:t>
            </a:fld>
            <a:endParaRPr lang="en-US"/>
          </a:p>
        </p:txBody>
      </p:sp>
    </p:spTree>
    <p:extLst>
      <p:ext uri="{BB962C8B-B14F-4D97-AF65-F5344CB8AC3E}">
        <p14:creationId xmlns:p14="http://schemas.microsoft.com/office/powerpoint/2010/main" xmlns="" val="19321230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accessibilityservice/AccessibilityService.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developer.android.com/training/accessibility/service.html" TargetMode="External"/><Relationship Id="rId5" Type="http://schemas.openxmlformats.org/officeDocument/2006/relationships/hyperlink" Target="http://developer.android.com/reference/android/view/accessibility/AccessibilityEvent.html" TargetMode="External"/><Relationship Id="rId4" Type="http://schemas.openxmlformats.org/officeDocument/2006/relationships/hyperlink" Target="http://developer.android.com/reference/android/app/Service.html"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developer.android.com/guide/topics/ui/accessibility/services.html" TargetMode="External"/><Relationship Id="rId3" Type="http://schemas.openxmlformats.org/officeDocument/2006/relationships/hyperlink" Target="http://developer.android.com/reference/android/view/accessibility/AccessibilityEvent.html" TargetMode="External"/><Relationship Id="rId7" Type="http://schemas.openxmlformats.org/officeDocument/2006/relationships/hyperlink" Target="http://developer.android.com/reference/android/view/accessibility/AccessibilityNodeInfo.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developer.android.com/reference/android/view/accessibility/AccessibilityRecord.html" TargetMode="External"/><Relationship Id="rId5" Type="http://schemas.openxmlformats.org/officeDocument/2006/relationships/hyperlink" Target="http://developer.android.com/reference/android/support/v4/view/accessibility/AccessibilityEventCompat.html" TargetMode="External"/><Relationship Id="rId4" Type="http://schemas.openxmlformats.org/officeDocument/2006/relationships/hyperlink" Target="http://developer.android.com/reference/android/accessibilityservice/AccessibilityService.html" TargetMode="External"/><Relationship Id="rId9" Type="http://schemas.openxmlformats.org/officeDocument/2006/relationships/hyperlink" Target="http://developer.android.com/reference/android/accessibilityservice/AccessibilityServiceInfo.html"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developer.android.com/reference/android/view/accessibility/AccessibilityNodeInfo.html" TargetMode="External"/><Relationship Id="rId3" Type="http://schemas.openxmlformats.org/officeDocument/2006/relationships/hyperlink" Target="http://developer.android.com/tools/testing/testing_accessibility.html" TargetMode="External"/><Relationship Id="rId7" Type="http://schemas.openxmlformats.org/officeDocument/2006/relationships/hyperlink" Target="http://developer.android.com/reference/android/R.styleabl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developer.android.com/guide/topics/ui/accessibility/services.html" TargetMode="External"/><Relationship Id="rId5" Type="http://schemas.openxmlformats.org/officeDocument/2006/relationships/hyperlink" Target="http://developer.android.com/reference/android/accessibilityservice/AccessibilityService.html" TargetMode="External"/><Relationship Id="rId4" Type="http://schemas.openxmlformats.org/officeDocument/2006/relationships/hyperlink" Target="http://developer.android.com/reference/android/accessibilityservice/AccessibilityServiceInfo.html" TargetMode="External"/><Relationship Id="rId9" Type="http://schemas.openxmlformats.org/officeDocument/2006/relationships/hyperlink" Target="http://developer.android.com/reference/android/view/accessibility/AccessibilityRecord.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Accessibility in Android devices</a:t>
            </a:r>
          </a:p>
          <a:p>
            <a:pPr marL="171450" indent="-171450" rtl="0" fontAlgn="base">
              <a:buFont typeface="Arial" panose="020B0604020202020204" pitchFamily="34" charset="0"/>
              <a:buChar char="•"/>
            </a:pPr>
            <a:r>
              <a:rPr lang="en-US" altLang="zh-CN" sz="1200" b="0" i="0" kern="1200" dirty="0" smtClean="0">
                <a:solidFill>
                  <a:schemeClr val="tx1"/>
                </a:solidFill>
                <a:effectLst/>
                <a:latin typeface="+mn-lt"/>
                <a:ea typeface="+mn-ea"/>
                <a:cs typeface="+mn-cs"/>
              </a:rPr>
              <a:t>Android accessibility features and apps make it easier to use your Android devices if you have physical impairments:</a:t>
            </a:r>
          </a:p>
          <a:p>
            <a:pPr marL="171450" indent="-171450" rtl="0" fontAlgn="base">
              <a:buFont typeface="Arial" panose="020B0604020202020204" pitchFamily="34" charset="0"/>
              <a:buChar char="•"/>
            </a:pPr>
            <a:r>
              <a:rPr lang="en-US" altLang="zh-CN" sz="1200" b="1" i="0" kern="1200" dirty="0" err="1" smtClean="0">
                <a:solidFill>
                  <a:schemeClr val="tx1"/>
                </a:solidFill>
                <a:effectLst/>
                <a:latin typeface="+mn-lt"/>
                <a:ea typeface="+mn-ea"/>
                <a:cs typeface="+mn-cs"/>
              </a:rPr>
              <a:t>TalkBack</a:t>
            </a:r>
            <a:r>
              <a:rPr lang="en-US" altLang="zh-CN" sz="1200" b="0" i="0" kern="1200" dirty="0" smtClean="0">
                <a:solidFill>
                  <a:schemeClr val="tx1"/>
                </a:solidFill>
                <a:effectLst/>
                <a:latin typeface="+mn-lt"/>
                <a:ea typeface="+mn-ea"/>
                <a:cs typeface="+mn-cs"/>
              </a:rPr>
              <a:t> is a pre-installed screen reader service provided by Google for visually impaired users. It uses spoken feedback to describe the results of actions, such as opening an app, and events, such as notifications.</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Captions</a:t>
            </a:r>
            <a:r>
              <a:rPr lang="en-US" altLang="zh-CN" sz="1200" b="0" i="0" kern="1200" dirty="0" smtClean="0">
                <a:solidFill>
                  <a:schemeClr val="tx1"/>
                </a:solidFill>
                <a:effectLst/>
                <a:latin typeface="+mn-lt"/>
                <a:ea typeface="+mn-ea"/>
                <a:cs typeface="+mn-cs"/>
              </a:rPr>
              <a:t> is an accessibility feature in Android version 4.4 and higher where you can choose to turn on captions for your device and specify options (language, text, and style) for closed captioning.</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Magnification Gestures</a:t>
            </a:r>
            <a:r>
              <a:rPr lang="en-US" altLang="zh-CN" sz="1200" b="0" i="0" kern="1200" dirty="0" smtClean="0">
                <a:solidFill>
                  <a:schemeClr val="tx1"/>
                </a:solidFill>
                <a:effectLst/>
                <a:latin typeface="+mn-lt"/>
                <a:ea typeface="+mn-ea"/>
                <a:cs typeface="+mn-cs"/>
              </a:rPr>
              <a:t> is an accessibility feature that temporarily magnifies what’s on your screen or uses magnification mode to easily zoom and pan your screen. </a:t>
            </a:r>
            <a:r>
              <a:rPr lang="en-US" altLang="zh-CN" sz="1200" b="1" i="0" kern="1200" dirty="0" smtClean="0">
                <a:solidFill>
                  <a:schemeClr val="tx1"/>
                </a:solidFill>
                <a:effectLst/>
                <a:latin typeface="+mn-lt"/>
                <a:ea typeface="+mn-ea"/>
                <a:cs typeface="+mn-cs"/>
              </a:rPr>
              <a:t>Large text</a:t>
            </a:r>
            <a:r>
              <a:rPr lang="en-US" altLang="zh-CN" sz="1200" b="0" i="0" kern="1200" dirty="0" smtClean="0">
                <a:solidFill>
                  <a:schemeClr val="tx1"/>
                </a:solidFill>
                <a:effectLst/>
                <a:latin typeface="+mn-lt"/>
                <a:ea typeface="+mn-ea"/>
                <a:cs typeface="+mn-cs"/>
              </a:rPr>
              <a:t> increases the text size on your device. (For users with low vision.)</a:t>
            </a:r>
          </a:p>
          <a:p>
            <a:pPr marL="171450" indent="-171450" rtl="0" fontAlgn="base">
              <a:buFont typeface="Arial" panose="020B0604020202020204" pitchFamily="34" charset="0"/>
              <a:buChar char="•"/>
            </a:pPr>
            <a:r>
              <a:rPr lang="en-US" altLang="zh-CN" sz="1200" b="1" i="0" kern="1200" dirty="0" err="1" smtClean="0">
                <a:solidFill>
                  <a:schemeClr val="tx1"/>
                </a:solidFill>
                <a:effectLst/>
                <a:latin typeface="+mn-lt"/>
                <a:ea typeface="+mn-ea"/>
                <a:cs typeface="+mn-cs"/>
              </a:rPr>
              <a:t>BrailleBack</a:t>
            </a:r>
            <a:r>
              <a:rPr lang="en-US" altLang="zh-CN" sz="1200" b="0" i="0" kern="1200" dirty="0" smtClean="0">
                <a:solidFill>
                  <a:schemeClr val="tx1"/>
                </a:solidFill>
                <a:effectLst/>
                <a:latin typeface="+mn-lt"/>
                <a:ea typeface="+mn-ea"/>
                <a:cs typeface="+mn-cs"/>
              </a:rPr>
              <a:t> is an add-on accessibility service that helps blind users make use of braille devices. It works together with the </a:t>
            </a:r>
            <a:r>
              <a:rPr lang="en-US" altLang="zh-CN" sz="1200" b="0" i="0" kern="1200" dirty="0" err="1" smtClean="0">
                <a:solidFill>
                  <a:schemeClr val="tx1"/>
                </a:solidFill>
                <a:effectLst/>
                <a:latin typeface="+mn-lt"/>
                <a:ea typeface="+mn-ea"/>
                <a:cs typeface="+mn-cs"/>
              </a:rPr>
              <a:t>TalkBack</a:t>
            </a:r>
            <a:r>
              <a:rPr lang="en-US" altLang="zh-CN" sz="1200" b="0" i="0" kern="1200" dirty="0" smtClean="0">
                <a:solidFill>
                  <a:schemeClr val="tx1"/>
                </a:solidFill>
                <a:effectLst/>
                <a:latin typeface="+mn-lt"/>
                <a:ea typeface="+mn-ea"/>
                <a:cs typeface="+mn-cs"/>
              </a:rPr>
              <a:t> app to give a combined braille and speech experience. This app lets you connect a supported refreshable braille display to your device via Bluetooth. Screen content appears on the braille display, and you can navigate and interact with your device using the keys on the display. You can also input text using the braille keyboard.</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Touch &amp; hold delay</a:t>
            </a:r>
            <a:r>
              <a:rPr lang="en-US" altLang="zh-CN" sz="1200" b="0" i="0" kern="1200" dirty="0" smtClean="0">
                <a:solidFill>
                  <a:schemeClr val="tx1"/>
                </a:solidFill>
                <a:effectLst/>
                <a:latin typeface="+mn-lt"/>
                <a:ea typeface="+mn-ea"/>
                <a:cs typeface="+mn-cs"/>
              </a:rPr>
              <a:t> is an accessibility feature for motor impaired users.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4</a:t>
            </a:fld>
            <a:endParaRPr lang="en-US"/>
          </a:p>
        </p:txBody>
      </p:sp>
    </p:spTree>
    <p:extLst>
      <p:ext uri="{BB962C8B-B14F-4D97-AF65-F5344CB8AC3E}">
        <p14:creationId xmlns:p14="http://schemas.microsoft.com/office/powerpoint/2010/main" xmlns="" val="191674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 accessibility service must extend the </a:t>
            </a:r>
            <a:r>
              <a:rPr lang="en-US" altLang="zh-CN" sz="1200" b="0" i="0" u="none" strike="noStrike" kern="1200" dirty="0" err="1" smtClean="0">
                <a:solidFill>
                  <a:schemeClr val="tx1"/>
                </a:solidFill>
                <a:effectLst/>
                <a:latin typeface="+mn-lt"/>
                <a:ea typeface="+mn-ea"/>
                <a:cs typeface="+mn-cs"/>
                <a:hlinkClick r:id="rId3"/>
              </a:rPr>
              <a:t>AccessibilityService</a:t>
            </a:r>
            <a:r>
              <a:rPr lang="en-US" altLang="zh-CN" sz="1200" b="0" i="0" kern="1200" dirty="0" smtClean="0">
                <a:solidFill>
                  <a:schemeClr val="tx1"/>
                </a:solidFill>
                <a:effectLst/>
                <a:latin typeface="+mn-lt"/>
                <a:ea typeface="+mn-ea"/>
                <a:cs typeface="+mn-cs"/>
              </a:rPr>
              <a:t> class and override the following methods from that class. These methods are presented in the order in which they are called by the Android system, from when the service is started (</a:t>
            </a:r>
            <a:r>
              <a:rPr lang="en-US" altLang="zh-CN" sz="1200" b="0" i="0" u="none" strike="noStrike" kern="1200" dirty="0" err="1" smtClean="0">
                <a:solidFill>
                  <a:schemeClr val="tx1"/>
                </a:solidFill>
                <a:effectLst/>
                <a:latin typeface="+mn-lt"/>
                <a:ea typeface="+mn-ea"/>
                <a:cs typeface="+mn-cs"/>
                <a:hlinkClick r:id="rId3"/>
              </a:rPr>
              <a:t>onServiceConnected</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while it is running (</a:t>
            </a:r>
            <a:r>
              <a:rPr lang="en-US" altLang="zh-CN" sz="1200" b="0" i="0" u="none" strike="noStrike" kern="1200" dirty="0" err="1" smtClean="0">
                <a:solidFill>
                  <a:schemeClr val="tx1"/>
                </a:solidFill>
                <a:effectLst/>
                <a:latin typeface="+mn-lt"/>
                <a:ea typeface="+mn-ea"/>
                <a:cs typeface="+mn-cs"/>
                <a:hlinkClick r:id="rId3"/>
              </a:rPr>
              <a:t>onAccessibilityEvent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3"/>
              </a:rPr>
              <a:t>onInterrupt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to when it is shut down (</a:t>
            </a:r>
            <a:r>
              <a:rPr lang="en-US" altLang="zh-CN" sz="1200" b="0" i="0" u="none" strike="noStrike" kern="1200" dirty="0" err="1" smtClean="0">
                <a:solidFill>
                  <a:schemeClr val="tx1"/>
                </a:solidFill>
                <a:effectLst/>
                <a:latin typeface="+mn-lt"/>
                <a:ea typeface="+mn-ea"/>
                <a:cs typeface="+mn-cs"/>
                <a:hlinkClick r:id="rId4"/>
              </a:rPr>
              <a:t>onUnbind</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onServiceConnected</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(optional) This system calls this method when it successfully connects to your accessibility service. Use this method to do any one-time setup steps for your service, including connecting to user feedback system services, such as the audio manager or device vibrator. If you want to set the configuration of your service at runtime or make one-time adjustments, this is a convenient location from which to call </a:t>
            </a:r>
            <a:r>
              <a:rPr lang="en-US" altLang="zh-CN" sz="1200" b="0" i="0" u="none" strike="noStrike" kern="1200" dirty="0" err="1" smtClean="0">
                <a:solidFill>
                  <a:schemeClr val="tx1"/>
                </a:solidFill>
                <a:effectLst/>
                <a:latin typeface="+mn-lt"/>
                <a:ea typeface="+mn-ea"/>
                <a:cs typeface="+mn-cs"/>
                <a:hlinkClick r:id="rId3"/>
              </a:rPr>
              <a:t>setServiceInfo</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onAccessibilityEvent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(required) This method is called back by the system when it detects </a:t>
            </a:r>
            <a:r>
              <a:rPr lang="en-US" altLang="zh-CN" sz="1200" b="0" i="0" kern="1200" dirty="0" err="1" smtClean="0">
                <a:solidFill>
                  <a:schemeClr val="tx1"/>
                </a:solidFill>
                <a:effectLst/>
                <a:latin typeface="+mn-lt"/>
                <a:ea typeface="+mn-ea"/>
                <a:cs typeface="+mn-cs"/>
              </a:rPr>
              <a:t>an</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that matches the event filtering parameters specified by your accessibility service. For example, when the user clicks a button or focuses on a user interface control in an application for which your accessibility service is providing feedback. When this happens, the system calls this method, passing the associated </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which the service can then interpret and use to provide feedback to the user. This method may be called many times over the lifecycle of your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onInterrupt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(required) This method is called when the system wants to interrupt the feedback your service is providing, usually in response to a user action such as moving focus to a different control. This method may be called many times over the lifecycle of your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4"/>
              </a:rPr>
              <a:t>onUnbind</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 - (optional) This method is called when the system is about to shutdown the accessibility service. Use this method to do any one-time shutdown procedures, including de-allocating user feedback system services, such as the audio manager or device vibrator.</a:t>
            </a:r>
          </a:p>
          <a:p>
            <a:r>
              <a:rPr lang="en-US" altLang="zh-CN" sz="1200" b="0" i="0" kern="1200" dirty="0" smtClean="0">
                <a:solidFill>
                  <a:schemeClr val="tx1"/>
                </a:solidFill>
                <a:effectLst/>
                <a:latin typeface="+mn-lt"/>
                <a:ea typeface="+mn-ea"/>
                <a:cs typeface="+mn-cs"/>
              </a:rPr>
              <a:t>These callback methods provide the basic structure for your accessibility service. It is up to you to decide on how to process data provided by the Android system in the form of </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objects and provide feedback to the user. For more information about getting information from an accessibility event, see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6"/>
              </a:rPr>
              <a:t>Implementing</a:t>
            </a:r>
            <a:r>
              <a:rPr lang="en-US" altLang="zh-CN" sz="1200" b="0" i="0" u="none" strike="noStrike" kern="1200" dirty="0" smtClean="0">
                <a:solidFill>
                  <a:schemeClr val="tx1"/>
                </a:solidFill>
                <a:effectLst/>
                <a:latin typeface="+mn-lt"/>
                <a:ea typeface="+mn-ea"/>
                <a:cs typeface="+mn-cs"/>
                <a:hlinkClick r:id="rId6"/>
              </a:rPr>
              <a:t> Accessibility</a:t>
            </a:r>
            <a:r>
              <a:rPr lang="en-US" altLang="zh-CN" sz="1200" b="0" i="0" kern="1200" dirty="0" smtClean="0">
                <a:solidFill>
                  <a:schemeClr val="tx1"/>
                </a:solidFill>
                <a:effectLst/>
                <a:latin typeface="+mn-lt"/>
                <a:ea typeface="+mn-ea"/>
                <a:cs typeface="+mn-cs"/>
              </a:rPr>
              <a:t> training.</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10</a:t>
            </a:fld>
            <a:endParaRPr lang="en-US"/>
          </a:p>
        </p:txBody>
      </p:sp>
    </p:spTree>
    <p:extLst>
      <p:ext uri="{BB962C8B-B14F-4D97-AF65-F5344CB8AC3E}">
        <p14:creationId xmlns:p14="http://schemas.microsoft.com/office/powerpoint/2010/main" xmlns="" val="86245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Android system provides information to accessibility services about the user interface interaction through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objects. Prior to Android 4.0, the information available in an accessibility event, while providing a significant amount of detail about a user interface control selected by the user, offered limited contextual information. In many cases, this missing context information might be critical to understanding the meaning of the selected control.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 example of an interface where context is critical is a calendar or day planner. If the user selects a 4:00 PM time slot in a Monday to Friday day list and the accessibility service announces “4 PM”, but does not announce the weekday name, the day of the month, or the month name, the resulting feedback is confusing. In this case, the context of a user interface control is critical to a user who wants to schedule a meeting.</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Android 4.0 significantly extends the amount of information that an accessibility service can obtain about an user interface interaction by composing accessibility events based on the view hierarchy. A view hierarchy is the set of user interface components that contain the component (its parents) and the user interface elements that may be contained by that component (its children). In this way, the Android system can provide much richer detail about accessibility events, allowing accessibility services to provide more useful feedback to users.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 accessibility service gets information about an user interface event through an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passed by the system to the service’s </a:t>
            </a:r>
            <a:r>
              <a:rPr lang="en-US" altLang="zh-CN" sz="1200" b="0" i="0" u="none" strike="noStrike" kern="1200" dirty="0" err="1" smtClean="0">
                <a:solidFill>
                  <a:schemeClr val="tx1"/>
                </a:solidFill>
                <a:effectLst/>
                <a:latin typeface="+mn-lt"/>
                <a:ea typeface="+mn-ea"/>
                <a:cs typeface="+mn-cs"/>
                <a:hlinkClick r:id="rId4"/>
              </a:rPr>
              <a:t>onAccessibilityEvent</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 callback method. This object provides details about the event, including the type of object being acted upon, its descriptive text and other details. Starting in Android 4.0 (and supported in previous releases through the </a:t>
            </a:r>
            <a:r>
              <a:rPr lang="en-US" altLang="zh-CN" sz="1200" b="0" i="0" u="none" strike="noStrike" kern="1200" dirty="0" err="1" smtClean="0">
                <a:solidFill>
                  <a:schemeClr val="tx1"/>
                </a:solidFill>
                <a:effectLst/>
                <a:latin typeface="+mn-lt"/>
                <a:ea typeface="+mn-ea"/>
                <a:cs typeface="+mn-cs"/>
                <a:hlinkClick r:id="rId5"/>
              </a:rPr>
              <a:t>AccessibilityEventCompat</a:t>
            </a:r>
            <a:r>
              <a:rPr lang="en-US" altLang="zh-CN" sz="1200" b="0" i="0" kern="1200" dirty="0" smtClean="0">
                <a:solidFill>
                  <a:schemeClr val="tx1"/>
                </a:solidFill>
                <a:effectLst/>
                <a:latin typeface="+mn-lt"/>
                <a:ea typeface="+mn-ea"/>
                <a:cs typeface="+mn-cs"/>
              </a:rPr>
              <a:t> object in the Support Library), you can obtain additional information about the event using these calls:</a:t>
            </a:r>
          </a:p>
          <a:p>
            <a:endParaRPr lang="en-US" altLang="zh-CN" sz="1200" b="0" i="0" u="none" strike="noStrike" kern="1200" dirty="0" smtClean="0">
              <a:solidFill>
                <a:schemeClr val="tx1"/>
              </a:solidFill>
              <a:effectLst/>
              <a:latin typeface="+mn-lt"/>
              <a:ea typeface="+mn-ea"/>
              <a:cs typeface="+mn-cs"/>
              <a:hlinkClick r:id="rId3"/>
            </a:endParaRP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AccessibilityEvent.getRecordCount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and </a:t>
            </a:r>
            <a:r>
              <a:rPr lang="en-US" altLang="zh-CN" sz="1200" b="0" i="0" u="none" strike="noStrike" kern="1200" dirty="0" err="1" smtClean="0">
                <a:solidFill>
                  <a:schemeClr val="tx1"/>
                </a:solidFill>
                <a:effectLst/>
                <a:latin typeface="+mn-lt"/>
                <a:ea typeface="+mn-ea"/>
                <a:cs typeface="+mn-cs"/>
                <a:hlinkClick r:id="rId3"/>
              </a:rPr>
              <a:t>getRecord</a:t>
            </a:r>
            <a:r>
              <a:rPr lang="en-US" altLang="zh-CN" sz="1200" b="0" i="0" u="none" strike="noStrike" kern="1200" dirty="0" smtClean="0">
                <a:solidFill>
                  <a:schemeClr val="tx1"/>
                </a:solidFill>
                <a:effectLst/>
                <a:latin typeface="+mn-lt"/>
                <a:ea typeface="+mn-ea"/>
                <a:cs typeface="+mn-cs"/>
                <a:hlinkClick r:id="rId3"/>
              </a:rPr>
              <a:t>(</a:t>
            </a:r>
            <a:r>
              <a:rPr lang="en-US" altLang="zh-CN" sz="1200" b="0" i="0" u="none" strike="noStrike" kern="1200" dirty="0" err="1" smtClean="0">
                <a:solidFill>
                  <a:schemeClr val="tx1"/>
                </a:solidFill>
                <a:effectLst/>
                <a:latin typeface="+mn-lt"/>
                <a:ea typeface="+mn-ea"/>
                <a:cs typeface="+mn-cs"/>
                <a:hlinkClick r:id="rId3"/>
              </a:rPr>
              <a:t>int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These methods allow you to retrieve the set of </a:t>
            </a:r>
            <a:r>
              <a:rPr lang="en-US" altLang="zh-CN" sz="1200" b="0" i="0" u="none" strike="noStrike" kern="1200" dirty="0" err="1" smtClean="0">
                <a:solidFill>
                  <a:schemeClr val="tx1"/>
                </a:solidFill>
                <a:effectLst/>
                <a:latin typeface="+mn-lt"/>
                <a:ea typeface="+mn-ea"/>
                <a:cs typeface="+mn-cs"/>
                <a:hlinkClick r:id="rId6"/>
              </a:rPr>
              <a:t>AccessibilityRecord</a:t>
            </a:r>
            <a:r>
              <a:rPr lang="en-US" altLang="zh-CN" sz="1200" b="0" i="0" kern="1200" dirty="0" smtClean="0">
                <a:solidFill>
                  <a:schemeClr val="tx1"/>
                </a:solidFill>
                <a:effectLst/>
                <a:latin typeface="+mn-lt"/>
                <a:ea typeface="+mn-ea"/>
                <a:cs typeface="+mn-cs"/>
              </a:rPr>
              <a:t> objects which contributed to the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passed to you by the system. This level of detail provides more context for the event that triggered your accessibility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6"/>
              </a:rPr>
              <a:t>AccessibilityEvent.getSource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 This method returns an </a:t>
            </a:r>
            <a:r>
              <a:rPr lang="en-US" altLang="zh-CN" sz="1200" b="0" i="0" u="none" strike="noStrike" kern="1200" dirty="0" err="1" smtClean="0">
                <a:solidFill>
                  <a:schemeClr val="tx1"/>
                </a:solidFill>
                <a:effectLst/>
                <a:latin typeface="+mn-lt"/>
                <a:ea typeface="+mn-ea"/>
                <a:cs typeface="+mn-cs"/>
                <a:hlinkClick r:id="rId7"/>
              </a:rPr>
              <a:t>AccessibilityNodeInfo</a:t>
            </a:r>
            <a:r>
              <a:rPr lang="en-US" altLang="zh-CN" sz="1200" b="0" i="0" kern="1200" dirty="0" smtClean="0">
                <a:solidFill>
                  <a:schemeClr val="tx1"/>
                </a:solidFill>
                <a:effectLst/>
                <a:latin typeface="+mn-lt"/>
                <a:ea typeface="+mn-ea"/>
                <a:cs typeface="+mn-cs"/>
              </a:rPr>
              <a:t> object. This object allows you to request view layout hierarchy (parents and children) of the component that originated the accessibility event. This feature allows an accessibility service to investigate the full context of an event, including the content and state of any enclosing views or child views.</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Important:</a:t>
            </a:r>
            <a:r>
              <a:rPr lang="en-US" altLang="zh-CN" sz="1200" b="0" i="0" kern="1200" dirty="0" smtClean="0">
                <a:solidFill>
                  <a:schemeClr val="tx1"/>
                </a:solidFill>
                <a:effectLst/>
                <a:latin typeface="+mn-lt"/>
                <a:ea typeface="+mn-ea"/>
                <a:cs typeface="+mn-cs"/>
              </a:rPr>
              <a:t> The ability to investigate the view hierarchy from an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potentially exposes private user information to your accessibility service. For this reason, your service must request this level of access through the accessibility </a:t>
            </a:r>
            <a:r>
              <a:rPr lang="en-US" altLang="zh-CN" sz="1200" b="0" i="0" u="none" strike="noStrike" kern="1200" dirty="0" smtClean="0">
                <a:solidFill>
                  <a:schemeClr val="tx1"/>
                </a:solidFill>
                <a:effectLst/>
                <a:latin typeface="+mn-lt"/>
                <a:ea typeface="+mn-ea"/>
                <a:cs typeface="+mn-cs"/>
                <a:hlinkClick r:id="rId8"/>
              </a:rPr>
              <a:t>service configuration XML</a:t>
            </a:r>
            <a:r>
              <a:rPr lang="en-US" altLang="zh-CN" sz="1200" b="0" i="0" kern="1200" dirty="0" smtClean="0">
                <a:solidFill>
                  <a:schemeClr val="tx1"/>
                </a:solidFill>
                <a:effectLst/>
                <a:latin typeface="+mn-lt"/>
                <a:ea typeface="+mn-ea"/>
                <a:cs typeface="+mn-cs"/>
              </a:rPr>
              <a:t> file, by including </a:t>
            </a:r>
            <a:r>
              <a:rPr lang="en-US" altLang="zh-CN" sz="1200" b="0" i="0" kern="1200" dirty="0" err="1" smtClean="0">
                <a:solidFill>
                  <a:schemeClr val="tx1"/>
                </a:solidFill>
                <a:effectLst/>
                <a:latin typeface="+mn-lt"/>
                <a:ea typeface="+mn-ea"/>
                <a:cs typeface="+mn-cs"/>
              </a:rPr>
              <a:t>thecanRetrieveWindowContent</a:t>
            </a:r>
            <a:r>
              <a:rPr lang="en-US" altLang="zh-CN" sz="1200" b="0" i="0" kern="1200" dirty="0" smtClean="0">
                <a:solidFill>
                  <a:schemeClr val="tx1"/>
                </a:solidFill>
                <a:effectLst/>
                <a:latin typeface="+mn-lt"/>
                <a:ea typeface="+mn-ea"/>
                <a:cs typeface="+mn-cs"/>
              </a:rPr>
              <a:t> attribute and setting it to true. If you do not include this setting in your service configuration xml file, calls to </a:t>
            </a:r>
            <a:r>
              <a:rPr lang="en-US" altLang="zh-CN" sz="1200" b="0" i="0" u="none" strike="noStrike" kern="1200" dirty="0" err="1" smtClean="0">
                <a:solidFill>
                  <a:schemeClr val="tx1"/>
                </a:solidFill>
                <a:effectLst/>
                <a:latin typeface="+mn-lt"/>
                <a:ea typeface="+mn-ea"/>
                <a:cs typeface="+mn-cs"/>
                <a:hlinkClick r:id="rId6"/>
              </a:rPr>
              <a: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fail.</a:t>
            </a:r>
          </a:p>
          <a:p>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In Android 4.1 (API Level 16) and higher, the </a:t>
            </a:r>
            <a:r>
              <a:rPr lang="en-US" altLang="zh-CN" sz="1200" b="0" i="0" u="none" strike="noStrike" kern="1200" dirty="0" err="1" smtClean="0">
                <a:solidFill>
                  <a:schemeClr val="tx1"/>
                </a:solidFill>
                <a:effectLst/>
                <a:latin typeface="+mn-lt"/>
                <a:ea typeface="+mn-ea"/>
                <a:cs typeface="+mn-cs"/>
                <a:hlinkClick r:id="rId6"/>
              </a:rPr>
              <a: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method, as well </a:t>
            </a:r>
            <a:r>
              <a:rPr lang="en-US" altLang="zh-CN" sz="1200" b="0" i="0" kern="1200" dirty="0" err="1" smtClean="0">
                <a:solidFill>
                  <a:schemeClr val="tx1"/>
                </a:solidFill>
                <a:effectLst/>
                <a:latin typeface="+mn-lt"/>
                <a:ea typeface="+mn-ea"/>
                <a:cs typeface="+mn-cs"/>
              </a:rPr>
              <a:t>as</a:t>
            </a:r>
            <a:r>
              <a:rPr lang="en-US" altLang="zh-CN" sz="1200" b="0" i="0" u="none" strike="noStrike" kern="1200" dirty="0" err="1" smtClean="0">
                <a:solidFill>
                  <a:schemeClr val="tx1"/>
                </a:solidFill>
                <a:effectLst/>
                <a:latin typeface="+mn-lt"/>
                <a:ea typeface="+mn-ea"/>
                <a:cs typeface="+mn-cs"/>
                <a:hlinkClick r:id="rId7"/>
              </a:rPr>
              <a:t>AccessibilityNodeInfo.getChild</a:t>
            </a:r>
            <a:r>
              <a:rPr lang="en-US" altLang="zh-CN" sz="1200" b="0" i="0" u="none" strike="noStrike" kern="1200" dirty="0" smtClean="0">
                <a:solidFill>
                  <a:schemeClr val="tx1"/>
                </a:solidFill>
                <a:effectLst/>
                <a:latin typeface="+mn-lt"/>
                <a:ea typeface="+mn-ea"/>
                <a:cs typeface="+mn-cs"/>
                <a:hlinkClick r:id="rId7"/>
              </a:rPr>
              <a:t>()</a:t>
            </a:r>
            <a:r>
              <a:rPr lang="en-US" altLang="zh-CN" sz="1200" b="0" i="0" kern="1200" dirty="0" smtClean="0">
                <a:solidFill>
                  <a:schemeClr val="tx1"/>
                </a:solidFill>
                <a:effectLst/>
                <a:latin typeface="+mn-lt"/>
                <a:ea typeface="+mn-ea"/>
                <a:cs typeface="+mn-cs"/>
              </a:rPr>
              <a:t> and </a:t>
            </a:r>
            <a:r>
              <a:rPr lang="en-US" altLang="zh-CN" sz="1200" b="0" i="0" u="none" strike="noStrike" kern="1200" dirty="0" err="1" smtClean="0">
                <a:solidFill>
                  <a:schemeClr val="tx1"/>
                </a:solidFill>
                <a:effectLst/>
                <a:latin typeface="+mn-lt"/>
                <a:ea typeface="+mn-ea"/>
                <a:cs typeface="+mn-cs"/>
                <a:hlinkClick r:id="rId7"/>
              </a:rPr>
              <a:t>getParent</a:t>
            </a:r>
            <a:r>
              <a:rPr lang="en-US" altLang="zh-CN" sz="1200" b="0" i="0" u="none" strike="noStrike" kern="1200" dirty="0" smtClean="0">
                <a:solidFill>
                  <a:schemeClr val="tx1"/>
                </a:solidFill>
                <a:effectLst/>
                <a:latin typeface="+mn-lt"/>
                <a:ea typeface="+mn-ea"/>
                <a:cs typeface="+mn-cs"/>
                <a:hlinkClick r:id="rId7"/>
              </a:rPr>
              <a:t>()</a:t>
            </a:r>
            <a:r>
              <a:rPr lang="en-US" altLang="zh-CN" sz="1200" b="0" i="0" kern="1200" dirty="0" smtClean="0">
                <a:solidFill>
                  <a:schemeClr val="tx1"/>
                </a:solidFill>
                <a:effectLst/>
                <a:latin typeface="+mn-lt"/>
                <a:ea typeface="+mn-ea"/>
                <a:cs typeface="+mn-cs"/>
              </a:rPr>
              <a:t>, return only view objects that are considered important for accessibility (views that draw content or respond to user actions). If your service requires all views, it can request them by setting the </a:t>
            </a:r>
            <a:r>
              <a:rPr lang="en-US" altLang="zh-CN" sz="1200" b="0" i="0" u="none" strike="noStrike" kern="1200" dirty="0" smtClean="0">
                <a:solidFill>
                  <a:schemeClr val="tx1"/>
                </a:solidFill>
                <a:effectLst/>
                <a:latin typeface="+mn-lt"/>
                <a:ea typeface="+mn-ea"/>
                <a:cs typeface="+mn-cs"/>
                <a:hlinkClick r:id="rId9"/>
              </a:rPr>
              <a:t>flags</a:t>
            </a:r>
            <a:r>
              <a:rPr lang="en-US" altLang="zh-CN" sz="1200" b="0" i="0" kern="1200" dirty="0" smtClean="0">
                <a:solidFill>
                  <a:schemeClr val="tx1"/>
                </a:solidFill>
                <a:effectLst/>
                <a:latin typeface="+mn-lt"/>
                <a:ea typeface="+mn-ea"/>
                <a:cs typeface="+mn-cs"/>
              </a:rPr>
              <a:t> member of the service's </a:t>
            </a:r>
            <a:r>
              <a:rPr lang="en-US" altLang="zh-CN" sz="1200" b="0" i="0" u="none" strike="noStrike" kern="1200" dirty="0" err="1" smtClean="0">
                <a:solidFill>
                  <a:schemeClr val="tx1"/>
                </a:solidFill>
                <a:effectLst/>
                <a:latin typeface="+mn-lt"/>
                <a:ea typeface="+mn-ea"/>
                <a:cs typeface="+mn-cs"/>
                <a:hlinkClick r:id="rId9"/>
              </a:rPr>
              <a:t>AccessibilityServiceInfo</a:t>
            </a:r>
            <a:r>
              <a:rPr lang="en-US" altLang="zh-CN" sz="1200" b="0" i="0" kern="1200" dirty="0" smtClean="0">
                <a:solidFill>
                  <a:schemeClr val="tx1"/>
                </a:solidFill>
                <a:effectLst/>
                <a:latin typeface="+mn-lt"/>
                <a:ea typeface="+mn-ea"/>
                <a:cs typeface="+mn-cs"/>
              </a:rPr>
              <a:t> instance </a:t>
            </a:r>
            <a:r>
              <a:rPr lang="en-US" altLang="zh-CN" sz="1200" b="0" i="0" kern="1200" dirty="0" err="1" smtClean="0">
                <a:solidFill>
                  <a:schemeClr val="tx1"/>
                </a:solidFill>
                <a:effectLst/>
                <a:latin typeface="+mn-lt"/>
                <a:ea typeface="+mn-ea"/>
                <a:cs typeface="+mn-cs"/>
              </a:rPr>
              <a:t>to</a:t>
            </a:r>
            <a:r>
              <a:rPr lang="en-US" altLang="zh-CN" sz="1200" b="0" i="0" u="none" strike="noStrike" kern="1200" dirty="0" err="1" smtClean="0">
                <a:solidFill>
                  <a:schemeClr val="tx1"/>
                </a:solidFill>
                <a:effectLst/>
                <a:latin typeface="+mn-lt"/>
                <a:ea typeface="+mn-ea"/>
                <a:cs typeface="+mn-cs"/>
                <a:hlinkClick r:id="rId9"/>
              </a:rPr>
              <a:t>FLAG_INCLUDE_NOT_IMPORTANT_VIEWS</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11</a:t>
            </a:fld>
            <a:endParaRPr lang="en-US"/>
          </a:p>
        </p:txBody>
      </p:sp>
    </p:spTree>
    <p:extLst>
      <p:ext uri="{BB962C8B-B14F-4D97-AF65-F5344CB8AC3E}">
        <p14:creationId xmlns:p14="http://schemas.microsoft.com/office/powerpoint/2010/main" xmlns="" val="343111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 </a:t>
            </a:r>
            <a:r>
              <a:rPr lang="en-US" altLang="zh-CN" sz="1200" b="0" i="0" kern="1200" dirty="0" smtClean="0">
                <a:solidFill>
                  <a:schemeClr val="tx1"/>
                </a:solidFill>
                <a:effectLst/>
                <a:latin typeface="+mn-lt"/>
                <a:ea typeface="+mn-ea"/>
                <a:cs typeface="+mn-cs"/>
              </a:rPr>
              <a:t>selecting (activating) user interface elements. In Android 4.1 (API Level 16) </a:t>
            </a:r>
            <a:r>
              <a:rPr lang="en-US" altLang="zh-CN" sz="1200" b="0" i="0" kern="1200" dirty="0" err="1" smtClean="0">
                <a:solidFill>
                  <a:schemeClr val="tx1"/>
                </a:solidFill>
                <a:effectLst/>
                <a:latin typeface="+mn-lt"/>
                <a:ea typeface="+mn-ea"/>
                <a:cs typeface="+mn-cs"/>
              </a:rPr>
              <a:t>theStarting</a:t>
            </a:r>
            <a:r>
              <a:rPr lang="en-US" altLang="zh-CN" sz="1200" b="0" i="0" kern="1200" dirty="0" smtClean="0">
                <a:solidFill>
                  <a:schemeClr val="tx1"/>
                </a:solidFill>
                <a:effectLst/>
                <a:latin typeface="+mn-lt"/>
                <a:ea typeface="+mn-ea"/>
                <a:cs typeface="+mn-cs"/>
              </a:rPr>
              <a:t> with Android 4.0 (API Level 14), accessibility services can act on behalf of users, including changing the input focus  </a:t>
            </a:r>
            <a:r>
              <a:rPr lang="en-US" altLang="zh-CN" sz="1200" b="0" i="0" kern="1200" dirty="0" smtClean="0">
                <a:solidFill>
                  <a:schemeClr val="tx1"/>
                </a:solidFill>
                <a:effectLst/>
                <a:latin typeface="+mn-lt"/>
                <a:ea typeface="+mn-ea"/>
                <a:cs typeface="+mn-cs"/>
              </a:rPr>
              <a:t>range of actions has been expanded to include scrolling lists and interacting with text fields. Accessibility services can also take global actions, such as navigating to the Home screen, pressing the Back button, opening the notifications screen and recent applications list. Android 4.1 also includes a new type of focus, </a:t>
            </a:r>
            <a:r>
              <a:rPr lang="en-US" altLang="zh-CN" sz="1200" b="0" i="1" kern="1200" dirty="0" err="1" smtClean="0">
                <a:solidFill>
                  <a:schemeClr val="tx1"/>
                </a:solidFill>
                <a:effectLst/>
                <a:latin typeface="+mn-lt"/>
                <a:ea typeface="+mn-ea"/>
                <a:cs typeface="+mn-cs"/>
              </a:rPr>
              <a:t>Accessibilty</a:t>
            </a:r>
            <a:r>
              <a:rPr lang="en-US" altLang="zh-CN" sz="1200" b="0" i="1" kern="1200" dirty="0" smtClean="0">
                <a:solidFill>
                  <a:schemeClr val="tx1"/>
                </a:solidFill>
                <a:effectLst/>
                <a:latin typeface="+mn-lt"/>
                <a:ea typeface="+mn-ea"/>
                <a:cs typeface="+mn-cs"/>
              </a:rPr>
              <a:t> Focus</a:t>
            </a:r>
            <a:r>
              <a:rPr lang="en-US" altLang="zh-CN" sz="1200" b="0" i="0" kern="1200" dirty="0" smtClean="0">
                <a:solidFill>
                  <a:schemeClr val="tx1"/>
                </a:solidFill>
                <a:effectLst/>
                <a:latin typeface="+mn-lt"/>
                <a:ea typeface="+mn-ea"/>
                <a:cs typeface="+mn-cs"/>
              </a:rPr>
              <a:t>, which makes all visible elements selectable by an accessibility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These new capabilities make it possible for developers of accessibility services to create alternative navigation modes such as </a:t>
            </a:r>
            <a:r>
              <a:rPr lang="en-US" altLang="zh-CN" sz="1200" b="0" i="0" u="none" strike="noStrike" kern="1200" dirty="0" smtClean="0">
                <a:solidFill>
                  <a:schemeClr val="tx1"/>
                </a:solidFill>
                <a:effectLst/>
                <a:latin typeface="+mn-lt"/>
                <a:ea typeface="+mn-ea"/>
                <a:cs typeface="+mn-cs"/>
                <a:hlinkClick r:id="rId3"/>
              </a:rPr>
              <a:t>gesture navigation</a:t>
            </a:r>
            <a:r>
              <a:rPr lang="en-US" altLang="zh-CN" sz="1200" b="0" i="0" kern="1200" dirty="0" smtClean="0">
                <a:solidFill>
                  <a:schemeClr val="tx1"/>
                </a:solidFill>
                <a:effectLst/>
                <a:latin typeface="+mn-lt"/>
                <a:ea typeface="+mn-ea"/>
                <a:cs typeface="+mn-cs"/>
              </a:rPr>
              <a:t>, and give users with disabilities improved control of their Android devices.</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Listening for gestures</a:t>
            </a:r>
          </a:p>
          <a:p>
            <a:r>
              <a:rPr lang="en-US" altLang="zh-CN" sz="1200" b="0" i="0" kern="1200" dirty="0" smtClean="0">
                <a:solidFill>
                  <a:schemeClr val="tx1"/>
                </a:solidFill>
                <a:effectLst/>
                <a:latin typeface="+mn-lt"/>
                <a:ea typeface="+mn-ea"/>
                <a:cs typeface="+mn-cs"/>
              </a:rPr>
              <a:t>Accessibility services can listen for specific gestures and respond by taking action on behalf of a user. This feature, added in Android 4.1 (API Level 16), and requires that your accessibility service request activation of the Explore by Touch feature. Your service can request this activation by setting the </a:t>
            </a:r>
            <a:r>
              <a:rPr lang="en-US" altLang="zh-CN" sz="1200" b="0" i="0" u="none" strike="noStrike" kern="1200" dirty="0" smtClean="0">
                <a:solidFill>
                  <a:schemeClr val="tx1"/>
                </a:solidFill>
                <a:effectLst/>
                <a:latin typeface="+mn-lt"/>
                <a:ea typeface="+mn-ea"/>
                <a:cs typeface="+mn-cs"/>
                <a:hlinkClick r:id="rId4"/>
              </a:rPr>
              <a:t>flags</a:t>
            </a:r>
            <a:r>
              <a:rPr lang="en-US" altLang="zh-CN" sz="1200" b="0" i="0" kern="1200" dirty="0" smtClean="0">
                <a:solidFill>
                  <a:schemeClr val="tx1"/>
                </a:solidFill>
                <a:effectLst/>
                <a:latin typeface="+mn-lt"/>
                <a:ea typeface="+mn-ea"/>
                <a:cs typeface="+mn-cs"/>
              </a:rPr>
              <a:t> member of the service’s </a:t>
            </a:r>
            <a:r>
              <a:rPr lang="en-US" altLang="zh-CN" sz="1200" b="0" i="0" u="none" strike="noStrike" kern="1200" dirty="0" err="1" smtClean="0">
                <a:solidFill>
                  <a:schemeClr val="tx1"/>
                </a:solidFill>
                <a:effectLst/>
                <a:latin typeface="+mn-lt"/>
                <a:ea typeface="+mn-ea"/>
                <a:cs typeface="+mn-cs"/>
                <a:hlinkClick r:id="rId4"/>
              </a:rPr>
              <a:t>AccessibilityServiceInfo</a:t>
            </a:r>
            <a:r>
              <a:rPr lang="en-US" altLang="zh-CN" sz="1200" b="0" i="0" kern="1200" dirty="0" smtClean="0">
                <a:solidFill>
                  <a:schemeClr val="tx1"/>
                </a:solidFill>
                <a:effectLst/>
                <a:latin typeface="+mn-lt"/>
                <a:ea typeface="+mn-ea"/>
                <a:cs typeface="+mn-cs"/>
              </a:rPr>
              <a:t> instance to </a:t>
            </a:r>
            <a:r>
              <a:rPr lang="en-US" altLang="zh-CN" sz="1200" b="0" i="0" u="none" strike="noStrike" kern="1200" dirty="0" smtClean="0">
                <a:solidFill>
                  <a:schemeClr val="tx1"/>
                </a:solidFill>
                <a:effectLst/>
                <a:latin typeface="+mn-lt"/>
                <a:ea typeface="+mn-ea"/>
                <a:cs typeface="+mn-cs"/>
                <a:hlinkClick r:id="rId4"/>
              </a:rPr>
              <a:t>FLAG_REQUEST_TOUCH_EXPLORATION_MODE</a:t>
            </a:r>
            <a:r>
              <a:rPr lang="en-US" altLang="zh-CN" sz="1200" b="0" i="0" kern="1200" dirty="0" smtClean="0">
                <a:solidFill>
                  <a:schemeClr val="tx1"/>
                </a:solidFill>
                <a:effectLst/>
                <a:latin typeface="+mn-lt"/>
                <a:ea typeface="+mn-ea"/>
                <a:cs typeface="+mn-cs"/>
              </a:rPr>
              <a:t>, as shown in the following example.</a:t>
            </a:r>
          </a:p>
          <a:p>
            <a:r>
              <a:rPr lang="en-US" altLang="zh-CN" sz="1200" kern="1200" dirty="0" smtClean="0">
                <a:solidFill>
                  <a:schemeClr val="tx1"/>
                </a:solidFill>
                <a:effectLst/>
                <a:latin typeface="+mn-lt"/>
                <a:ea typeface="+mn-ea"/>
                <a:cs typeface="+mn-cs"/>
              </a:rPr>
              <a:t>public class </a:t>
            </a:r>
            <a:r>
              <a:rPr lang="en-US" altLang="zh-CN" sz="1200" kern="1200" dirty="0" err="1" smtClean="0">
                <a:solidFill>
                  <a:schemeClr val="tx1"/>
                </a:solidFill>
                <a:effectLst/>
                <a:latin typeface="+mn-lt"/>
                <a:ea typeface="+mn-ea"/>
                <a:cs typeface="+mn-cs"/>
              </a:rPr>
              <a:t>MyAccessibilityService</a:t>
            </a:r>
            <a:r>
              <a:rPr lang="en-US" altLang="zh-CN" sz="1200" kern="1200" dirty="0" smtClean="0">
                <a:solidFill>
                  <a:schemeClr val="tx1"/>
                </a:solidFill>
                <a:effectLst/>
                <a:latin typeface="+mn-lt"/>
                <a:ea typeface="+mn-ea"/>
                <a:cs typeface="+mn-cs"/>
              </a:rPr>
              <a:t> extends </a:t>
            </a:r>
            <a:r>
              <a:rPr lang="en-US" altLang="zh-CN" sz="1200" kern="1200" dirty="0" err="1" smtClean="0">
                <a:solidFill>
                  <a:schemeClr val="tx1"/>
                </a:solidFill>
                <a:effectLst/>
                <a:latin typeface="+mn-lt"/>
                <a:ea typeface="+mn-ea"/>
                <a:cs typeface="+mn-cs"/>
              </a:rPr>
              <a:t>AccessibilityService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void </a:t>
            </a:r>
            <a:r>
              <a:rPr lang="en-US" altLang="zh-CN" sz="1200" kern="1200" dirty="0" err="1" smtClean="0">
                <a:solidFill>
                  <a:schemeClr val="tx1"/>
                </a:solidFill>
                <a:effectLst/>
                <a:latin typeface="+mn-lt"/>
                <a:ea typeface="+mn-ea"/>
                <a:cs typeface="+mn-cs"/>
              </a:rPr>
              <a:t>onCreate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getServiceInfo</a:t>
            </a:r>
            <a:r>
              <a:rPr lang="en-US" altLang="zh-CN" sz="1200" kern="1200" dirty="0" smtClean="0">
                <a:solidFill>
                  <a:schemeClr val="tx1"/>
                </a:solidFill>
                <a:effectLst/>
                <a:latin typeface="+mn-lt"/>
                <a:ea typeface="+mn-ea"/>
                <a:cs typeface="+mn-cs"/>
              </a:rPr>
              <a:t>().flags = </a:t>
            </a:r>
            <a:r>
              <a:rPr lang="en-US" altLang="zh-CN" sz="1200" kern="1200" dirty="0" err="1" smtClean="0">
                <a:solidFill>
                  <a:schemeClr val="tx1"/>
                </a:solidFill>
                <a:effectLst/>
                <a:latin typeface="+mn-lt"/>
                <a:ea typeface="+mn-ea"/>
                <a:cs typeface="+mn-cs"/>
              </a:rPr>
              <a:t>AccessibilityServiceInfo.FLAG_REQUEST_TOUCH_EXPLORATION_MODE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Once your service has requested activation of Explore by Touch, the user must allow the feature to be turned on, if it is not already active. When this feature is active, your service receives notification of accessibility gestures through your service's </a:t>
            </a:r>
            <a:r>
              <a:rPr lang="en-US" altLang="zh-CN" sz="1200" b="0" i="0" u="none" strike="noStrike" kern="1200" dirty="0" err="1" smtClean="0">
                <a:solidFill>
                  <a:schemeClr val="tx1"/>
                </a:solidFill>
                <a:effectLst/>
                <a:latin typeface="+mn-lt"/>
                <a:ea typeface="+mn-ea"/>
                <a:cs typeface="+mn-cs"/>
                <a:hlinkClick r:id="rId5"/>
              </a:rPr>
              <a:t>onGesture</a:t>
            </a:r>
            <a:r>
              <a:rPr lang="en-US" altLang="zh-CN" sz="1200" b="0" i="0" u="none" strike="noStrike" kern="1200" dirty="0" smtClean="0">
                <a:solidFill>
                  <a:schemeClr val="tx1"/>
                </a:solidFill>
                <a:effectLst/>
                <a:latin typeface="+mn-lt"/>
                <a:ea typeface="+mn-ea"/>
                <a:cs typeface="+mn-cs"/>
                <a:hlinkClick r:id="rId5"/>
              </a:rPr>
              <a:t>()</a:t>
            </a:r>
            <a:r>
              <a:rPr lang="en-US" altLang="zh-CN" sz="1200" b="0" i="0" kern="1200" dirty="0" smtClean="0">
                <a:solidFill>
                  <a:schemeClr val="tx1"/>
                </a:solidFill>
                <a:effectLst/>
                <a:latin typeface="+mn-lt"/>
                <a:ea typeface="+mn-ea"/>
                <a:cs typeface="+mn-cs"/>
              </a:rPr>
              <a:t> callback method and can respond by taking actions for the user.</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Using accessibility actions</a:t>
            </a:r>
          </a:p>
          <a:p>
            <a:r>
              <a:rPr lang="en-US" altLang="zh-CN" sz="1200" b="0" i="0" kern="1200" dirty="0" smtClean="0">
                <a:solidFill>
                  <a:schemeClr val="tx1"/>
                </a:solidFill>
                <a:effectLst/>
                <a:latin typeface="+mn-lt"/>
                <a:ea typeface="+mn-ea"/>
                <a:cs typeface="+mn-cs"/>
              </a:rPr>
              <a:t>Accessibility services can take action on behalf of users to make interacting with applications simpler and more productive. The ability of accessibility services to perform actions was added in Android 4.0 (API Level 14) and significantly expanded with Android 4.1 (API Level 16).</a:t>
            </a:r>
          </a:p>
          <a:p>
            <a:r>
              <a:rPr lang="en-US" altLang="zh-CN" sz="1200" b="0" i="0" kern="1200" dirty="0" smtClean="0">
                <a:solidFill>
                  <a:schemeClr val="tx1"/>
                </a:solidFill>
                <a:effectLst/>
                <a:latin typeface="+mn-lt"/>
                <a:ea typeface="+mn-ea"/>
                <a:cs typeface="+mn-cs"/>
              </a:rPr>
              <a:t>In order to take actions on behalf of users, your accessibility service must </a:t>
            </a:r>
            <a:r>
              <a:rPr lang="en-US" altLang="zh-CN" sz="1200" b="0" i="0" u="none" strike="noStrike" kern="1200" dirty="0" smtClean="0">
                <a:solidFill>
                  <a:schemeClr val="tx1"/>
                </a:solidFill>
                <a:effectLst/>
                <a:latin typeface="+mn-lt"/>
                <a:ea typeface="+mn-ea"/>
                <a:cs typeface="+mn-cs"/>
                <a:hlinkClick r:id="rId6"/>
              </a:rPr>
              <a:t>register</a:t>
            </a:r>
            <a:r>
              <a:rPr lang="en-US" altLang="zh-CN" sz="1200" b="0" i="0" kern="1200" dirty="0" smtClean="0">
                <a:solidFill>
                  <a:schemeClr val="tx1"/>
                </a:solidFill>
                <a:effectLst/>
                <a:latin typeface="+mn-lt"/>
                <a:ea typeface="+mn-ea"/>
                <a:cs typeface="+mn-cs"/>
              </a:rPr>
              <a:t> to receive events from a few or many applications and request permission to view the content of applications by setting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7"/>
              </a:rPr>
              <a:t>android:canRetrieveWindowContent</a:t>
            </a:r>
            <a:r>
              <a:rPr lang="en-US" altLang="zh-CN" sz="1200" b="0" i="0" kern="1200" dirty="0" smtClean="0">
                <a:solidFill>
                  <a:schemeClr val="tx1"/>
                </a:solidFill>
                <a:effectLst/>
                <a:latin typeface="+mn-lt"/>
                <a:ea typeface="+mn-ea"/>
                <a:cs typeface="+mn-cs"/>
              </a:rPr>
              <a:t> to true in the </a:t>
            </a:r>
            <a:r>
              <a:rPr lang="en-US" altLang="zh-CN" sz="1200" b="0" i="0" u="none" strike="noStrike" kern="1200" dirty="0" smtClean="0">
                <a:solidFill>
                  <a:schemeClr val="tx1"/>
                </a:solidFill>
                <a:effectLst/>
                <a:latin typeface="+mn-lt"/>
                <a:ea typeface="+mn-ea"/>
                <a:cs typeface="+mn-cs"/>
                <a:hlinkClick r:id="rId6"/>
              </a:rPr>
              <a:t>service configuration file</a:t>
            </a:r>
            <a:r>
              <a:rPr lang="en-US" altLang="zh-CN" sz="1200" b="0" i="0" kern="1200" dirty="0" smtClean="0">
                <a:solidFill>
                  <a:schemeClr val="tx1"/>
                </a:solidFill>
                <a:effectLst/>
                <a:latin typeface="+mn-lt"/>
                <a:ea typeface="+mn-ea"/>
                <a:cs typeface="+mn-cs"/>
              </a:rPr>
              <a:t>. When events are received by your service, it can then retrieve the </a:t>
            </a:r>
            <a:r>
              <a:rPr lang="en-US" altLang="zh-CN" sz="1200" b="0" i="0" u="none" strike="noStrike" kern="1200" dirty="0" err="1" smtClean="0">
                <a:solidFill>
                  <a:schemeClr val="tx1"/>
                </a:solidFill>
                <a:effectLst/>
                <a:latin typeface="+mn-lt"/>
                <a:ea typeface="+mn-ea"/>
                <a:cs typeface="+mn-cs"/>
                <a:hlinkClick r:id="rId8"/>
              </a:rPr>
              <a:t>AccessibilityNodeInfo</a:t>
            </a:r>
            <a:r>
              <a:rPr lang="en-US" altLang="zh-CN" sz="1200" b="0" i="0" kern="1200" dirty="0" smtClean="0">
                <a:solidFill>
                  <a:schemeClr val="tx1"/>
                </a:solidFill>
                <a:effectLst/>
                <a:latin typeface="+mn-lt"/>
                <a:ea typeface="+mn-ea"/>
                <a:cs typeface="+mn-cs"/>
              </a:rPr>
              <a:t> object from the event using </a:t>
            </a:r>
            <a:r>
              <a:rPr lang="en-US" altLang="zh-CN" sz="1200" b="0" i="0" u="none" strike="noStrike" kern="1200" dirty="0" err="1" smtClean="0">
                <a:solidFill>
                  <a:schemeClr val="tx1"/>
                </a:solidFill>
                <a:effectLst/>
                <a:latin typeface="+mn-lt"/>
                <a:ea typeface="+mn-ea"/>
                <a:cs typeface="+mn-cs"/>
                <a:hlinkClick r:id="rId9"/>
              </a:rPr>
              <a:t>getSource</a:t>
            </a:r>
            <a:r>
              <a:rPr lang="en-US" altLang="zh-CN" sz="1200" b="0" i="0" u="none" strike="noStrike" kern="1200" dirty="0" smtClean="0">
                <a:solidFill>
                  <a:schemeClr val="tx1"/>
                </a:solidFill>
                <a:effectLst/>
                <a:latin typeface="+mn-lt"/>
                <a:ea typeface="+mn-ea"/>
                <a:cs typeface="+mn-cs"/>
                <a:hlinkClick r:id="rId9"/>
              </a:rPr>
              <a:t>()</a:t>
            </a:r>
            <a:r>
              <a:rPr lang="en-US" altLang="zh-CN" sz="1200" b="0" i="0" kern="1200" dirty="0" smtClean="0">
                <a:solidFill>
                  <a:schemeClr val="tx1"/>
                </a:solidFill>
                <a:effectLst/>
                <a:latin typeface="+mn-lt"/>
                <a:ea typeface="+mn-ea"/>
                <a:cs typeface="+mn-cs"/>
              </a:rPr>
              <a:t>. With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8"/>
              </a:rPr>
              <a:t>AccessibilityNodeInfo</a:t>
            </a:r>
            <a:r>
              <a:rPr lang="en-US" altLang="zh-CN" sz="1200" b="0" i="0" kern="1200" dirty="0" smtClean="0">
                <a:solidFill>
                  <a:schemeClr val="tx1"/>
                </a:solidFill>
                <a:effectLst/>
                <a:latin typeface="+mn-lt"/>
                <a:ea typeface="+mn-ea"/>
                <a:cs typeface="+mn-cs"/>
              </a:rPr>
              <a:t> object, your service can then explore the view hierarchy to determine what action to take and then act for the user using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public class </a:t>
            </a:r>
            <a:r>
              <a:rPr lang="en-US" altLang="zh-CN" sz="1200" kern="1200" dirty="0" err="1" smtClean="0">
                <a:solidFill>
                  <a:schemeClr val="tx1"/>
                </a:solidFill>
                <a:effectLst/>
                <a:latin typeface="+mn-lt"/>
                <a:ea typeface="+mn-ea"/>
                <a:cs typeface="+mn-cs"/>
              </a:rPr>
              <a:t>MyAccessibilityService</a:t>
            </a:r>
            <a:r>
              <a:rPr lang="en-US" altLang="zh-CN" sz="1200" kern="1200" dirty="0" smtClean="0">
                <a:solidFill>
                  <a:schemeClr val="tx1"/>
                </a:solidFill>
                <a:effectLst/>
                <a:latin typeface="+mn-lt"/>
                <a:ea typeface="+mn-ea"/>
                <a:cs typeface="+mn-cs"/>
              </a:rPr>
              <a:t> extends </a:t>
            </a:r>
            <a:r>
              <a:rPr lang="en-US" altLang="zh-CN" sz="1200" kern="1200" dirty="0" err="1" smtClean="0">
                <a:solidFill>
                  <a:schemeClr val="tx1"/>
                </a:solidFill>
                <a:effectLst/>
                <a:latin typeface="+mn-lt"/>
                <a:ea typeface="+mn-ea"/>
                <a:cs typeface="+mn-cs"/>
              </a:rPr>
              <a:t>AccessibilityService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void </a:t>
            </a:r>
            <a:r>
              <a:rPr lang="en-US" altLang="zh-CN" sz="1200" kern="1200" dirty="0" err="1" smtClean="0">
                <a:solidFill>
                  <a:schemeClr val="tx1"/>
                </a:solidFill>
                <a:effectLst/>
                <a:latin typeface="+mn-lt"/>
                <a:ea typeface="+mn-ea"/>
                <a:cs typeface="+mn-cs"/>
              </a:rPr>
              <a:t>onAccessibilityEvent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AccessibilityEvent</a:t>
            </a:r>
            <a:r>
              <a:rPr lang="en-US" altLang="zh-CN" sz="1200" kern="1200" dirty="0" smtClean="0">
                <a:solidFill>
                  <a:schemeClr val="tx1"/>
                </a:solidFill>
                <a:effectLst/>
                <a:latin typeface="+mn-lt"/>
                <a:ea typeface="+mn-ea"/>
                <a:cs typeface="+mn-cs"/>
              </a:rPr>
              <a:t> event)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get the source node of the event</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AccessibilityNodeInfo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event.getSource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Use the event and node information to determine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what action to take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take action on behalf of the user</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nodeInfo.performAction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AccessibilityNodeInfo.ACTION_SCROLL_FORWARD</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recycle the </a:t>
            </a:r>
            <a:r>
              <a:rPr lang="en-US" altLang="zh-CN" dirty="0" err="1" smtClean="0"/>
              <a:t>nodeInfo</a:t>
            </a:r>
            <a:r>
              <a:rPr lang="en-US" altLang="zh-CN" dirty="0" smtClean="0"/>
              <a:t> object</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nodeInfo.recycle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allows your service to take action within an application. If your service needs to perform a global action such as navigating to the Home screen, pressing the Back button, opening the notifications screen or recent applications list, then use the </a:t>
            </a:r>
            <a:r>
              <a:rPr lang="en-US" altLang="zh-CN" sz="1200" b="0" i="0" u="none" strike="noStrike" kern="1200" dirty="0" err="1" smtClean="0">
                <a:solidFill>
                  <a:schemeClr val="tx1"/>
                </a:solidFill>
                <a:effectLst/>
                <a:latin typeface="+mn-lt"/>
                <a:ea typeface="+mn-ea"/>
                <a:cs typeface="+mn-cs"/>
                <a:hlinkClick r:id="rId5"/>
              </a:rPr>
              <a:t>performGlobalAction</a:t>
            </a:r>
            <a:r>
              <a:rPr lang="en-US" altLang="zh-CN" sz="1200" b="0" i="0" u="none" strike="noStrike" kern="1200" dirty="0" smtClean="0">
                <a:solidFill>
                  <a:schemeClr val="tx1"/>
                </a:solidFill>
                <a:effectLst/>
                <a:latin typeface="+mn-lt"/>
                <a:ea typeface="+mn-ea"/>
                <a:cs typeface="+mn-cs"/>
                <a:hlinkClick r:id="rId5"/>
              </a:rPr>
              <a:t>()</a:t>
            </a:r>
            <a:r>
              <a:rPr lang="en-US" altLang="zh-CN" sz="1200" b="0" i="0" kern="1200" dirty="0" smtClean="0">
                <a:solidFill>
                  <a:schemeClr val="tx1"/>
                </a:solidFill>
                <a:effectLst/>
                <a:latin typeface="+mn-lt"/>
                <a:ea typeface="+mn-ea"/>
                <a:cs typeface="+mn-cs"/>
              </a:rPr>
              <a:t> method.</a:t>
            </a:r>
          </a:p>
          <a:p>
            <a:r>
              <a:rPr lang="en-US" altLang="zh-CN" sz="1200" b="1" i="0" kern="1200" dirty="0" smtClean="0">
                <a:solidFill>
                  <a:schemeClr val="tx1"/>
                </a:solidFill>
                <a:effectLst/>
                <a:latin typeface="+mn-lt"/>
                <a:ea typeface="+mn-ea"/>
                <a:cs typeface="+mn-cs"/>
              </a:rPr>
              <a:t>Using focus types</a:t>
            </a:r>
          </a:p>
          <a:p>
            <a:r>
              <a:rPr lang="en-US" altLang="zh-CN" sz="1200" b="0" i="0" kern="1200" dirty="0" smtClean="0">
                <a:solidFill>
                  <a:schemeClr val="tx1"/>
                </a:solidFill>
                <a:effectLst/>
                <a:latin typeface="+mn-lt"/>
                <a:ea typeface="+mn-ea"/>
                <a:cs typeface="+mn-cs"/>
              </a:rPr>
              <a:t>Android 4.1 (API Level 16) introduces a new type of user interface focus called </a:t>
            </a:r>
            <a:r>
              <a:rPr lang="en-US" altLang="zh-CN" sz="1200" b="0" i="1" kern="1200" dirty="0" smtClean="0">
                <a:solidFill>
                  <a:schemeClr val="tx1"/>
                </a:solidFill>
                <a:effectLst/>
                <a:latin typeface="+mn-lt"/>
                <a:ea typeface="+mn-ea"/>
                <a:cs typeface="+mn-cs"/>
              </a:rPr>
              <a:t>Accessibility Focus</a:t>
            </a:r>
            <a:r>
              <a:rPr lang="en-US" altLang="zh-CN" sz="1200" b="0" i="0" kern="1200" dirty="0" smtClean="0">
                <a:solidFill>
                  <a:schemeClr val="tx1"/>
                </a:solidFill>
                <a:effectLst/>
                <a:latin typeface="+mn-lt"/>
                <a:ea typeface="+mn-ea"/>
                <a:cs typeface="+mn-cs"/>
              </a:rPr>
              <a:t>. This type of focus can be used by accessibility services to select any visible user interface element and act on it. This focus type is different from the more well known </a:t>
            </a:r>
            <a:r>
              <a:rPr lang="en-US" altLang="zh-CN" sz="1200" b="0" i="1" kern="1200" dirty="0" smtClean="0">
                <a:solidFill>
                  <a:schemeClr val="tx1"/>
                </a:solidFill>
                <a:effectLst/>
                <a:latin typeface="+mn-lt"/>
                <a:ea typeface="+mn-ea"/>
                <a:cs typeface="+mn-cs"/>
              </a:rPr>
              <a:t>Input Focus</a:t>
            </a:r>
            <a:r>
              <a:rPr lang="en-US" altLang="zh-CN" sz="1200" b="0" i="0" kern="1200" dirty="0" smtClean="0">
                <a:solidFill>
                  <a:schemeClr val="tx1"/>
                </a:solidFill>
                <a:effectLst/>
                <a:latin typeface="+mn-lt"/>
                <a:ea typeface="+mn-ea"/>
                <a:cs typeface="+mn-cs"/>
              </a:rPr>
              <a:t>, which determines what on-screen user interface element receives input when a user types characters, presses </a:t>
            </a:r>
            <a:r>
              <a:rPr lang="en-US" altLang="zh-CN" sz="1200" b="1" i="0" kern="1200" dirty="0" smtClean="0">
                <a:solidFill>
                  <a:schemeClr val="tx1"/>
                </a:solidFill>
                <a:effectLst/>
                <a:latin typeface="+mn-lt"/>
                <a:ea typeface="+mn-ea"/>
                <a:cs typeface="+mn-cs"/>
              </a:rPr>
              <a:t>Enter</a:t>
            </a:r>
            <a:r>
              <a:rPr lang="en-US" altLang="zh-CN" sz="1200" b="0" i="0" kern="1200" dirty="0" smtClean="0">
                <a:solidFill>
                  <a:schemeClr val="tx1"/>
                </a:solidFill>
                <a:effectLst/>
                <a:latin typeface="+mn-lt"/>
                <a:ea typeface="+mn-ea"/>
                <a:cs typeface="+mn-cs"/>
              </a:rPr>
              <a:t> on a keyboard or pushes the center button of a D-pad control.</a:t>
            </a:r>
          </a:p>
          <a:p>
            <a:r>
              <a:rPr lang="en-US" altLang="zh-CN" sz="1200" b="0" i="0" kern="1200" dirty="0" smtClean="0">
                <a:solidFill>
                  <a:schemeClr val="tx1"/>
                </a:solidFill>
                <a:effectLst/>
                <a:latin typeface="+mn-lt"/>
                <a:ea typeface="+mn-ea"/>
                <a:cs typeface="+mn-cs"/>
              </a:rPr>
              <a:t>Accessibility Focus is completely separate and independent from Input Focus. In fact, it is possible for one element in a user interface to have Input Focus while another element has Accessibility Focus. The purpose of Accessibility Focus is to provide accessibility services with a method of interacting with any visible element on a screen, regardless of whether or not the element is input-focusable from a system perspective. You can see accessibility focus in action by testing accessibility gestures. For more information about testing this feature, see </a:t>
            </a:r>
            <a:r>
              <a:rPr lang="en-US" altLang="zh-CN" sz="1200" b="0" i="0" u="none" strike="noStrike" kern="1200" dirty="0" smtClean="0">
                <a:solidFill>
                  <a:schemeClr val="tx1"/>
                </a:solidFill>
                <a:effectLst/>
                <a:latin typeface="+mn-lt"/>
                <a:ea typeface="+mn-ea"/>
                <a:cs typeface="+mn-cs"/>
                <a:hlinkClick r:id="rId3"/>
              </a:rPr>
              <a:t>Testing gesture navigation</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Accessibility services that use Accessibility Focus are responsible for synchronizing the current Input Focus when an element is capable of this type of focus. Services that do not synchronize Input Focus with Accessibility Focus run the risk of causing problems in applications that expect input focus to be in a specific location when certain actions are taken.</a:t>
            </a:r>
          </a:p>
          <a:p>
            <a:r>
              <a:rPr lang="en-US" altLang="zh-CN" sz="1200" b="0" i="0" kern="1200" dirty="0" smtClean="0">
                <a:solidFill>
                  <a:schemeClr val="tx1"/>
                </a:solidFill>
                <a:effectLst/>
                <a:latin typeface="+mn-lt"/>
                <a:ea typeface="+mn-ea"/>
                <a:cs typeface="+mn-cs"/>
              </a:rPr>
              <a:t>An accessibility service can determine what user interface element has Input Focus or Accessibility Focus using the </a:t>
            </a:r>
            <a:r>
              <a:rPr lang="en-US" altLang="zh-CN" sz="1200" b="0" i="0" u="none" strike="noStrike" kern="1200" dirty="0" err="1" smtClean="0">
                <a:solidFill>
                  <a:schemeClr val="tx1"/>
                </a:solidFill>
                <a:effectLst/>
                <a:latin typeface="+mn-lt"/>
                <a:ea typeface="+mn-ea"/>
                <a:cs typeface="+mn-cs"/>
                <a:hlinkClick r:id="rId8"/>
              </a:rPr>
              <a:t>AccessibilityNodeInfo.findFocus</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You can also search for elements that can be selected with Input Focus using the </a:t>
            </a:r>
            <a:r>
              <a:rPr lang="en-US" altLang="zh-CN" sz="1200" b="0" i="0" u="none" strike="noStrike" kern="1200" dirty="0" err="1" smtClean="0">
                <a:solidFill>
                  <a:schemeClr val="tx1"/>
                </a:solidFill>
                <a:effectLst/>
                <a:latin typeface="+mn-lt"/>
                <a:ea typeface="+mn-ea"/>
                <a:cs typeface="+mn-cs"/>
                <a:hlinkClick r:id="rId8"/>
              </a:rPr>
              <a:t>focusSearch</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Finally, your accessibility service can set Accessibility Focus using the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u="none" strike="noStrike" kern="1200" dirty="0" err="1" smtClean="0">
                <a:solidFill>
                  <a:schemeClr val="tx1"/>
                </a:solidFill>
                <a:effectLst/>
                <a:latin typeface="+mn-lt"/>
                <a:ea typeface="+mn-ea"/>
                <a:cs typeface="+mn-cs"/>
                <a:hlinkClick r:id="rId8"/>
              </a:rPr>
              <a:t>AccessibilityNodeInfo.ACTION_SET_ACCESSIBILITY_FOCUS</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12</a:t>
            </a:fld>
            <a:endParaRPr lang="en-US"/>
          </a:p>
        </p:txBody>
      </p:sp>
    </p:spTree>
    <p:extLst>
      <p:ext uri="{BB962C8B-B14F-4D97-AF65-F5344CB8AC3E}">
        <p14:creationId xmlns:p14="http://schemas.microsoft.com/office/powerpoint/2010/main" xmlns="" val="196856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14</a:t>
            </a:fld>
            <a:endParaRPr lang="en-US"/>
          </a:p>
        </p:txBody>
      </p:sp>
    </p:spTree>
    <p:extLst>
      <p:ext uri="{BB962C8B-B14F-4D97-AF65-F5344CB8AC3E}">
        <p14:creationId xmlns:p14="http://schemas.microsoft.com/office/powerpoint/2010/main" xmlns="" val="317204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377002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148009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232123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214852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0" y="-141099"/>
            <a:ext cx="9144000" cy="5292984"/>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prstClr val="white"/>
              </a:solidFill>
              <a:latin typeface="Hiragino Sans GB W3"/>
              <a:ea typeface="Hiragino Sans GB W3"/>
              <a:cs typeface="Hiragino Sans GB W3"/>
            </a:endParaRPr>
          </a:p>
        </p:txBody>
      </p:sp>
      <p:sp>
        <p:nvSpPr>
          <p:cNvPr id="2" name="Title 1"/>
          <p:cNvSpPr>
            <a:spLocks noGrp="1"/>
          </p:cNvSpPr>
          <p:nvPr>
            <p:ph type="ctrTitle"/>
          </p:nvPr>
        </p:nvSpPr>
        <p:spPr>
          <a:xfrm>
            <a:off x="457200" y="1409977"/>
            <a:ext cx="7772400" cy="1470025"/>
          </a:xfrm>
        </p:spPr>
        <p:txBody>
          <a:bodyPr/>
          <a:lstStyle>
            <a:lvl1pPr algn="l">
              <a:defRPr lang="en-US" dirty="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3009900"/>
            <a:ext cx="6400800" cy="1752600"/>
          </a:xfrm>
        </p:spPr>
        <p:txBody>
          <a:bodyPr/>
          <a:lstStyle>
            <a:lvl1pPr marL="0" indent="0" algn="l">
              <a:buNone/>
              <a:defRPr lang="en-US" dirty="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14240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Rectangle 6"/>
          <p:cNvSpPr/>
          <p:nvPr/>
        </p:nvSpPr>
        <p:spPr>
          <a:xfrm>
            <a:off x="4464000" y="801686"/>
            <a:ext cx="4680000" cy="4680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hasCustomPrompt="1"/>
          </p:nvPr>
        </p:nvSpPr>
        <p:spPr>
          <a:xfrm>
            <a:off x="6374191" y="1475620"/>
            <a:ext cx="2769810" cy="3338285"/>
          </a:xfrm>
        </p:spPr>
        <p:txBody>
          <a:bodyPr anchor="b">
            <a:normAutofit/>
          </a:bodyPr>
          <a:lstStyle>
            <a:lvl1pPr marL="0" algn="l" defTabSz="457200" rtl="0" eaLnBrk="1" latinLnBrk="0" hangingPunct="1">
              <a:defRPr lang="en-US" dirty="0">
                <a:solidFill>
                  <a:schemeClr val="bg1"/>
                </a:solidFill>
              </a:defRPr>
            </a:lvl1pPr>
          </a:lstStyle>
          <a:p>
            <a:r>
              <a:rPr lang="en-US" dirty="0" smtClean="0"/>
              <a:t>Input the title for this section</a:t>
            </a:r>
            <a:endParaRPr lang="en-US" dirty="0"/>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1" name="Content Placeholder 10"/>
          <p:cNvSpPr>
            <a:spLocks noGrp="1"/>
          </p:cNvSpPr>
          <p:nvPr>
            <p:ph sz="quarter" idx="13"/>
          </p:nvPr>
        </p:nvSpPr>
        <p:spPr>
          <a:xfrm>
            <a:off x="457200" y="801687"/>
            <a:ext cx="3897086" cy="4680000"/>
          </a:xfrm>
        </p:spPr>
        <p:txBody>
          <a:bodyPr anchor="ctr">
            <a:normAutofit/>
          </a:bodyPr>
          <a:lstStyle>
            <a:lvl1pPr marL="0" indent="0">
              <a:buNone/>
              <a:defRPr sz="2000">
                <a:solidFill>
                  <a:srgbClr val="929292"/>
                </a:solidFill>
                <a:latin typeface="Segoe Media Center Light"/>
                <a:cs typeface="Segoe Media Center Light"/>
              </a:defRPr>
            </a:lvl1pPr>
            <a:lvl2pPr marL="285750" indent="-285750">
              <a:defRPr sz="1600">
                <a:solidFill>
                  <a:srgbClr val="929292"/>
                </a:solidFill>
                <a:latin typeface="Segoe Media Center Light"/>
                <a:cs typeface="Segoe Media Center Light"/>
              </a:defRPr>
            </a:lvl2pPr>
            <a:lvl3pPr marL="530225" indent="-228600">
              <a:defRPr sz="1400">
                <a:solidFill>
                  <a:srgbClr val="929292"/>
                </a:solidFill>
                <a:latin typeface="Segoe Media Center Light"/>
                <a:cs typeface="Segoe Media Center Light"/>
              </a:defRPr>
            </a:lvl3pPr>
            <a:lvl4pPr marL="812800" indent="-228600" defTabSz="885825">
              <a:defRPr sz="1200">
                <a:solidFill>
                  <a:srgbClr val="929292"/>
                </a:solidFill>
                <a:latin typeface="Segoe Media Center Light"/>
                <a:cs typeface="Segoe Media Center Light"/>
              </a:defRPr>
            </a:lvl4pPr>
            <a:lvl5pPr marL="1077913" indent="-228600">
              <a:defRPr sz="1200">
                <a:solidFill>
                  <a:srgbClr val="929292"/>
                </a:solidFill>
                <a:latin typeface="Segoe Media Center Light"/>
                <a:cs typeface="Segoe Media Center Ligh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txBox="1">
            <a:spLocks/>
          </p:cNvSpPr>
          <p:nvPr/>
        </p:nvSpPr>
        <p:spPr>
          <a:xfrm>
            <a:off x="4464000" y="1330476"/>
            <a:ext cx="2188381" cy="4151210"/>
          </a:xfrm>
          <a:prstGeom prst="rect">
            <a:avLst/>
          </a:prstGeom>
        </p:spPr>
        <p:txBody>
          <a:bodyPr vert="horz" lIns="91440" tIns="45720" rIns="91440" bIns="45720" rtlCol="0" anchor="ctr">
            <a:normAutofit lnSpcReduction="10000"/>
          </a:bodyPr>
          <a:lstStyle>
            <a:lvl1pPr marL="0" algn="ctr" defTabSz="457200" rtl="0" eaLnBrk="1" latinLnBrk="0" hangingPunct="1">
              <a:spcBef>
                <a:spcPct val="0"/>
              </a:spcBef>
              <a:buNone/>
              <a:defRPr lang="en-US" sz="28700" kern="1200" dirty="0">
                <a:solidFill>
                  <a:schemeClr val="bg1"/>
                </a:solidFill>
                <a:latin typeface="Segoe Media Center Light"/>
                <a:ea typeface="+mn-ea"/>
                <a:cs typeface="Segoe Media Center Light"/>
              </a:defRPr>
            </a:lvl1pPr>
          </a:lstStyle>
          <a:p>
            <a:endParaRPr>
              <a:solidFill>
                <a:prstClr val="white"/>
              </a:solidFill>
            </a:endParaRPr>
          </a:p>
        </p:txBody>
      </p:sp>
      <p:sp>
        <p:nvSpPr>
          <p:cNvPr id="9" name="Text Placeholder 8"/>
          <p:cNvSpPr>
            <a:spLocks noGrp="1"/>
          </p:cNvSpPr>
          <p:nvPr>
            <p:ph type="body" sz="quarter" idx="14" hasCustomPrompt="1"/>
          </p:nvPr>
        </p:nvSpPr>
        <p:spPr>
          <a:xfrm>
            <a:off x="4464050" y="1073765"/>
            <a:ext cx="1909763" cy="3954680"/>
          </a:xfrm>
        </p:spPr>
        <p:txBody>
          <a:bodyPr>
            <a:noAutofit/>
          </a:bodyPr>
          <a:lstStyle>
            <a:lvl1pPr marL="0" indent="0">
              <a:buNone/>
              <a:defRPr sz="28700">
                <a:solidFill>
                  <a:schemeClr val="bg1"/>
                </a:solidFill>
                <a:latin typeface="Segoe Media Center Light"/>
                <a:cs typeface="Segoe Media Center Light"/>
              </a:defRPr>
            </a:lvl1pPr>
          </a:lstStyle>
          <a:p>
            <a:r>
              <a:rPr lang="en-US" dirty="0" smtClean="0"/>
              <a:t>1</a:t>
            </a:r>
            <a:endParaRPr lang="en-US" dirty="0"/>
          </a:p>
        </p:txBody>
      </p:sp>
    </p:spTree>
    <p:extLst>
      <p:ext uri="{BB962C8B-B14F-4D97-AF65-F5344CB8AC3E}">
        <p14:creationId xmlns:p14="http://schemas.microsoft.com/office/powerpoint/2010/main" xmlns="" val="4476544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1" name="Content Placeholder 10"/>
          <p:cNvSpPr>
            <a:spLocks noGrp="1"/>
          </p:cNvSpPr>
          <p:nvPr>
            <p:ph sz="quarter" idx="13"/>
          </p:nvPr>
        </p:nvSpPr>
        <p:spPr>
          <a:xfrm>
            <a:off x="831850" y="968375"/>
            <a:ext cx="7854950" cy="5272088"/>
          </a:xfrm>
        </p:spPr>
        <p:txBody>
          <a:bodyPr/>
          <a:lstStyle>
            <a:lvl1pPr marL="0" indent="0">
              <a:buNone/>
              <a:defRPr lang="zh-CN" altLang="en-US" dirty="0" smtClean="0">
                <a:solidFill>
                  <a:schemeClr val="accent3"/>
                </a:solidFill>
              </a:defRPr>
            </a:lvl1pPr>
            <a:lvl2pPr marL="285750" indent="-285750">
              <a:defRPr lang="zh-CN" altLang="en-US" dirty="0" smtClean="0">
                <a:solidFill>
                  <a:schemeClr val="bg1">
                    <a:lumMod val="50000"/>
                  </a:schemeClr>
                </a:solidFill>
              </a:defRPr>
            </a:lvl2pPr>
            <a:lvl3pPr marL="530225" indent="-228600">
              <a:defRPr lang="zh-CN" altLang="en-US" dirty="0" smtClean="0">
                <a:solidFill>
                  <a:schemeClr val="bg1">
                    <a:lumMod val="50000"/>
                  </a:schemeClr>
                </a:solidFill>
              </a:defRPr>
            </a:lvl3pPr>
            <a:lvl4pPr marL="812800" indent="-228600" defTabSz="885825">
              <a:defRPr lang="zh-CN" altLang="en-US" dirty="0" smtClean="0">
                <a:solidFill>
                  <a:schemeClr val="bg1">
                    <a:lumMod val="50000"/>
                  </a:schemeClr>
                </a:solidFill>
              </a:defRPr>
            </a:lvl4pPr>
            <a:lvl5pPr marL="1077913" indent="-228600">
              <a:defRPr lang="en-US" dirty="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513430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8"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9"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0"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xmlns="" val="26124206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0"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11"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2"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xmlns="" val="253793196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625235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464781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Segoe Media Center Light"/>
                <a:ea typeface="+mn-ea"/>
                <a:cs typeface="Segoe Media Center Ligh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
        <p:nvSpPr>
          <p:cNvPr id="7"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Segoe Media Center Light"/>
                <a:cs typeface="Segoe Media Center Light"/>
              </a:defRPr>
            </a:lvl1pPr>
            <a:lvl2pPr marL="285750" indent="-285750">
              <a:defRPr sz="2400">
                <a:solidFill>
                  <a:srgbClr val="929292"/>
                </a:solidFill>
                <a:latin typeface="Segoe Media Center Light"/>
                <a:cs typeface="Segoe Media Center Light"/>
              </a:defRPr>
            </a:lvl2pPr>
            <a:lvl3pPr marL="530225" indent="-228600">
              <a:defRPr sz="2000">
                <a:solidFill>
                  <a:srgbClr val="929292"/>
                </a:solidFill>
                <a:latin typeface="Segoe Media Center Light"/>
                <a:cs typeface="Segoe Media Center Light"/>
              </a:defRPr>
            </a:lvl3pPr>
            <a:lvl4pPr marL="812800" indent="-228600" defTabSz="885825">
              <a:defRPr sz="1800">
                <a:solidFill>
                  <a:srgbClr val="929292"/>
                </a:solidFill>
                <a:latin typeface="Segoe Media Center Light"/>
                <a:cs typeface="Segoe Media Center Light"/>
              </a:defRPr>
            </a:lvl4pPr>
            <a:lvl5pPr marL="1077913" indent="-228600">
              <a:defRPr sz="18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744924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393341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97684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368817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2958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Hiragino Sans GB W3"/>
                <a:ea typeface="Hiragino Sans GB W3"/>
                <a:cs typeface="Hiragino Sans GB W3"/>
              </a:defRPr>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Hiragino Sans GB W3"/>
                <a:ea typeface="Hiragino Sans GB W3"/>
                <a:cs typeface="Hiragino Sans GB W3"/>
              </a:defRPr>
            </a:lvl1pPr>
            <a:lvl2pPr marL="285750" indent="-285750">
              <a:defRPr sz="2400">
                <a:solidFill>
                  <a:srgbClr val="929292"/>
                </a:solidFill>
                <a:latin typeface="Hiragino Sans GB W3"/>
                <a:ea typeface="Hiragino Sans GB W3"/>
                <a:cs typeface="Hiragino Sans GB W3"/>
              </a:defRPr>
            </a:lvl2pPr>
            <a:lvl3pPr marL="530225" indent="-228600">
              <a:defRPr sz="2000">
                <a:solidFill>
                  <a:srgbClr val="929292"/>
                </a:solidFill>
                <a:latin typeface="Hiragino Sans GB W3"/>
                <a:ea typeface="Hiragino Sans GB W3"/>
                <a:cs typeface="Hiragino Sans GB W3"/>
              </a:defRPr>
            </a:lvl3pPr>
            <a:lvl4pPr marL="812800" indent="-228600" defTabSz="885825">
              <a:defRPr sz="1800">
                <a:solidFill>
                  <a:srgbClr val="929292"/>
                </a:solidFill>
                <a:latin typeface="Hiragino Sans GB W3"/>
                <a:ea typeface="Hiragino Sans GB W3"/>
                <a:cs typeface="Hiragino Sans GB W3"/>
              </a:defRPr>
            </a:lvl4pPr>
            <a:lvl5pPr marL="1077913" indent="-228600">
              <a:defRPr sz="1800">
                <a:solidFill>
                  <a:srgbClr val="929292"/>
                </a:solidFill>
                <a:latin typeface="Hiragino Sans GB W3"/>
                <a:ea typeface="Hiragino Sans GB W3"/>
                <a:cs typeface="Hiragino Sans GB W3"/>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4431074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8"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dirty="0" smtClean="0"/>
              <a:t>单击此处编辑母版标题样式</a:t>
            </a:r>
            <a:endParaRPr lang="en-US" dirty="0"/>
          </a:p>
        </p:txBody>
      </p:sp>
      <p:sp>
        <p:nvSpPr>
          <p:cNvPr id="9"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xmlns="" val="16931210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0"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dirty="0" smtClean="0"/>
              <a:t>单击此处编辑母版标题样式</a:t>
            </a:r>
            <a:endParaRPr lang="en-US" dirty="0"/>
          </a:p>
        </p:txBody>
      </p:sp>
      <p:sp>
        <p:nvSpPr>
          <p:cNvPr id="11"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xmlns="" val="5078369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a:xfrm>
            <a:off x="457200" y="6356350"/>
            <a:ext cx="2133600" cy="365125"/>
          </a:xfrm>
        </p:spPr>
        <p:txBody>
          <a:bodyPr/>
          <a:lstStyle>
            <a:lvl1pPr>
              <a:defRPr/>
            </a:lvl1pPr>
          </a:lstStyle>
          <a:p>
            <a:fld id="{71E31AD6-0069-4484-8F95-006570B71B05}" type="datetime1">
              <a:rPr lang="zh-CN" altLang="en-US">
                <a:solidFill>
                  <a:prstClr val="black">
                    <a:tint val="75000"/>
                  </a:prstClr>
                </a:solidFill>
              </a:rPr>
              <a:pPr/>
              <a:t>2014/4/27</a:t>
            </a:fld>
            <a:endParaRPr lang="zh-CN" altLang="en-US" sz="1800">
              <a:solidFill>
                <a:prstClr val="black"/>
              </a:solidFill>
            </a:endParaRPr>
          </a:p>
        </p:txBody>
      </p:sp>
      <p:sp>
        <p:nvSpPr>
          <p:cNvPr id="4" name="Footer Placeholder 3"/>
          <p:cNvSpPr>
            <a:spLocks noGrp="1"/>
          </p:cNvSpPr>
          <p:nvPr>
            <p:ph type="ftr" sz="quarter" idx="11"/>
          </p:nvPr>
        </p:nvSpPr>
        <p:spPr>
          <a:xfrm>
            <a:off x="3124200" y="6356350"/>
            <a:ext cx="2895600" cy="365125"/>
          </a:xfrm>
        </p:spPr>
        <p:txBody>
          <a:bodyPr/>
          <a:lstStyle>
            <a:lvl1pPr>
              <a:defRPr/>
            </a:lvl1pPr>
          </a:lstStyle>
          <a:p>
            <a:endParaRPr lang="zh-CN" altLang="zh-CN">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p:spPr>
        <p:txBody>
          <a:bodyPr/>
          <a:lstStyle>
            <a:lvl1pPr>
              <a:defRPr/>
            </a:lvl1pPr>
          </a:lstStyle>
          <a:p>
            <a:fld id="{CC037AC9-9ED9-4061-B180-38D4AE27C0E2}" type="slidenum">
              <a:rPr lang="zh-CN" altLang="en-US">
                <a:solidFill>
                  <a:prstClr val="black">
                    <a:tint val="75000"/>
                  </a:prstClr>
                </a:solidFill>
              </a:rPr>
              <a:pPr/>
              <a:t>‹#›</a:t>
            </a:fld>
            <a:endParaRPr lang="zh-CN" altLang="en-US" sz="1800">
              <a:solidFill>
                <a:prstClr val="black"/>
              </a:solidFill>
            </a:endParaRPr>
          </a:p>
        </p:txBody>
      </p:sp>
    </p:spTree>
    <p:extLst>
      <p:ext uri="{BB962C8B-B14F-4D97-AF65-F5344CB8AC3E}">
        <p14:creationId xmlns:p14="http://schemas.microsoft.com/office/powerpoint/2010/main" xmlns="" val="75512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4464000" y="801686"/>
            <a:ext cx="4680000" cy="4680000"/>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374191" y="1475620"/>
            <a:ext cx="2769810" cy="3338285"/>
          </a:xfrm>
        </p:spPr>
        <p:txBody>
          <a:bodyPr anchor="b">
            <a:normAutofit/>
          </a:bodyPr>
          <a:lstStyle>
            <a:lvl1pPr marL="0" algn="l" defTabSz="457200" rtl="0" eaLnBrk="1" latinLnBrk="0" hangingPunct="1">
              <a:defRPr lang="en-US" sz="3200" kern="1200" baseline="0" dirty="0">
                <a:solidFill>
                  <a:schemeClr val="bg1"/>
                </a:solidFill>
                <a:latin typeface="Segoe Media Center Light"/>
                <a:ea typeface="+mn-ea"/>
                <a:cs typeface="Segoe Media Center Light"/>
              </a:defRPr>
            </a:lvl1pPr>
          </a:lstStyle>
          <a:p>
            <a:r>
              <a:rPr lang="en-US" dirty="0" smtClean="0"/>
              <a:t>Input the title for this section</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
        <p:nvSpPr>
          <p:cNvPr id="11" name="Content Placeholder 10"/>
          <p:cNvSpPr>
            <a:spLocks noGrp="1"/>
          </p:cNvSpPr>
          <p:nvPr>
            <p:ph sz="quarter" idx="13"/>
          </p:nvPr>
        </p:nvSpPr>
        <p:spPr>
          <a:xfrm>
            <a:off x="457200" y="801687"/>
            <a:ext cx="3897086" cy="4680000"/>
          </a:xfrm>
        </p:spPr>
        <p:txBody>
          <a:bodyPr anchor="ctr">
            <a:normAutofit/>
          </a:bodyPr>
          <a:lstStyle>
            <a:lvl1pPr marL="0" indent="0">
              <a:buNone/>
              <a:defRPr sz="2000">
                <a:solidFill>
                  <a:srgbClr val="929292"/>
                </a:solidFill>
                <a:latin typeface="Segoe Media Center Light"/>
                <a:cs typeface="Segoe Media Center Light"/>
              </a:defRPr>
            </a:lvl1pPr>
            <a:lvl2pPr marL="285750" indent="-285750">
              <a:defRPr sz="1600">
                <a:solidFill>
                  <a:srgbClr val="929292"/>
                </a:solidFill>
                <a:latin typeface="Segoe Media Center Light"/>
                <a:cs typeface="Segoe Media Center Light"/>
              </a:defRPr>
            </a:lvl2pPr>
            <a:lvl3pPr marL="530225" indent="-228600">
              <a:defRPr sz="1400">
                <a:solidFill>
                  <a:srgbClr val="929292"/>
                </a:solidFill>
                <a:latin typeface="Segoe Media Center Light"/>
                <a:cs typeface="Segoe Media Center Light"/>
              </a:defRPr>
            </a:lvl3pPr>
            <a:lvl4pPr marL="812800" indent="-228600" defTabSz="885825">
              <a:defRPr sz="1200">
                <a:solidFill>
                  <a:srgbClr val="929292"/>
                </a:solidFill>
                <a:latin typeface="Segoe Media Center Light"/>
                <a:cs typeface="Segoe Media Center Light"/>
              </a:defRPr>
            </a:lvl4pPr>
            <a:lvl5pPr marL="1077913" indent="-228600">
              <a:defRPr sz="12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4464000" y="1330476"/>
            <a:ext cx="2188381" cy="4151210"/>
          </a:xfrm>
          <a:prstGeom prst="rect">
            <a:avLst/>
          </a:prstGeom>
        </p:spPr>
        <p:txBody>
          <a:bodyPr vert="horz" lIns="91440" tIns="45720" rIns="91440" bIns="45720" rtlCol="0" anchor="ctr">
            <a:normAutofit lnSpcReduction="10000"/>
          </a:bodyPr>
          <a:lstStyle>
            <a:lvl1pPr marL="0" algn="ctr" defTabSz="457200" rtl="0" eaLnBrk="1" latinLnBrk="0" hangingPunct="1">
              <a:spcBef>
                <a:spcPct val="0"/>
              </a:spcBef>
              <a:buNone/>
              <a:defRPr lang="en-US" sz="28700" kern="1200" dirty="0">
                <a:solidFill>
                  <a:schemeClr val="bg1"/>
                </a:solidFill>
                <a:latin typeface="Segoe Media Center Light"/>
                <a:ea typeface="+mn-ea"/>
                <a:cs typeface="Segoe Media Center Light"/>
              </a:defRPr>
            </a:lvl1pPr>
          </a:lstStyle>
          <a:p>
            <a:endParaRPr lang="en-US" dirty="0"/>
          </a:p>
        </p:txBody>
      </p:sp>
      <p:sp>
        <p:nvSpPr>
          <p:cNvPr id="9" name="Text Placeholder 8"/>
          <p:cNvSpPr>
            <a:spLocks noGrp="1"/>
          </p:cNvSpPr>
          <p:nvPr>
            <p:ph type="body" sz="quarter" idx="14" hasCustomPrompt="1"/>
          </p:nvPr>
        </p:nvSpPr>
        <p:spPr>
          <a:xfrm>
            <a:off x="4464050" y="1073765"/>
            <a:ext cx="1909763" cy="3954680"/>
          </a:xfrm>
        </p:spPr>
        <p:txBody>
          <a:bodyPr>
            <a:noAutofit/>
          </a:bodyPr>
          <a:lstStyle>
            <a:lvl1pPr marL="0" indent="0">
              <a:buNone/>
              <a:defRPr sz="28700">
                <a:solidFill>
                  <a:schemeClr val="bg1"/>
                </a:solidFill>
                <a:latin typeface="Segoe Media Center Light"/>
                <a:cs typeface="Segoe Media Center Light"/>
              </a:defRPr>
            </a:lvl1pPr>
          </a:lstStyle>
          <a:p>
            <a:r>
              <a:rPr lang="en-US" dirty="0" smtClean="0"/>
              <a:t>1</a:t>
            </a:r>
            <a:endParaRPr lang="en-US" dirty="0"/>
          </a:p>
        </p:txBody>
      </p:sp>
    </p:spTree>
    <p:extLst>
      <p:ext uri="{BB962C8B-B14F-4D97-AF65-F5344CB8AC3E}">
        <p14:creationId xmlns:p14="http://schemas.microsoft.com/office/powerpoint/2010/main" xmlns="" val="341606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9945C-6D4D-B840-ACD0-A260C778347B}"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355414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9945C-6D4D-B840-ACD0-A260C778347B}"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249520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9945C-6D4D-B840-ACD0-A260C778347B}" type="datetimeFigureOut">
              <a:rPr lang="en-US" smtClean="0"/>
              <a:pPr/>
              <a:t>4/27/2014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317379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9945C-6D4D-B840-ACD0-A260C778347B}" type="datetimeFigureOut">
              <a:rPr lang="en-US" smtClean="0"/>
              <a:pPr/>
              <a:t>4/27/2014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187012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9945C-6D4D-B840-ACD0-A260C778347B}" type="datetimeFigureOut">
              <a:rPr lang="en-US" smtClean="0"/>
              <a:pPr/>
              <a:t>4/27/2014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90258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29921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9945C-6D4D-B840-ACD0-A260C778347B}" type="datetimeFigureOut">
              <a:rPr lang="en-US" smtClean="0"/>
              <a:pPr/>
              <a:t>4/27/2014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59D54-7678-B24A-9FEA-16F9E64496BB}" type="slidenum">
              <a:rPr lang="en-US" smtClean="0"/>
              <a:pPr/>
              <a:t>‹#›</a:t>
            </a:fld>
            <a:endParaRPr lang="en-US"/>
          </a:p>
        </p:txBody>
      </p:sp>
    </p:spTree>
    <p:extLst>
      <p:ext uri="{BB962C8B-B14F-4D97-AF65-F5344CB8AC3E}">
        <p14:creationId xmlns:p14="http://schemas.microsoft.com/office/powerpoint/2010/main" xmlns="" val="344413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4/27/2014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92289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Lst>
  <p:timing>
    <p:tnLst>
      <p:par>
        <p:cTn id="1" dur="indefinite" restart="never" nodeType="tmRoot"/>
      </p:par>
    </p:tnLst>
  </p:timing>
  <p:txStyles>
    <p:titleStyle>
      <a:lvl1pPr algn="l" defTabSz="457200" rtl="0" eaLnBrk="1" latinLnBrk="0" hangingPunct="1">
        <a:spcBef>
          <a:spcPct val="0"/>
        </a:spcBef>
        <a:buNone/>
        <a:defRPr lang="en-US" altLang="en-US" sz="4400" kern="1200" dirty="0">
          <a:solidFill>
            <a:schemeClr val="tx1"/>
          </a:solidFill>
          <a:latin typeface="+mj-ea"/>
          <a:ea typeface="+mj-ea"/>
          <a:cs typeface="Hiragino Sans GB W3"/>
        </a:defRPr>
      </a:lvl1pPr>
    </p:titleStyle>
    <p:bodyStyle>
      <a:lvl1pPr marL="342900" indent="-342900" algn="l" defTabSz="457200" rtl="0" eaLnBrk="1" latinLnBrk="0" hangingPunct="1">
        <a:spcBef>
          <a:spcPct val="20000"/>
        </a:spcBef>
        <a:buFont typeface="Arial"/>
        <a:buChar char="•"/>
        <a:defRPr lang="zh-CN" altLang="en-US" sz="3200" kern="1200" dirty="0" smtClean="0">
          <a:solidFill>
            <a:schemeClr val="tx1"/>
          </a:solidFill>
          <a:latin typeface="+mn-ea"/>
          <a:ea typeface="+mn-ea"/>
          <a:cs typeface="Hiragino Sans GB W3"/>
        </a:defRPr>
      </a:lvl1pPr>
      <a:lvl2pPr marL="742950" indent="-285750" algn="l" defTabSz="457200" rtl="0" eaLnBrk="1" latinLnBrk="0" hangingPunct="1">
        <a:spcBef>
          <a:spcPct val="20000"/>
        </a:spcBef>
        <a:buFont typeface="Arial"/>
        <a:buChar char="–"/>
        <a:defRPr lang="zh-CN" altLang="en-US" sz="2800" kern="1200" dirty="0" smtClean="0">
          <a:solidFill>
            <a:schemeClr val="tx1"/>
          </a:solidFill>
          <a:latin typeface="+mn-ea"/>
          <a:ea typeface="+mn-ea"/>
          <a:cs typeface="Hiragino Sans GB W3"/>
        </a:defRPr>
      </a:lvl2pPr>
      <a:lvl3pPr marL="1143000" indent="-228600" algn="l" defTabSz="457200" rtl="0" eaLnBrk="1" latinLnBrk="0" hangingPunct="1">
        <a:spcBef>
          <a:spcPct val="20000"/>
        </a:spcBef>
        <a:buFont typeface="Arial"/>
        <a:buChar char="•"/>
        <a:defRPr lang="zh-CN" altLang="en-US" sz="2400" kern="1200" dirty="0" smtClean="0">
          <a:solidFill>
            <a:schemeClr val="tx1"/>
          </a:solidFill>
          <a:latin typeface="+mn-ea"/>
          <a:ea typeface="+mn-ea"/>
          <a:cs typeface="Hiragino Sans GB W3"/>
        </a:defRPr>
      </a:lvl3pPr>
      <a:lvl4pPr marL="1600200" indent="-228600" algn="l" defTabSz="457200" rtl="0" eaLnBrk="1" latinLnBrk="0" hangingPunct="1">
        <a:spcBef>
          <a:spcPct val="20000"/>
        </a:spcBef>
        <a:buFont typeface="Arial"/>
        <a:buChar char="–"/>
        <a:defRPr lang="zh-CN" altLang="en-US" sz="2000" kern="1200" dirty="0" smtClean="0">
          <a:solidFill>
            <a:schemeClr val="tx1"/>
          </a:solidFill>
          <a:latin typeface="+mn-ea"/>
          <a:ea typeface="+mn-ea"/>
          <a:cs typeface="Hiragino Sans GB W3"/>
        </a:defRPr>
      </a:lvl4pPr>
      <a:lvl5pPr marL="2057400" indent="-228600" algn="l" defTabSz="457200" rtl="0" eaLnBrk="1" latinLnBrk="0" hangingPunct="1">
        <a:spcBef>
          <a:spcPct val="20000"/>
        </a:spcBef>
        <a:buFont typeface="Arial"/>
        <a:buChar char="»"/>
        <a:defRPr lang="en-US" altLang="en-US" sz="2000" kern="1200" dirty="0">
          <a:solidFill>
            <a:schemeClr val="tx1"/>
          </a:solidFill>
          <a:latin typeface="+mn-ea"/>
          <a:ea typeface="+mn-ea"/>
          <a:cs typeface="Hiragino Sans GB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q3HliaMjL38" TargetMode="External"/><Relationship Id="rId3" Type="http://schemas.openxmlformats.org/officeDocument/2006/relationships/hyperlink" Target="http://developer.android.com/design/patterns/accessibility.html" TargetMode="External"/><Relationship Id="rId7" Type="http://schemas.openxmlformats.org/officeDocument/2006/relationships/hyperlink" Target="https://code.google.com/p/eyes-fre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developer.android.com/tools/testing/testing_accessibility.html" TargetMode="External"/><Relationship Id="rId5" Type="http://schemas.openxmlformats.org/officeDocument/2006/relationships/hyperlink" Target="http://developer.android.com/guide/topics/ui/accessibility/index.html" TargetMode="External"/><Relationship Id="rId4" Type="http://schemas.openxmlformats.org/officeDocument/2006/relationships/hyperlink" Target="http://developer.android.com/training/accessibility/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Accessibility in Android</a:t>
            </a:r>
            <a:endParaRPr lang="en-US" sz="2800" dirty="0"/>
          </a:p>
        </p:txBody>
      </p:sp>
      <p:sp>
        <p:nvSpPr>
          <p:cNvPr id="3" name="Subtitle 2"/>
          <p:cNvSpPr>
            <a:spLocks noGrp="1"/>
          </p:cNvSpPr>
          <p:nvPr>
            <p:ph type="subTitle" idx="1"/>
          </p:nvPr>
        </p:nvSpPr>
        <p:spPr>
          <a:xfrm>
            <a:off x="2514600" y="3257550"/>
            <a:ext cx="6400800" cy="1752600"/>
          </a:xfrm>
        </p:spPr>
        <p:txBody>
          <a:bodyPr/>
          <a:lstStyle/>
          <a:p>
            <a:endParaRPr lang="en-US" dirty="0"/>
          </a:p>
          <a:p>
            <a:r>
              <a:rPr lang="en-US" dirty="0" smtClean="0"/>
              <a:t>                                    2014-04-28</a:t>
            </a:r>
            <a:endParaRPr lang="en-US" dirty="0"/>
          </a:p>
        </p:txBody>
      </p:sp>
    </p:spTree>
    <p:extLst>
      <p:ext uri="{BB962C8B-B14F-4D97-AF65-F5344CB8AC3E}">
        <p14:creationId xmlns:p14="http://schemas.microsoft.com/office/powerpoint/2010/main" xmlns="" val="2934669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AccessibilityService</a:t>
            </a:r>
            <a:r>
              <a:rPr lang="en-US" altLang="zh-CN" dirty="0"/>
              <a:t> Methods</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err="1"/>
              <a:t>onServiceConnected</a:t>
            </a:r>
            <a:r>
              <a:rPr lang="en-US" altLang="zh-CN" dirty="0"/>
              <a:t>() - (optional</a:t>
            </a:r>
            <a:r>
              <a:rPr lang="en-US" altLang="zh-CN" dirty="0" smtClean="0"/>
              <a:t>)</a:t>
            </a:r>
          </a:p>
          <a:p>
            <a:pPr marL="457200" indent="-457200">
              <a:buFont typeface="Arial" panose="020B0604020202020204" pitchFamily="34" charset="0"/>
              <a:buChar char="•"/>
            </a:pPr>
            <a:r>
              <a:rPr lang="en-US" altLang="zh-CN" dirty="0" err="1"/>
              <a:t>onAccessibilityEvent</a:t>
            </a:r>
            <a:r>
              <a:rPr lang="en-US" altLang="zh-CN" dirty="0"/>
              <a:t>() - (required</a:t>
            </a:r>
            <a:r>
              <a:rPr lang="en-US" altLang="zh-CN" dirty="0" smtClean="0"/>
              <a:t>)</a:t>
            </a:r>
          </a:p>
          <a:p>
            <a:pPr marL="457200" indent="-457200">
              <a:buFont typeface="Arial" panose="020B0604020202020204" pitchFamily="34" charset="0"/>
              <a:buChar char="•"/>
            </a:pPr>
            <a:r>
              <a:rPr lang="en-US" altLang="zh-CN" dirty="0" err="1"/>
              <a:t>onInterrupt</a:t>
            </a:r>
            <a:r>
              <a:rPr lang="en-US" altLang="zh-CN" dirty="0"/>
              <a:t>() - (required) </a:t>
            </a:r>
            <a:endParaRPr lang="en-US" altLang="zh-CN" dirty="0" smtClean="0"/>
          </a:p>
          <a:p>
            <a:pPr marL="457200" indent="-457200">
              <a:buFont typeface="Arial" panose="020B0604020202020204" pitchFamily="34" charset="0"/>
              <a:buChar char="•"/>
            </a:pPr>
            <a:r>
              <a:rPr lang="en-US" altLang="zh-CN" dirty="0" err="1"/>
              <a:t>onUnbind</a:t>
            </a:r>
            <a:r>
              <a:rPr lang="en-US" altLang="zh-CN" dirty="0"/>
              <a:t>() - (optional) </a:t>
            </a:r>
            <a:endParaRPr lang="zh-CN" altLang="en-US" dirty="0"/>
          </a:p>
        </p:txBody>
      </p:sp>
    </p:spTree>
    <p:extLst>
      <p:ext uri="{BB962C8B-B14F-4D97-AF65-F5344CB8AC3E}">
        <p14:creationId xmlns:p14="http://schemas.microsoft.com/office/powerpoint/2010/main" xmlns="" val="176136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Event Details</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en-US" altLang="zh-CN" dirty="0"/>
              <a:t>The Android system provides information to accessibility services about the user interface interaction </a:t>
            </a:r>
            <a:r>
              <a:rPr lang="en-US" altLang="zh-CN" dirty="0" smtClean="0"/>
              <a:t>through </a:t>
            </a:r>
            <a:r>
              <a:rPr lang="en-US" altLang="zh-CN" dirty="0" err="1" smtClean="0"/>
              <a:t>AccessibilityEvent</a:t>
            </a:r>
            <a:r>
              <a:rPr lang="en-US" altLang="zh-CN" dirty="0"/>
              <a:t> objects</a:t>
            </a:r>
            <a:r>
              <a:rPr lang="en-US" altLang="zh-CN" dirty="0" smtClean="0"/>
              <a:t>.</a:t>
            </a:r>
          </a:p>
          <a:p>
            <a:endParaRPr lang="en-US" altLang="zh-CN" dirty="0" smtClean="0"/>
          </a:p>
          <a:p>
            <a:r>
              <a:rPr lang="en-US" altLang="zh-CN" dirty="0" err="1" smtClean="0"/>
              <a:t>getEventType</a:t>
            </a:r>
            <a:r>
              <a:rPr lang="en-US" altLang="zh-CN" dirty="0" smtClean="0"/>
              <a:t>()</a:t>
            </a:r>
          </a:p>
          <a:p>
            <a:r>
              <a:rPr lang="en-US" altLang="zh-CN" dirty="0" err="1" smtClean="0"/>
              <a:t>getSource</a:t>
            </a:r>
            <a:r>
              <a:rPr lang="en-US" altLang="zh-CN" dirty="0" smtClean="0"/>
              <a:t>()</a:t>
            </a:r>
          </a:p>
          <a:p>
            <a:r>
              <a:rPr lang="en-US" altLang="zh-CN" dirty="0" err="1" smtClean="0"/>
              <a:t>getClassName</a:t>
            </a:r>
            <a:r>
              <a:rPr lang="en-US" altLang="zh-CN" dirty="0" smtClean="0"/>
              <a:t>()</a:t>
            </a:r>
          </a:p>
          <a:p>
            <a:r>
              <a:rPr lang="en-US" altLang="zh-CN" dirty="0" err="1" smtClean="0"/>
              <a:t>getPacakgeName</a:t>
            </a:r>
            <a:r>
              <a:rPr lang="en-US" altLang="zh-CN" dirty="0" smtClean="0"/>
              <a:t>()</a:t>
            </a:r>
          </a:p>
          <a:p>
            <a:r>
              <a:rPr lang="en-US" altLang="zh-CN" dirty="0" smtClean="0"/>
              <a:t>…</a:t>
            </a:r>
            <a:endParaRPr lang="en-US" altLang="zh-CN" dirty="0" smtClean="0"/>
          </a:p>
          <a:p>
            <a:endParaRPr lang="en-US" altLang="zh-CN" dirty="0" smtClean="0"/>
          </a:p>
          <a:p>
            <a:r>
              <a:rPr lang="en-US" altLang="zh-CN" dirty="0" smtClean="0"/>
              <a:t> </a:t>
            </a:r>
            <a:endParaRPr lang="zh-CN" altLang="en-US" dirty="0"/>
          </a:p>
        </p:txBody>
      </p:sp>
    </p:spTree>
    <p:extLst>
      <p:ext uri="{BB962C8B-B14F-4D97-AF65-F5344CB8AC3E}">
        <p14:creationId xmlns:p14="http://schemas.microsoft.com/office/powerpoint/2010/main" xmlns="" val="270556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Taking Action for Users</a:t>
            </a:r>
            <a:endParaRPr lang="zh-CN" altLang="en-US" dirty="0"/>
          </a:p>
        </p:txBody>
      </p:sp>
      <p:sp>
        <p:nvSpPr>
          <p:cNvPr id="3" name="内容占位符 2"/>
          <p:cNvSpPr>
            <a:spLocks noGrp="1"/>
          </p:cNvSpPr>
          <p:nvPr>
            <p:ph sz="quarter" idx="13"/>
          </p:nvPr>
        </p:nvSpPr>
        <p:spPr/>
        <p:txBody>
          <a:bodyPr/>
          <a:lstStyle/>
          <a:p>
            <a:r>
              <a:rPr lang="en-US" altLang="zh-CN" dirty="0"/>
              <a:t>Listening for </a:t>
            </a:r>
            <a:r>
              <a:rPr lang="en-US" altLang="zh-CN" dirty="0" smtClean="0"/>
              <a:t>gestures</a:t>
            </a:r>
          </a:p>
          <a:p>
            <a:r>
              <a:rPr lang="en-US" altLang="zh-CN" dirty="0"/>
              <a:t>Using accessibility actions</a:t>
            </a:r>
            <a:endParaRPr lang="zh-CN" altLang="en-US" dirty="0"/>
          </a:p>
        </p:txBody>
      </p:sp>
    </p:spTree>
    <p:extLst>
      <p:ext uri="{BB962C8B-B14F-4D97-AF65-F5344CB8AC3E}">
        <p14:creationId xmlns:p14="http://schemas.microsoft.com/office/powerpoint/2010/main" xmlns="" val="147402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sz="quarter" idx="13"/>
          </p:nvPr>
        </p:nvSpPr>
        <p:spPr/>
        <p:txBody>
          <a:bodyPr/>
          <a:lstStyle/>
          <a:p>
            <a:r>
              <a:rPr lang="en-US" altLang="zh-CN" dirty="0" smtClean="0"/>
              <a:t>Watch </a:t>
            </a:r>
            <a:r>
              <a:rPr lang="en-US" altLang="zh-CN" dirty="0" err="1" smtClean="0"/>
              <a:t>Wechat</a:t>
            </a:r>
            <a:r>
              <a:rPr lang="en-US" altLang="zh-CN" dirty="0" smtClean="0"/>
              <a:t> App new incoming message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sz="quarter" idx="13"/>
          </p:nvPr>
        </p:nvSpPr>
        <p:spPr/>
        <p:txBody>
          <a:bodyPr>
            <a:normAutofit fontScale="92500" lnSpcReduction="10000"/>
          </a:bodyPr>
          <a:lstStyle/>
          <a:p>
            <a:pPr marL="457200" indent="-457200">
              <a:buFont typeface="Arial" panose="020B0604020202020204" pitchFamily="34" charset="0"/>
              <a:buChar char="•"/>
            </a:pPr>
            <a:r>
              <a:rPr lang="en-US" altLang="zh-CN" dirty="0">
                <a:hlinkClick r:id="rId3"/>
              </a:rPr>
              <a:t>http://</a:t>
            </a:r>
            <a:r>
              <a:rPr lang="en-US" altLang="zh-CN" dirty="0" smtClean="0">
                <a:hlinkClick r:id="rId3"/>
              </a:rPr>
              <a:t>developer.android.com/design/patterns/accessibility.html</a:t>
            </a:r>
            <a:endParaRPr lang="en-US" altLang="zh-CN" dirty="0" smtClean="0"/>
          </a:p>
          <a:p>
            <a:pPr marL="457200" indent="-457200">
              <a:buFont typeface="Arial" panose="020B0604020202020204" pitchFamily="34" charset="0"/>
              <a:buChar char="•"/>
            </a:pPr>
            <a:r>
              <a:rPr lang="en-US" altLang="zh-CN" dirty="0">
                <a:hlinkClick r:id="rId4"/>
              </a:rPr>
              <a:t>http://</a:t>
            </a:r>
            <a:r>
              <a:rPr lang="en-US" altLang="zh-CN" dirty="0" smtClean="0">
                <a:hlinkClick r:id="rId4"/>
              </a:rPr>
              <a:t>developer.android.com/training/accessibility/index.html</a:t>
            </a:r>
            <a:endParaRPr lang="en-US" altLang="zh-CN" dirty="0" smtClean="0"/>
          </a:p>
          <a:p>
            <a:pPr marL="457200" indent="-457200">
              <a:buFont typeface="Arial" panose="020B0604020202020204" pitchFamily="34" charset="0"/>
              <a:buChar char="•"/>
            </a:pPr>
            <a:r>
              <a:rPr lang="en-US" altLang="zh-CN" dirty="0">
                <a:hlinkClick r:id="rId5"/>
              </a:rPr>
              <a:t>http://</a:t>
            </a:r>
            <a:r>
              <a:rPr lang="en-US" altLang="zh-CN" dirty="0" smtClean="0">
                <a:hlinkClick r:id="rId5"/>
              </a:rPr>
              <a:t>developer.android.com/guide/topics/ui/accessibility/index.html</a:t>
            </a:r>
            <a:endParaRPr lang="en-US" altLang="zh-CN" dirty="0" smtClean="0"/>
          </a:p>
          <a:p>
            <a:pPr marL="457200" indent="-457200">
              <a:buFont typeface="Arial" panose="020B0604020202020204" pitchFamily="34" charset="0"/>
              <a:buChar char="•"/>
            </a:pPr>
            <a:r>
              <a:rPr lang="en-US" altLang="zh-CN" dirty="0">
                <a:hlinkClick r:id="rId6"/>
              </a:rPr>
              <a:t>http://</a:t>
            </a:r>
            <a:r>
              <a:rPr lang="en-US" altLang="zh-CN" dirty="0" smtClean="0">
                <a:hlinkClick r:id="rId6"/>
              </a:rPr>
              <a:t>developer.android.com/tools/testing/testing_accessibility.html</a:t>
            </a:r>
            <a:endParaRPr lang="en-US" altLang="zh-CN" dirty="0" smtClean="0"/>
          </a:p>
          <a:p>
            <a:pPr marL="457200" indent="-457200">
              <a:buFont typeface="Arial" panose="020B0604020202020204" pitchFamily="34" charset="0"/>
              <a:buChar char="•"/>
            </a:pPr>
            <a:r>
              <a:rPr lang="en-US" altLang="zh-CN" dirty="0" smtClean="0">
                <a:hlinkClick r:id="rId7"/>
              </a:rPr>
              <a:t>https</a:t>
            </a:r>
            <a:r>
              <a:rPr lang="en-US" altLang="zh-CN" dirty="0">
                <a:hlinkClick r:id="rId7"/>
              </a:rPr>
              <a:t>://code.google.com/p/eyes-free</a:t>
            </a:r>
            <a:r>
              <a:rPr lang="en-US" altLang="zh-CN" dirty="0" smtClean="0">
                <a:hlinkClick r:id="rId7"/>
              </a:rPr>
              <a:t>/</a:t>
            </a:r>
            <a:endParaRPr lang="en-US" altLang="zh-CN" dirty="0" smtClean="0"/>
          </a:p>
          <a:p>
            <a:pPr marL="457200" indent="-457200">
              <a:buFont typeface="Arial" panose="020B0604020202020204" pitchFamily="34" charset="0"/>
              <a:buChar char="•"/>
            </a:pPr>
            <a:r>
              <a:rPr lang="en-US" altLang="zh-CN" dirty="0">
                <a:hlinkClick r:id="rId8"/>
              </a:rPr>
              <a:t>https://</a:t>
            </a:r>
            <a:r>
              <a:rPr lang="en-US" altLang="zh-CN" dirty="0" smtClean="0">
                <a:hlinkClick r:id="rId8"/>
              </a:rPr>
              <a:t>www.youtube.com/watch?v=q3HliaMjL38</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1857371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smtClean="0"/>
              <a:t>What is accessibility ?</a:t>
            </a:r>
          </a:p>
          <a:p>
            <a:pPr marL="457200" indent="-457200">
              <a:buFont typeface="Arial" panose="020B0604020202020204" pitchFamily="34" charset="0"/>
              <a:buChar char="•"/>
            </a:pPr>
            <a:r>
              <a:rPr lang="en-US" altLang="zh-CN" dirty="0"/>
              <a:t>F</a:t>
            </a:r>
            <a:r>
              <a:rPr lang="en-US" altLang="zh-CN" dirty="0" smtClean="0"/>
              <a:t>eatures that Android provided to achieve accessibility</a:t>
            </a:r>
          </a:p>
          <a:p>
            <a:pPr marL="457200" indent="-457200">
              <a:buFont typeface="Arial" panose="020B0604020202020204" pitchFamily="34" charset="0"/>
              <a:buChar char="•"/>
            </a:pPr>
            <a:r>
              <a:rPr lang="en-US" altLang="zh-CN" dirty="0"/>
              <a:t>Making Applications Accessible</a:t>
            </a:r>
            <a:endParaRPr lang="en-US" altLang="zh-CN" dirty="0" smtClean="0"/>
          </a:p>
          <a:p>
            <a:pPr marL="457200" indent="-457200">
              <a:buFont typeface="Arial" panose="020B0604020202020204" pitchFamily="34" charset="0"/>
              <a:buChar char="•"/>
            </a:pPr>
            <a:r>
              <a:rPr lang="en-US" altLang="zh-CN" dirty="0" smtClean="0"/>
              <a:t>Build accessibility </a:t>
            </a:r>
            <a:r>
              <a:rPr lang="en-US" altLang="zh-CN" dirty="0" smtClean="0"/>
              <a:t>service</a:t>
            </a:r>
          </a:p>
          <a:p>
            <a:pPr marL="457200" indent="-457200">
              <a:buFont typeface="Arial" panose="020B0604020202020204" pitchFamily="34" charset="0"/>
              <a:buChar char="•"/>
            </a:pPr>
            <a:r>
              <a:rPr lang="en-US" altLang="zh-CN" dirty="0" smtClean="0"/>
              <a:t>Demo</a:t>
            </a:r>
            <a:endParaRPr lang="en-US" altLang="zh-CN" dirty="0" smtClean="0"/>
          </a:p>
          <a:p>
            <a:endParaRPr lang="zh-CN" altLang="en-US" dirty="0"/>
          </a:p>
        </p:txBody>
      </p:sp>
    </p:spTree>
    <p:extLst>
      <p:ext uri="{BB962C8B-B14F-4D97-AF65-F5344CB8AC3E}">
        <p14:creationId xmlns:p14="http://schemas.microsoft.com/office/powerpoint/2010/main" xmlns="" val="427218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Accessibility ?</a:t>
            </a:r>
            <a:endParaRPr lang="zh-CN" altLang="en-US" dirty="0"/>
          </a:p>
        </p:txBody>
      </p:sp>
      <p:sp>
        <p:nvSpPr>
          <p:cNvPr id="3" name="内容占位符 2"/>
          <p:cNvSpPr>
            <a:spLocks noGrp="1"/>
          </p:cNvSpPr>
          <p:nvPr>
            <p:ph sz="quarter" idx="13"/>
          </p:nvPr>
        </p:nvSpPr>
        <p:spPr/>
        <p:txBody>
          <a:bodyPr>
            <a:normAutofit lnSpcReduction="10000"/>
          </a:bodyPr>
          <a:lstStyle/>
          <a:p>
            <a:r>
              <a:rPr lang="en-US" altLang="zh-CN" dirty="0"/>
              <a:t>Many Android users have different abilities that require them to interact with their Android devices in different ways</a:t>
            </a:r>
            <a:r>
              <a:rPr lang="en-US" altLang="zh-CN" dirty="0" smtClean="0"/>
              <a:t>.</a:t>
            </a:r>
          </a:p>
          <a:p>
            <a:pPr marL="457200" indent="-457200">
              <a:buFont typeface="Arial" panose="020B0604020202020204" pitchFamily="34" charset="0"/>
              <a:buChar char="•"/>
            </a:pPr>
            <a:r>
              <a:rPr lang="en-US" altLang="zh-CN" dirty="0"/>
              <a:t>users who have visual, physical or age-related limitations that prevent them from fully seeing or using a </a:t>
            </a:r>
            <a:r>
              <a:rPr lang="en-US" altLang="zh-CN" dirty="0" smtClean="0"/>
              <a:t>touchscreen.</a:t>
            </a:r>
          </a:p>
          <a:p>
            <a:pPr marL="457200" indent="-457200">
              <a:buFont typeface="Arial" panose="020B0604020202020204" pitchFamily="34" charset="0"/>
              <a:buChar char="•"/>
            </a:pPr>
            <a:r>
              <a:rPr lang="en-US" altLang="zh-CN" dirty="0" smtClean="0"/>
              <a:t>users </a:t>
            </a:r>
            <a:r>
              <a:rPr lang="en-US" altLang="zh-CN" dirty="0"/>
              <a:t>with hearing loss who may not be able to perceive audible information and alerts.</a:t>
            </a:r>
            <a:r>
              <a:rPr lang="en-US" altLang="zh-CN" dirty="0" smtClean="0"/>
              <a:t> </a:t>
            </a:r>
            <a:endParaRPr lang="zh-CN" altLang="en-US" dirty="0"/>
          </a:p>
        </p:txBody>
      </p:sp>
    </p:spTree>
    <p:extLst>
      <p:ext uri="{BB962C8B-B14F-4D97-AF65-F5344CB8AC3E}">
        <p14:creationId xmlns:p14="http://schemas.microsoft.com/office/powerpoint/2010/main" xmlns="" val="384229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a:t>
            </a:r>
            <a:r>
              <a:rPr lang="en-US" altLang="zh-CN" dirty="0" smtClean="0"/>
              <a:t>ccessibility </a:t>
            </a:r>
            <a:r>
              <a:rPr lang="en-US" altLang="zh-CN" dirty="0"/>
              <a:t>features and apps</a:t>
            </a:r>
            <a:endParaRPr lang="zh-CN" altLang="en-US" dirty="0"/>
          </a:p>
        </p:txBody>
      </p:sp>
      <p:sp>
        <p:nvSpPr>
          <p:cNvPr id="3" name="内容占位符 2"/>
          <p:cNvSpPr>
            <a:spLocks noGrp="1"/>
          </p:cNvSpPr>
          <p:nvPr>
            <p:ph sz="quarter" idx="13"/>
          </p:nvPr>
        </p:nvSpPr>
        <p:spPr>
          <a:xfrm>
            <a:off x="831850" y="968375"/>
            <a:ext cx="4387850" cy="5272088"/>
          </a:xfrm>
        </p:spPr>
        <p:txBody>
          <a:bodyPr/>
          <a:lstStyle/>
          <a:p>
            <a:pPr marL="457200" indent="-457200">
              <a:buFont typeface="Arial" panose="020B0604020202020204" pitchFamily="34" charset="0"/>
              <a:buChar char="•"/>
            </a:pPr>
            <a:r>
              <a:rPr lang="en-US" altLang="zh-CN" dirty="0" err="1" smtClean="0"/>
              <a:t>TalkBack</a:t>
            </a:r>
            <a:endParaRPr lang="en-US" altLang="zh-CN" dirty="0" smtClean="0"/>
          </a:p>
          <a:p>
            <a:pPr marL="457200" indent="-457200">
              <a:buFont typeface="Arial" panose="020B0604020202020204" pitchFamily="34" charset="0"/>
              <a:buChar char="•"/>
            </a:pPr>
            <a:r>
              <a:rPr lang="en-US" altLang="zh-CN" dirty="0" smtClean="0"/>
              <a:t>Captions</a:t>
            </a:r>
          </a:p>
          <a:p>
            <a:pPr marL="457200" indent="-457200">
              <a:buFont typeface="Arial" panose="020B0604020202020204" pitchFamily="34" charset="0"/>
              <a:buChar char="•"/>
            </a:pPr>
            <a:r>
              <a:rPr lang="en-US" altLang="zh-CN" dirty="0" smtClean="0"/>
              <a:t>Magnification Gestures</a:t>
            </a:r>
          </a:p>
          <a:p>
            <a:pPr marL="457200" indent="-457200">
              <a:buFont typeface="Arial" panose="020B0604020202020204" pitchFamily="34" charset="0"/>
              <a:buChar char="•"/>
            </a:pPr>
            <a:r>
              <a:rPr lang="en-US" altLang="zh-CN" dirty="0" err="1" smtClean="0"/>
              <a:t>BrailleBack</a:t>
            </a:r>
            <a:endParaRPr lang="en-US" altLang="zh-CN" dirty="0" smtClean="0"/>
          </a:p>
          <a:p>
            <a:pPr marL="457200" indent="-457200">
              <a:buFont typeface="Arial" panose="020B0604020202020204" pitchFamily="34" charset="0"/>
              <a:buChar char="•"/>
            </a:pPr>
            <a:r>
              <a:rPr lang="en-US" altLang="zh-CN" dirty="0" smtClean="0"/>
              <a:t>Touch &amp; hold delay</a:t>
            </a:r>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16880" y="825878"/>
            <a:ext cx="3048000" cy="508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78542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Making Applications </a:t>
            </a:r>
            <a:r>
              <a:rPr lang="en-US" altLang="zh-CN" dirty="0" smtClean="0"/>
              <a:t>Accessible</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a:t>Add Content Descriptions</a:t>
            </a:r>
          </a:p>
          <a:p>
            <a:pPr marL="457200" indent="-457200">
              <a:buFont typeface="Arial" panose="020B0604020202020204" pitchFamily="34" charset="0"/>
              <a:buChar char="•"/>
            </a:pPr>
            <a:r>
              <a:rPr lang="en-US" altLang="zh-CN" dirty="0"/>
              <a:t>Design for Focus Navigation</a:t>
            </a:r>
          </a:p>
          <a:p>
            <a:pPr marL="457200" indent="-457200">
              <a:buFont typeface="Arial" panose="020B0604020202020204" pitchFamily="34" charset="0"/>
              <a:buChar char="•"/>
            </a:pPr>
            <a:r>
              <a:rPr lang="en-US" altLang="zh-CN" dirty="0"/>
              <a:t>Fire Accessibility </a:t>
            </a:r>
            <a:r>
              <a:rPr lang="en-US" altLang="zh-CN" dirty="0" smtClean="0"/>
              <a:t>Events</a:t>
            </a:r>
          </a:p>
          <a:p>
            <a:pPr marL="457200" indent="-457200">
              <a:buFont typeface="Arial" panose="020B0604020202020204" pitchFamily="34" charset="0"/>
              <a:buChar char="•"/>
            </a:pPr>
            <a:r>
              <a:rPr lang="en-US" altLang="zh-CN" dirty="0"/>
              <a:t>Test Your Application</a:t>
            </a:r>
            <a:endParaRPr lang="zh-CN" altLang="en-US" dirty="0"/>
          </a:p>
        </p:txBody>
      </p:sp>
    </p:spTree>
    <p:extLst>
      <p:ext uri="{BB962C8B-B14F-4D97-AF65-F5344CB8AC3E}">
        <p14:creationId xmlns:p14="http://schemas.microsoft.com/office/powerpoint/2010/main" xmlns="" val="3293029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Building Accessibility </a:t>
            </a:r>
            <a:r>
              <a:rPr lang="en-US" altLang="zh-CN" dirty="0"/>
              <a:t>Service</a:t>
            </a:r>
            <a:endParaRPr lang="zh-CN" altLang="en-US" dirty="0"/>
          </a:p>
        </p:txBody>
      </p:sp>
      <p:sp>
        <p:nvSpPr>
          <p:cNvPr id="3" name="内容占位符 2"/>
          <p:cNvSpPr>
            <a:spLocks noGrp="1"/>
          </p:cNvSpPr>
          <p:nvPr>
            <p:ph sz="quarter" idx="13"/>
          </p:nvPr>
        </p:nvSpPr>
        <p:spPr/>
        <p:txBody>
          <a:bodyPr/>
          <a:lstStyle/>
          <a:p>
            <a:r>
              <a:rPr lang="en-US" altLang="zh-CN" dirty="0"/>
              <a:t>Accessibility services are a feature of the Android framework designed to provide alternative navigation feedback to the user on behalf of applications installed on Android </a:t>
            </a:r>
            <a:r>
              <a:rPr lang="en-US" altLang="zh-CN" dirty="0" smtClean="0"/>
              <a:t>devices.</a:t>
            </a:r>
            <a:endParaRPr lang="zh-CN" altLang="en-US" dirty="0"/>
          </a:p>
        </p:txBody>
      </p:sp>
    </p:spTree>
    <p:extLst>
      <p:ext uri="{BB962C8B-B14F-4D97-AF65-F5344CB8AC3E}">
        <p14:creationId xmlns:p14="http://schemas.microsoft.com/office/powerpoint/2010/main" xmlns="" val="69688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Accessibility service </a:t>
            </a:r>
            <a:r>
              <a:rPr lang="en-US" altLang="zh-CN" dirty="0" smtClean="0"/>
              <a:t>declaration</a:t>
            </a:r>
            <a:endParaRPr lang="zh-CN" altLang="en-US" dirty="0"/>
          </a:p>
        </p:txBody>
      </p:sp>
      <p:sp>
        <p:nvSpPr>
          <p:cNvPr id="3" name="内容占位符 2"/>
          <p:cNvSpPr>
            <a:spLocks noGrp="1"/>
          </p:cNvSpPr>
          <p:nvPr>
            <p:ph sz="quarter" idx="13"/>
          </p:nvPr>
        </p:nvSpPr>
        <p:spPr/>
        <p:txBody>
          <a:bodyPr>
            <a:normAutofit/>
          </a:bodyPr>
          <a:lstStyle/>
          <a:p>
            <a:r>
              <a:rPr lang="en-US" altLang="zh-CN" sz="1600" dirty="0" smtClean="0">
                <a:latin typeface="Consolas" panose="020B0609020204030204" pitchFamily="49" charset="0"/>
                <a:cs typeface="Consolas" panose="020B0609020204030204" pitchFamily="49" charset="0"/>
              </a:rPr>
              <a:t>&lt;</a:t>
            </a:r>
            <a:r>
              <a:rPr lang="en-US" altLang="zh-CN" sz="1600" dirty="0">
                <a:latin typeface="Consolas" panose="020B0609020204030204" pitchFamily="49" charset="0"/>
                <a:cs typeface="Consolas" panose="020B0609020204030204" pitchFamily="49" charset="0"/>
              </a:rPr>
              <a:t>application&gt;</a:t>
            </a:r>
          </a:p>
          <a:p>
            <a:r>
              <a:rPr lang="en-US" altLang="zh-CN" sz="1600" dirty="0">
                <a:latin typeface="Consolas" panose="020B0609020204030204" pitchFamily="49" charset="0"/>
                <a:cs typeface="Consolas" panose="020B0609020204030204" pitchFamily="49" charset="0"/>
              </a:rPr>
              <a:t>  &lt;service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MyAccessibilityService</a:t>
            </a:r>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android:label</a:t>
            </a:r>
            <a:r>
              <a:rPr lang="en-US" altLang="zh-CN" sz="1600" dirty="0">
                <a:latin typeface="Consolas" panose="020B0609020204030204" pitchFamily="49" charset="0"/>
                <a:cs typeface="Consolas" panose="020B0609020204030204" pitchFamily="49" charset="0"/>
              </a:rPr>
              <a:t>="@string/</a:t>
            </a:r>
            <a:r>
              <a:rPr lang="en-US" altLang="zh-CN" sz="1600" dirty="0" err="1">
                <a:latin typeface="Consolas" panose="020B0609020204030204" pitchFamily="49" charset="0"/>
                <a:cs typeface="Consolas" panose="020B0609020204030204" pitchFamily="49" charset="0"/>
              </a:rPr>
              <a:t>accessibility_service_label</a:t>
            </a:r>
            <a:r>
              <a:rPr lang="en-US" altLang="zh-CN" sz="1600" dirty="0">
                <a:latin typeface="Consolas" panose="020B0609020204030204" pitchFamily="49" charset="0"/>
                <a:cs typeface="Consolas" panose="020B0609020204030204" pitchFamily="49" charset="0"/>
              </a:rPr>
              <a:t>"&gt;</a:t>
            </a:r>
          </a:p>
          <a:p>
            <a:r>
              <a:rPr lang="en-US" altLang="zh-CN" sz="1600" dirty="0">
                <a:latin typeface="Consolas" panose="020B0609020204030204" pitchFamily="49" charset="0"/>
                <a:cs typeface="Consolas" panose="020B0609020204030204" pitchFamily="49" charset="0"/>
              </a:rPr>
              <a:t>    &lt;intent-filter&gt;</a:t>
            </a:r>
          </a:p>
          <a:p>
            <a:r>
              <a:rPr lang="en-US" altLang="zh-CN" sz="1600" dirty="0">
                <a:latin typeface="Consolas" panose="020B0609020204030204" pitchFamily="49" charset="0"/>
                <a:cs typeface="Consolas" panose="020B0609020204030204" pitchFamily="49" charset="0"/>
              </a:rPr>
              <a:t>      &lt;action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android.accessibilityservice.AccessibilityService</a:t>
            </a:r>
            <a:r>
              <a:rPr lang="en-US" altLang="zh-CN" sz="1600" dirty="0">
                <a:latin typeface="Consolas" panose="020B0609020204030204" pitchFamily="49" charset="0"/>
                <a:cs typeface="Consolas" panose="020B0609020204030204" pitchFamily="49" charset="0"/>
              </a:rPr>
              <a:t>" /&gt;</a:t>
            </a:r>
          </a:p>
          <a:p>
            <a:r>
              <a:rPr lang="en-US" altLang="zh-CN" sz="1600" dirty="0">
                <a:latin typeface="Consolas" panose="020B0609020204030204" pitchFamily="49" charset="0"/>
                <a:cs typeface="Consolas" panose="020B0609020204030204" pitchFamily="49" charset="0"/>
              </a:rPr>
              <a:t>    &lt;/intent-filter&gt;</a:t>
            </a:r>
          </a:p>
          <a:p>
            <a:r>
              <a:rPr lang="en-US" altLang="zh-CN" sz="1600" dirty="0">
                <a:latin typeface="Consolas" panose="020B0609020204030204" pitchFamily="49" charset="0"/>
                <a:cs typeface="Consolas" panose="020B0609020204030204" pitchFamily="49" charset="0"/>
              </a:rPr>
              <a:t>  &lt;/service&gt;</a:t>
            </a:r>
          </a:p>
          <a:p>
            <a:r>
              <a:rPr lang="en-US" altLang="zh-CN" sz="1600" dirty="0">
                <a:latin typeface="Consolas" panose="020B0609020204030204" pitchFamily="49" charset="0"/>
                <a:cs typeface="Consolas" panose="020B0609020204030204" pitchFamily="49" charset="0"/>
              </a:rPr>
              <a:t>  &lt;uses-permission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android.permission.BIND_ACCESSIBILITY_SERVICE</a:t>
            </a:r>
            <a:r>
              <a:rPr lang="en-US" altLang="zh-CN" sz="1600" dirty="0">
                <a:latin typeface="Consolas" panose="020B0609020204030204" pitchFamily="49" charset="0"/>
                <a:cs typeface="Consolas" panose="020B0609020204030204" pitchFamily="49" charset="0"/>
              </a:rPr>
              <a:t>" /&gt;</a:t>
            </a:r>
          </a:p>
          <a:p>
            <a:r>
              <a:rPr lang="en-US" altLang="zh-CN" sz="1600" dirty="0">
                <a:latin typeface="Consolas" panose="020B0609020204030204" pitchFamily="49" charset="0"/>
                <a:cs typeface="Consolas" panose="020B0609020204030204" pitchFamily="49" charset="0"/>
              </a:rPr>
              <a:t>&lt;/application&gt;</a:t>
            </a:r>
          </a:p>
        </p:txBody>
      </p:sp>
    </p:spTree>
    <p:extLst>
      <p:ext uri="{BB962C8B-B14F-4D97-AF65-F5344CB8AC3E}">
        <p14:creationId xmlns:p14="http://schemas.microsoft.com/office/powerpoint/2010/main" xmlns="" val="363681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Accessibility service </a:t>
            </a:r>
            <a:r>
              <a:rPr lang="en-US" altLang="zh-CN" dirty="0" smtClean="0"/>
              <a:t>configuration</a:t>
            </a:r>
            <a:endParaRPr lang="zh-CN" altLang="en-US" dirty="0"/>
          </a:p>
        </p:txBody>
      </p:sp>
      <p:sp>
        <p:nvSpPr>
          <p:cNvPr id="3" name="内容占位符 2"/>
          <p:cNvSpPr>
            <a:spLocks noGrp="1"/>
          </p:cNvSpPr>
          <p:nvPr>
            <p:ph sz="quarter" idx="13"/>
          </p:nvPr>
        </p:nvSpPr>
        <p:spPr/>
        <p:txBody>
          <a:bodyPr>
            <a:normAutofit fontScale="47500" lnSpcReduction="20000"/>
          </a:bodyPr>
          <a:lstStyle/>
          <a:p>
            <a:endParaRPr lang="en-US" altLang="zh-CN" sz="3400" dirty="0" smtClean="0">
              <a:latin typeface="Consolas" panose="020B0609020204030204" pitchFamily="49" charset="0"/>
              <a:cs typeface="Consolas" panose="020B0609020204030204" pitchFamily="49" charset="0"/>
            </a:endParaRPr>
          </a:p>
          <a:p>
            <a:r>
              <a:rPr lang="en-US" altLang="zh-CN" sz="3400" dirty="0" smtClean="0">
                <a:latin typeface="Consolas" panose="020B0609020204030204" pitchFamily="49" charset="0"/>
                <a:cs typeface="Consolas" panose="020B0609020204030204" pitchFamily="49" charset="0"/>
              </a:rPr>
              <a:t>&lt;</a:t>
            </a:r>
            <a:r>
              <a:rPr lang="en-US" altLang="zh-CN" sz="3400" dirty="0">
                <a:latin typeface="Consolas" panose="020B0609020204030204" pitchFamily="49" charset="0"/>
                <a:cs typeface="Consolas" panose="020B0609020204030204" pitchFamily="49" charset="0"/>
              </a:rPr>
              <a:t>service </a:t>
            </a:r>
            <a:r>
              <a:rPr lang="en-US" altLang="zh-CN" sz="3400" dirty="0" err="1">
                <a:latin typeface="Consolas" panose="020B0609020204030204" pitchFamily="49" charset="0"/>
                <a:cs typeface="Consolas" panose="020B0609020204030204" pitchFamily="49" charset="0"/>
              </a:rPr>
              <a:t>android:name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MyAccessibilityService</a:t>
            </a:r>
            <a:r>
              <a:rPr lang="en-US" altLang="zh-CN" sz="3400" dirty="0">
                <a:latin typeface="Consolas" panose="020B0609020204030204" pitchFamily="49" charset="0"/>
                <a:cs typeface="Consolas" panose="020B0609020204030204" pitchFamily="49" charset="0"/>
              </a:rPr>
              <a:t>"&gt;</a:t>
            </a:r>
          </a:p>
          <a:p>
            <a:r>
              <a:rPr lang="en-US" altLang="zh-CN" sz="3400" dirty="0">
                <a:latin typeface="Consolas" panose="020B0609020204030204" pitchFamily="49" charset="0"/>
                <a:cs typeface="Consolas" panose="020B0609020204030204" pitchFamily="49" charset="0"/>
              </a:rPr>
              <a:t>  ...</a:t>
            </a:r>
          </a:p>
          <a:p>
            <a:r>
              <a:rPr lang="en-US" altLang="zh-CN" sz="3400" dirty="0">
                <a:latin typeface="Consolas" panose="020B0609020204030204" pitchFamily="49" charset="0"/>
                <a:cs typeface="Consolas" panose="020B0609020204030204" pitchFamily="49" charset="0"/>
              </a:rPr>
              <a:t>  &lt;meta-data</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android:name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android.accessibilityservice</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android:resource</a:t>
            </a:r>
            <a:r>
              <a:rPr lang="en-US" altLang="zh-CN" sz="3400" dirty="0">
                <a:latin typeface="Consolas" panose="020B0609020204030204" pitchFamily="49" charset="0"/>
                <a:cs typeface="Consolas" panose="020B0609020204030204" pitchFamily="49" charset="0"/>
              </a:rPr>
              <a:t>="@xml/</a:t>
            </a:r>
            <a:r>
              <a:rPr lang="en-US" altLang="zh-CN" sz="3400" dirty="0" err="1">
                <a:latin typeface="Consolas" panose="020B0609020204030204" pitchFamily="49" charset="0"/>
                <a:cs typeface="Consolas" panose="020B0609020204030204" pitchFamily="49" charset="0"/>
              </a:rPr>
              <a:t>accessibility_service_config</a:t>
            </a:r>
            <a:r>
              <a:rPr lang="en-US" altLang="zh-CN" sz="3400" dirty="0">
                <a:latin typeface="Consolas" panose="020B0609020204030204" pitchFamily="49" charset="0"/>
                <a:cs typeface="Consolas" panose="020B0609020204030204" pitchFamily="49" charset="0"/>
              </a:rPr>
              <a:t>" /&gt;</a:t>
            </a:r>
          </a:p>
          <a:p>
            <a:r>
              <a:rPr lang="en-US" altLang="zh-CN" sz="3400" dirty="0">
                <a:latin typeface="Consolas" panose="020B0609020204030204" pitchFamily="49" charset="0"/>
                <a:cs typeface="Consolas" panose="020B0609020204030204" pitchFamily="49" charset="0"/>
              </a:rPr>
              <a:t>&lt;/service&gt;</a:t>
            </a:r>
          </a:p>
          <a:p>
            <a:endParaRPr lang="en-US" altLang="zh-CN" sz="3400" dirty="0">
              <a:latin typeface="Consolas" panose="020B0609020204030204" pitchFamily="49" charset="0"/>
              <a:cs typeface="Consolas" panose="020B0609020204030204" pitchFamily="49" charset="0"/>
            </a:endParaRPr>
          </a:p>
          <a:p>
            <a:r>
              <a:rPr lang="en-US" altLang="zh-CN" sz="3400" dirty="0">
                <a:latin typeface="Consolas" panose="020B0609020204030204" pitchFamily="49" charset="0"/>
                <a:cs typeface="Consolas" panose="020B0609020204030204" pitchFamily="49" charset="0"/>
              </a:rPr>
              <a:t>&lt;accessibility-service </a:t>
            </a:r>
            <a:r>
              <a:rPr lang="en-US" altLang="zh-CN" sz="3400" dirty="0" err="1">
                <a:latin typeface="Consolas" panose="020B0609020204030204" pitchFamily="49" charset="0"/>
                <a:cs typeface="Consolas" panose="020B0609020204030204" pitchFamily="49" charset="0"/>
              </a:rPr>
              <a:t>xmlns:android</a:t>
            </a:r>
            <a:r>
              <a:rPr lang="en-US" altLang="zh-CN" sz="3400" dirty="0">
                <a:latin typeface="Consolas" panose="020B0609020204030204" pitchFamily="49" charset="0"/>
                <a:cs typeface="Consolas" panose="020B0609020204030204" pitchFamily="49" charset="0"/>
              </a:rPr>
              <a:t>="http://schemas.android.com/</a:t>
            </a:r>
            <a:r>
              <a:rPr lang="en-US" altLang="zh-CN" sz="3400" dirty="0" err="1">
                <a:latin typeface="Consolas" panose="020B0609020204030204" pitchFamily="49" charset="0"/>
                <a:cs typeface="Consolas" panose="020B0609020204030204" pitchFamily="49" charset="0"/>
              </a:rPr>
              <a:t>apk</a:t>
            </a:r>
            <a:r>
              <a:rPr lang="en-US" altLang="zh-CN" sz="3400" dirty="0">
                <a:latin typeface="Consolas" panose="020B0609020204030204" pitchFamily="49" charset="0"/>
                <a:cs typeface="Consolas" panose="020B0609020204030204" pitchFamily="49" charset="0"/>
              </a:rPr>
              <a:t>/res/android"</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android:description</a:t>
            </a:r>
            <a:r>
              <a:rPr lang="en-US" altLang="zh-CN" sz="3400" dirty="0">
                <a:latin typeface="Consolas" panose="020B0609020204030204" pitchFamily="49" charset="0"/>
                <a:cs typeface="Consolas" panose="020B0609020204030204" pitchFamily="49" charset="0"/>
              </a:rPr>
              <a:t>="@string/</a:t>
            </a:r>
            <a:r>
              <a:rPr lang="en-US" altLang="zh-CN" sz="3400" dirty="0" err="1">
                <a:latin typeface="Consolas" panose="020B0609020204030204" pitchFamily="49" charset="0"/>
                <a:cs typeface="Consolas" panose="020B0609020204030204" pitchFamily="49" charset="0"/>
              </a:rPr>
              <a:t>accessibility_service_description</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android:packageNames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com.example.android.apis</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android:accessibilityEventTypes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typeAllMask</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android:accessibilityFlags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flagDefault</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android:accessibilityFeedbackType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feedbackSpoken</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android:notificationTimeout</a:t>
            </a:r>
            <a:r>
              <a:rPr lang="en-US" altLang="zh-CN" sz="3400" dirty="0">
                <a:latin typeface="Consolas" panose="020B0609020204030204" pitchFamily="49" charset="0"/>
                <a:cs typeface="Consolas" panose="020B0609020204030204" pitchFamily="49" charset="0"/>
              </a:rPr>
              <a:t>="100"</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android:canRetrieveWindowContent</a:t>
            </a:r>
            <a:r>
              <a:rPr lang="en-US" altLang="zh-CN" sz="3400" dirty="0">
                <a:latin typeface="Consolas" panose="020B0609020204030204" pitchFamily="49" charset="0"/>
                <a:cs typeface="Consolas" panose="020B0609020204030204" pitchFamily="49" charset="0"/>
              </a:rPr>
              <a:t>="true"</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android:settingsActivity</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com.example.android.accessibility.ServiceSettingsActivity</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/&gt;</a:t>
            </a:r>
            <a:endParaRPr lang="en-US" altLang="zh-CN" sz="3400" dirty="0" smtClean="0">
              <a:latin typeface="Consolas" panose="020B0609020204030204" pitchFamily="49" charset="0"/>
              <a:cs typeface="Consolas" panose="020B0609020204030204" pitchFamily="49" charset="0"/>
            </a:endParaRPr>
          </a:p>
          <a:p>
            <a:endParaRPr lang="zh-CN" altLang="en-US" dirty="0"/>
          </a:p>
        </p:txBody>
      </p:sp>
    </p:spTree>
    <p:extLst>
      <p:ext uri="{BB962C8B-B14F-4D97-AF65-F5344CB8AC3E}">
        <p14:creationId xmlns:p14="http://schemas.microsoft.com/office/powerpoint/2010/main" xmlns="" val="275621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Registering for Accessibility Events</a:t>
            </a:r>
            <a:endParaRPr lang="zh-CN" altLang="en-US" dirty="0"/>
          </a:p>
        </p:txBody>
      </p:sp>
      <p:sp>
        <p:nvSpPr>
          <p:cNvPr id="3" name="内容占位符 2"/>
          <p:cNvSpPr>
            <a:spLocks noGrp="1"/>
          </p:cNvSpPr>
          <p:nvPr>
            <p:ph sz="quarter" idx="13"/>
          </p:nvPr>
        </p:nvSpPr>
        <p:spPr/>
        <p:txBody>
          <a:bodyPr>
            <a:normAutofit/>
          </a:bodyPr>
          <a:lstStyle/>
          <a:p>
            <a:pPr>
              <a:buFont typeface="Arial" pitchFamily="34" charset="0"/>
              <a:buChar char="•"/>
            </a:pPr>
            <a:r>
              <a:rPr lang="en-US" altLang="zh-CN" dirty="0" smtClean="0"/>
              <a:t> Package </a:t>
            </a:r>
            <a:r>
              <a:rPr lang="en-US" altLang="zh-CN" dirty="0" smtClean="0"/>
              <a:t>Names</a:t>
            </a:r>
          </a:p>
          <a:p>
            <a:pPr>
              <a:buFont typeface="Arial" pitchFamily="34" charset="0"/>
              <a:buChar char="•"/>
            </a:pPr>
            <a:r>
              <a:rPr lang="en-US" altLang="zh-CN" dirty="0" smtClean="0"/>
              <a:t> Event Types</a:t>
            </a:r>
          </a:p>
          <a:p>
            <a:pPr lvl="2">
              <a:buFont typeface="Arial" pitchFamily="34" charset="0"/>
              <a:buChar char="•"/>
            </a:pPr>
            <a:r>
              <a:rPr lang="en-US" altLang="zh-CN" dirty="0" smtClean="0"/>
              <a:t>TYPE_VIEW_CLICKED</a:t>
            </a:r>
          </a:p>
          <a:p>
            <a:pPr lvl="2">
              <a:buFont typeface="Arial" pitchFamily="34" charset="0"/>
              <a:buChar char="•"/>
            </a:pPr>
            <a:r>
              <a:rPr lang="en-US" altLang="zh-CN" dirty="0" smtClean="0"/>
              <a:t>TYPE_VIEW_LONG_CLICKED</a:t>
            </a:r>
          </a:p>
          <a:p>
            <a:pPr lvl="2">
              <a:buFont typeface="Arial" pitchFamily="34" charset="0"/>
              <a:buChar char="•"/>
            </a:pPr>
            <a:r>
              <a:rPr lang="en-US" altLang="zh-CN" dirty="0" smtClean="0"/>
              <a:t>TYPE_VIEW_SELECTED</a:t>
            </a:r>
          </a:p>
          <a:p>
            <a:pPr lvl="2">
              <a:buFont typeface="Arial" pitchFamily="34" charset="0"/>
              <a:buChar char="•"/>
            </a:pPr>
            <a:r>
              <a:rPr lang="en-US" altLang="zh-CN" dirty="0" smtClean="0"/>
              <a:t>TYPE_VIEW_FOCUSED</a:t>
            </a:r>
          </a:p>
          <a:p>
            <a:pPr lvl="2">
              <a:buFont typeface="Arial" pitchFamily="34" charset="0"/>
              <a:buChar char="•"/>
            </a:pPr>
            <a:r>
              <a:rPr lang="en-US" altLang="zh-CN" dirty="0" smtClean="0"/>
              <a:t>TYPE_VIEW_TEXT_CHANGED</a:t>
            </a:r>
          </a:p>
          <a:p>
            <a:pPr lvl="2">
              <a:buFont typeface="Arial" pitchFamily="34" charset="0"/>
              <a:buChar char="•"/>
            </a:pPr>
            <a:r>
              <a:rPr lang="en-US" altLang="zh-CN" dirty="0" smtClean="0"/>
              <a:t>TYPE_WINDOW_STATE_CHANGED</a:t>
            </a:r>
          </a:p>
          <a:p>
            <a:pPr lvl="2">
              <a:buFont typeface="Arial" pitchFamily="34" charset="0"/>
              <a:buChar char="•"/>
            </a:pPr>
            <a:r>
              <a:rPr lang="en-US" altLang="zh-CN" dirty="0" smtClean="0"/>
              <a:t>TYPE_NOTIFICATION_STATE_CHANGED</a:t>
            </a:r>
          </a:p>
          <a:p>
            <a:pPr lvl="2">
              <a:buFont typeface="Arial" pitchFamily="34" charset="0"/>
              <a:buChar char="•"/>
            </a:pPr>
            <a:r>
              <a:rPr lang="en-US" altLang="zh-CN" dirty="0" smtClean="0"/>
              <a:t>…</a:t>
            </a:r>
          </a:p>
        </p:txBody>
      </p:sp>
    </p:spTree>
    <p:extLst>
      <p:ext uri="{BB962C8B-B14F-4D97-AF65-F5344CB8AC3E}">
        <p14:creationId xmlns:p14="http://schemas.microsoft.com/office/powerpoint/2010/main" xmlns="" val="2601258463"/>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1F497D"/>
      </a:dk2>
      <a:lt2>
        <a:srgbClr val="EEECE1"/>
      </a:lt2>
      <a:accent1>
        <a:srgbClr val="4BACC6"/>
      </a:accent1>
      <a:accent2>
        <a:srgbClr val="C83C3C"/>
      </a:accent2>
      <a:accent3>
        <a:srgbClr val="55B40A"/>
      </a:accent3>
      <a:accent4>
        <a:srgbClr val="FAB93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olphin">
  <a:themeElements>
    <a:clrScheme name="Custom 7">
      <a:dk1>
        <a:sysClr val="windowText" lastClr="000000"/>
      </a:dk1>
      <a:lt1>
        <a:sysClr val="window" lastClr="FFFFFF"/>
      </a:lt1>
      <a:dk2>
        <a:srgbClr val="1F497D"/>
      </a:dk2>
      <a:lt2>
        <a:srgbClr val="EEECE1"/>
      </a:lt2>
      <a:accent1>
        <a:srgbClr val="4BACC6"/>
      </a:accent1>
      <a:accent2>
        <a:srgbClr val="C83C3C"/>
      </a:accent2>
      <a:accent3>
        <a:srgbClr val="55B40A"/>
      </a:accent3>
      <a:accent4>
        <a:srgbClr val="FAB93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DCE1DC00522843A821C0778C0DEA3C" ma:contentTypeVersion="0" ma:contentTypeDescription="Create a new document." ma:contentTypeScope="" ma:versionID="e9d9f270663114b42349b350ea9787d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0BABDF4-C590-46C3-B9F2-A3B156EEF1FB}">
  <ds:schemaRefs>
    <ds:schemaRef ds:uri="http://schemas.microsoft.com/sharepoint/v3/contenttype/forms"/>
  </ds:schemaRefs>
</ds:datastoreItem>
</file>

<file path=customXml/itemProps2.xml><?xml version="1.0" encoding="utf-8"?>
<ds:datastoreItem xmlns:ds="http://schemas.openxmlformats.org/officeDocument/2006/customXml" ds:itemID="{2046CF0E-67B1-40B7-855D-1FF641D3F231}">
  <ds:schemaRef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C2503C-EA84-40E2-8D0F-62D074699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31666</TotalTime>
  <Words>491</Words>
  <Application>Microsoft Office PowerPoint</Application>
  <PresentationFormat>全屏显示(4:3)</PresentationFormat>
  <Paragraphs>141</Paragraphs>
  <Slides>14</Slides>
  <Notes>5</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Office Theme</vt:lpstr>
      <vt:lpstr>Dolphin</vt:lpstr>
      <vt:lpstr>Accessibility in Android</vt:lpstr>
      <vt:lpstr>Agenda</vt:lpstr>
      <vt:lpstr>What is Accessibility ?</vt:lpstr>
      <vt:lpstr>Accessibility features and apps</vt:lpstr>
      <vt:lpstr>Making Applications Accessible</vt:lpstr>
      <vt:lpstr>Building Accessibility Service</vt:lpstr>
      <vt:lpstr>Accessibility service declaration</vt:lpstr>
      <vt:lpstr>Accessibility service configuration</vt:lpstr>
      <vt:lpstr>Registering for Accessibility Events</vt:lpstr>
      <vt:lpstr>AccessibilityService Methods</vt:lpstr>
      <vt:lpstr>Getting Event Details</vt:lpstr>
      <vt:lpstr>Taking Action for Users</vt:lpstr>
      <vt:lpstr>Demo</vt:lpstr>
      <vt:lpstr>Reference</vt:lpstr>
    </vt:vector>
  </TitlesOfParts>
  <Company>MoboTap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Yu</dc:creator>
  <cp:lastModifiedBy>shaobin</cp:lastModifiedBy>
  <cp:revision>943</cp:revision>
  <dcterms:created xsi:type="dcterms:W3CDTF">2012-05-05T11:49:08Z</dcterms:created>
  <dcterms:modified xsi:type="dcterms:W3CDTF">2014-04-27T16:36:28Z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0x01010088DCE1DC00522843A821C0778C0DEA3C</vt:lpwstr>
  </property>
</Properties>
</file>