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C4F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>
        <p:scale>
          <a:sx n="150" d="100"/>
          <a:sy n="150" d="100"/>
        </p:scale>
        <p:origin x="-1014" y="-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1183-6A96-4311-BF27-6EE39E3F1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D3306-82C9-491E-943B-4F3ACED85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9F8C-1AB8-4E54-86EA-C8428BF7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E61-72E3-4F5F-BC4A-7D2BE1EADA4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702C-4BE5-4462-8399-E8F547A1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C40AA-BCDA-4685-83D3-D9DE381B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BFFC-434A-4967-A1D2-C7AB4B650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4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085A-7682-4990-A1B2-DBA7E5E2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0924A-1726-4775-AA82-C9AB0E9F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C2FA-0142-4650-90E3-2C0BC7AF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E61-72E3-4F5F-BC4A-7D2BE1EADA4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D031-D58B-4DC2-9F88-9799CF73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B83B-6C25-4F2D-A5C1-951D9070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BFFC-434A-4967-A1D2-C7AB4B650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31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2908A-9245-4DE6-BCA9-7F466BCC8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92EA9-DE1D-4F60-A0B0-510C885F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376E-327E-4619-BA5F-079663F4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E61-72E3-4F5F-BC4A-7D2BE1EADA4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58BD9-2324-442A-9355-E072AB60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A0B7A-1161-4239-8B43-808A14D2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BFFC-434A-4967-A1D2-C7AB4B650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71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0327-E25D-40E0-A87A-CE586920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4F27-A641-423C-BEAD-BFCA2E43F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4A7C-67B2-4E6B-80BA-8E607EFB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E61-72E3-4F5F-BC4A-7D2BE1EADA4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DC84-91BC-4AB6-983A-FC06F8EE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78A1A-9C86-426F-A96E-97CC1730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BFFC-434A-4967-A1D2-C7AB4B650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70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98D7-54EF-40FB-AC75-1FD54B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4552C-ACF0-4609-AB2A-25CB872D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05E5-EB64-4118-AAE9-9A65853B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E61-72E3-4F5F-BC4A-7D2BE1EADA4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823B-8F69-408C-9F3B-FEA95458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56C6-372C-46D9-B784-58A1FA84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BFFC-434A-4967-A1D2-C7AB4B650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4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B78F-EACD-4C22-A8EB-19EE16D6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6757-4B24-487E-9B30-AA4A4195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21191-2054-4A89-8FA5-5C6B4906C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B375C-D5E2-43FC-8D64-869554A6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E61-72E3-4F5F-BC4A-7D2BE1EADA4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B9146-D224-4267-8B5B-369D8F83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83CF7-8A63-4171-853D-07EF8850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BFFC-434A-4967-A1D2-C7AB4B650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5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4007-7B82-48DB-9F92-A09ABE44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F599E-FF38-4B38-B5E7-7B4AB0644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8CDA6-7212-45BC-A2A6-24460784D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47D0B-460B-4DFD-A9F2-0DC441AE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498F0-0B92-49AA-AF9C-6EB69A92F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2BFE4-C5FC-403B-946E-A1ED9225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E61-72E3-4F5F-BC4A-7D2BE1EADA4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3E965-3829-45F0-BBDE-20D32FEE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38B20-D027-40D5-8F19-81050FBF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BFFC-434A-4967-A1D2-C7AB4B650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5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834-E504-4555-8403-797AF4E9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9F7F7-7B72-48BB-A114-4BA00FB7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E61-72E3-4F5F-BC4A-7D2BE1EADA4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5CDAC-153F-4D13-A968-797577E1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76A87-B79C-4EA3-9D7C-DE9A6ACF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BFFC-434A-4967-A1D2-C7AB4B650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1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8E9BA-3898-43DC-A0C1-CC587890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E61-72E3-4F5F-BC4A-7D2BE1EADA4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CBCC4-5605-4A3C-8D43-B1F3337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45D51-BCF3-4517-A087-7CF24365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BFFC-434A-4967-A1D2-C7AB4B650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63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768F-A8EC-47FE-B2E8-81A8BCFA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7B1B-E1D9-4F0B-8CA2-9A32B044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2EFE5-B8A6-4059-8D8F-85133C3CE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59386-B0B6-4146-8928-C32096D1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E61-72E3-4F5F-BC4A-7D2BE1EADA4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0BC7-D6C7-4EF8-8C02-9EBF39E7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2708A-8374-496A-BFB2-E853DDC3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BFFC-434A-4967-A1D2-C7AB4B650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74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5607-5545-4C7A-8FCB-6F8D2CDD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3A1F1-A0FE-44DC-AF68-7209D73ED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58DCC-2F21-48E1-8612-BC8AD77AD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1600E-E5AB-43FD-AF66-B3E81721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E61-72E3-4F5F-BC4A-7D2BE1EADA4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95434-7568-4473-8BEB-A59175A1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6CA3E-5964-4518-BEEC-C9CF2D93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BFFC-434A-4967-A1D2-C7AB4B650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7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C58E7-1BA2-4D41-88FF-C4C8D9D0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4381E-B2AD-494B-97BD-C82178E5F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692F7-231E-4814-AC8A-558952CCB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AE61-72E3-4F5F-BC4A-7D2BE1EADA4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0E6F-75E4-4887-9FCE-8E214C035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D6960-C935-4F73-98F8-1FB086439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FFC-434A-4967-A1D2-C7AB4B650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68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2AD064-F726-45E0-8E43-A3C0C748E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5" y="1206605"/>
            <a:ext cx="9440688" cy="44803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A54553-F47E-48BB-9822-C9D2BA8BB2BB}"/>
              </a:ext>
            </a:extLst>
          </p:cNvPr>
          <p:cNvCxnSpPr>
            <a:cxnSpLocks/>
          </p:cNvCxnSpPr>
          <p:nvPr/>
        </p:nvCxnSpPr>
        <p:spPr>
          <a:xfrm flipV="1">
            <a:off x="6334125" y="4025901"/>
            <a:ext cx="539750" cy="63182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BA8ACD-DB1B-4F67-BB1E-AF238F986BE8}"/>
              </a:ext>
            </a:extLst>
          </p:cNvPr>
          <p:cNvSpPr txBox="1"/>
          <p:nvPr/>
        </p:nvSpPr>
        <p:spPr>
          <a:xfrm rot="20822415">
            <a:off x="6492771" y="4156051"/>
            <a:ext cx="1623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Maximum Safe Radius</a:t>
            </a:r>
            <a:endParaRPr lang="en-GB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D152AF-A336-41CA-8507-741E6565C7A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935412" y="2340528"/>
            <a:ext cx="260336" cy="536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B4BE47-C043-46E2-BCB9-798E6BE8B2D2}"/>
              </a:ext>
            </a:extLst>
          </p:cNvPr>
          <p:cNvSpPr txBox="1"/>
          <p:nvPr/>
        </p:nvSpPr>
        <p:spPr>
          <a:xfrm>
            <a:off x="6682595" y="2001974"/>
            <a:ext cx="1026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Norm Ball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682734-1F84-490F-A2CD-208AB9822D44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4834041" y="1761208"/>
            <a:ext cx="719021" cy="403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8B334E-E711-4B92-9371-A94FD08534C1}"/>
              </a:ext>
            </a:extLst>
          </p:cNvPr>
          <p:cNvSpPr txBox="1"/>
          <p:nvPr/>
        </p:nvSpPr>
        <p:spPr>
          <a:xfrm rot="405743">
            <a:off x="3682026" y="2162212"/>
            <a:ext cx="223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Decision Boundary by Human Perception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84737D-1CE5-4EDD-9048-E755FBE29077}"/>
              </a:ext>
            </a:extLst>
          </p:cNvPr>
          <p:cNvSpPr/>
          <p:nvPr/>
        </p:nvSpPr>
        <p:spPr>
          <a:xfrm>
            <a:off x="5754575" y="4545157"/>
            <a:ext cx="169956" cy="172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7E736A-99F3-4411-B916-357E99ABA43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819704" y="4753230"/>
            <a:ext cx="24096" cy="330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0AD0C4-5E19-4BF9-9C6C-62711E0D713D}"/>
              </a:ext>
            </a:extLst>
          </p:cNvPr>
          <p:cNvSpPr txBox="1"/>
          <p:nvPr/>
        </p:nvSpPr>
        <p:spPr>
          <a:xfrm>
            <a:off x="4851756" y="5084146"/>
            <a:ext cx="193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Adversarial Example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A9F1A8-DDA6-406A-9E1A-5E34ECBBB0C5}"/>
              </a:ext>
            </a:extLst>
          </p:cNvPr>
          <p:cNvSpPr txBox="1"/>
          <p:nvPr/>
        </p:nvSpPr>
        <p:spPr>
          <a:xfrm>
            <a:off x="6797175" y="3784074"/>
            <a:ext cx="24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>
                <a:solidFill>
                  <a:schemeClr val="accent1">
                    <a:lumMod val="50000"/>
                  </a:schemeClr>
                </a:solidFill>
              </a:rPr>
              <a:t>α</a:t>
            </a:r>
            <a:endParaRPr lang="en-GB" sz="7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1E3B55-51DF-4F5A-833F-7176A17E160F}"/>
              </a:ext>
            </a:extLst>
          </p:cNvPr>
          <p:cNvSpPr txBox="1"/>
          <p:nvPr/>
        </p:nvSpPr>
        <p:spPr>
          <a:xfrm>
            <a:off x="5675526" y="4395981"/>
            <a:ext cx="374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spc="-150" dirty="0">
                <a:solidFill>
                  <a:schemeClr val="tx2">
                    <a:lumMod val="50000"/>
                  </a:schemeClr>
                </a:solidFill>
              </a:rPr>
              <a:t>α</a:t>
            </a:r>
            <a:r>
              <a:rPr lang="zh-CN" altLang="en-US" sz="2000" b="1" spc="-150" baseline="30000" dirty="0">
                <a:solidFill>
                  <a:schemeClr val="tx2">
                    <a:lumMod val="50000"/>
                  </a:schemeClr>
                </a:solidFill>
              </a:rPr>
              <a:t>，</a:t>
            </a:r>
            <a:endParaRPr lang="en-GB" sz="1400" b="1" spc="-1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29E9EB8-3E71-43AE-9D36-C33D06E43D37}"/>
              </a:ext>
            </a:extLst>
          </p:cNvPr>
          <p:cNvSpPr/>
          <p:nvPr/>
        </p:nvSpPr>
        <p:spPr>
          <a:xfrm>
            <a:off x="4799612" y="1021080"/>
            <a:ext cx="1671886" cy="4709160"/>
          </a:xfrm>
          <a:custGeom>
            <a:avLst/>
            <a:gdLst>
              <a:gd name="connsiteX0" fmla="*/ 260068 w 1671886"/>
              <a:gd name="connsiteY0" fmla="*/ 4709160 h 4709160"/>
              <a:gd name="connsiteX1" fmla="*/ 84808 w 1671886"/>
              <a:gd name="connsiteY1" fmla="*/ 3863340 h 4709160"/>
              <a:gd name="connsiteX2" fmla="*/ 1448788 w 1671886"/>
              <a:gd name="connsiteY2" fmla="*/ 1729740 h 4709160"/>
              <a:gd name="connsiteX3" fmla="*/ 1654528 w 1671886"/>
              <a:gd name="connsiteY3" fmla="*/ 0 h 470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886" h="4709160">
                <a:moveTo>
                  <a:pt x="260068" y="4709160"/>
                </a:moveTo>
                <a:cubicBezTo>
                  <a:pt x="73378" y="4534535"/>
                  <a:pt x="-113312" y="4359910"/>
                  <a:pt x="84808" y="3863340"/>
                </a:cubicBezTo>
                <a:cubicBezTo>
                  <a:pt x="282928" y="3366770"/>
                  <a:pt x="1187168" y="2373630"/>
                  <a:pt x="1448788" y="1729740"/>
                </a:cubicBezTo>
                <a:cubicBezTo>
                  <a:pt x="1710408" y="1085850"/>
                  <a:pt x="1682468" y="542925"/>
                  <a:pt x="1654528" y="0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FBF139F-DD97-4DD8-8618-C81479DE7E61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4534040" y="4104539"/>
            <a:ext cx="452267" cy="3865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AB15805-2CCF-4F77-B7A4-AB2FDBE80E97}"/>
              </a:ext>
            </a:extLst>
          </p:cNvPr>
          <p:cNvSpPr txBox="1"/>
          <p:nvPr/>
        </p:nvSpPr>
        <p:spPr>
          <a:xfrm rot="21391984">
            <a:off x="3293969" y="3520299"/>
            <a:ext cx="2444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Decision Boundary Learned by the Network</a:t>
            </a:r>
          </a:p>
        </p:txBody>
      </p:sp>
    </p:spTree>
    <p:extLst>
      <p:ext uri="{BB962C8B-B14F-4D97-AF65-F5344CB8AC3E}">
        <p14:creationId xmlns:p14="http://schemas.microsoft.com/office/powerpoint/2010/main" val="380066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4C745142-D38E-4B3E-83BB-2EBCD63C3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58" y="-1822753"/>
            <a:ext cx="10630505" cy="106305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ADDCF22-4594-48AD-A300-F83CB0B0F6BC}"/>
              </a:ext>
            </a:extLst>
          </p:cNvPr>
          <p:cNvSpPr/>
          <p:nvPr/>
        </p:nvSpPr>
        <p:spPr>
          <a:xfrm>
            <a:off x="6210289" y="1671634"/>
            <a:ext cx="1476000" cy="1476000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0B9FBD-E6B9-4C33-9D89-66FE9C5B055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426444" y="2484120"/>
            <a:ext cx="450606" cy="44735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4E1C7-ED0A-4072-9C08-57B46C433A2A}"/>
              </a:ext>
            </a:extLst>
          </p:cNvPr>
          <p:cNvCxnSpPr>
            <a:cxnSpLocks/>
          </p:cNvCxnSpPr>
          <p:nvPr/>
        </p:nvCxnSpPr>
        <p:spPr>
          <a:xfrm flipV="1">
            <a:off x="4937749" y="3365821"/>
            <a:ext cx="842021" cy="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AE143-257E-4E7F-9FD8-CB223490ADFD}"/>
              </a:ext>
            </a:extLst>
          </p:cNvPr>
          <p:cNvSpPr txBox="1"/>
          <p:nvPr/>
        </p:nvSpPr>
        <p:spPr>
          <a:xfrm>
            <a:off x="5227320" y="3050142"/>
            <a:ext cx="27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accent2">
                    <a:lumMod val="50000"/>
                  </a:schemeClr>
                </a:solidFill>
              </a:rPr>
              <a:t>τ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7C18DF-9A73-46EC-9844-C1AE24385C50}"/>
              </a:ext>
            </a:extLst>
          </p:cNvPr>
          <p:cNvSpPr txBox="1"/>
          <p:nvPr/>
        </p:nvSpPr>
        <p:spPr>
          <a:xfrm>
            <a:off x="6272889" y="2351937"/>
            <a:ext cx="5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β(τ)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5EEC82-07DA-41B0-B988-79DEA40CEAEF}"/>
              </a:ext>
            </a:extLst>
          </p:cNvPr>
          <p:cNvSpPr txBox="1"/>
          <p:nvPr/>
        </p:nvSpPr>
        <p:spPr>
          <a:xfrm>
            <a:off x="6879426" y="24328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FMSR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389732-FFC5-405B-BE27-B98510D39FB0}"/>
              </a:ext>
            </a:extLst>
          </p:cNvPr>
          <p:cNvSpPr txBox="1"/>
          <p:nvPr/>
        </p:nvSpPr>
        <p:spPr>
          <a:xfrm>
            <a:off x="7102794" y="20370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MSR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B150A4-9A56-4E56-A1EE-DFA924FA4825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374898" y="2137954"/>
            <a:ext cx="505205" cy="244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E9F777-2D65-4FB8-A961-B33A91B5D9EF}"/>
              </a:ext>
            </a:extLst>
          </p:cNvPr>
          <p:cNvSpPr txBox="1"/>
          <p:nvPr/>
        </p:nvSpPr>
        <p:spPr>
          <a:xfrm>
            <a:off x="4755690" y="1768622"/>
            <a:ext cx="12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Grid Points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B6A6E4-0521-4E09-BC9A-B8005CBEBD73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411342" y="4266933"/>
            <a:ext cx="677981" cy="138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FE49ED0-6AEF-47D4-A444-C097E4AC0352}"/>
              </a:ext>
            </a:extLst>
          </p:cNvPr>
          <p:cNvSpPr txBox="1"/>
          <p:nvPr/>
        </p:nvSpPr>
        <p:spPr>
          <a:xfrm>
            <a:off x="6272889" y="408226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Norm Ball</a:t>
            </a:r>
          </a:p>
        </p:txBody>
      </p:sp>
    </p:spTree>
    <p:extLst>
      <p:ext uri="{BB962C8B-B14F-4D97-AF65-F5344CB8AC3E}">
        <p14:creationId xmlns:p14="http://schemas.microsoft.com/office/powerpoint/2010/main" val="150265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D5ABC-EA52-4848-9187-3D5D8806D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63" y="1984333"/>
            <a:ext cx="1875440" cy="726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C3E9C3-708D-41BC-A29E-EEEC2E52B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16" y="1984232"/>
            <a:ext cx="1875701" cy="72683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920A8F3-A0D5-42BC-AAD6-9152326660ED}"/>
              </a:ext>
            </a:extLst>
          </p:cNvPr>
          <p:cNvSpPr/>
          <p:nvPr/>
        </p:nvSpPr>
        <p:spPr>
          <a:xfrm>
            <a:off x="4329532" y="2090799"/>
            <a:ext cx="1393087" cy="513700"/>
          </a:xfrm>
          <a:prstGeom prst="rightArrow">
            <a:avLst>
              <a:gd name="adj1" fmla="val 72992"/>
              <a:gd name="adj2" fmla="val 53324"/>
            </a:avLst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00"/>
              </a:lnSpc>
            </a:pPr>
            <a:r>
              <a:rPr lang="en-US" altLang="zh-CN" sz="1400" dirty="0"/>
              <a:t>a</a:t>
            </a:r>
            <a:r>
              <a:rPr lang="en-GB" sz="1400" dirty="0"/>
              <a:t>dd perturbations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256CB-C5AA-4154-8709-80DD6B6856F2}"/>
              </a:ext>
            </a:extLst>
          </p:cNvPr>
          <p:cNvSpPr txBox="1"/>
          <p:nvPr/>
        </p:nvSpPr>
        <p:spPr>
          <a:xfrm>
            <a:off x="2892253" y="3068467"/>
            <a:ext cx="64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>
                    <a:lumMod val="50000"/>
                  </a:schemeClr>
                </a:solidFill>
              </a:rPr>
              <a:t>Free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EA62EF-94EA-4D66-AE7B-A2A572259870}"/>
              </a:ext>
            </a:extLst>
          </p:cNvPr>
          <p:cNvSpPr txBox="1"/>
          <p:nvPr/>
        </p:nvSpPr>
        <p:spPr>
          <a:xfrm>
            <a:off x="6443270" y="3068467"/>
            <a:ext cx="55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Fee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7464F3-3287-4986-AD41-B64F1F64D341}"/>
              </a:ext>
            </a:extLst>
          </p:cNvPr>
          <p:cNvCxnSpPr>
            <a:cxnSpLocks/>
          </p:cNvCxnSpPr>
          <p:nvPr/>
        </p:nvCxnSpPr>
        <p:spPr>
          <a:xfrm flipH="1">
            <a:off x="6722065" y="2768216"/>
            <a:ext cx="1" cy="3240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EDC5A4-8104-4BCC-A219-2CBDCB5A8043}"/>
              </a:ext>
            </a:extLst>
          </p:cNvPr>
          <p:cNvCxnSpPr>
            <a:cxnSpLocks/>
          </p:cNvCxnSpPr>
          <p:nvPr/>
        </p:nvCxnSpPr>
        <p:spPr>
          <a:xfrm flipH="1">
            <a:off x="3217182" y="2768216"/>
            <a:ext cx="1" cy="32400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7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Shao Bill</dc:creator>
  <cp:lastModifiedBy>Shao Bill</cp:lastModifiedBy>
  <cp:revision>17</cp:revision>
  <dcterms:created xsi:type="dcterms:W3CDTF">2020-05-15T08:55:00Z</dcterms:created>
  <dcterms:modified xsi:type="dcterms:W3CDTF">2020-05-18T13:26:38Z</dcterms:modified>
</cp:coreProperties>
</file>