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1" r:id="rId3"/>
    <p:sldId id="260" r:id="rId4"/>
    <p:sldId id="257" r:id="rId5"/>
    <p:sldId id="262" r:id="rId6"/>
    <p:sldId id="259" r:id="rId7"/>
    <p:sldId id="263" r:id="rId8"/>
    <p:sldId id="265" r:id="rId9"/>
    <p:sldId id="266" r:id="rId10"/>
    <p:sldId id="267" r:id="rId11"/>
    <p:sldId id="283" r:id="rId12"/>
    <p:sldId id="284" r:id="rId13"/>
    <p:sldId id="264" r:id="rId14"/>
    <p:sldId id="282" r:id="rId15"/>
    <p:sldId id="276" r:id="rId16"/>
    <p:sldId id="274" r:id="rId17"/>
    <p:sldId id="277" r:id="rId18"/>
    <p:sldId id="275" r:id="rId19"/>
    <p:sldId id="278" r:id="rId20"/>
    <p:sldId id="279" r:id="rId21"/>
    <p:sldId id="280" r:id="rId22"/>
    <p:sldId id="281" r:id="rId23"/>
    <p:sldId id="272" r:id="rId24"/>
    <p:sldId id="273" r:id="rId25"/>
    <p:sldId id="269" r:id="rId26"/>
    <p:sldId id="268" r:id="rId27"/>
    <p:sldId id="271" r:id="rId28"/>
    <p:sldId id="270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0" autoAdjust="0"/>
  </p:normalViewPr>
  <p:slideViewPr>
    <p:cSldViewPr snapToGrid="0">
      <p:cViewPr>
        <p:scale>
          <a:sx n="75" d="100"/>
          <a:sy n="75" d="100"/>
        </p:scale>
        <p:origin x="1109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896BD-C446-4F43-8020-56D30AF98DF8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BA962-61DB-4378-B937-1D951374C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07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 special kind of metric spaces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Graphical models on trees have many nice properties</a:t>
            </a:r>
          </a:p>
          <a:p>
            <a:pPr lvl="1"/>
            <a:r>
              <a:rPr lang="en-US" altLang="zh-TW" dirty="0" smtClean="0"/>
              <a:t>exponential families with explicit formulas for the MLE</a:t>
            </a:r>
          </a:p>
          <a:p>
            <a:pPr lvl="1"/>
            <a:r>
              <a:rPr lang="en-US" altLang="zh-TW" dirty="0" smtClean="0"/>
              <a:t>dynamic programming for efficient computation of various</a:t>
            </a:r>
          </a:p>
          <a:p>
            <a:pPr lvl="1"/>
            <a:r>
              <a:rPr lang="en-US" altLang="zh-TW" dirty="0" smtClean="0"/>
              <a:t>probabilistic quantities</a:t>
            </a:r>
          </a:p>
          <a:p>
            <a:r>
              <a:rPr lang="en-US" altLang="zh-TW" dirty="0" smtClean="0"/>
              <a:t>Making some of the variables hidden gives greater flexibility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A962-61DB-4378-B937-1D951374C89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8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 can build tree metric to approximate</a:t>
            </a:r>
            <a:r>
              <a:rPr lang="en-US" altLang="zh-TW" baseline="0" dirty="0" smtClean="0"/>
              <a:t> general graph metrics</a:t>
            </a:r>
          </a:p>
          <a:p>
            <a:endParaRPr lang="en-US" altLang="zh-TW" baseline="0" dirty="0" smtClean="0"/>
          </a:p>
          <a:p>
            <a:r>
              <a:rPr lang="en-US" altLang="zh-TW" dirty="0" smtClean="0"/>
              <a:t>Stretch</a:t>
            </a:r>
            <a:r>
              <a:rPr lang="en-US" altLang="zh-TW" baseline="0" dirty="0" smtClean="0"/>
              <a:t> = distortion ?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A962-61DB-4378-B937-1D951374C89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25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Given a graph metric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find a collection of tree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such that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Given a graph metric </a:t>
                </a:r>
                <a:r>
                  <a:rPr lang="en-US" altLang="zh-TW" i="0" smtClean="0">
                    <a:latin typeface="Cambria Math" panose="02040503050406030204" pitchFamily="18" charset="0"/>
                  </a:rPr>
                  <a:t>𝐺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altLang="zh-TW" i="0">
                    <a:latin typeface="Cambria Math" panose="02040503050406030204" pitchFamily="18" charset="0"/>
                  </a:rPr>
                  <a:t>(𝑉,𝑑)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,</a:t>
                </a:r>
                <a:r>
                  <a:rPr lang="en-US" altLang="zh-TW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find a collection of tree </a:t>
                </a:r>
                <a:r>
                  <a:rPr lang="zh-TW" altLang="en-US" i="0" smtClean="0">
                    <a:latin typeface="Cambria Math" panose="02040503050406030204" pitchFamily="18" charset="0"/>
                  </a:rPr>
                  <a:t>𝒯</a:t>
                </a:r>
                <a:r>
                  <a:rPr lang="en-US" altLang="zh-TW" i="0">
                    <a:latin typeface="Cambria Math" panose="02040503050406030204" pitchFamily="18" charset="0"/>
                  </a:rPr>
                  <a:t> = {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𝑇_1,</a:t>
                </a:r>
                <a:r>
                  <a:rPr lang="en-US" altLang="zh-TW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⋯𝑇_𝑚 }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such that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A962-61DB-4378-B937-1D951374C89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34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專注在分析 </a:t>
            </a:r>
            <a:r>
              <a:rPr lang="en-US" altLang="zh-TW" dirty="0" smtClean="0"/>
              <a:t>decomposition</a:t>
            </a:r>
            <a:r>
              <a:rPr lang="zh-TW" altLang="en-US" dirty="0" smtClean="0"/>
              <a:t>上</a:t>
            </a:r>
            <a:r>
              <a:rPr lang="en-US" altLang="zh-TW" dirty="0" smtClean="0"/>
              <a:t> 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A962-61DB-4378-B937-1D951374C89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7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Installing capacity in communication networks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A962-61DB-4378-B937-1D951374C89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5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D400-B4BA-4D0C-92DA-C81295275748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5852-9F3F-401F-9D41-13D4F4AC2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45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D400-B4BA-4D0C-92DA-C81295275748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5852-9F3F-401F-9D41-13D4F4AC2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45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D400-B4BA-4D0C-92DA-C81295275748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5852-9F3F-401F-9D41-13D4F4AC2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49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D400-B4BA-4D0C-92DA-C81295275748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5852-9F3F-401F-9D41-13D4F4AC2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28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D400-B4BA-4D0C-92DA-C81295275748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5852-9F3F-401F-9D41-13D4F4AC2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69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D400-B4BA-4D0C-92DA-C81295275748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5852-9F3F-401F-9D41-13D4F4AC2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D400-B4BA-4D0C-92DA-C81295275748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5852-9F3F-401F-9D41-13D4F4AC2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3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D400-B4BA-4D0C-92DA-C81295275748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5852-9F3F-401F-9D41-13D4F4AC2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1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D400-B4BA-4D0C-92DA-C81295275748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5852-9F3F-401F-9D41-13D4F4AC2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63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D400-B4BA-4D0C-92DA-C81295275748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5852-9F3F-401F-9D41-13D4F4AC2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25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D400-B4BA-4D0C-92DA-C81295275748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5852-9F3F-401F-9D41-13D4F4AC2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13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4D400-B4BA-4D0C-92DA-C81295275748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5852-9F3F-401F-9D41-13D4F4AC2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84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Probabilistic tree embedding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4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iterative construction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zh-TW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By </a:t>
                </a:r>
                <a:r>
                  <a:rPr lang="en-US" altLang="zh-TW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property (1),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TW" dirty="0" smtClean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3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altLang="zh-TW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3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∙4</m:t>
                      </m:r>
                      <m:r>
                        <a:rPr lang="en-US" altLang="zh-TW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3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sz="2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TW" sz="2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zh-TW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TW" sz="2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sz="23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3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TW" sz="2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TW" sz="23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sz="23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3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TW" sz="23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zh-TW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TW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TW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TW" sz="2300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                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sz="23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zh-TW" alt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TW" alt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TW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func>
                    <m:r>
                      <a:rPr lang="en-US" altLang="zh-TW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TW" sz="2500" dirty="0" smtClean="0"/>
              </a:p>
              <a:p>
                <a:pPr marL="457200" lvl="1" indent="0">
                  <a:buNone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         </a:t>
                </a:r>
                <a:endParaRPr lang="en-US" altLang="zh-TW" sz="2000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Position of vertices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TW" dirty="0" smtClean="0"/>
                  <a:t> position in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Example: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=6, 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=4.</m:t>
                    </m:r>
                  </m:oMath>
                </a14:m>
                <a:r>
                  <a:rPr lang="en-US" altLang="zh-TW" dirty="0" smtClean="0"/>
                  <a:t>  </a:t>
                </a:r>
              </a:p>
              <a:p>
                <a:r>
                  <a:rPr lang="en-US" altLang="zh-TW" dirty="0" smtClean="0"/>
                  <a:t>Then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 smtClean="0"/>
                  <a:t> gives an ordering of these vertices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denoted as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i="1" dirty="0" smtClean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TW" i="1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0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Ball carving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44423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Ball carving on a set of vertices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· · · 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444230" cy="4351338"/>
              </a:xfrm>
              <a:blipFill>
                <a:blip r:embed="rId2"/>
                <a:stretch>
                  <a:fillRect l="-1300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428144"/>
            <a:ext cx="4088765" cy="4196176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107440" y="2971752"/>
            <a:ext cx="1696720" cy="16815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4291965" y="2710142"/>
                <a:ext cx="28077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965" y="2710142"/>
                <a:ext cx="280775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/>
          <p:cNvSpPr/>
          <p:nvPr/>
        </p:nvSpPr>
        <p:spPr>
          <a:xfrm>
            <a:off x="1808480" y="2636472"/>
            <a:ext cx="1666239" cy="16815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4291965" y="3195431"/>
                <a:ext cx="17566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965" y="3195431"/>
                <a:ext cx="17566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/>
          <p:cNvSpPr/>
          <p:nvPr/>
        </p:nvSpPr>
        <p:spPr>
          <a:xfrm>
            <a:off x="2306320" y="3233362"/>
            <a:ext cx="1676399" cy="16815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291965" y="3675138"/>
                <a:ext cx="13035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965" y="3675138"/>
                <a:ext cx="13035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291965" y="4181942"/>
                <a:ext cx="17413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965" y="4181942"/>
                <a:ext cx="174137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308665" y="4635871"/>
                <a:ext cx="13035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665" y="4635871"/>
                <a:ext cx="13035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4354370" y="5106217"/>
                <a:ext cx="25882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}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70" y="5106217"/>
                <a:ext cx="2588273" cy="523220"/>
              </a:xfrm>
              <a:prstGeom prst="rect">
                <a:avLst/>
              </a:prstGeom>
              <a:blipFill>
                <a:blip r:embed="rId9"/>
                <a:stretch>
                  <a:fillRect t="-11765" r="-3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289189" y="6078789"/>
                <a:ext cx="13035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89" y="6078789"/>
                <a:ext cx="13035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4289189" y="5613021"/>
                <a:ext cx="13035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89" y="5613021"/>
                <a:ext cx="13035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504918" y="4160076"/>
            <a:ext cx="1676399" cy="16815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78828" y="3398314"/>
            <a:ext cx="1676399" cy="16815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868508" y="4851290"/>
            <a:ext cx="1676399" cy="16815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808569" y="4295012"/>
            <a:ext cx="1676399" cy="16815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518901" y="4490292"/>
            <a:ext cx="1676399" cy="16815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6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7" grpId="1" animBg="1"/>
      <p:bldP spid="8" grpId="0"/>
      <p:bldP spid="9" grpId="0" animBg="1"/>
      <p:bldP spid="9" grpId="1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Randomized graph decomposition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Pick a random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at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Permute, via a random permutation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 smtClean="0"/>
                  <a:t>, all vertices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The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is the graph induced by the vertices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)\</m:t>
                    </m:r>
                    <m:nary>
                      <m:naryPr>
                        <m:chr m:val="⋃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/>
                  <a:t> (</a:t>
                </a:r>
                <a:r>
                  <a:rPr lang="en-US" altLang="zh-TW" dirty="0"/>
                  <a:t>balls </a:t>
                </a:r>
                <a:r>
                  <a:rPr lang="en-US" altLang="zh-TW" dirty="0" smtClean="0"/>
                  <a:t>use distances </a:t>
                </a:r>
                <a:r>
                  <a:rPr lang="en-US" altLang="zh-TW" dirty="0"/>
                  <a:t>with respect to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, and we still build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/>
                  <a:t> ball if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TW" dirty="0"/>
                  <a:t> is already included).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420" r="-25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6812895" y="4975699"/>
            <a:ext cx="1702455" cy="1576750"/>
            <a:chOff x="4461163" y="1803812"/>
            <a:chExt cx="1702455" cy="1576750"/>
          </a:xfrm>
        </p:grpSpPr>
        <p:sp>
          <p:nvSpPr>
            <p:cNvPr id="10" name="橢圓 9"/>
            <p:cNvSpPr/>
            <p:nvPr/>
          </p:nvSpPr>
          <p:spPr>
            <a:xfrm>
              <a:off x="4461163" y="1803812"/>
              <a:ext cx="1702455" cy="157675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/>
                <p:cNvSpPr/>
                <p:nvPr/>
              </p:nvSpPr>
              <p:spPr>
                <a:xfrm>
                  <a:off x="4798207" y="1860753"/>
                  <a:ext cx="10595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207" y="1860753"/>
                  <a:ext cx="105952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接點 11"/>
            <p:cNvCxnSpPr>
              <a:stCxn id="10" idx="6"/>
            </p:cNvCxnSpPr>
            <p:nvPr/>
          </p:nvCxnSpPr>
          <p:spPr>
            <a:xfrm flipH="1">
              <a:off x="5327968" y="2592187"/>
              <a:ext cx="835650" cy="1298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4960814" y="2529452"/>
                  <a:ext cx="4349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814" y="2529452"/>
                  <a:ext cx="4349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/>
                <p:cNvSpPr/>
                <p:nvPr/>
              </p:nvSpPr>
              <p:spPr>
                <a:xfrm>
                  <a:off x="5532425" y="2261943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2425" y="2261943"/>
                  <a:ext cx="37414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95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Ball cut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If BALLCARVING puts the vertices 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dirty="0" smtClean="0"/>
                  <a:t>) in different partition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≠∅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)⊆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 flipH="1">
            <a:off x="7294880" y="2804160"/>
            <a:ext cx="7112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Settling and </a:t>
            </a:r>
            <a:r>
              <a:rPr lang="en-US" altLang="zh-TW" dirty="0"/>
              <a:t>Cutting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Settling</a:t>
                </a:r>
              </a:p>
              <a:p>
                <a:pPr lvl="1"/>
                <a:r>
                  <a:rPr lang="en-US" altLang="zh-TW" sz="2800" dirty="0"/>
                  <a:t>At some time instant in this procedure, one (or both) of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800" dirty="0" smtClean="0"/>
                  <a:t> </a:t>
                </a:r>
                <a:r>
                  <a:rPr lang="en-US" altLang="zh-TW" sz="2800" dirty="0"/>
                  <a:t>or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800" dirty="0" smtClean="0"/>
                  <a:t> </a:t>
                </a:r>
                <a:r>
                  <a:rPr lang="en-US" altLang="zh-TW" sz="2800" dirty="0"/>
                  <a:t>gets </a:t>
                </a:r>
                <a:r>
                  <a:rPr lang="en-US" altLang="zh-TW" sz="2800" dirty="0" smtClean="0"/>
                  <a:t>assigned to </a:t>
                </a:r>
                <a:r>
                  <a:rPr lang="en-US" altLang="zh-TW" sz="2800" dirty="0"/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/>
                  <a:t>.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/>
                  <a:t> settles the pair 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/>
                  <a:t>.</a:t>
                </a:r>
                <a:endParaRPr lang="en-US" altLang="zh-TW" sz="2800" dirty="0" smtClean="0"/>
              </a:p>
              <a:p>
                <a:r>
                  <a:rPr lang="en-US" altLang="zh-TW" dirty="0" smtClean="0"/>
                  <a:t>Cutting</a:t>
                </a:r>
              </a:p>
              <a:p>
                <a:pPr lvl="1"/>
                <a:r>
                  <a:rPr lang="en-US" altLang="zh-TW" sz="2800" dirty="0"/>
                  <a:t>At the moment the pair is settled, if only one vertex of this pair is </a:t>
                </a:r>
                <a:r>
                  <a:rPr lang="en-US" altLang="zh-TW" sz="2800" dirty="0" smtClean="0"/>
                  <a:t>assigned, then </a:t>
                </a:r>
                <a:r>
                  <a:rPr lang="en-US" altLang="zh-TW" sz="2800" dirty="0"/>
                  <a:t>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/>
                  <a:t> cuts the pair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/>
                  <a:t>.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the properties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Property </a:t>
                </a:r>
                <a:r>
                  <a:rPr lang="en-US" altLang="zh-TW" i="1" dirty="0" smtClean="0"/>
                  <a:t>1)</a:t>
                </a:r>
              </a:p>
              <a:p>
                <a:pPr lvl="1"/>
                <a:r>
                  <a:rPr lang="en-US" altLang="zh-TW" sz="2800" dirty="0" smtClean="0"/>
                  <a:t>Since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sz="2800" dirty="0" smtClean="0"/>
                  <a:t>, all constructed balls have diameter smaller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800" dirty="0" smtClean="0"/>
                  <a:t>.</a:t>
                </a:r>
              </a:p>
              <a:p>
                <a:r>
                  <a:rPr lang="en-US" altLang="zh-TW" dirty="0" smtClean="0"/>
                  <a:t>Property </a:t>
                </a:r>
                <a:r>
                  <a:rPr lang="en-US" altLang="zh-TW" i="1" dirty="0" smtClean="0"/>
                  <a:t>2)</a:t>
                </a:r>
              </a:p>
              <a:p>
                <a:pPr lvl="1"/>
                <a:r>
                  <a:rPr lang="en-US" altLang="zh-TW" dirty="0"/>
                  <a:t>Separation </a:t>
                </a:r>
                <a:r>
                  <a:rPr lang="en-US" altLang="zh-TW" dirty="0" smtClean="0"/>
                  <a:t>probability: </a:t>
                </a:r>
                <a:r>
                  <a:rPr lang="en-US" altLang="zh-TW" i="1" dirty="0" smtClean="0"/>
                  <a:t>(Next page)</a:t>
                </a:r>
              </a:p>
              <a:p>
                <a:pPr lvl="1"/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2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Separation probability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7166"/>
                <a:ext cx="8432224" cy="4351338"/>
              </a:xfrm>
            </p:spPr>
            <p:txBody>
              <a:bodyPr>
                <a:normAutofit/>
              </a:bodyPr>
              <a:lstStyle/>
              <a:p>
                <a:endParaRPr lang="en-US" altLang="zh-TW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b="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𝑐𝑢𝑡</m:t>
                            </m:r>
                          </m:e>
                        </m:d>
                      </m:e>
                    </m:func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⁡[</m:t>
                    </m:r>
                    <m:nary>
                      <m:naryPr>
                        <m:chr m:val="⋃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𝐸𝑣𝑒𝑛𝑡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𝑐𝑢𝑡𝑠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000" dirty="0" smtClean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𝑐𝑢𝑡𝑠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⁡[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TW" altLang="en-US" sz="20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func>
                      <m:func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𝑐𝑢𝑡𝑠</m:t>
                            </m:r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TW" sz="2000" b="0" dirty="0" smtClean="0"/>
              </a:p>
              <a:p>
                <a:pPr marL="0" indent="0">
                  <a:buNone/>
                </a:pPr>
                <a:r>
                  <a:rPr lang="en-US" altLang="zh-TW" sz="2000" dirty="0" smtClean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𝑐𝑢𝑡𝑠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/8</m:t>
                        </m:r>
                      </m:den>
                    </m:f>
                  </m:oMath>
                </a14:m>
                <a:r>
                  <a:rPr lang="zh-TW" altLang="en-US" sz="2000" dirty="0" smtClean="0"/>
                  <a:t> </a:t>
                </a:r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=16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7166"/>
                <a:ext cx="843222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5923568" y="4258715"/>
            <a:ext cx="2475345" cy="22699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6697651" y="4299444"/>
                <a:ext cx="92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1" y="4299444"/>
                <a:ext cx="9271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/>
          <p:cNvSpPr/>
          <p:nvPr/>
        </p:nvSpPr>
        <p:spPr>
          <a:xfrm>
            <a:off x="6203403" y="4942217"/>
            <a:ext cx="1702455" cy="15767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435899" y="5931548"/>
                <a:ext cx="1059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899" y="5931548"/>
                <a:ext cx="105952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3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Improving the analysis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94406" y="1308701"/>
            <a:ext cx="2475345" cy="22699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7405785" y="2212938"/>
                <a:ext cx="92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785" y="2212938"/>
                <a:ext cx="9271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橢圓 7"/>
          <p:cNvSpPr/>
          <p:nvPr/>
        </p:nvSpPr>
        <p:spPr>
          <a:xfrm>
            <a:off x="4611350" y="1719235"/>
            <a:ext cx="1702455" cy="15767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949164" y="2315743"/>
                <a:ext cx="1059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64" y="2315743"/>
                <a:ext cx="1059521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群組 40"/>
          <p:cNvGrpSpPr/>
          <p:nvPr/>
        </p:nvGrpSpPr>
        <p:grpSpPr>
          <a:xfrm>
            <a:off x="988041" y="4747358"/>
            <a:ext cx="2583146" cy="1429109"/>
            <a:chOff x="3409526" y="1652166"/>
            <a:chExt cx="2583146" cy="1429109"/>
          </a:xfrm>
        </p:grpSpPr>
        <p:sp>
          <p:nvSpPr>
            <p:cNvPr id="20" name="弧形 19"/>
            <p:cNvSpPr/>
            <p:nvPr/>
          </p:nvSpPr>
          <p:spPr>
            <a:xfrm rot="17668793">
              <a:off x="4529993" y="2166875"/>
              <a:ext cx="914400" cy="914400"/>
            </a:xfrm>
            <a:prstGeom prst="arc">
              <a:avLst>
                <a:gd name="adj1" fmla="val 16200000"/>
                <a:gd name="adj2" fmla="val 1749305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弧形 20"/>
            <p:cNvSpPr/>
            <p:nvPr/>
          </p:nvSpPr>
          <p:spPr>
            <a:xfrm rot="2268568">
              <a:off x="4484278" y="2162364"/>
              <a:ext cx="914400" cy="914400"/>
            </a:xfrm>
            <a:prstGeom prst="arc">
              <a:avLst>
                <a:gd name="adj1" fmla="val 16593695"/>
                <a:gd name="adj2" fmla="val 1749305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0" name="群組 39"/>
            <p:cNvGrpSpPr/>
            <p:nvPr/>
          </p:nvGrpSpPr>
          <p:grpSpPr>
            <a:xfrm>
              <a:off x="3409526" y="1652166"/>
              <a:ext cx="2583146" cy="1231392"/>
              <a:chOff x="3409526" y="1652166"/>
              <a:chExt cx="2583146" cy="12313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4383775" y="2388614"/>
                    <a:ext cx="3764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3775" y="2388614"/>
                    <a:ext cx="37644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矩形 6"/>
                  <p:cNvSpPr/>
                  <p:nvPr/>
                </p:nvSpPr>
                <p:spPr>
                  <a:xfrm>
                    <a:off x="4765661" y="2063519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7" name="矩形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5661" y="2063519"/>
                    <a:ext cx="35163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直線接點 9"/>
              <p:cNvCxnSpPr/>
              <p:nvPr/>
            </p:nvCxnSpPr>
            <p:spPr>
              <a:xfrm flipH="1">
                <a:off x="3708136" y="2419867"/>
                <a:ext cx="835650" cy="129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矩形 10"/>
                  <p:cNvSpPr/>
                  <p:nvPr/>
                </p:nvSpPr>
                <p:spPr>
                  <a:xfrm>
                    <a:off x="3409526" y="2359257"/>
                    <a:ext cx="4349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矩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526" y="2359257"/>
                    <a:ext cx="43499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矩形 11"/>
                  <p:cNvSpPr/>
                  <p:nvPr/>
                </p:nvSpPr>
                <p:spPr>
                  <a:xfrm>
                    <a:off x="4699300" y="1652166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TW" alt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矩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300" y="1652166"/>
                    <a:ext cx="37414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接點 12"/>
              <p:cNvCxnSpPr/>
              <p:nvPr/>
            </p:nvCxnSpPr>
            <p:spPr>
              <a:xfrm flipH="1" flipV="1">
                <a:off x="3708136" y="2352307"/>
                <a:ext cx="4103" cy="1481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H="1" flipV="1">
                <a:off x="4543786" y="2345815"/>
                <a:ext cx="4103" cy="1481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 flipH="1">
                <a:off x="4543786" y="2406882"/>
                <a:ext cx="835650" cy="129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H="1" flipV="1">
                <a:off x="5354947" y="2339322"/>
                <a:ext cx="4103" cy="1481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弧形 16"/>
              <p:cNvSpPr/>
              <p:nvPr/>
            </p:nvSpPr>
            <p:spPr>
              <a:xfrm rot="16200000">
                <a:off x="3759577" y="1969158"/>
                <a:ext cx="914400" cy="914400"/>
              </a:xfrm>
              <a:prstGeom prst="arc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 rot="221957">
                <a:off x="5061174" y="1940985"/>
                <a:ext cx="914400" cy="914400"/>
              </a:xfrm>
              <a:prstGeom prst="arc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/>
              <p:cNvCxnSpPr/>
              <p:nvPr/>
            </p:nvCxnSpPr>
            <p:spPr>
              <a:xfrm flipH="1">
                <a:off x="5379436" y="2406881"/>
                <a:ext cx="6132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H="1" flipV="1">
                <a:off x="5978773" y="2324134"/>
                <a:ext cx="4103" cy="1481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群組 38"/>
          <p:cNvGrpSpPr/>
          <p:nvPr/>
        </p:nvGrpSpPr>
        <p:grpSpPr>
          <a:xfrm>
            <a:off x="1069484" y="2500410"/>
            <a:ext cx="2249622" cy="1105894"/>
            <a:chOff x="5962568" y="2926235"/>
            <a:chExt cx="2249622" cy="1105894"/>
          </a:xfrm>
        </p:grpSpPr>
        <p:sp>
          <p:nvSpPr>
            <p:cNvPr id="34" name="弧形 33"/>
            <p:cNvSpPr/>
            <p:nvPr/>
          </p:nvSpPr>
          <p:spPr>
            <a:xfrm rot="2548631">
              <a:off x="5962568" y="3058269"/>
              <a:ext cx="914400" cy="914400"/>
            </a:xfrm>
            <a:prstGeom prst="arc">
              <a:avLst>
                <a:gd name="adj1" fmla="val 16873914"/>
                <a:gd name="adj2" fmla="val 17957482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6038438" y="2926235"/>
              <a:ext cx="2173752" cy="1105894"/>
              <a:chOff x="6038438" y="2926235"/>
              <a:chExt cx="2173752" cy="1105894"/>
            </a:xfrm>
          </p:grpSpPr>
          <p:sp>
            <p:nvSpPr>
              <p:cNvPr id="32" name="弧形 31"/>
              <p:cNvSpPr/>
              <p:nvPr/>
            </p:nvSpPr>
            <p:spPr>
              <a:xfrm rot="16200000">
                <a:off x="6388489" y="2926235"/>
                <a:ext cx="914400" cy="914400"/>
              </a:xfrm>
              <a:prstGeom prst="arc">
                <a:avLst>
                  <a:gd name="adj1" fmla="val 16200000"/>
                  <a:gd name="adj2" fmla="val 17400284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7" name="群組 36"/>
              <p:cNvGrpSpPr/>
              <p:nvPr/>
            </p:nvGrpSpPr>
            <p:grpSpPr>
              <a:xfrm>
                <a:off x="6038438" y="3014346"/>
                <a:ext cx="2173752" cy="718943"/>
                <a:chOff x="6038438" y="3014346"/>
                <a:chExt cx="2173752" cy="71894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矩形 22"/>
                    <p:cNvSpPr/>
                    <p:nvPr/>
                  </p:nvSpPr>
                  <p:spPr>
                    <a:xfrm>
                      <a:off x="7835741" y="3363957"/>
                      <a:ext cx="376449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23" name="矩形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5741" y="3363957"/>
                      <a:ext cx="37644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矩形 23"/>
                    <p:cNvSpPr/>
                    <p:nvPr/>
                  </p:nvSpPr>
                  <p:spPr>
                    <a:xfrm>
                      <a:off x="7394573" y="3020596"/>
                      <a:ext cx="35163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24" name="矩形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4573" y="3020596"/>
                      <a:ext cx="351635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直線接點 24"/>
                <p:cNvCxnSpPr/>
                <p:nvPr/>
              </p:nvCxnSpPr>
              <p:spPr>
                <a:xfrm flipH="1">
                  <a:off x="6337048" y="3376944"/>
                  <a:ext cx="835650" cy="1298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6038438" y="3316334"/>
                      <a:ext cx="43499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6" name="矩形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8438" y="3316334"/>
                      <a:ext cx="43499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矩形 26"/>
                    <p:cNvSpPr/>
                    <p:nvPr/>
                  </p:nvSpPr>
                  <p:spPr>
                    <a:xfrm>
                      <a:off x="6422561" y="3014346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TW" alt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7" name="矩形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2561" y="3014346"/>
                      <a:ext cx="374141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直線接點 27"/>
                <p:cNvCxnSpPr/>
                <p:nvPr/>
              </p:nvCxnSpPr>
              <p:spPr>
                <a:xfrm flipH="1" flipV="1">
                  <a:off x="6337048" y="3309384"/>
                  <a:ext cx="4103" cy="1481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/>
                <p:cNvCxnSpPr/>
                <p:nvPr/>
              </p:nvCxnSpPr>
              <p:spPr>
                <a:xfrm flipH="1" flipV="1">
                  <a:off x="7172698" y="3302892"/>
                  <a:ext cx="4103" cy="1481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/>
                <p:cNvCxnSpPr/>
                <p:nvPr/>
              </p:nvCxnSpPr>
              <p:spPr>
                <a:xfrm flipH="1">
                  <a:off x="7172698" y="3363959"/>
                  <a:ext cx="835650" cy="1298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flipH="1" flipV="1">
                  <a:off x="7983859" y="3296399"/>
                  <a:ext cx="4103" cy="1481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/>
                <p:cNvCxnSpPr/>
                <p:nvPr/>
              </p:nvCxnSpPr>
              <p:spPr>
                <a:xfrm flipH="1" flipV="1">
                  <a:off x="6870331" y="3312822"/>
                  <a:ext cx="4103" cy="1481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弧形 34"/>
              <p:cNvSpPr/>
              <p:nvPr/>
            </p:nvSpPr>
            <p:spPr>
              <a:xfrm rot="17668793">
                <a:off x="7156621" y="3091423"/>
                <a:ext cx="914400" cy="914400"/>
              </a:xfrm>
              <a:prstGeom prst="arc">
                <a:avLst>
                  <a:gd name="adj1" fmla="val 16200000"/>
                  <a:gd name="adj2" fmla="val 1749305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弧形 35"/>
              <p:cNvSpPr/>
              <p:nvPr/>
            </p:nvSpPr>
            <p:spPr>
              <a:xfrm rot="2268568">
                <a:off x="7093767" y="3117729"/>
                <a:ext cx="914400" cy="914400"/>
              </a:xfrm>
              <a:prstGeom prst="arc">
                <a:avLst>
                  <a:gd name="adj1" fmla="val 16593695"/>
                  <a:gd name="adj2" fmla="val 1749305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4" name="橢圓 43"/>
          <p:cNvSpPr/>
          <p:nvPr/>
        </p:nvSpPr>
        <p:spPr>
          <a:xfrm>
            <a:off x="4400554" y="3755832"/>
            <a:ext cx="2475345" cy="226998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6766641" y="5114474"/>
                <a:ext cx="92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41" y="5114474"/>
                <a:ext cx="9271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5124782" y="4730729"/>
                <a:ext cx="1059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782" y="4730729"/>
                <a:ext cx="10595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字方塊 47"/>
          <p:cNvSpPr txBox="1"/>
          <p:nvPr/>
        </p:nvSpPr>
        <p:spPr>
          <a:xfrm>
            <a:off x="3446154" y="177343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446154" y="384477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628650" y="6086423"/>
                <a:ext cx="6554463" cy="704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086423"/>
                <a:ext cx="6554463" cy="704808"/>
              </a:xfrm>
              <a:prstGeom prst="rect">
                <a:avLst/>
              </a:prstGeom>
              <a:blipFill>
                <a:blip r:embed="rId15"/>
                <a:stretch>
                  <a:fillRect b="-11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19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/>
      <p:bldP spid="44" grpId="0" animBg="1"/>
      <p:bldP spid="45" grpId="0"/>
      <p:bldP spid="47" grpId="0"/>
      <p:bldP spid="48" grpId="0"/>
      <p:bldP spid="49" grpId="0"/>
      <p:bldP spid="49" grpId="1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Improving the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Only vertices </a:t>
                </a:r>
                <a:r>
                  <a:rPr lang="en-US" altLang="zh-TW" dirty="0"/>
                  <a:t>in the shaded region could possibly cut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dirty="0"/>
                  <a:t>)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(WHY?)</a:t>
                </a:r>
                <a:endParaRPr lang="zh-TW" altLang="en-US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" y="3491125"/>
            <a:ext cx="8119110" cy="31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Metric spaces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99714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A metric is a set V of vertices, with a distance function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altLang="zh-TW" dirty="0" smtClean="0"/>
                  <a:t> that satisfies: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𝑠𝑦𝑚𝑚𝑒𝑡𝑟𝑦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𝑡𝑟𝑖𝑎𝑛𝑔𝑙𝑒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𝑖𝑛𝑒𝑞𝑢𝑎𝑙𝑖𝑡𝑦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99714" cy="4351338"/>
              </a:xfrm>
              <a:blipFill>
                <a:blip r:embed="rId2"/>
                <a:stretch>
                  <a:fillRect l="-1354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3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Improving the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/>
              <a:lstStyle/>
              <a:p>
                <a:r>
                  <a:rPr lang="en-US" altLang="zh-TW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−1=|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m:rPr>
                        <m:nor/>
                      </m:rPr>
                      <a:rPr lang="en-US" altLang="zh-TW" sz="2000" dirty="0"/>
                      <m:t>)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2000" dirty="0" smtClean="0"/>
                  <a:t> as the number of nodes that have distance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TW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altLang="zh-TW" sz="2000" dirty="0"/>
                      <m:t>)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as the number of nodes that have distance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000" dirty="0"/>
                  <a:t> from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sz="2000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" y="3116699"/>
            <a:ext cx="8119110" cy="31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Improving the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2"/>
              <p:cNvSpPr txBox="1">
                <a:spLocks/>
              </p:cNvSpPr>
              <p:nvPr/>
            </p:nvSpPr>
            <p:spPr>
              <a:xfrm>
                <a:off x="355888" y="1690689"/>
                <a:ext cx="843222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  <m:t>𝑐𝑢𝑡</m:t>
                            </m:r>
                          </m:e>
                        </m:d>
                      </m:e>
                    </m:func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⁡[</m:t>
                    </m:r>
                    <m:nary>
                      <m:naryPr>
                        <m:chr m:val="⋃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𝐸𝑣𝑒𝑛𝑡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𝑐𝑢𝑡𝑠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sz="20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000" dirty="0" smtClean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TW" sz="2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𝑐𝑢𝑡𝑠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altLang="zh-TW" sz="20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⁡[</m:t>
                        </m:r>
                        <m:r>
                          <a:rPr lang="zh-TW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TW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func>
                      <m:func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𝑐𝑢𝑡𝑠</m:t>
                            </m:r>
                            <m: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TW" sz="20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000" dirty="0" smtClean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TW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𝑐𝑢𝑡𝑠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sz="20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/8</m:t>
                        </m:r>
                      </m:den>
                    </m:f>
                  </m:oMath>
                </a14:m>
                <a:r>
                  <a:rPr lang="zh-TW" altLang="en-US" sz="2000" dirty="0" smtClean="0"/>
                  <a:t> </a:t>
                </a:r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                            </a:t>
                </a:r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88" y="1690689"/>
                <a:ext cx="8432224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6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Stretch factor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Thus, we obtain the decomposition property </a:t>
                </a:r>
                <a:r>
                  <a:rPr lang="en-US" altLang="zh-TW" i="1" dirty="0" smtClean="0"/>
                  <a:t>2) </a:t>
                </a:r>
                <a:r>
                  <a:rPr lang="en-US" altLang="zh-TW" dirty="0" smtClean="0"/>
                  <a:t>with a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i="1" dirty="0" smtClean="0"/>
              </a:p>
              <a:p>
                <a:endParaRPr lang="en-US" altLang="zh-TW" i="1" dirty="0" smtClean="0"/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+…)</m:t>
                    </m:r>
                  </m:oMath>
                </a14:m>
                <a:endParaRPr lang="en-US" altLang="zh-TW" i="1" dirty="0" smtClean="0"/>
              </a:p>
              <a:p>
                <a:pPr marL="0" indent="0">
                  <a:buNone/>
                </a:pPr>
                <a:r>
                  <a:rPr lang="en-US" altLang="zh-TW" i="1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12∙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i="1" dirty="0" smtClean="0"/>
                  <a:t> </a:t>
                </a:r>
                <a:endParaRPr lang="en-US" altLang="zh-TW" i="1" dirty="0"/>
              </a:p>
              <a:p>
                <a:endParaRPr lang="en-US" altLang="zh-TW" i="1" dirty="0" smtClean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8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Contraction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515350" cy="4631159"/>
              </a:xfrm>
            </p:spPr>
            <p:txBody>
              <a:bodyPr/>
              <a:lstStyle/>
              <a:p>
                <a:r>
                  <a:rPr lang="en-US" altLang="zh-TW" dirty="0" smtClean="0"/>
                  <a:t>Remove the auxiliary vertices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)≤4∙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𝑙𝑜𝑔𝐷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)≤4∙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Remark: additional constant factor overhead</a:t>
                </a:r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515350" cy="4631159"/>
              </a:xfrm>
              <a:blipFill>
                <a:blip r:embed="rId3"/>
                <a:stretch>
                  <a:fillRect l="-1288" t="-2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5533054" y="1027907"/>
            <a:ext cx="3377682" cy="3028527"/>
            <a:chOff x="3135086" y="2473029"/>
            <a:chExt cx="2239347" cy="274786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83" r="40781" b="37335"/>
            <a:stretch/>
          </p:blipFill>
          <p:spPr>
            <a:xfrm>
              <a:off x="3153747" y="2473029"/>
              <a:ext cx="2220686" cy="2747866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135086" y="2565918"/>
              <a:ext cx="541175" cy="662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707621" y="2248678"/>
            <a:ext cx="522515" cy="373224"/>
            <a:chOff x="363894" y="2248678"/>
            <a:chExt cx="522515" cy="373224"/>
          </a:xfrm>
        </p:grpSpPr>
        <p:cxnSp>
          <p:nvCxnSpPr>
            <p:cNvPr id="10" name="直線接點 9"/>
            <p:cNvCxnSpPr/>
            <p:nvPr/>
          </p:nvCxnSpPr>
          <p:spPr>
            <a:xfrm>
              <a:off x="363894" y="2248678"/>
              <a:ext cx="522514" cy="3732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363894" y="2248678"/>
              <a:ext cx="522515" cy="3732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橢圓 16"/>
          <p:cNvSpPr/>
          <p:nvPr/>
        </p:nvSpPr>
        <p:spPr>
          <a:xfrm>
            <a:off x="5593546" y="1793065"/>
            <a:ext cx="1343608" cy="74644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u</a:t>
            </a:r>
            <a:r>
              <a:rPr lang="en-US" altLang="zh-TW" sz="2800" dirty="0" smtClean="0">
                <a:solidFill>
                  <a:schemeClr val="tx1"/>
                </a:solidFill>
              </a:rPr>
              <a:t>, 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803330" y="3586462"/>
            <a:ext cx="545996" cy="40240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7159340" y="3595467"/>
            <a:ext cx="545996" cy="40240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664157" y="2505072"/>
            <a:ext cx="545996" cy="40240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w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Buy at Bulk Network Design (with Protection) Chandra Chekuri Univ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476518"/>
            <a:ext cx="6732732" cy="50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7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Buy-at-bulk network design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338068" cy="46311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TW" b="1" dirty="0" smtClean="0"/>
                  <a:t>Given:</a:t>
                </a:r>
              </a:p>
              <a:p>
                <a:r>
                  <a:rPr lang="en-US" altLang="zh-TW" dirty="0" smtClean="0"/>
                  <a:t>A weighted undirected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Edge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Commodity triplets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 smtClean="0"/>
                  <a:t>: sub-additive cost function,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Capacity assignment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b="1" dirty="0" smtClean="0"/>
                  <a:t>Goal:</a:t>
                </a:r>
              </a:p>
              <a:p>
                <a:r>
                  <a:rPr lang="en-US" altLang="zh-TW" dirty="0" smtClean="0"/>
                  <a:t>Flow conservation is satisfied</a:t>
                </a:r>
              </a:p>
              <a:p>
                <a:r>
                  <a:rPr lang="en-US" altLang="zh-TW" dirty="0" smtClean="0"/>
                  <a:t>Route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units of commodity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dirty="0"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338068" cy="4631159"/>
              </a:xfrm>
              <a:blipFill>
                <a:blip r:embed="rId2"/>
                <a:stretch>
                  <a:fillRect l="-1316" t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Observation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cost of purchasing </a:t>
                </a:r>
                <a:r>
                  <a:rPr lang="en-US" altLang="zh-TW" dirty="0"/>
                  <a:t>edge capacity is linearly related to the length of that </a:t>
                </a:r>
                <a:r>
                  <a:rPr lang="en-US" altLang="zh-TW" dirty="0" smtClean="0"/>
                  <a:t>edge.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path is unique in a tree.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9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Construct a tree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Find the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/>
                  <a:t> efficiently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Map the solution back to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sz="2800" dirty="0" smtClean="0"/>
                  <a:t>Combine all paths in origin graph to obtain a solution.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80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62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6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375392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en-US" altLang="zh-TW" dirty="0"/>
                  <a:t>Argue that transformed solution from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/>
                  <a:t> is a good approximation to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 smtClean="0"/>
                  <a:t>.</a:t>
                </a: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zh-TW" b="0" dirty="0" smtClean="0"/>
                  <a:t> be th</a:t>
                </a:r>
                <a:r>
                  <a:rPr lang="en-US" altLang="zh-TW" dirty="0" smtClean="0"/>
                  <a:t>e optimal solution 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b="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zh-TW" b="0" dirty="0" smtClean="0"/>
                  <a:t> be the solution produced by algorithm.</a:t>
                </a:r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b="0" dirty="0" smtClean="0"/>
                  <a:t> using edges 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dirty="0" smtClean="0"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b="0" dirty="0" smtClean="0"/>
                  <a:t> using edges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/>
                  <a:t> using </a:t>
                </a:r>
                <a:r>
                  <a:rPr lang="en-US" altLang="zh-TW" dirty="0" smtClean="0"/>
                  <a:t>edges </a:t>
                </a:r>
                <a:r>
                  <a:rPr lang="en-US" altLang="zh-TW" dirty="0"/>
                  <a:t>in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/>
                  <a:t> using </a:t>
                </a:r>
                <a:r>
                  <a:rPr lang="en-US" altLang="zh-TW" dirty="0" smtClean="0"/>
                  <a:t>edges </a:t>
                </a:r>
                <a:r>
                  <a:rPr lang="en-US" altLang="zh-TW" dirty="0"/>
                  <a:t>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using edge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dirty="0"/>
              </a:p>
              <a:p>
                <a:endParaRPr lang="en-US" altLang="zh-TW" b="0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375392" cy="4351338"/>
              </a:xfrm>
              <a:blipFill>
                <a:blip r:embed="rId2"/>
                <a:stretch>
                  <a:fillRect l="-1528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7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metrics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4"/>
                <a:ext cx="8330623" cy="4612497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Tree: an undirected graph in which any two vertices are connected by exactly one path, or equivalently a connected acyclic undirected graph.</a:t>
                </a:r>
              </a:p>
              <a:p>
                <a:r>
                  <a:rPr lang="en-US" altLang="zh-TW" dirty="0"/>
                  <a:t>Diameter: the </a:t>
                </a:r>
                <a:r>
                  <a:rPr lang="en-US" altLang="zh-TW" dirty="0"/>
                  <a:t>maximum eccentricity of any vertex in the </a:t>
                </a:r>
                <a:r>
                  <a:rPr lang="en-US" altLang="zh-TW" dirty="0"/>
                  <a:t>graph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Tree metrics: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if there exists a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with edge lengths such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4"/>
                <a:ext cx="8330623" cy="4612497"/>
              </a:xfrm>
              <a:blipFill>
                <a:blip r:embed="rId3"/>
                <a:stretch>
                  <a:fillRect l="-1317" t="-2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Diameter of a Graph | The Geography of Transport System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28"/>
          <a:stretch/>
        </p:blipFill>
        <p:spPr bwMode="auto">
          <a:xfrm>
            <a:off x="3348207" y="3661195"/>
            <a:ext cx="2651377" cy="249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6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Approximation the graph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51201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Goal: </a:t>
                </a:r>
                <a:r>
                  <a:rPr lang="en-US" altLang="zh-TW" dirty="0"/>
                  <a:t>to approximate general graph </a:t>
                </a:r>
                <a:r>
                  <a:rPr lang="en-US" altLang="zh-TW" dirty="0" smtClean="0"/>
                  <a:t>metrics</a:t>
                </a:r>
              </a:p>
              <a:p>
                <a:r>
                  <a:rPr lang="en-US" altLang="zh-TW" dirty="0" smtClean="0"/>
                  <a:t>Tree embedding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Construct a tree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Solve the problem 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 smtClean="0"/>
                  <a:t> efficiently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Map the solution back 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TW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Argue that transformed solution from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 smtClean="0"/>
                  <a:t> is a good approximation to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Ideally, </a:t>
                </a:r>
                <a:r>
                  <a:rPr lang="en-US" altLang="zh-TW" dirty="0"/>
                  <a:t>we want to build a tree T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 is the stretch of the tree </a:t>
                </a:r>
                <a:r>
                  <a:rPr lang="en-US" altLang="zh-TW" dirty="0" smtClean="0"/>
                  <a:t>embedding.</a:t>
                </a:r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(WHY?)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5120120"/>
              </a:xfrm>
              <a:blipFill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6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Probabilistic approximation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We relax the hard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en-US" altLang="zh-TW" dirty="0"/>
                  <a:t>and </a:t>
                </a:r>
                <a:r>
                  <a:rPr lang="en-US" altLang="zh-TW" dirty="0" smtClean="0"/>
                  <a:t>consider a </a:t>
                </a:r>
                <a:r>
                  <a:rPr lang="en-US" altLang="zh-TW" dirty="0"/>
                  <a:t>distribution over a collection of trees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4" y="3640846"/>
            <a:ext cx="8403851" cy="1610738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5579706" y="4655976"/>
            <a:ext cx="1679510" cy="9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8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Low diameter decomposition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8889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Ball carving</a:t>
                </a:r>
              </a:p>
              <a:p>
                <a:r>
                  <a:rPr lang="en-US" altLang="zh-TW" dirty="0" smtClean="0"/>
                  <a:t>Given a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 partition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 smtClean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ambria Math" panose="02040503050406030204" pitchFamily="18" charset="0"/>
                  </a:rPr>
                  <a:t> such that: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1,⋯,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𝑑𝑖𝑎𝑚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2800" dirty="0" smtClean="0"/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𝑠𝑎𝑚𝑒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𝑝𝑎𝑟𝑡𝑖𝑡𝑖𝑜𝑛</m:t>
                            </m:r>
                          </m:e>
                        </m:d>
                      </m:e>
                    </m:func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TW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for some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2800" dirty="0" smtClean="0"/>
                  <a:t>. </a:t>
                </a:r>
                <a:r>
                  <a:rPr lang="en-US" altLang="zh-TW" sz="2800" dirty="0" smtClean="0">
                    <a:solidFill>
                      <a:srgbClr val="FF0000"/>
                    </a:solidFill>
                  </a:rPr>
                  <a:t>(WHY?)</a:t>
                </a:r>
              </a:p>
              <a:p>
                <a:pPr marL="457200" lvl="1" indent="0">
                  <a:buNone/>
                </a:pPr>
                <a:endParaRPr lang="en-US" altLang="zh-TW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88890" cy="4351338"/>
              </a:xfrm>
              <a:blipFill>
                <a:blip r:embed="rId2"/>
                <a:stretch>
                  <a:fillRect l="-1308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0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iterative construction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Tree embedding construction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21" y="2473029"/>
            <a:ext cx="7344438" cy="438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iterative construction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179448" cy="172000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179448" cy="17200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20" y="2558458"/>
            <a:ext cx="3734380" cy="3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3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02" y="2461001"/>
            <a:ext cx="7977550" cy="34639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iterative construction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5032375"/>
              </a:xfrm>
            </p:spPr>
            <p:txBody>
              <a:bodyPr/>
              <a:lstStyle/>
              <a:p>
                <a:pPr marL="285750" indent="-285750"/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/>
                  <a:t> separates vertices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at level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  <a:p>
                <a:pPr marL="285750" indent="-285750"/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/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/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/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/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/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=2∙(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5032375"/>
              </a:xfrm>
              <a:blipFill>
                <a:blip r:embed="rId3"/>
                <a:stretch>
                  <a:fillRect l="-1391" t="-1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28478" y="2557063"/>
                <a:ext cx="10042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 smtClean="0"/>
                  <a:t>Level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8" y="2557063"/>
                <a:ext cx="1004249" cy="461665"/>
              </a:xfrm>
              <a:prstGeom prst="rect">
                <a:avLst/>
              </a:prstGeom>
              <a:blipFill>
                <a:blip r:embed="rId4"/>
                <a:stretch>
                  <a:fillRect l="-969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1448236" y="2787896"/>
            <a:ext cx="107302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9059</TotalTime>
  <Words>478</Words>
  <Application>Microsoft Office PowerPoint</Application>
  <PresentationFormat>如螢幕大小 (4:3)</PresentationFormat>
  <Paragraphs>207</Paragraphs>
  <Slides>28</Slides>
  <Notes>5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Cambria Math</vt:lpstr>
      <vt:lpstr>Office 佈景主題</vt:lpstr>
      <vt:lpstr>Probabilistic tree embedding</vt:lpstr>
      <vt:lpstr>Metric spaces</vt:lpstr>
      <vt:lpstr>Tree metrics</vt:lpstr>
      <vt:lpstr>Approximation the graph</vt:lpstr>
      <vt:lpstr>Probabilistic approximation</vt:lpstr>
      <vt:lpstr>Low diameter decomposition</vt:lpstr>
      <vt:lpstr>An iterative construction</vt:lpstr>
      <vt:lpstr>An iterative construction</vt:lpstr>
      <vt:lpstr>An iterative construction</vt:lpstr>
      <vt:lpstr>An iterative construction</vt:lpstr>
      <vt:lpstr>Position of vertices </vt:lpstr>
      <vt:lpstr>Ball carving</vt:lpstr>
      <vt:lpstr>Randomized graph decomposition</vt:lpstr>
      <vt:lpstr>Ball cut</vt:lpstr>
      <vt:lpstr>Settling and Cutting</vt:lpstr>
      <vt:lpstr>Check the properties</vt:lpstr>
      <vt:lpstr>Separation probability</vt:lpstr>
      <vt:lpstr>Improving the analysis</vt:lpstr>
      <vt:lpstr>Improving the analysis</vt:lpstr>
      <vt:lpstr>Improving the analysis</vt:lpstr>
      <vt:lpstr>Improving the analysis</vt:lpstr>
      <vt:lpstr>Stretch factor with O(log⁡n)</vt:lpstr>
      <vt:lpstr>Contraction of T </vt:lpstr>
      <vt:lpstr>Application</vt:lpstr>
      <vt:lpstr>Buy-at-bulk network design</vt:lpstr>
      <vt:lpstr>Observation</vt:lpstr>
      <vt:lpstr>Algorithm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tree embedding</dc:title>
  <dc:creator>Allen Wang</dc:creator>
  <cp:lastModifiedBy>Allen Wang</cp:lastModifiedBy>
  <cp:revision>61</cp:revision>
  <dcterms:created xsi:type="dcterms:W3CDTF">2020-04-23T06:50:51Z</dcterms:created>
  <dcterms:modified xsi:type="dcterms:W3CDTF">2020-04-29T13:49:58Z</dcterms:modified>
</cp:coreProperties>
</file>