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1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7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9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3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4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87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9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16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3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291CF8-4B9A-4F53-A552-DA27FECC4EEE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51817B-85F5-4A07-AAB5-7861909FBD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/>
              <a:t>A Tutorial on Network </a:t>
            </a:r>
            <a:r>
              <a:rPr lang="en-US" altLang="zh-TW" sz="5000" dirty="0" err="1"/>
              <a:t>Embeddings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Pp. 3-13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47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Walklets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err="1" smtClean="0"/>
              <a:t>DeepWalk</a:t>
            </a:r>
            <a:r>
              <a:rPr lang="en-US" altLang="zh-TW" dirty="0" smtClean="0"/>
              <a:t>: it </a:t>
            </a:r>
            <a:r>
              <a:rPr lang="en-US" altLang="zh-TW" dirty="0"/>
              <a:t>is biased towards representations that </a:t>
            </a:r>
            <a:r>
              <a:rPr lang="en-US" altLang="zh-TW" dirty="0" smtClean="0"/>
              <a:t>preserve the </a:t>
            </a:r>
            <a:r>
              <a:rPr lang="en-US" altLang="zh-TW" dirty="0"/>
              <a:t>lowest power of </a:t>
            </a:r>
            <a:r>
              <a:rPr lang="en-US" altLang="zh-TW" dirty="0" smtClean="0"/>
              <a:t>A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In some cases, a </a:t>
            </a:r>
            <a:r>
              <a:rPr lang="en-US" altLang="zh-TW" dirty="0"/>
              <a:t>coarse-grained representation may </a:t>
            </a:r>
            <a:r>
              <a:rPr lang="en-US" altLang="zh-TW" dirty="0" smtClean="0"/>
              <a:t>offer performance </a:t>
            </a:r>
            <a:r>
              <a:rPr lang="en-US" altLang="zh-TW" dirty="0"/>
              <a:t>benefits over a finer representation that </a:t>
            </a:r>
            <a:r>
              <a:rPr lang="en-US" altLang="zh-TW" dirty="0" smtClean="0"/>
              <a:t>preserves individual edges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err="1"/>
              <a:t>DeepWalk</a:t>
            </a:r>
            <a:r>
              <a:rPr lang="en-US" altLang="zh-TW" dirty="0"/>
              <a:t> learns one </a:t>
            </a:r>
            <a:r>
              <a:rPr lang="en-US" altLang="zh-TW" dirty="0" smtClean="0"/>
              <a:t>global representation </a:t>
            </a:r>
            <a:r>
              <a:rPr lang="en-US" altLang="zh-TW" dirty="0"/>
              <a:t>that conflates all possible scales of </a:t>
            </a:r>
            <a:r>
              <a:rPr lang="en-US" altLang="zh-TW" dirty="0" smtClean="0"/>
              <a:t>network relationships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Source of Context Nodes</a:t>
            </a:r>
            <a:r>
              <a:rPr lang="en-US" altLang="zh-TW" dirty="0" smtClean="0"/>
              <a:t>: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Embedding Learning </a:t>
            </a:r>
            <a:r>
              <a:rPr lang="en-US" altLang="zh-TW" dirty="0" smtClean="0"/>
              <a:t>Method: Skip-gram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More scalable than </a:t>
            </a:r>
            <a:r>
              <a:rPr lang="en-US" altLang="zh-TW" dirty="0" err="1" smtClean="0"/>
              <a:t>GraRep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166" y="3655158"/>
            <a:ext cx="2133898" cy="2286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79" y="4444056"/>
            <a:ext cx="6336061" cy="16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Attention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Seq2Seq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Attention mechanism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37" y="1845734"/>
            <a:ext cx="5977755" cy="17508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25" y="3704989"/>
            <a:ext cx="592537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dirty="0" smtClean="0"/>
                  <a:t> Weakness of previous works: selecting these hyper-parameters </a:t>
                </a:r>
                <a:r>
                  <a:rPr lang="en-US" altLang="zh-TW" dirty="0"/>
                  <a:t>is </a:t>
                </a:r>
                <a:r>
                  <a:rPr lang="en-US" altLang="zh-TW" dirty="0" smtClean="0"/>
                  <a:t>non-trivial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Use a probability distribution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/>
                  <a:t>: the initial </a:t>
                </a:r>
                <a:r>
                  <a:rPr lang="en-US" altLang="zh-TW" dirty="0" smtClean="0"/>
                  <a:t>random </a:t>
                </a:r>
                <a:r>
                  <a:rPr lang="en-US" altLang="zh-TW" dirty="0"/>
                  <a:t>walk starting positions </a:t>
                </a:r>
                <a:r>
                  <a:rPr lang="en-US" altLang="zh-TW" dirty="0" smtClean="0"/>
                  <a:t>matrix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Jointly learn Q and node embedding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85" y="2523345"/>
            <a:ext cx="353426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Directed graph embedding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Minimize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smtClean="0"/>
              <a:t>S</a:t>
            </a:r>
            <a:r>
              <a:rPr lang="en-US" altLang="zh-TW" dirty="0"/>
              <a:t>: high-order </a:t>
            </a:r>
            <a:r>
              <a:rPr lang="en-US" altLang="zh-TW" dirty="0" smtClean="0"/>
              <a:t>proximity matrix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Solve 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Embeddings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22" y="3208290"/>
            <a:ext cx="6458832" cy="29417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81" y="2274472"/>
            <a:ext cx="2000529" cy="4096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115" y="1893511"/>
            <a:ext cx="4544059" cy="12670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820" y="2941368"/>
            <a:ext cx="1428949" cy="3429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6992" y="3208290"/>
            <a:ext cx="1581371" cy="7144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3328" y="4205178"/>
            <a:ext cx="283884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dirty="0" smtClean="0"/>
                  <a:t> Edge embedding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Graph likelihood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>
                  <a:buFont typeface="Wingdings" panose="05000000000000000000" pitchFamily="2" charset="2"/>
                  <a:buChar char="p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Perform random walk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2">
                  <a:buFont typeface="Wingdings" panose="05000000000000000000" pitchFamily="2" charset="2"/>
                  <a:buChar char="p"/>
                </a:pPr>
                <a:r>
                  <a:rPr lang="en-US" altLang="zh-TW" dirty="0" smtClean="0"/>
                  <a:t> Extract </a:t>
                </a:r>
                <a:r>
                  <a:rPr lang="en-US" altLang="zh-TW" dirty="0"/>
                  <a:t>all node pairs within the </a:t>
                </a:r>
                <a:r>
                  <a:rPr lang="en-US" altLang="zh-TW" dirty="0" smtClean="0"/>
                  <a:t>context window in each random walk</a:t>
                </a:r>
              </a:p>
              <a:p>
                <a:pPr lvl="2">
                  <a:buFont typeface="Wingdings" panose="05000000000000000000" pitchFamily="2" charset="2"/>
                  <a:buChar char="p"/>
                </a:pPr>
                <a:r>
                  <a:rPr lang="en-US" altLang="zh-TW" dirty="0" smtClean="0"/>
                  <a:t> Consider the frequency of occurrence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TW" dirty="0"/>
                  <a:t> 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14" y="3485499"/>
            <a:ext cx="5089686" cy="2558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70" y="2627595"/>
            <a:ext cx="5160227" cy="9948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940" y="4693967"/>
            <a:ext cx="322942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Nodes </a:t>
            </a:r>
            <a:r>
              <a:rPr lang="en-US" altLang="zh-TW" dirty="0"/>
              <a:t>should be closer to their friends (linked with positive edges</a:t>
            </a:r>
            <a:r>
              <a:rPr lang="en-US" altLang="zh-TW" dirty="0" smtClean="0"/>
              <a:t>) than </a:t>
            </a:r>
            <a:r>
              <a:rPr lang="en-US" altLang="zh-TW" dirty="0"/>
              <a:t>their foes (linked with negative edges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For (a),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In </a:t>
            </a:r>
            <a:r>
              <a:rPr lang="en-US" altLang="zh-TW" dirty="0"/>
              <a:t>a </a:t>
            </a:r>
            <a:r>
              <a:rPr lang="en-US" altLang="zh-TW" dirty="0" smtClean="0"/>
              <a:t>signed social </a:t>
            </a:r>
            <a:r>
              <a:rPr lang="en-US" altLang="zh-TW" dirty="0"/>
              <a:t>network, positive links are denser than </a:t>
            </a:r>
            <a:r>
              <a:rPr lang="en-US" altLang="zh-TW" dirty="0" smtClean="0"/>
              <a:t>negative links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For (b) and (c),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89" y="4278197"/>
            <a:ext cx="5410955" cy="15908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40" y="2581252"/>
            <a:ext cx="3143689" cy="3238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831" y="3488243"/>
            <a:ext cx="3238952" cy="3048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361" y="4278197"/>
            <a:ext cx="347711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Objective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Architecture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Can be extended to N layers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16" y="3857414"/>
            <a:ext cx="5768564" cy="27823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67" y="1790089"/>
            <a:ext cx="6023349" cy="18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Weaknesses of previous works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Limited </a:t>
            </a:r>
            <a:r>
              <a:rPr lang="en-US" altLang="zh-TW" dirty="0"/>
              <a:t>to the structure </a:t>
            </a:r>
            <a:r>
              <a:rPr lang="en-US" altLang="zh-TW" dirty="0" smtClean="0"/>
              <a:t>immediately around </a:t>
            </a:r>
            <a:r>
              <a:rPr lang="en-US" altLang="zh-TW" dirty="0"/>
              <a:t>a </a:t>
            </a:r>
            <a:r>
              <a:rPr lang="en-US" altLang="zh-TW" dirty="0" smtClean="0"/>
              <a:t>node: ignore long-distance global relationships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smtClean="0"/>
              <a:t> May </a:t>
            </a:r>
            <a:r>
              <a:rPr lang="en-US" altLang="zh-TW" dirty="0"/>
              <a:t>stuck in a local </a:t>
            </a:r>
            <a:r>
              <a:rPr lang="en-US" altLang="zh-TW" dirty="0" smtClean="0"/>
              <a:t>minima: </a:t>
            </a:r>
            <a:r>
              <a:rPr lang="en-US" altLang="zh-TW" dirty="0"/>
              <a:t>rely on a non-convex optimization goal solved using stochastic gradient </a:t>
            </a:r>
            <a:r>
              <a:rPr lang="en-US" altLang="zh-TW" dirty="0" smtClean="0"/>
              <a:t>descent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A meta </a:t>
            </a:r>
            <a:r>
              <a:rPr lang="en-US" altLang="zh-TW" dirty="0"/>
              <a:t>strategy </a:t>
            </a:r>
            <a:r>
              <a:rPr lang="en-US" altLang="zh-TW" dirty="0" smtClean="0"/>
              <a:t>to preserve </a:t>
            </a:r>
            <a:r>
              <a:rPr lang="en-US" altLang="zh-TW" dirty="0"/>
              <a:t>higher-order </a:t>
            </a:r>
            <a:r>
              <a:rPr lang="en-US" altLang="zh-TW" dirty="0" smtClean="0"/>
              <a:t>structural features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69" y="3941385"/>
            <a:ext cx="822122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Graph </a:t>
            </a:r>
            <a:r>
              <a:rPr lang="en-US" altLang="zh-TW" dirty="0"/>
              <a:t>Coarsening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smtClean="0"/>
              <a:t> Edge </a:t>
            </a:r>
            <a:r>
              <a:rPr lang="en-US" altLang="zh-TW" dirty="0"/>
              <a:t>collapsing: first-order proximity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Star collapsing: second-order proximity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Graph </a:t>
            </a:r>
            <a:r>
              <a:rPr lang="en-US" altLang="zh-TW" dirty="0"/>
              <a:t>Embedding on the Coarsest Graph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Graph Representation Prolongation and Refinement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Graph Embedding of the Original Graph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18" y="4318965"/>
            <a:ext cx="9429478" cy="16585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49" y="662235"/>
            <a:ext cx="5089995" cy="33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Dimensionality reduction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Principal Component Analysis (PCA)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Multidimensional Scaling </a:t>
            </a:r>
            <a:r>
              <a:rPr lang="en-US" altLang="zh-TW" dirty="0"/>
              <a:t>(</a:t>
            </a:r>
            <a:r>
              <a:rPr lang="en-US" altLang="zh-TW" dirty="0" smtClean="0"/>
              <a:t>MDS)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Isomap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Local </a:t>
            </a:r>
            <a:r>
              <a:rPr lang="en-US" altLang="zh-TW" dirty="0"/>
              <a:t>Linear </a:t>
            </a:r>
            <a:r>
              <a:rPr lang="en-US" altLang="zh-TW" dirty="0" err="1"/>
              <a:t>Embeddings</a:t>
            </a:r>
            <a:r>
              <a:rPr lang="en-US" altLang="zh-TW" dirty="0"/>
              <a:t> (</a:t>
            </a:r>
            <a:r>
              <a:rPr lang="en-US" altLang="zh-TW" dirty="0" smtClean="0"/>
              <a:t>LLE)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Laplacian </a:t>
            </a:r>
            <a:r>
              <a:rPr lang="en-US" altLang="zh-TW" dirty="0" err="1" smtClean="0"/>
              <a:t>Eigenmaps</a:t>
            </a:r>
            <a:r>
              <a:rPr lang="en-US" altLang="zh-TW" dirty="0" smtClean="0"/>
              <a:t> (LE)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Unsupervised </a:t>
            </a:r>
            <a:r>
              <a:rPr lang="en-US" altLang="zh-TW" dirty="0"/>
              <a:t>Network </a:t>
            </a:r>
            <a:r>
              <a:rPr lang="en-US" altLang="zh-TW" dirty="0" err="1" smtClean="0"/>
              <a:t>Embeddings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GraRep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Walklets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Graph Attention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HOPE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Graph Likelihood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SiNE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 smtClean="0"/>
              <a:t>HARP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2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Find </a:t>
            </a:r>
            <a:r>
              <a:rPr lang="en-US" altLang="zh-TW" dirty="0"/>
              <a:t>a set of orthogonal principal </a:t>
            </a:r>
            <a:r>
              <a:rPr lang="en-US" altLang="zh-TW" dirty="0" smtClean="0"/>
              <a:t>components: maximizing variance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number of these components could </a:t>
            </a:r>
            <a:r>
              <a:rPr lang="en-US" altLang="zh-TW" dirty="0" smtClean="0"/>
              <a:t>be equal </a:t>
            </a:r>
            <a:r>
              <a:rPr lang="en-US" altLang="zh-TW" dirty="0"/>
              <a:t>or less than n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Each </a:t>
            </a:r>
            <a:r>
              <a:rPr lang="en-US" altLang="zh-TW" dirty="0"/>
              <a:t>original data point could be </a:t>
            </a:r>
            <a:r>
              <a:rPr lang="en-US" altLang="zh-TW" dirty="0" smtClean="0"/>
              <a:t>projected to </a:t>
            </a:r>
            <a:r>
              <a:rPr lang="en-US" altLang="zh-TW" dirty="0"/>
              <a:t>the lower-dimensional space determined by </a:t>
            </a:r>
            <a:r>
              <a:rPr lang="en-US" altLang="zh-TW" dirty="0" smtClean="0"/>
              <a:t>them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8827"/>
            <a:ext cx="4937125" cy="35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62725"/>
            <a:ext cx="10058400" cy="3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MDS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No high-dimensional features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Preserve the </a:t>
            </a:r>
            <a:r>
              <a:rPr lang="en-US" altLang="zh-TW" dirty="0"/>
              <a:t>distance between </a:t>
            </a:r>
            <a:r>
              <a:rPr lang="en-US" altLang="zh-TW" dirty="0" smtClean="0"/>
              <a:t>different </a:t>
            </a:r>
            <a:r>
              <a:rPr lang="en-US" altLang="zh-TW" dirty="0"/>
              <a:t>objects in the original feature matrix </a:t>
            </a:r>
            <a:r>
              <a:rPr lang="en-US" altLang="zh-TW" dirty="0" smtClean="0"/>
              <a:t>M in </a:t>
            </a:r>
            <a:r>
              <a:rPr lang="en-US" altLang="zh-TW" dirty="0"/>
              <a:t>the k-dimensional </a:t>
            </a:r>
            <a:r>
              <a:rPr lang="en-US" altLang="zh-TW" dirty="0" smtClean="0"/>
              <a:t>space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Minimize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76" y="3376334"/>
            <a:ext cx="5191850" cy="9621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05" y="84380"/>
            <a:ext cx="2621772" cy="20974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351" y="3376334"/>
            <a:ext cx="4844986" cy="27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Isomap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An extension of MDS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Preserve </a:t>
            </a:r>
            <a:r>
              <a:rPr lang="en-US" altLang="zh-TW" dirty="0"/>
              <a:t>geodesic </a:t>
            </a:r>
            <a:r>
              <a:rPr lang="en-US" altLang="zh-TW" dirty="0" smtClean="0"/>
              <a:t>distances in </a:t>
            </a:r>
            <a:r>
              <a:rPr lang="en-US" altLang="zh-TW" dirty="0"/>
              <a:t>the neighborhood graph of input </a:t>
            </a:r>
            <a:r>
              <a:rPr lang="en-US" altLang="zh-TW" dirty="0" smtClean="0"/>
              <a:t>data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Steps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 smtClean="0"/>
              <a:t> </a:t>
            </a:r>
            <a:r>
              <a:rPr lang="en-US" altLang="zh-TW" dirty="0"/>
              <a:t>Construct neighborhood </a:t>
            </a:r>
            <a:r>
              <a:rPr lang="en-US" altLang="zh-TW" dirty="0" smtClean="0"/>
              <a:t>graph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TW" dirty="0"/>
              <a:t> nodes closer than a certain </a:t>
            </a:r>
            <a:r>
              <a:rPr lang="en-US" altLang="zh-TW" dirty="0" smtClean="0"/>
              <a:t>distance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TW" dirty="0"/>
              <a:t> nodes which are k-nearest neighbors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 </a:t>
            </a:r>
            <a:r>
              <a:rPr lang="en-US" altLang="zh-TW" dirty="0"/>
              <a:t>Compute shortest </a:t>
            </a:r>
            <a:r>
              <a:rPr lang="en-US" altLang="zh-TW" dirty="0" smtClean="0"/>
              <a:t>paths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dirty="0"/>
              <a:t> </a:t>
            </a:r>
            <a:r>
              <a:rPr lang="en-US" altLang="zh-TW" dirty="0" err="1" smtClean="0"/>
              <a:t>min_k</a:t>
            </a:r>
            <a:r>
              <a:rPr lang="en-US" altLang="zh-TW" dirty="0" smtClean="0"/>
              <a:t> {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i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  <a:r>
              <a:rPr lang="en-US" altLang="zh-TW" dirty="0"/>
              <a:t>),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i</a:t>
            </a:r>
            <a:r>
              <a:rPr lang="en-US" altLang="zh-TW" dirty="0" err="1" smtClean="0"/>
              <a:t>,</a:t>
            </a:r>
            <a:r>
              <a:rPr lang="en-US" altLang="zh-TW" i="1" dirty="0" err="1" smtClean="0"/>
              <a:t>k</a:t>
            </a:r>
            <a:r>
              <a:rPr lang="en-US" altLang="zh-TW" dirty="0" smtClean="0"/>
              <a:t>)+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k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  <a:r>
              <a:rPr lang="en-US" altLang="zh-TW" dirty="0" smtClean="0"/>
              <a:t>)}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 </a:t>
            </a:r>
            <a:r>
              <a:rPr lang="en-US" altLang="zh-TW" dirty="0"/>
              <a:t>Construct </a:t>
            </a:r>
            <a:r>
              <a:rPr lang="en-US" altLang="zh-TW" i="1" dirty="0"/>
              <a:t>d</a:t>
            </a:r>
            <a:r>
              <a:rPr lang="en-US" altLang="zh-TW" dirty="0"/>
              <a:t>-dimensional </a:t>
            </a:r>
            <a:r>
              <a:rPr lang="en-US" altLang="zh-TW" dirty="0" smtClean="0"/>
              <a:t>embedding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(the same as MDS)</a:t>
            </a:r>
          </a:p>
        </p:txBody>
      </p:sp>
    </p:spTree>
    <p:extLst>
      <p:ext uri="{BB962C8B-B14F-4D97-AF65-F5344CB8AC3E}">
        <p14:creationId xmlns:p14="http://schemas.microsoft.com/office/powerpoint/2010/main" val="8438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Only </a:t>
            </a:r>
            <a:r>
              <a:rPr lang="en-US" altLang="zh-TW" dirty="0"/>
              <a:t>exploits the local neighborhood of data </a:t>
            </a:r>
            <a:r>
              <a:rPr lang="en-US" altLang="zh-TW" dirty="0" smtClean="0"/>
              <a:t>points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Assume:</a:t>
            </a:r>
            <a:r>
              <a:rPr lang="zh-TW" altLang="en-US" dirty="0" smtClean="0"/>
              <a:t> </a:t>
            </a:r>
            <a:r>
              <a:rPr lang="en-US" altLang="zh-TW" dirty="0"/>
              <a:t>a data point can be reconstructed from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linear </a:t>
            </a:r>
            <a:r>
              <a:rPr lang="en-US" altLang="zh-TW" dirty="0"/>
              <a:t>combination of its </a:t>
            </a:r>
            <a:r>
              <a:rPr lang="en-US" altLang="zh-TW" dirty="0" smtClean="0"/>
              <a:t>neighbors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W: reflect </a:t>
            </a:r>
            <a:r>
              <a:rPr lang="en-US" altLang="zh-TW" dirty="0"/>
              <a:t>the invariant geometric </a:t>
            </a:r>
            <a:r>
              <a:rPr lang="en-US" altLang="zh-TW" dirty="0" smtClean="0"/>
              <a:t>properties of </a:t>
            </a:r>
            <a:r>
              <a:rPr lang="en-US" altLang="zh-TW" dirty="0"/>
              <a:t>the input data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609" y="2835479"/>
            <a:ext cx="2619741" cy="571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9" y="4183263"/>
            <a:ext cx="2467319" cy="6192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805" y="2804746"/>
            <a:ext cx="3715277" cy="38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80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</a:t>
            </a:r>
            <a:r>
              <a:rPr lang="en-US" altLang="zh-TW" dirty="0"/>
              <a:t>W: </a:t>
            </a:r>
            <a:r>
              <a:rPr lang="en-US" altLang="zh-TW" dirty="0" smtClean="0"/>
              <a:t>reflect </a:t>
            </a:r>
            <a:r>
              <a:rPr lang="en-US" altLang="zh-TW" dirty="0"/>
              <a:t>the invariant geometric properties of the input </a:t>
            </a:r>
            <a:r>
              <a:rPr lang="en-US" altLang="zh-TW" dirty="0" smtClean="0"/>
              <a:t>data (similar to LLE)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Minimize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</a:t>
            </a:r>
            <a:r>
              <a:rPr lang="en-US" altLang="zh-TW" dirty="0"/>
              <a:t>The solutions to the eigenvector </a:t>
            </a:r>
            <a:r>
              <a:rPr lang="en-US" altLang="zh-TW" dirty="0" smtClean="0"/>
              <a:t>problem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can be </a:t>
            </a:r>
            <a:r>
              <a:rPr lang="en-US" altLang="zh-TW" dirty="0"/>
              <a:t>used as the low-dimension </a:t>
            </a:r>
            <a:r>
              <a:rPr lang="en-US" altLang="zh-TW" dirty="0" err="1"/>
              <a:t>embeddings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en-US" altLang="zh-TW" dirty="0" smtClean="0"/>
              <a:t>Each </a:t>
            </a:r>
            <a:r>
              <a:rPr lang="en-US" altLang="zh-TW" dirty="0"/>
              <a:t>node </a:t>
            </a:r>
            <a:r>
              <a:rPr lang="en-US" altLang="zh-TW" dirty="0" smtClean="0"/>
              <a:t>is represented </a:t>
            </a:r>
            <a:r>
              <a:rPr lang="en-US" altLang="zh-TW" dirty="0"/>
              <a:t>by the </a:t>
            </a:r>
            <a:r>
              <a:rPr lang="en-US" altLang="zh-TW" dirty="0" smtClean="0"/>
              <a:t>eigenvectors associated </a:t>
            </a:r>
            <a:r>
              <a:rPr lang="en-US" altLang="zh-TW" dirty="0"/>
              <a:t>with its k-smallest nontrivial eigenvalues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70" y="2664717"/>
            <a:ext cx="5117469" cy="11273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44" y="2548261"/>
            <a:ext cx="1333686" cy="11717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795" y="4516093"/>
            <a:ext cx="1219370" cy="3429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674" y="2664717"/>
            <a:ext cx="1354361" cy="7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GraRep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dirty="0" smtClean="0"/>
                  <a:t> Source </a:t>
                </a:r>
                <a:r>
                  <a:rPr lang="en-US" altLang="zh-TW" dirty="0"/>
                  <a:t>of Context </a:t>
                </a:r>
                <a:r>
                  <a:rPr lang="en-US" altLang="zh-TW" dirty="0" smtClean="0"/>
                  <a:t>Nodes: 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dirty="0"/>
                  <a:t> Embedding Learning </a:t>
                </a:r>
                <a:r>
                  <a:rPr lang="en-US" altLang="zh-TW" dirty="0" smtClean="0"/>
                  <a:t>Method: SVD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p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TW" dirty="0" smtClean="0"/>
                  <a:t> k-step representation: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89" y="1897247"/>
            <a:ext cx="2133898" cy="2286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48" y="2790799"/>
            <a:ext cx="1657581" cy="3620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690" y="3312687"/>
            <a:ext cx="2200582" cy="36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234" y="3834575"/>
            <a:ext cx="4401164" cy="10478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916" y="1824511"/>
            <a:ext cx="3743847" cy="17242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942" y="3832513"/>
            <a:ext cx="318179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558</Words>
  <Application>Microsoft Office PowerPoint</Application>
  <PresentationFormat>寬螢幕</PresentationFormat>
  <Paragraphs>124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Calibri</vt:lpstr>
      <vt:lpstr>Calibri Light</vt:lpstr>
      <vt:lpstr>Cambria Math</vt:lpstr>
      <vt:lpstr>Wingdings</vt:lpstr>
      <vt:lpstr>回顧</vt:lpstr>
      <vt:lpstr>A Tutorial on Network Embeddings</vt:lpstr>
      <vt:lpstr>Outline</vt:lpstr>
      <vt:lpstr>PCA</vt:lpstr>
      <vt:lpstr>PCA</vt:lpstr>
      <vt:lpstr>MDS</vt:lpstr>
      <vt:lpstr>Isomap</vt:lpstr>
      <vt:lpstr>LLE</vt:lpstr>
      <vt:lpstr>LE</vt:lpstr>
      <vt:lpstr>GraRep</vt:lpstr>
      <vt:lpstr>Walklets </vt:lpstr>
      <vt:lpstr>Graph Attention</vt:lpstr>
      <vt:lpstr>Graph Attention</vt:lpstr>
      <vt:lpstr>HOPE</vt:lpstr>
      <vt:lpstr>Graph Likelihood</vt:lpstr>
      <vt:lpstr>SiNE</vt:lpstr>
      <vt:lpstr>SiNE</vt:lpstr>
      <vt:lpstr>HARP</vt:lpstr>
      <vt:lpstr>HARP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Network Embeddings</dc:title>
  <dc:creator>Arwen Teng</dc:creator>
  <cp:lastModifiedBy>Arsene</cp:lastModifiedBy>
  <cp:revision>41</cp:revision>
  <dcterms:created xsi:type="dcterms:W3CDTF">2019-12-26T08:50:37Z</dcterms:created>
  <dcterms:modified xsi:type="dcterms:W3CDTF">2019-12-31T06:33:03Z</dcterms:modified>
</cp:coreProperties>
</file>