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2" r:id="rId7"/>
    <p:sldId id="260" r:id="rId8"/>
    <p:sldId id="261" r:id="rId9"/>
    <p:sldId id="265" r:id="rId10"/>
    <p:sldId id="266" r:id="rId11"/>
    <p:sldId id="267" r:id="rId12"/>
    <p:sldId id="263" r:id="rId13"/>
    <p:sldId id="268" r:id="rId14"/>
    <p:sldId id="270" r:id="rId15"/>
    <p:sldId id="269" r:id="rId16"/>
    <p:sldId id="272" r:id="rId17"/>
    <p:sldId id="271" r:id="rId18"/>
    <p:sldId id="27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38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6471403B-9436-4A93-8825-DAEE19256DA4}"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657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13742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497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4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3992400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736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691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41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28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314439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99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156293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4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18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200259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471403B-9436-4A93-8825-DAEE19256DA4}"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177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E6B93BC-F571-45AD-AF80-776E33B2F592}"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127252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6B93BC-F571-45AD-AF80-776E33B2F592}" type="datetimeFigureOut">
              <a:rPr lang="zh-TW" altLang="en-US" smtClean="0"/>
              <a:t>2020/4/10</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71403B-9436-4A93-8825-DAEE19256DA4}" type="slidenum">
              <a:rPr lang="zh-TW" altLang="en-US" smtClean="0"/>
              <a:t>‹#›</a:t>
            </a:fld>
            <a:endParaRPr lang="zh-TW" altLang="en-US"/>
          </a:p>
        </p:txBody>
      </p:sp>
    </p:spTree>
    <p:extLst>
      <p:ext uri="{BB962C8B-B14F-4D97-AF65-F5344CB8AC3E}">
        <p14:creationId xmlns:p14="http://schemas.microsoft.com/office/powerpoint/2010/main" val="2202764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Streaming Algorithms</a:t>
            </a:r>
            <a:endParaRPr lang="zh-TW" altLang="en-US" dirty="0"/>
          </a:p>
        </p:txBody>
      </p:sp>
      <p:sp>
        <p:nvSpPr>
          <p:cNvPr id="3" name="副標題 2"/>
          <p:cNvSpPr>
            <a:spLocks noGrp="1"/>
          </p:cNvSpPr>
          <p:nvPr>
            <p:ph type="subTitle" idx="1"/>
          </p:nvPr>
        </p:nvSpPr>
        <p:spPr/>
        <p:txBody>
          <a:bodyPr>
            <a:normAutofit/>
          </a:bodyPr>
          <a:lstStyle/>
          <a:p>
            <a:r>
              <a:rPr lang="en-US" altLang="zh-TW" sz="3200" dirty="0"/>
              <a:t>Recap and </a:t>
            </a:r>
            <a:r>
              <a:rPr lang="en-US" altLang="zh-TW" sz="3200" dirty="0" smtClean="0"/>
              <a:t>Applications</a:t>
            </a:r>
          </a:p>
          <a:p>
            <a:r>
              <a:rPr lang="en-US" altLang="zh-TW" sz="3200" dirty="0" smtClean="0"/>
              <a:t>Presenter: Vincent </a:t>
            </a:r>
            <a:r>
              <a:rPr lang="en-US" altLang="zh-TW" sz="3200" dirty="0" err="1" smtClean="0"/>
              <a:t>Jui</a:t>
            </a:r>
            <a:r>
              <a:rPr lang="en-US" altLang="zh-TW" sz="3200" dirty="0" smtClean="0"/>
              <a:t>-Yi Tsai</a:t>
            </a:r>
            <a:endParaRPr lang="zh-TW" altLang="en-US" sz="3200" dirty="0"/>
          </a:p>
        </p:txBody>
      </p:sp>
    </p:spTree>
    <p:extLst>
      <p:ext uri="{BB962C8B-B14F-4D97-AF65-F5344CB8AC3E}">
        <p14:creationId xmlns:p14="http://schemas.microsoft.com/office/powerpoint/2010/main" val="270671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New Directions</a:t>
            </a:r>
            <a:endParaRPr lang="zh-TW" altLang="en-US" dirty="0"/>
          </a:p>
        </p:txBody>
      </p:sp>
      <p:sp>
        <p:nvSpPr>
          <p:cNvPr id="3" name="內容版面配置區 2"/>
          <p:cNvSpPr>
            <a:spLocks noGrp="1"/>
          </p:cNvSpPr>
          <p:nvPr>
            <p:ph idx="1"/>
          </p:nvPr>
        </p:nvSpPr>
        <p:spPr>
          <a:xfrm>
            <a:off x="1295401" y="2426677"/>
            <a:ext cx="9601196" cy="3833446"/>
          </a:xfrm>
        </p:spPr>
        <p:txBody>
          <a:bodyPr>
            <a:normAutofit/>
          </a:bodyPr>
          <a:lstStyle/>
          <a:p>
            <a:r>
              <a:rPr lang="en-US" altLang="zh-TW" dirty="0" smtClean="0"/>
              <a:t>Streaming models</a:t>
            </a:r>
          </a:p>
          <a:p>
            <a:pPr lvl="1"/>
            <a:r>
              <a:rPr lang="en-US" altLang="zh-TW" dirty="0"/>
              <a:t>Permutation </a:t>
            </a:r>
            <a:r>
              <a:rPr lang="en-US" altLang="zh-TW" dirty="0" smtClean="0"/>
              <a:t>Streaming</a:t>
            </a:r>
          </a:p>
          <a:p>
            <a:pPr lvl="1"/>
            <a:r>
              <a:rPr lang="en-US" altLang="zh-TW" dirty="0"/>
              <a:t>Windowed </a:t>
            </a:r>
            <a:r>
              <a:rPr lang="en-US" altLang="zh-TW" dirty="0" smtClean="0"/>
              <a:t>Streaming</a:t>
            </a:r>
          </a:p>
          <a:p>
            <a:pPr lvl="1"/>
            <a:r>
              <a:rPr lang="en-US" altLang="zh-TW" dirty="0"/>
              <a:t>Synchronized </a:t>
            </a:r>
            <a:r>
              <a:rPr lang="en-US" altLang="zh-TW" dirty="0" smtClean="0"/>
              <a:t>Streaming</a:t>
            </a:r>
          </a:p>
          <a:p>
            <a:r>
              <a:rPr lang="en-US" altLang="zh-TW" dirty="0"/>
              <a:t>Data Stream Quality </a:t>
            </a:r>
            <a:r>
              <a:rPr lang="en-US" altLang="zh-TW" dirty="0" smtClean="0"/>
              <a:t>Monitoring</a:t>
            </a:r>
          </a:p>
        </p:txBody>
      </p:sp>
    </p:spTree>
    <p:extLst>
      <p:ext uri="{BB962C8B-B14F-4D97-AF65-F5344CB8AC3E}">
        <p14:creationId xmlns:p14="http://schemas.microsoft.com/office/powerpoint/2010/main" val="54799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New Directions</a:t>
            </a:r>
            <a:endParaRPr lang="zh-TW" altLang="en-US" dirty="0"/>
          </a:p>
        </p:txBody>
      </p:sp>
      <p:sp>
        <p:nvSpPr>
          <p:cNvPr id="3" name="內容版面配置區 2"/>
          <p:cNvSpPr>
            <a:spLocks noGrp="1"/>
          </p:cNvSpPr>
          <p:nvPr>
            <p:ph idx="1"/>
          </p:nvPr>
        </p:nvSpPr>
        <p:spPr>
          <a:xfrm>
            <a:off x="1295401" y="2426677"/>
            <a:ext cx="9601196" cy="3833446"/>
          </a:xfrm>
        </p:spPr>
        <p:txBody>
          <a:bodyPr>
            <a:normAutofit/>
          </a:bodyPr>
          <a:lstStyle/>
          <a:p>
            <a:r>
              <a:rPr lang="en-US" altLang="zh-TW" dirty="0" smtClean="0"/>
              <a:t>Others</a:t>
            </a:r>
          </a:p>
          <a:p>
            <a:pPr lvl="1"/>
            <a:r>
              <a:rPr lang="en-US" altLang="zh-TW" dirty="0" smtClean="0"/>
              <a:t>Approximation </a:t>
            </a:r>
            <a:r>
              <a:rPr lang="en-US" altLang="zh-TW" dirty="0"/>
              <a:t>to the best k-rank </a:t>
            </a:r>
            <a:r>
              <a:rPr lang="en-US" altLang="zh-TW" dirty="0" smtClean="0"/>
              <a:t>representation of a matrix in the Turnstile model</a:t>
            </a:r>
          </a:p>
          <a:p>
            <a:pPr lvl="1"/>
            <a:r>
              <a:rPr lang="en-US" altLang="zh-TW" dirty="0" smtClean="0"/>
              <a:t>Regression </a:t>
            </a:r>
            <a:r>
              <a:rPr lang="en-US" altLang="zh-TW" dirty="0"/>
              <a:t>fitting or maximum likelihood </a:t>
            </a:r>
            <a:r>
              <a:rPr lang="en-US" altLang="zh-TW" dirty="0" smtClean="0"/>
              <a:t>estimation on </a:t>
            </a:r>
            <a:r>
              <a:rPr lang="en-US" altLang="zh-TW" dirty="0"/>
              <a:t>the data </a:t>
            </a:r>
            <a:r>
              <a:rPr lang="en-US" altLang="zh-TW" dirty="0" smtClean="0"/>
              <a:t>stream</a:t>
            </a:r>
          </a:p>
          <a:p>
            <a:pPr lvl="1"/>
            <a:r>
              <a:rPr lang="en-US" altLang="zh-TW" dirty="0"/>
              <a:t>Characterize the complexity class given by a deterministic </a:t>
            </a:r>
            <a:r>
              <a:rPr lang="en-US" altLang="zh-TW" dirty="0" err="1"/>
              <a:t>logspace</a:t>
            </a:r>
            <a:r>
              <a:rPr lang="en-US" altLang="zh-TW" dirty="0"/>
              <a:t> </a:t>
            </a:r>
            <a:r>
              <a:rPr lang="en-US" altLang="zh-TW" dirty="0" smtClean="0"/>
              <a:t>verifier</a:t>
            </a:r>
          </a:p>
          <a:p>
            <a:pPr lvl="1"/>
            <a:r>
              <a:rPr lang="en-US" altLang="zh-TW" dirty="0"/>
              <a:t>Find an approximate, provably privacy-preserving protocol to find the common </a:t>
            </a:r>
            <a:r>
              <a:rPr lang="en-US" altLang="zh-TW" dirty="0" smtClean="0"/>
              <a:t>secrets of two people</a:t>
            </a:r>
          </a:p>
          <a:p>
            <a:pPr lvl="1"/>
            <a:r>
              <a:rPr lang="en-US" altLang="zh-TW" dirty="0"/>
              <a:t>Design an approximate, provably privacy-preserving protocol to find the “heavy hitters” from the combined list of all transactions.</a:t>
            </a:r>
            <a:endParaRPr lang="en-US" altLang="zh-TW" dirty="0" smtClean="0"/>
          </a:p>
        </p:txBody>
      </p:sp>
    </p:spTree>
    <p:extLst>
      <p:ext uri="{BB962C8B-B14F-4D97-AF65-F5344CB8AC3E}">
        <p14:creationId xmlns:p14="http://schemas.microsoft.com/office/powerpoint/2010/main" val="404943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7"/>
            <a:ext cx="9601196" cy="1303867"/>
          </a:xfrm>
        </p:spPr>
        <p:txBody>
          <a:bodyPr/>
          <a:lstStyle/>
          <a:p>
            <a:r>
              <a:rPr lang="en-US" altLang="zh-TW" dirty="0" smtClean="0"/>
              <a:t>Graph Stream Algorithms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990725" y="2627313"/>
            <a:ext cx="8210550" cy="3038475"/>
          </a:xfrm>
          <a:prstGeom prst="rect">
            <a:avLst/>
          </a:prstGeom>
        </p:spPr>
      </p:pic>
    </p:spTree>
    <p:extLst>
      <p:ext uri="{BB962C8B-B14F-4D97-AF65-F5344CB8AC3E}">
        <p14:creationId xmlns:p14="http://schemas.microsoft.com/office/powerpoint/2010/main" val="273486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6"/>
            <a:ext cx="9601196" cy="1303867"/>
          </a:xfrm>
        </p:spPr>
        <p:txBody>
          <a:bodyPr>
            <a:normAutofit fontScale="90000"/>
          </a:bodyPr>
          <a:lstStyle/>
          <a:p>
            <a:r>
              <a:rPr lang="en-US" altLang="zh-TW" dirty="0" smtClean="0"/>
              <a:t>Graph Streaming Algorithms: </a:t>
            </a:r>
            <a:r>
              <a:rPr lang="en-US" altLang="zh-TW" dirty="0"/>
              <a:t>Insertion </a:t>
            </a:r>
            <a:r>
              <a:rPr lang="en-US" altLang="zh-TW" dirty="0" smtClean="0"/>
              <a:t>only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3"/>
                <a:ext cx="9601196" cy="3824655"/>
              </a:xfrm>
            </p:spPr>
            <p:txBody>
              <a:bodyPr/>
              <a:lstStyle/>
              <a:p>
                <a:r>
                  <a:rPr lang="en-US" altLang="zh-TW" dirty="0" smtClean="0"/>
                  <a:t>Each element of </a:t>
                </a:r>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&lt;</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1</m:t>
                        </m:r>
                      </m:sub>
                    </m:sSub>
                    <m:r>
                      <a:rPr lang="en-US" altLang="zh-TW" i="1" dirty="0">
                        <a:latin typeface="Cambria Math" panose="02040503050406030204" pitchFamily="18" charset="0"/>
                      </a:rPr>
                      <m:t>, </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2</m:t>
                        </m:r>
                      </m:sub>
                    </m:sSub>
                    <m:r>
                      <a:rPr lang="en-US" altLang="zh-TW" i="1" dirty="0">
                        <a:latin typeface="Cambria Math" panose="02040503050406030204" pitchFamily="18" charset="0"/>
                      </a:rPr>
                      <m:t>, . . .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𝑒</m:t>
                        </m:r>
                      </m:e>
                      <m:sub>
                        <m:r>
                          <a:rPr lang="en-US" altLang="zh-TW" b="0" i="1" dirty="0" smtClean="0">
                            <a:latin typeface="Cambria Math" panose="02040503050406030204" pitchFamily="18" charset="0"/>
                          </a:rPr>
                          <m:t>𝑚</m:t>
                        </m:r>
                      </m:sub>
                    </m:sSub>
                    <m:r>
                      <a:rPr lang="en-US" altLang="zh-TW" i="1" dirty="0" smtClean="0">
                        <a:latin typeface="Cambria Math" panose="02040503050406030204" pitchFamily="18" charset="0"/>
                      </a:rPr>
                      <m:t>&gt;</m:t>
                    </m:r>
                  </m:oMath>
                </a14:m>
                <a:r>
                  <a:rPr lang="en-US" altLang="zh-TW" dirty="0" smtClean="0"/>
                  <a:t> coming one by one</a:t>
                </a:r>
              </a:p>
              <a:p>
                <a14:m>
                  <m:oMath xmlns:m="http://schemas.openxmlformats.org/officeDocument/2006/math">
                    <m:r>
                      <a:rPr lang="zh-TW" altLang="en-US" i="1" smtClean="0">
                        <a:latin typeface="Cambria Math" panose="02040503050406030204" pitchFamily="18" charset="0"/>
                      </a:rPr>
                      <m:t>𝛼</m:t>
                    </m:r>
                  </m:oMath>
                </a14:m>
                <a:r>
                  <a:rPr lang="en-US" altLang="zh-TW" dirty="0" smtClean="0"/>
                  <a:t>-Spanner: has space </a:t>
                </a:r>
                <a:r>
                  <a:rPr lang="en-US" altLang="zh-TW" dirty="0"/>
                  <a:t>complexity </a:t>
                </a:r>
                <a14:m>
                  <m:oMath xmlns:m="http://schemas.openxmlformats.org/officeDocument/2006/math">
                    <m:r>
                      <a:rPr lang="en-US" altLang="zh-TW" i="1" dirty="0" smtClean="0">
                        <a:latin typeface="Cambria Math" panose="02040503050406030204" pitchFamily="18" charset="0"/>
                      </a:rPr>
                      <m:t>𝑂</m:t>
                    </m:r>
                    <m:d>
                      <m:dPr>
                        <m:ctrlPr>
                          <a:rPr lang="en-US" altLang="zh-TW" i="1" dirty="0" smtClean="0">
                            <a:latin typeface="Cambria Math" panose="02040503050406030204" pitchFamily="18" charset="0"/>
                          </a:rPr>
                        </m:ctrlPr>
                      </m:dPr>
                      <m:e>
                        <m:sSup>
                          <m:sSupPr>
                            <m:ctrlPr>
                              <a:rPr lang="en-US" altLang="zh-TW" i="1" dirty="0" smtClean="0">
                                <a:latin typeface="Cambria Math" panose="02040503050406030204" pitchFamily="18" charset="0"/>
                              </a:rPr>
                            </m:ctrlPr>
                          </m:sSupPr>
                          <m:e>
                            <m:r>
                              <a:rPr lang="en-US" altLang="zh-TW" i="1" dirty="0">
                                <a:latin typeface="Cambria Math" panose="02040503050406030204" pitchFamily="18" charset="0"/>
                              </a:rPr>
                              <m:t>𝑛</m:t>
                            </m:r>
                          </m:e>
                          <m:sup>
                            <m:r>
                              <a:rPr lang="en-US" altLang="zh-TW" i="1" dirty="0">
                                <a:latin typeface="Cambria Math" panose="02040503050406030204" pitchFamily="18" charset="0"/>
                              </a:rPr>
                              <m:t>1+</m:t>
                            </m:r>
                            <m:f>
                              <m:fPr>
                                <m:ctrlPr>
                                  <a:rPr lang="en-US" altLang="zh-TW" i="1" dirty="0">
                                    <a:latin typeface="Cambria Math" panose="02040503050406030204" pitchFamily="18" charset="0"/>
                                  </a:rPr>
                                </m:ctrlPr>
                              </m:fPr>
                              <m:num>
                                <m:r>
                                  <a:rPr lang="en-US" altLang="zh-TW" i="1" dirty="0">
                                    <a:latin typeface="Cambria Math" panose="02040503050406030204" pitchFamily="18" charset="0"/>
                                  </a:rPr>
                                  <m:t>1</m:t>
                                </m:r>
                              </m:num>
                              <m:den>
                                <m:r>
                                  <a:rPr lang="en-US" altLang="zh-TW" i="1" dirty="0">
                                    <a:latin typeface="Cambria Math" panose="02040503050406030204" pitchFamily="18" charset="0"/>
                                  </a:rPr>
                                  <m:t>𝑡</m:t>
                                </m:r>
                              </m:den>
                            </m:f>
                          </m:sup>
                        </m:sSup>
                      </m:e>
                    </m:d>
                    <m:r>
                      <a:rPr lang="en-US" altLang="zh-TW" b="0" i="1" dirty="0" smtClean="0">
                        <a:latin typeface="Cambria Math" panose="02040503050406030204" pitchFamily="18" charset="0"/>
                      </a:rPr>
                      <m:t> (</m:t>
                    </m:r>
                    <m:r>
                      <a:rPr lang="zh-TW" altLang="en-US" b="0" i="1" dirty="0" smtClean="0">
                        <a:latin typeface="Cambria Math" panose="02040503050406030204" pitchFamily="18" charset="0"/>
                      </a:rPr>
                      <m:t>𝛼</m:t>
                    </m:r>
                    <m:r>
                      <a:rPr lang="en-US" altLang="zh-TW" b="0" i="1" dirty="0" smtClean="0">
                        <a:latin typeface="Cambria Math" panose="02040503050406030204" pitchFamily="18" charset="0"/>
                      </a:rPr>
                      <m:t>=2</m:t>
                    </m:r>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+1)</m:t>
                    </m:r>
                  </m:oMath>
                </a14:m>
                <a:r>
                  <a:rPr lang="en-US" altLang="zh-TW" dirty="0" smtClean="0"/>
                  <a:t> edges</a:t>
                </a:r>
              </a:p>
              <a:p>
                <a:r>
                  <a:rPr lang="en-US" altLang="zh-TW" dirty="0"/>
                  <a:t>Minimum Spanning </a:t>
                </a:r>
                <a:r>
                  <a:rPr lang="en-US" altLang="zh-TW" dirty="0" smtClean="0"/>
                  <a:t>Tree: </a:t>
                </a:r>
                <a:r>
                  <a:rPr lang="en-US" altLang="zh-TW" dirty="0"/>
                  <a:t>has space complexity </a:t>
                </a:r>
                <a14:m>
                  <m:oMath xmlns:m="http://schemas.openxmlformats.org/officeDocument/2006/math">
                    <m:r>
                      <a:rPr lang="en-US" altLang="zh-TW" i="1" dirty="0" smtClean="0">
                        <a:latin typeface="Cambria Math" panose="02040503050406030204" pitchFamily="18" charset="0"/>
                      </a:rPr>
                      <m:t>𝑂</m:t>
                    </m:r>
                    <m:r>
                      <a:rPr lang="en-US" altLang="zh-TW" i="1" dirty="0" smtClean="0">
                        <a:latin typeface="Cambria Math" panose="02040503050406030204" pitchFamily="18" charset="0"/>
                      </a:rPr>
                      <m:t>(</m:t>
                    </m:r>
                    <m:func>
                      <m:funcPr>
                        <m:ctrlPr>
                          <a:rPr lang="en-US" altLang="zh-TW" i="1" dirty="0" smtClean="0">
                            <a:latin typeface="Cambria Math" panose="02040503050406030204" pitchFamily="18" charset="0"/>
                          </a:rPr>
                        </m:ctrlPr>
                      </m:funcPr>
                      <m:fName>
                        <m:r>
                          <m:rPr>
                            <m:sty m:val="p"/>
                          </m:rPr>
                          <a:rPr lang="en-US" altLang="zh-TW" i="0" dirty="0" smtClean="0">
                            <a:latin typeface="Cambria Math" panose="02040503050406030204" pitchFamily="18" charset="0"/>
                          </a:rPr>
                          <m:t>log</m:t>
                        </m:r>
                      </m:fName>
                      <m:e>
                        <m:r>
                          <a:rPr lang="en-US" altLang="zh-TW" i="1" dirty="0">
                            <a:latin typeface="Cambria Math" panose="02040503050406030204" pitchFamily="18" charset="0"/>
                          </a:rPr>
                          <m:t>𝑛</m:t>
                        </m:r>
                      </m:e>
                    </m:func>
                    <m:r>
                      <a:rPr lang="en-US" altLang="zh-TW" i="1" dirty="0" smtClean="0">
                        <a:latin typeface="Cambria Math" panose="02040503050406030204" pitchFamily="18" charset="0"/>
                      </a:rPr>
                      <m:t>)</m:t>
                    </m:r>
                  </m:oMath>
                </a14:m>
                <a:endParaRPr lang="en-US" altLang="zh-TW" dirty="0" smtClean="0"/>
              </a:p>
              <a:p>
                <a:r>
                  <a:rPr lang="en-US" altLang="zh-TW" dirty="0" err="1"/>
                  <a:t>Sparsification</a:t>
                </a:r>
                <a:endParaRPr lang="en-US" altLang="zh-TW" dirty="0"/>
              </a:p>
              <a:p>
                <a:pPr lvl="1"/>
                <a:r>
                  <a:rPr lang="en-US" altLang="zh-TW" dirty="0"/>
                  <a:t>Cut </a:t>
                </a:r>
                <a:r>
                  <a:rPr lang="en-US" altLang="zh-TW" dirty="0" err="1" smtClean="0"/>
                  <a:t>sparsification</a:t>
                </a:r>
                <a:r>
                  <a:rPr lang="en-US" altLang="zh-TW" dirty="0" smtClean="0"/>
                  <a:t>: based on the edge weight sum of two partitions </a:t>
                </a:r>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rPr>
                      <m:t>, </m:t>
                    </m:r>
                    <m:r>
                      <a:rPr lang="en-US" altLang="zh-TW" b="0" i="1" smtClean="0">
                        <a:latin typeface="Cambria Math" panose="02040503050406030204" pitchFamily="18" charset="0"/>
                      </a:rPr>
                      <m:t>𝑉</m:t>
                    </m:r>
                    <m:r>
                      <a:rPr lang="en-US" altLang="zh-TW" b="0" i="1" smtClean="0">
                        <a:latin typeface="Cambria Math" panose="02040503050406030204" pitchFamily="18" charset="0"/>
                      </a:rPr>
                      <m:t>−</m:t>
                    </m:r>
                    <m:r>
                      <a:rPr lang="en-US" altLang="zh-TW" b="0" i="1" smtClean="0">
                        <a:latin typeface="Cambria Math" panose="02040503050406030204" pitchFamily="18" charset="0"/>
                      </a:rPr>
                      <m:t>𝐴</m:t>
                    </m:r>
                  </m:oMath>
                </a14:m>
                <a:endParaRPr lang="en-US" altLang="zh-TW" dirty="0"/>
              </a:p>
              <a:p>
                <a:pPr lvl="1"/>
                <a:r>
                  <a:rPr lang="en-US" altLang="zh-TW" dirty="0"/>
                  <a:t>Spectral </a:t>
                </a:r>
                <a:r>
                  <a:rPr lang="en-US" altLang="zh-TW" dirty="0" err="1" smtClean="0"/>
                  <a:t>sparsification</a:t>
                </a:r>
                <a:r>
                  <a:rPr lang="en-US" altLang="zh-TW" dirty="0"/>
                  <a:t>: </a:t>
                </a:r>
                <a:r>
                  <a:rPr lang="en-US" altLang="zh-TW" dirty="0" smtClean="0"/>
                  <a:t>based on graph Laplacian matrix</a:t>
                </a:r>
              </a:p>
              <a:p>
                <a:pPr lvl="1"/>
                <a:r>
                  <a:rPr lang="en-US" altLang="zh-TW" dirty="0" smtClean="0"/>
                  <a:t>Merge </a:t>
                </a:r>
                <a:r>
                  <a:rPr lang="en-US" altLang="zh-TW" dirty="0"/>
                  <a:t>and </a:t>
                </a:r>
                <a:r>
                  <a:rPr lang="en-US" altLang="zh-TW" dirty="0" smtClean="0"/>
                  <a:t>Reduce: has </a:t>
                </a:r>
                <a:r>
                  <a:rPr lang="en-US" altLang="zh-TW" dirty="0"/>
                  <a:t>space complexity </a:t>
                </a:r>
                <a14:m>
                  <m:oMath xmlns:m="http://schemas.openxmlformats.org/officeDocument/2006/math">
                    <m:r>
                      <a:rPr lang="en-US" altLang="zh-TW" i="1" dirty="0" smtClean="0">
                        <a:latin typeface="Cambria Math" panose="02040503050406030204" pitchFamily="18" charset="0"/>
                      </a:rPr>
                      <m:t>𝑂</m:t>
                    </m:r>
                    <m:r>
                      <a:rPr lang="en-US" altLang="zh-TW" i="1" dirty="0" smtClean="0">
                        <a:latin typeface="Cambria Math" panose="02040503050406030204" pitchFamily="18" charset="0"/>
                      </a:rPr>
                      <m:t>(</m:t>
                    </m:r>
                    <m:sSup>
                      <m:sSupPr>
                        <m:ctrlPr>
                          <a:rPr lang="en-US" altLang="zh-TW" i="1" dirty="0" smtClean="0">
                            <a:latin typeface="Cambria Math" panose="02040503050406030204" pitchFamily="18" charset="0"/>
                          </a:rPr>
                        </m:ctrlPr>
                      </m:sSupPr>
                      <m:e>
                        <m:r>
                          <a:rPr lang="zh-TW" altLang="en-US" i="1" dirty="0" smtClean="0">
                            <a:latin typeface="Cambria Math" panose="02040503050406030204" pitchFamily="18" charset="0"/>
                          </a:rPr>
                          <m:t>𝜀</m:t>
                        </m:r>
                      </m:e>
                      <m:sup>
                        <m:r>
                          <a:rPr lang="en-US" altLang="zh-TW" i="1" dirty="0">
                            <a:latin typeface="Cambria Math" panose="02040503050406030204" pitchFamily="18" charset="0"/>
                          </a:rPr>
                          <m:t>−2</m:t>
                        </m:r>
                      </m:sup>
                    </m:sSup>
                    <m:r>
                      <a:rPr lang="en-US" altLang="zh-TW" b="0" i="1" dirty="0" smtClean="0">
                        <a:latin typeface="Cambria Math" panose="02040503050406030204" pitchFamily="18" charset="0"/>
                      </a:rPr>
                      <m:t>𝑛</m:t>
                    </m:r>
                    <m:sSup>
                      <m:sSupPr>
                        <m:ctrlPr>
                          <a:rPr lang="en-US" altLang="zh-TW" i="1" dirty="0" smtClean="0">
                            <a:latin typeface="Cambria Math" panose="02040503050406030204" pitchFamily="18" charset="0"/>
                          </a:rPr>
                        </m:ctrlPr>
                      </m:sSupPr>
                      <m:e>
                        <m:r>
                          <m:rPr>
                            <m:sty m:val="p"/>
                          </m:rPr>
                          <a:rPr lang="en-US" altLang="zh-TW" i="1" dirty="0">
                            <a:latin typeface="Cambria Math" panose="02040503050406030204" pitchFamily="18" charset="0"/>
                          </a:rPr>
                          <m:t>log</m:t>
                        </m:r>
                      </m:e>
                      <m:sup>
                        <m:r>
                          <a:rPr lang="en-US" altLang="zh-TW" b="0" i="1" dirty="0" smtClean="0">
                            <a:latin typeface="Cambria Math" panose="02040503050406030204" pitchFamily="18" charset="0"/>
                          </a:rPr>
                          <m:t>3</m:t>
                        </m:r>
                      </m:sup>
                    </m:sSup>
                    <m:r>
                      <a:rPr lang="en-US" altLang="zh-TW" i="1" dirty="0">
                        <a:latin typeface="Cambria Math" panose="02040503050406030204" pitchFamily="18" charset="0"/>
                      </a:rPr>
                      <m:t>𝑛</m:t>
                    </m:r>
                    <m:r>
                      <a:rPr lang="en-US" altLang="zh-TW" i="1" dirty="0">
                        <a:latin typeface="Cambria Math" panose="02040503050406030204" pitchFamily="18" charset="0"/>
                      </a:rPr>
                      <m:t>)</m:t>
                    </m:r>
                  </m:oMath>
                </a14:m>
                <a:r>
                  <a:rPr lang="en-US" altLang="zh-TW" dirty="0"/>
                  <a:t> </a:t>
                </a:r>
              </a:p>
              <a:p>
                <a:endParaRPr lang="en-US" altLang="zh-TW" dirty="0" smtClean="0"/>
              </a:p>
              <a:p>
                <a:endParaRPr lang="en-US" altLang="zh-TW" dirty="0"/>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3"/>
                <a:ext cx="9601196" cy="3824655"/>
              </a:xfrm>
              <a:blipFill>
                <a:blip r:embed="rId2"/>
                <a:stretch>
                  <a:fillRect l="-1144" t="-27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9963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6"/>
            <a:ext cx="9601196" cy="1303867"/>
          </a:xfrm>
        </p:spPr>
        <p:txBody>
          <a:bodyPr>
            <a:normAutofit fontScale="90000"/>
          </a:bodyPr>
          <a:lstStyle/>
          <a:p>
            <a:r>
              <a:rPr lang="en-US" altLang="zh-TW" dirty="0" smtClean="0"/>
              <a:t>Graph Streaming Algorithms: </a:t>
            </a:r>
            <a:r>
              <a:rPr lang="en-US" altLang="zh-TW" dirty="0"/>
              <a:t>Insertion </a:t>
            </a:r>
            <a:r>
              <a:rPr lang="en-US" altLang="zh-TW" dirty="0" smtClean="0"/>
              <a:t>only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3"/>
                <a:ext cx="9601196" cy="3824655"/>
              </a:xfrm>
            </p:spPr>
            <p:txBody>
              <a:bodyPr>
                <a:normAutofit fontScale="92500" lnSpcReduction="10000"/>
              </a:bodyPr>
              <a:lstStyle/>
              <a:p>
                <a:r>
                  <a:rPr lang="en-US" altLang="zh-TW" dirty="0" smtClean="0"/>
                  <a:t>Determining whether a graph is triangle-free </a:t>
                </a:r>
              </a:p>
              <a:p>
                <a:pPr lvl="1"/>
                <a:r>
                  <a:rPr lang="en-US" altLang="zh-TW" dirty="0" smtClean="0"/>
                  <a:t>Requires </a:t>
                </a:r>
                <a14:m>
                  <m:oMath xmlns:m="http://schemas.openxmlformats.org/officeDocument/2006/math">
                    <m:r>
                      <a:rPr lang="en-US" altLang="zh-TW" i="1" dirty="0" smtClean="0">
                        <a:latin typeface="Cambria Math" panose="02040503050406030204" pitchFamily="18" charset="0"/>
                      </a:rPr>
                      <m:t>Ω(</m:t>
                    </m:r>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rPr>
                          <m:t>𝑛</m:t>
                        </m:r>
                      </m:e>
                      <m:sup>
                        <m:r>
                          <a:rPr lang="en-US" altLang="zh-TW" b="0" i="1" dirty="0" smtClean="0">
                            <a:latin typeface="Cambria Math" panose="02040503050406030204" pitchFamily="18" charset="0"/>
                          </a:rPr>
                          <m:t>2</m:t>
                        </m:r>
                      </m:sup>
                    </m:sSup>
                    <m:r>
                      <a:rPr lang="en-US" altLang="zh-TW" i="1" dirty="0" smtClean="0">
                        <a:latin typeface="Cambria Math" panose="02040503050406030204" pitchFamily="18" charset="0"/>
                      </a:rPr>
                      <m:t>)</m:t>
                    </m:r>
                  </m:oMath>
                </a14:m>
                <a:r>
                  <a:rPr lang="en-US" altLang="zh-TW" dirty="0" smtClean="0"/>
                  <a:t> </a:t>
                </a:r>
                <a:r>
                  <a:rPr lang="en-US" altLang="zh-TW" dirty="0"/>
                  <a:t>space even with a constant number of passes </a:t>
                </a:r>
                <a:endParaRPr lang="en-US" altLang="zh-TW" dirty="0" smtClean="0"/>
              </a:p>
              <a:p>
                <a:pPr lvl="1"/>
                <a14:m>
                  <m:oMath xmlns:m="http://schemas.openxmlformats.org/officeDocument/2006/math">
                    <m:r>
                      <a:rPr lang="en-US" altLang="zh-TW" i="1" dirty="0" smtClean="0">
                        <a:latin typeface="Cambria Math" panose="02040503050406030204" pitchFamily="18" charset="0"/>
                      </a:rPr>
                      <m:t>Ω(</m:t>
                    </m:r>
                    <m:r>
                      <a:rPr lang="en-US" altLang="zh-TW" i="1" dirty="0" smtClean="0">
                        <a:latin typeface="Cambria Math" panose="02040503050406030204" pitchFamily="18" charset="0"/>
                      </a:rPr>
                      <m:t>𝑚</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𝑇</m:t>
                        </m:r>
                      </m:e>
                      <m:sub>
                        <m:r>
                          <a:rPr lang="en-US" altLang="zh-TW" b="0" i="1" dirty="0" smtClean="0">
                            <a:latin typeface="Cambria Math" panose="02040503050406030204" pitchFamily="18" charset="0"/>
                          </a:rPr>
                          <m:t>3</m:t>
                        </m:r>
                      </m:sub>
                    </m:sSub>
                    <m:r>
                      <a:rPr lang="en-US" altLang="zh-TW" i="1" dirty="0">
                        <a:latin typeface="Cambria Math" panose="02040503050406030204" pitchFamily="18" charset="0"/>
                      </a:rPr>
                      <m:t>)</m:t>
                    </m:r>
                  </m:oMath>
                </a14:m>
                <a:r>
                  <a:rPr lang="en-US" altLang="zh-TW" dirty="0"/>
                  <a:t> space is required for any constant </a:t>
                </a:r>
                <a:r>
                  <a:rPr lang="en-US" altLang="zh-TW" dirty="0" smtClean="0"/>
                  <a:t>approximation</a:t>
                </a:r>
              </a:p>
              <a:p>
                <a:pPr lvl="1"/>
                <a:r>
                  <a:rPr lang="en-US" altLang="zh-TW" dirty="0"/>
                  <a:t>Vector-Based Approach: </a:t>
                </a:r>
                <a14:m>
                  <m:oMath xmlns:m="http://schemas.openxmlformats.org/officeDocument/2006/math">
                    <m:r>
                      <a:rPr lang="en-US" altLang="zh-TW" i="1" dirty="0" smtClean="0">
                        <a:latin typeface="Cambria Math" panose="02040503050406030204" pitchFamily="18" charset="0"/>
                      </a:rPr>
                      <m:t>(1 + </m:t>
                    </m:r>
                    <m:r>
                      <a:rPr lang="zh-TW" altLang="en-US" i="1" dirty="0" smtClean="0">
                        <a:latin typeface="Cambria Math" panose="02040503050406030204" pitchFamily="18" charset="0"/>
                      </a:rPr>
                      <m:t>𝜀</m:t>
                    </m:r>
                    <m:r>
                      <a:rPr lang="en-US" altLang="zh-TW" i="1" dirty="0" smtClean="0">
                        <a:latin typeface="Cambria Math" panose="02040503050406030204" pitchFamily="18" charset="0"/>
                      </a:rPr>
                      <m:t>)</m:t>
                    </m:r>
                  </m:oMath>
                </a14:m>
                <a:r>
                  <a:rPr lang="en-US" altLang="zh-TW" dirty="0"/>
                  <a:t>-approximation algorithm using </a:t>
                </a:r>
                <a14:m>
                  <m:oMath xmlns:m="http://schemas.openxmlformats.org/officeDocument/2006/math">
                    <m:acc>
                      <m:accPr>
                        <m:chr m:val="̃"/>
                        <m:ctrlPr>
                          <a:rPr lang="en-US" altLang="zh-TW" i="1" dirty="0" smtClean="0">
                            <a:latin typeface="Cambria Math" panose="02040503050406030204" pitchFamily="18" charset="0"/>
                          </a:rPr>
                        </m:ctrlPr>
                      </m:accPr>
                      <m:e>
                        <m:r>
                          <a:rPr lang="en-US" altLang="zh-TW" i="1" dirty="0">
                            <a:latin typeface="Cambria Math" panose="02040503050406030204" pitchFamily="18" charset="0"/>
                          </a:rPr>
                          <m:t>𝑂</m:t>
                        </m:r>
                      </m:e>
                    </m:acc>
                    <m:r>
                      <a:rPr lang="en-US" altLang="zh-TW" i="1" dirty="0" smtClean="0">
                        <a:latin typeface="Cambria Math" panose="02040503050406030204" pitchFamily="18" charset="0"/>
                      </a:rPr>
                      <m:t>(</m:t>
                    </m:r>
                    <m:sSup>
                      <m:sSupPr>
                        <m:ctrlPr>
                          <a:rPr lang="en-US" altLang="zh-TW" i="1" dirty="0" smtClean="0">
                            <a:latin typeface="Cambria Math" panose="02040503050406030204" pitchFamily="18" charset="0"/>
                          </a:rPr>
                        </m:ctrlPr>
                      </m:sSupPr>
                      <m:e>
                        <m:sSup>
                          <m:sSupPr>
                            <m:ctrlPr>
                              <a:rPr lang="en-US" altLang="zh-TW" i="1" dirty="0">
                                <a:latin typeface="Cambria Math" panose="02040503050406030204" pitchFamily="18" charset="0"/>
                              </a:rPr>
                            </m:ctrlPr>
                          </m:sSupPr>
                          <m:e>
                            <m:r>
                              <a:rPr lang="zh-TW" altLang="en-US" i="1" dirty="0">
                                <a:latin typeface="Cambria Math" panose="02040503050406030204" pitchFamily="18" charset="0"/>
                              </a:rPr>
                              <m:t>𝜀</m:t>
                            </m:r>
                          </m:e>
                          <m:sup>
                            <m:r>
                              <a:rPr lang="en-US" altLang="zh-TW" i="1" dirty="0">
                                <a:latin typeface="Cambria Math" panose="02040503050406030204" pitchFamily="18" charset="0"/>
                              </a:rPr>
                              <m:t>−2</m:t>
                            </m:r>
                          </m:sup>
                        </m:sSup>
                        <m:r>
                          <a:rPr lang="en-US" altLang="zh-TW" i="1" dirty="0">
                            <a:latin typeface="Cambria Math" panose="02040503050406030204" pitchFamily="18" charset="0"/>
                          </a:rPr>
                          <m:t>(</m:t>
                        </m:r>
                        <m:r>
                          <a:rPr lang="en-US" altLang="zh-TW" i="1" dirty="0" err="1">
                            <a:latin typeface="Cambria Math" panose="02040503050406030204" pitchFamily="18" charset="0"/>
                          </a:rPr>
                          <m:t>𝑚𝑛</m:t>
                        </m:r>
                        <m:r>
                          <a:rPr lang="en-US" altLang="zh-TW" i="1" dirty="0">
                            <a:latin typeface="Cambria Math" panose="02040503050406030204" pitchFamily="18" charset="0"/>
                          </a:rPr>
                          <m:t>/</m:t>
                        </m:r>
                        <m:r>
                          <a:rPr lang="en-US" altLang="zh-TW" i="1" dirty="0">
                            <a:latin typeface="Cambria Math" panose="02040503050406030204" pitchFamily="18" charset="0"/>
                          </a:rPr>
                          <m:t>𝑡</m:t>
                        </m:r>
                        <m:r>
                          <a:rPr lang="en-US" altLang="zh-TW" i="1" dirty="0">
                            <a:latin typeface="Cambria Math" panose="02040503050406030204" pitchFamily="18" charset="0"/>
                          </a:rPr>
                          <m:t>)</m:t>
                        </m:r>
                      </m:e>
                      <m:sup>
                        <m:r>
                          <a:rPr lang="en-US" altLang="zh-TW" b="0" i="1" dirty="0" smtClean="0">
                            <a:latin typeface="Cambria Math" panose="02040503050406030204" pitchFamily="18" charset="0"/>
                          </a:rPr>
                          <m:t>2</m:t>
                        </m:r>
                      </m:sup>
                    </m:sSup>
                    <m:r>
                      <a:rPr lang="en-US" altLang="zh-TW" i="1" dirty="0">
                        <a:latin typeface="Cambria Math" panose="02040503050406030204" pitchFamily="18" charset="0"/>
                      </a:rPr>
                      <m:t>) </m:t>
                    </m:r>
                  </m:oMath>
                </a14:m>
                <a:r>
                  <a:rPr lang="en-US" altLang="zh-TW" dirty="0" smtClean="0"/>
                  <a:t>space</a:t>
                </a:r>
              </a:p>
              <a:p>
                <a:r>
                  <a:rPr lang="en-US" altLang="zh-TW" dirty="0" smtClean="0"/>
                  <a:t>Matching</a:t>
                </a:r>
              </a:p>
              <a:p>
                <a:pPr lvl="1"/>
                <a:r>
                  <a:rPr lang="en-US" altLang="zh-TW" dirty="0"/>
                  <a:t>Single pass: </a:t>
                </a:r>
                <a:r>
                  <a:rPr lang="en-US" altLang="zh-TW" dirty="0" smtClean="0"/>
                  <a:t>2-approximation (unweighted); </a:t>
                </a:r>
                <a14:m>
                  <m:oMath xmlns:m="http://schemas.openxmlformats.org/officeDocument/2006/math">
                    <m:r>
                      <a:rPr lang="en-US" altLang="zh-TW" i="1" dirty="0" smtClean="0">
                        <a:latin typeface="Cambria Math" panose="02040503050406030204" pitchFamily="18" charset="0"/>
                      </a:rPr>
                      <m:t>𝑒</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𝑒</m:t>
                    </m:r>
                    <m:r>
                      <a:rPr lang="en-US" altLang="zh-TW" i="1" dirty="0" smtClean="0">
                        <a:latin typeface="Cambria Math" panose="02040503050406030204" pitchFamily="18" charset="0"/>
                      </a:rPr>
                      <m:t>−1)</m:t>
                    </m:r>
                  </m:oMath>
                </a14:m>
                <a:r>
                  <a:rPr lang="en-US" altLang="zh-TW" dirty="0" smtClean="0"/>
                  <a:t>-approximation (weighted)</a:t>
                </a:r>
              </a:p>
              <a:p>
                <a:pPr lvl="1"/>
                <a:r>
                  <a:rPr lang="en-US" altLang="zh-TW" dirty="0" smtClean="0"/>
                  <a:t>Multiple pass: </a:t>
                </a:r>
                <a14:m>
                  <m:oMath xmlns:m="http://schemas.openxmlformats.org/officeDocument/2006/math">
                    <m:r>
                      <a:rPr lang="en-US" altLang="zh-TW" i="1" dirty="0" smtClean="0">
                        <a:latin typeface="Cambria Math" panose="02040503050406030204" pitchFamily="18" charset="0"/>
                      </a:rPr>
                      <m:t>(2+</m:t>
                    </m:r>
                    <m:r>
                      <a:rPr lang="zh-TW" altLang="en-US" i="1" dirty="0" smtClean="0">
                        <a:latin typeface="Cambria Math" panose="02040503050406030204" pitchFamily="18" charset="0"/>
                      </a:rPr>
                      <m:t>𝜀</m:t>
                    </m:r>
                    <m:r>
                      <a:rPr lang="en-US" altLang="zh-TW" i="1" dirty="0" smtClean="0">
                        <a:latin typeface="Cambria Math" panose="02040503050406030204" pitchFamily="18" charset="0"/>
                      </a:rPr>
                      <m:t>)</m:t>
                    </m:r>
                  </m:oMath>
                </a14:m>
                <a:r>
                  <a:rPr lang="en-US" altLang="zh-TW" dirty="0" smtClean="0"/>
                  <a:t>-approximation with </a:t>
                </a:r>
                <a14:m>
                  <m:oMath xmlns:m="http://schemas.openxmlformats.org/officeDocument/2006/math">
                    <m:r>
                      <a:rPr lang="en-US" altLang="zh-TW" i="1" dirty="0" smtClean="0">
                        <a:latin typeface="Cambria Math" panose="02040503050406030204" pitchFamily="18" charset="0"/>
                      </a:rPr>
                      <m:t>𝑂</m:t>
                    </m:r>
                    <m:r>
                      <a:rPr lang="en-US" altLang="zh-TW" i="1" dirty="0" smtClean="0">
                        <a:latin typeface="Cambria Math" panose="02040503050406030204" pitchFamily="18" charset="0"/>
                      </a:rPr>
                      <m:t>(</m:t>
                    </m:r>
                    <m:sSup>
                      <m:sSupPr>
                        <m:ctrlPr>
                          <a:rPr lang="en-US" altLang="zh-TW" i="1" dirty="0" smtClean="0">
                            <a:latin typeface="Cambria Math" panose="02040503050406030204" pitchFamily="18" charset="0"/>
                          </a:rPr>
                        </m:ctrlPr>
                      </m:sSupPr>
                      <m:e>
                        <m:r>
                          <a:rPr lang="zh-TW" altLang="en-US" i="1" dirty="0" smtClean="0">
                            <a:latin typeface="Cambria Math" panose="02040503050406030204" pitchFamily="18" charset="0"/>
                          </a:rPr>
                          <m:t>𝜀</m:t>
                        </m:r>
                      </m:e>
                      <m:sup>
                        <m:r>
                          <a:rPr lang="en-US" altLang="zh-TW" b="0" i="1" dirty="0" smtClean="0">
                            <a:latin typeface="Cambria Math" panose="02040503050406030204" pitchFamily="18" charset="0"/>
                          </a:rPr>
                          <m:t>−3</m:t>
                        </m:r>
                      </m:sup>
                    </m:sSup>
                    <m:r>
                      <a:rPr lang="en-US" altLang="zh-TW" i="1" dirty="0" smtClean="0">
                        <a:latin typeface="Cambria Math" panose="02040503050406030204" pitchFamily="18" charset="0"/>
                      </a:rPr>
                      <m:t>)</m:t>
                    </m:r>
                  </m:oMath>
                </a14:m>
                <a:r>
                  <a:rPr lang="en-US" altLang="zh-TW" dirty="0" smtClean="0"/>
                  <a:t> passes</a:t>
                </a:r>
              </a:p>
              <a:p>
                <a:r>
                  <a:rPr lang="en-US" altLang="zh-TW" dirty="0"/>
                  <a:t>Random </a:t>
                </a:r>
                <a:r>
                  <a:rPr lang="en-US" altLang="zh-TW" dirty="0" smtClean="0"/>
                  <a:t>Walk</a:t>
                </a:r>
              </a:p>
              <a:p>
                <a:pPr lvl="1"/>
                <a14:m>
                  <m:oMath xmlns:m="http://schemas.openxmlformats.org/officeDocument/2006/math">
                    <m:r>
                      <a:rPr lang="en-US" altLang="zh-TW" i="1" dirty="0" smtClean="0">
                        <a:latin typeface="Cambria Math" panose="02040503050406030204" pitchFamily="18" charset="0"/>
                      </a:rPr>
                      <m:t>𝑂</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m:t>
                    </m:r>
                    <m:r>
                      <m:rPr>
                        <m:sty m:val="p"/>
                      </m:rPr>
                      <a:rPr lang="en-US" altLang="zh-TW" i="1" dirty="0" smtClean="0">
                        <a:latin typeface="Cambria Math" panose="02040503050406030204" pitchFamily="18" charset="0"/>
                      </a:rPr>
                      <m:t>log</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𝑛</m:t>
                    </m:r>
                    <m:r>
                      <a:rPr lang="en-US" altLang="zh-TW" i="1" dirty="0" smtClean="0">
                        <a:latin typeface="Cambria Math" panose="02040503050406030204" pitchFamily="18" charset="0"/>
                      </a:rPr>
                      <m:t>)</m:t>
                    </m:r>
                  </m:oMath>
                </a14:m>
                <a:r>
                  <a:rPr lang="en-US" altLang="zh-TW" dirty="0" smtClean="0"/>
                  <a:t> space with </a:t>
                </a:r>
                <a14:m>
                  <m:oMath xmlns:m="http://schemas.openxmlformats.org/officeDocument/2006/math">
                    <m:r>
                      <a:rPr lang="en-US" altLang="zh-TW" b="0" i="1" smtClean="0">
                        <a:latin typeface="Cambria Math" panose="02040503050406030204" pitchFamily="18" charset="0"/>
                      </a:rPr>
                      <m:t>𝑂</m:t>
                    </m:r>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𝑡</m:t>
                        </m:r>
                      </m:e>
                    </m:rad>
                    <m:r>
                      <a:rPr lang="en-US" altLang="zh-TW" b="0" i="1" smtClean="0">
                        <a:latin typeface="Cambria Math" panose="02040503050406030204" pitchFamily="18" charset="0"/>
                      </a:rPr>
                      <m:t>)</m:t>
                    </m:r>
                  </m:oMath>
                </a14:m>
                <a:r>
                  <a:rPr lang="en-US" altLang="zh-TW" dirty="0" smtClean="0"/>
                  <a:t> passes</a:t>
                </a:r>
              </a:p>
              <a:p>
                <a:endParaRPr lang="en-US" altLang="zh-TW" dirty="0"/>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3"/>
                <a:ext cx="9601196" cy="3824655"/>
              </a:xfrm>
              <a:blipFill>
                <a:blip r:embed="rId2"/>
                <a:stretch>
                  <a:fillRect l="-953" t="-303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2223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6"/>
            <a:ext cx="9601196" cy="1303867"/>
          </a:xfrm>
        </p:spPr>
        <p:txBody>
          <a:bodyPr>
            <a:normAutofit fontScale="90000"/>
          </a:bodyPr>
          <a:lstStyle/>
          <a:p>
            <a:r>
              <a:rPr lang="en-US" altLang="zh-TW" dirty="0" smtClean="0"/>
              <a:t>Graph Streaming Algorithms: Graph Sketch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3"/>
                <a:ext cx="9601196" cy="3824655"/>
              </a:xfrm>
            </p:spPr>
            <p:txBody>
              <a:bodyPr>
                <a:normAutofit fontScale="92500" lnSpcReduction="20000"/>
              </a:bodyPr>
              <a:lstStyle/>
              <a:p>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&lt;</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1</m:t>
                        </m:r>
                      </m:sub>
                    </m:sSub>
                    <m:r>
                      <a:rPr lang="en-US" altLang="zh-TW" i="1" dirty="0">
                        <a:latin typeface="Cambria Math" panose="02040503050406030204" pitchFamily="18" charset="0"/>
                      </a:rPr>
                      <m:t>, </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2</m:t>
                        </m:r>
                      </m:sub>
                    </m:sSub>
                    <m:r>
                      <a:rPr lang="en-US" altLang="zh-TW" i="1" dirty="0">
                        <a:latin typeface="Cambria Math" panose="02040503050406030204" pitchFamily="18" charset="0"/>
                      </a:rPr>
                      <m:t>, . . .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𝑒</m:t>
                        </m:r>
                      </m:e>
                      <m:sub>
                        <m:r>
                          <a:rPr lang="en-US" altLang="zh-TW" b="0" i="1" dirty="0" smtClean="0">
                            <a:latin typeface="Cambria Math" panose="02040503050406030204" pitchFamily="18" charset="0"/>
                          </a:rPr>
                          <m:t>𝑚</m:t>
                        </m:r>
                      </m:sub>
                    </m:sSub>
                    <m:r>
                      <a:rPr lang="en-US" altLang="zh-TW" i="1" dirty="0" smtClean="0">
                        <a:latin typeface="Cambria Math" panose="02040503050406030204" pitchFamily="18" charset="0"/>
                      </a:rPr>
                      <m:t>&gt;</m:t>
                    </m:r>
                    <m:r>
                      <a:rPr lang="en-US" altLang="zh-TW" b="0" i="1" dirty="0" smtClean="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𝑎</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𝑒</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ea typeface="Cambria Math" panose="02040503050406030204" pitchFamily="18" charset="0"/>
                          </a:rPr>
                          <m:t>∆</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oMath>
                </a14:m>
                <a:endParaRPr lang="pt-BR" altLang="zh-TW" i="1" dirty="0" smtClean="0">
                  <a:latin typeface="Cambria Math" panose="02040503050406030204" pitchFamily="18" charset="0"/>
                </a:endParaRPr>
              </a:p>
              <a:p>
                <a:r>
                  <a:rPr lang="pt-BR" altLang="zh-TW" dirty="0" smtClean="0"/>
                  <a:t>Connectivity</a:t>
                </a:r>
              </a:p>
              <a:p>
                <a:pPr lvl="1"/>
                <a:r>
                  <a:rPr lang="en-US" altLang="zh-TW" dirty="0" smtClean="0"/>
                  <a:t>Compute </a:t>
                </a:r>
                <a:r>
                  <a:rPr lang="en-US" altLang="zh-TW" dirty="0"/>
                  <a:t>the </a:t>
                </a:r>
                <a:r>
                  <a:rPr lang="en-US" altLang="zh-TW" dirty="0" smtClean="0"/>
                  <a:t>sketches with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𝑙</m:t>
                        </m:r>
                      </m:e>
                      <m:sub>
                        <m:r>
                          <a:rPr lang="en-US" altLang="zh-TW" b="0" i="1" dirty="0" smtClean="0">
                            <a:latin typeface="Cambria Math" panose="02040503050406030204" pitchFamily="18" charset="0"/>
                          </a:rPr>
                          <m:t>0</m:t>
                        </m:r>
                      </m:sub>
                    </m:sSub>
                  </m:oMath>
                </a14:m>
                <a:r>
                  <a:rPr lang="en-US" altLang="zh-TW" dirty="0" smtClean="0"/>
                  <a:t>-sampling in 1 pass</a:t>
                </a:r>
              </a:p>
              <a:p>
                <a:pPr lvl="1"/>
                <a:r>
                  <a:rPr lang="en-US" altLang="zh-TW" dirty="0"/>
                  <a:t>Post-processing: </a:t>
                </a:r>
                <a:r>
                  <a:rPr lang="en-US" altLang="zh-TW" dirty="0" smtClean="0"/>
                  <a:t>for each super node, use the </a:t>
                </a:r>
                <a:r>
                  <a:rPr lang="en-US" altLang="zh-TW" dirty="0"/>
                  <a:t>computed </a:t>
                </a:r>
                <a:r>
                  <a:rPr lang="en-US" altLang="zh-TW" dirty="0" smtClean="0"/>
                  <a:t>samples </a:t>
                </a:r>
                <a:r>
                  <a:rPr lang="en-US" altLang="zh-TW" dirty="0"/>
                  <a:t>to sample an edge between </a:t>
                </a:r>
                <a:r>
                  <a:rPr lang="en-US" altLang="zh-TW" dirty="0" smtClean="0"/>
                  <a:t>the current </a:t>
                </a:r>
                <a:r>
                  <a:rPr lang="en-US" altLang="zh-TW" dirty="0" err="1" smtClean="0"/>
                  <a:t>supernode</a:t>
                </a:r>
                <a:r>
                  <a:rPr lang="en-US" altLang="zh-TW" dirty="0" smtClean="0"/>
                  <a:t> and </a:t>
                </a:r>
                <a:r>
                  <a:rPr lang="en-US" altLang="zh-TW" dirty="0"/>
                  <a:t>another </a:t>
                </a:r>
                <a:r>
                  <a:rPr lang="en-US" altLang="zh-TW" dirty="0" err="1" smtClean="0"/>
                  <a:t>supernode</a:t>
                </a:r>
                <a:r>
                  <a:rPr lang="en-US" altLang="zh-TW" dirty="0" smtClean="0"/>
                  <a:t> </a:t>
                </a:r>
              </a:p>
              <a:p>
                <a:pPr lvl="1"/>
                <a14:m>
                  <m:oMath xmlns:m="http://schemas.openxmlformats.org/officeDocument/2006/math">
                    <m:r>
                      <a:rPr lang="pt-BR" altLang="zh-TW" i="1" dirty="0">
                        <a:latin typeface="Cambria Math" panose="02040503050406030204" pitchFamily="18" charset="0"/>
                      </a:rPr>
                      <m:t>𝑂</m:t>
                    </m:r>
                    <m:r>
                      <a:rPr lang="pt-BR" altLang="zh-TW" i="1" dirty="0">
                        <a:latin typeface="Cambria Math" panose="02040503050406030204" pitchFamily="18" charset="0"/>
                      </a:rPr>
                      <m:t>(</m:t>
                    </m:r>
                    <m:r>
                      <a:rPr lang="pt-BR" altLang="zh-TW" i="1" dirty="0">
                        <a:latin typeface="Cambria Math" panose="02040503050406030204" pitchFamily="18" charset="0"/>
                      </a:rPr>
                      <m:t>𝑛</m:t>
                    </m:r>
                    <m:r>
                      <a:rPr lang="pt-BR" altLang="zh-TW" i="1" dirty="0">
                        <a:latin typeface="Cambria Math" panose="02040503050406030204" pitchFamily="18" charset="0"/>
                      </a:rPr>
                      <m:t> </m:t>
                    </m:r>
                    <m:r>
                      <m:rPr>
                        <m:sty m:val="p"/>
                      </m:rPr>
                      <a:rPr lang="pt-BR" altLang="zh-TW" dirty="0">
                        <a:latin typeface="Cambria Math" panose="02040503050406030204" pitchFamily="18" charset="0"/>
                      </a:rPr>
                      <m:t>polylog</m:t>
                    </m:r>
                    <m:r>
                      <a:rPr lang="pt-BR" altLang="zh-TW" i="1" dirty="0">
                        <a:latin typeface="Cambria Math" panose="02040503050406030204" pitchFamily="18" charset="0"/>
                      </a:rPr>
                      <m:t> </m:t>
                    </m:r>
                    <m:r>
                      <a:rPr lang="pt-BR" altLang="zh-TW" i="1" dirty="0">
                        <a:latin typeface="Cambria Math" panose="02040503050406030204" pitchFamily="18" charset="0"/>
                      </a:rPr>
                      <m:t>𝑛</m:t>
                    </m:r>
                    <m:r>
                      <a:rPr lang="pt-BR" altLang="zh-TW" i="1" dirty="0">
                        <a:latin typeface="Cambria Math" panose="02040503050406030204" pitchFamily="18" charset="0"/>
                      </a:rPr>
                      <m:t>)</m:t>
                    </m:r>
                  </m:oMath>
                </a14:m>
                <a:r>
                  <a:rPr lang="pt-BR" altLang="zh-TW" dirty="0"/>
                  <a:t> space</a:t>
                </a:r>
                <a:endParaRPr lang="pt-BR" altLang="zh-TW" dirty="0" smtClean="0"/>
              </a:p>
              <a:p>
                <a14:m>
                  <m:oMath xmlns:m="http://schemas.openxmlformats.org/officeDocument/2006/math">
                    <m:r>
                      <a:rPr lang="pt-BR" altLang="zh-TW" i="1" dirty="0" smtClean="0">
                        <a:latin typeface="Cambria Math" panose="02040503050406030204" pitchFamily="18" charset="0"/>
                      </a:rPr>
                      <m:t>𝑘</m:t>
                    </m:r>
                  </m:oMath>
                </a14:m>
                <a:r>
                  <a:rPr lang="pt-BR" altLang="zh-TW" dirty="0" smtClean="0"/>
                  <a:t>-Connectivity </a:t>
                </a:r>
              </a:p>
              <a:p>
                <a:pPr lvl="1"/>
                <a:r>
                  <a:rPr lang="en-US" altLang="zh-TW" dirty="0"/>
                  <a:t>Compute the </a:t>
                </a:r>
                <a:r>
                  <a:rPr lang="en-US" altLang="zh-TW" dirty="0" smtClean="0"/>
                  <a:t>sketches in 1 pass</a:t>
                </a:r>
              </a:p>
              <a:p>
                <a:pPr lvl="1"/>
                <a:r>
                  <a:rPr lang="en-US" altLang="zh-TW" dirty="0" smtClean="0"/>
                  <a:t>Post-processing: construct </a:t>
                </a:r>
                <a:r>
                  <a:rPr lang="en-US" altLang="zh-TW" dirty="0"/>
                  <a:t>a spanning </a:t>
                </a:r>
                <a:r>
                  <a:rPr lang="en-US" altLang="zh-TW" dirty="0" smtClean="0"/>
                  <a:t>forest with the computed sketches</a:t>
                </a:r>
                <a:endParaRPr lang="pt-BR" altLang="zh-TW" i="1" dirty="0">
                  <a:latin typeface="Cambria Math" panose="02040503050406030204" pitchFamily="18" charset="0"/>
                </a:endParaRPr>
              </a:p>
              <a:p>
                <a:pPr lvl="1"/>
                <a14:m>
                  <m:oMath xmlns:m="http://schemas.openxmlformats.org/officeDocument/2006/math">
                    <m:r>
                      <a:rPr lang="pt-BR" altLang="zh-TW" i="1" dirty="0" smtClean="0">
                        <a:latin typeface="Cambria Math" panose="02040503050406030204" pitchFamily="18" charset="0"/>
                      </a:rPr>
                      <m:t>𝑂</m:t>
                    </m:r>
                    <m:r>
                      <a:rPr lang="pt-BR" altLang="zh-TW" i="1" dirty="0" smtClean="0">
                        <a:latin typeface="Cambria Math" panose="02040503050406030204" pitchFamily="18" charset="0"/>
                      </a:rPr>
                      <m:t>(</m:t>
                    </m:r>
                    <m:r>
                      <a:rPr lang="pt-BR" altLang="zh-TW" i="1" dirty="0" smtClean="0">
                        <a:latin typeface="Cambria Math" panose="02040503050406030204" pitchFamily="18" charset="0"/>
                      </a:rPr>
                      <m:t>𝑘𝑛</m:t>
                    </m:r>
                    <m:r>
                      <a:rPr lang="pt-BR" altLang="zh-TW" i="1" dirty="0" smtClean="0">
                        <a:latin typeface="Cambria Math" panose="02040503050406030204" pitchFamily="18" charset="0"/>
                      </a:rPr>
                      <m:t> </m:t>
                    </m:r>
                    <m:r>
                      <m:rPr>
                        <m:sty m:val="p"/>
                      </m:rPr>
                      <a:rPr lang="pt-BR" altLang="zh-TW" i="0" dirty="0">
                        <a:latin typeface="Cambria Math" panose="02040503050406030204" pitchFamily="18" charset="0"/>
                      </a:rPr>
                      <m:t>polylog</m:t>
                    </m:r>
                    <m:r>
                      <a:rPr lang="pt-BR" altLang="zh-TW" i="1" dirty="0">
                        <a:latin typeface="Cambria Math" panose="02040503050406030204" pitchFamily="18" charset="0"/>
                      </a:rPr>
                      <m:t> </m:t>
                    </m:r>
                    <m:r>
                      <a:rPr lang="pt-BR" altLang="zh-TW" i="1" dirty="0">
                        <a:latin typeface="Cambria Math" panose="02040503050406030204" pitchFamily="18" charset="0"/>
                      </a:rPr>
                      <m:t>𝑛</m:t>
                    </m:r>
                    <m:r>
                      <a:rPr lang="pt-BR" altLang="zh-TW" i="1" dirty="0">
                        <a:latin typeface="Cambria Math" panose="02040503050406030204" pitchFamily="18" charset="0"/>
                      </a:rPr>
                      <m:t>)</m:t>
                    </m:r>
                  </m:oMath>
                </a14:m>
                <a:r>
                  <a:rPr lang="pt-BR" altLang="zh-TW" dirty="0"/>
                  <a:t> </a:t>
                </a:r>
                <a:r>
                  <a:rPr lang="pt-BR" altLang="zh-TW" dirty="0" smtClean="0"/>
                  <a:t>space</a:t>
                </a:r>
                <a:endParaRPr lang="en-US" altLang="zh-TW" dirty="0" smtClean="0"/>
              </a:p>
              <a:p>
                <a:endParaRPr lang="en-US" altLang="zh-TW" dirty="0"/>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3"/>
                <a:ext cx="9601196" cy="3824655"/>
              </a:xfrm>
              <a:blipFill>
                <a:blip r:embed="rId2"/>
                <a:stretch>
                  <a:fillRect l="-953" t="-1754" r="-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987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6"/>
            <a:ext cx="9601196" cy="1303867"/>
          </a:xfrm>
        </p:spPr>
        <p:txBody>
          <a:bodyPr>
            <a:normAutofit fontScale="90000"/>
          </a:bodyPr>
          <a:lstStyle/>
          <a:p>
            <a:r>
              <a:rPr lang="en-US" altLang="zh-TW" dirty="0" smtClean="0"/>
              <a:t>Graph Streaming Algorithms: Graph Sketch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3"/>
                <a:ext cx="9601196" cy="3824655"/>
              </a:xfrm>
            </p:spPr>
            <p:txBody>
              <a:bodyPr>
                <a:normAutofit/>
              </a:bodyPr>
              <a:lstStyle/>
              <a:p>
                <a:r>
                  <a:rPr lang="en-US" altLang="zh-TW" dirty="0" smtClean="0"/>
                  <a:t>Generic sampling</a:t>
                </a:r>
              </a:p>
              <a:p>
                <a:pPr lvl="1"/>
                <a:r>
                  <a:rPr lang="en-US" altLang="zh-TW" dirty="0" smtClean="0"/>
                  <a:t>Sample </a:t>
                </a:r>
                <a:r>
                  <a:rPr lang="en-US" altLang="zh-TW" dirty="0"/>
                  <a:t>each edge </a:t>
                </a:r>
                <a14:m>
                  <m:oMath xmlns:m="http://schemas.openxmlformats.org/officeDocument/2006/math">
                    <m:r>
                      <a:rPr lang="en-US" altLang="zh-TW" i="1" dirty="0" smtClean="0">
                        <a:latin typeface="Cambria Math" panose="02040503050406030204" pitchFamily="18" charset="0"/>
                      </a:rPr>
                      <m:t>𝑒</m:t>
                    </m:r>
                  </m:oMath>
                </a14:m>
                <a:r>
                  <a:rPr lang="en-US" altLang="zh-TW" dirty="0"/>
                  <a:t> with probability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𝑝</m:t>
                        </m:r>
                      </m:e>
                      <m:sub>
                        <m:r>
                          <a:rPr lang="en-US" altLang="zh-TW" i="1" dirty="0">
                            <a:latin typeface="Cambria Math" panose="02040503050406030204" pitchFamily="18" charset="0"/>
                          </a:rPr>
                          <m:t>𝑒</m:t>
                        </m:r>
                      </m:sub>
                    </m:sSub>
                  </m:oMath>
                </a14:m>
                <a:endParaRPr lang="en-US" altLang="zh-TW" dirty="0" smtClean="0"/>
              </a:p>
              <a:p>
                <a:pPr lvl="1"/>
                <a:r>
                  <a:rPr lang="en-US" altLang="zh-TW" dirty="0" smtClean="0"/>
                  <a:t>Weight </a:t>
                </a:r>
                <a:r>
                  <a:rPr lang="en-US" altLang="zh-TW" dirty="0"/>
                  <a:t>each sampled edge </a:t>
                </a:r>
                <a14:m>
                  <m:oMath xmlns:m="http://schemas.openxmlformats.org/officeDocument/2006/math">
                    <m:r>
                      <a:rPr lang="en-US" altLang="zh-TW" i="1" dirty="0" smtClean="0">
                        <a:latin typeface="Cambria Math" panose="02040503050406030204" pitchFamily="18" charset="0"/>
                      </a:rPr>
                      <m:t>𝑒</m:t>
                    </m:r>
                  </m:oMath>
                </a14:m>
                <a:r>
                  <a:rPr lang="en-US" altLang="zh-TW" dirty="0"/>
                  <a:t> by </a:t>
                </a:r>
                <a14:m>
                  <m:oMath xmlns:m="http://schemas.openxmlformats.org/officeDocument/2006/math">
                    <m:r>
                      <a:rPr lang="en-US" altLang="zh-TW" i="1" dirty="0" smtClean="0">
                        <a:latin typeface="Cambria Math" panose="02040503050406030204" pitchFamily="18" charset="0"/>
                      </a:rPr>
                      <m:t>1/</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𝑝</m:t>
                        </m:r>
                      </m:e>
                      <m:sub>
                        <m:r>
                          <a:rPr lang="en-US" altLang="zh-TW" i="1" dirty="0">
                            <a:latin typeface="Cambria Math" panose="02040503050406030204" pitchFamily="18" charset="0"/>
                          </a:rPr>
                          <m:t>𝑒</m:t>
                        </m:r>
                      </m:sub>
                    </m:sSub>
                  </m:oMath>
                </a14:m>
                <a:endParaRPr lang="en-US" altLang="zh-TW" dirty="0" smtClean="0"/>
              </a:p>
              <a:p>
                <a:r>
                  <a:rPr lang="en-US" altLang="zh-TW" dirty="0" smtClean="0"/>
                  <a:t>Min-cut</a:t>
                </a:r>
              </a:p>
              <a:p>
                <a:pPr lvl="1"/>
                <a:r>
                  <a:rPr lang="en-US" altLang="zh-TW" dirty="0"/>
                  <a:t>C</a:t>
                </a:r>
                <a:r>
                  <a:rPr lang="en-US" altLang="zh-TW" dirty="0" smtClean="0"/>
                  <a:t>onstruct </a:t>
                </a:r>
                <a14:m>
                  <m:oMath xmlns:m="http://schemas.openxmlformats.org/officeDocument/2006/math">
                    <m:r>
                      <a:rPr lang="en-US" altLang="zh-TW" i="1" dirty="0" smtClean="0">
                        <a:latin typeface="Cambria Math" panose="02040503050406030204" pitchFamily="18" charset="0"/>
                      </a:rPr>
                      <m:t>𝑘</m:t>
                    </m:r>
                  </m:oMath>
                </a14:m>
                <a:r>
                  <a:rPr lang="en-US" altLang="zh-TW" dirty="0" smtClean="0"/>
                  <a:t>-skeletons</a:t>
                </a:r>
              </a:p>
              <a:p>
                <a:r>
                  <a:rPr lang="en-US" altLang="zh-TW" dirty="0" err="1" smtClean="0"/>
                  <a:t>Sparsification</a:t>
                </a:r>
                <a:endParaRPr lang="en-US" altLang="zh-TW" dirty="0" smtClean="0"/>
              </a:p>
              <a:p>
                <a:pPr lvl="1"/>
                <a:r>
                  <a:rPr lang="en-US" altLang="zh-TW" dirty="0" smtClean="0"/>
                  <a:t>Sample </a:t>
                </a:r>
                <a:r>
                  <a:rPr lang="en-US" altLang="zh-TW" dirty="0"/>
                  <a:t>edges with probability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𝑞</m:t>
                        </m:r>
                      </m:e>
                      <m:sub>
                        <m:r>
                          <a:rPr lang="en-US" altLang="zh-TW" i="1" dirty="0">
                            <a:latin typeface="Cambria Math" panose="02040503050406030204" pitchFamily="18" charset="0"/>
                          </a:rPr>
                          <m:t>𝑒</m:t>
                        </m:r>
                      </m:sub>
                    </m:sSub>
                    <m:r>
                      <a:rPr lang="en-US" altLang="zh-TW" b="0" i="1" dirty="0" smtClean="0">
                        <a:latin typeface="Cambria Math" panose="02040503050406030204" pitchFamily="18" charset="0"/>
                      </a:rPr>
                      <m:t>=</m:t>
                    </m:r>
                    <m:r>
                      <m:rPr>
                        <m:sty m:val="p"/>
                      </m:rPr>
                      <a:rPr lang="en-US" altLang="zh-TW" b="0" i="0" dirty="0" smtClean="0">
                        <a:latin typeface="Cambria Math" panose="02040503050406030204" pitchFamily="18" charset="0"/>
                      </a:rPr>
                      <m:t>min</m:t>
                    </m:r>
                    <m:r>
                      <a:rPr lang="en-US" altLang="zh-TW" b="0" i="1" dirty="0" smtClean="0">
                        <a:latin typeface="Cambria Math" panose="02040503050406030204" pitchFamily="18" charset="0"/>
                      </a:rPr>
                      <m:t>⁡{1,</m:t>
                    </m:r>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zh-TW" altLang="en-US" b="0" i="1" dirty="0" smtClean="0">
                            <a:latin typeface="Cambria Math" panose="02040503050406030204" pitchFamily="18" charset="0"/>
                          </a:rPr>
                          <m:t>𝜆</m:t>
                        </m:r>
                      </m:e>
                      <m:sub>
                        <m:r>
                          <a:rPr lang="en-US" altLang="zh-TW" b="0" i="1" dirty="0" smtClean="0">
                            <a:latin typeface="Cambria Math" panose="02040503050406030204" pitchFamily="18" charset="0"/>
                          </a:rPr>
                          <m:t>𝑒</m:t>
                        </m:r>
                      </m:sub>
                    </m:sSub>
                    <m:r>
                      <a:rPr lang="en-US" altLang="zh-TW" b="0" i="1" dirty="0" smtClean="0">
                        <a:latin typeface="Cambria Math" panose="02040503050406030204" pitchFamily="18" charset="0"/>
                      </a:rPr>
                      <m:t>}</m:t>
                    </m:r>
                  </m:oMath>
                </a14:m>
                <a:endParaRPr lang="en-US" altLang="zh-TW" dirty="0" smtClean="0"/>
              </a:p>
              <a:p>
                <a:endParaRPr lang="en-US" altLang="zh-TW" dirty="0"/>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3"/>
                <a:ext cx="9601196" cy="3824655"/>
              </a:xfrm>
              <a:blipFill>
                <a:blip r:embed="rId2"/>
                <a:stretch>
                  <a:fillRect l="-1144" t="-27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5132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6"/>
            <a:ext cx="9601196" cy="1303867"/>
          </a:xfrm>
        </p:spPr>
        <p:txBody>
          <a:bodyPr>
            <a:normAutofit fontScale="90000"/>
          </a:bodyPr>
          <a:lstStyle/>
          <a:p>
            <a:r>
              <a:rPr lang="en-US" altLang="zh-TW" dirty="0" smtClean="0"/>
              <a:t>Graph Streaming Algorithms: Sliding Window</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3"/>
                <a:ext cx="9601196" cy="3824655"/>
              </a:xfrm>
            </p:spPr>
            <p:txBody>
              <a:bodyPr/>
              <a:lstStyle/>
              <a:p>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&lt;</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1</m:t>
                        </m:r>
                      </m:sub>
                    </m:sSub>
                    <m:r>
                      <a:rPr lang="en-US" altLang="zh-TW" i="1" dirty="0">
                        <a:latin typeface="Cambria Math" panose="02040503050406030204" pitchFamily="18" charset="0"/>
                      </a:rPr>
                      <m:t>, </m:t>
                    </m:r>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2</m:t>
                        </m:r>
                      </m:sub>
                    </m:sSub>
                    <m:r>
                      <a:rPr lang="en-US" altLang="zh-TW" i="1" dirty="0">
                        <a:latin typeface="Cambria Math" panose="02040503050406030204" pitchFamily="18" charset="0"/>
                      </a:rPr>
                      <m:t>, . . . </m:t>
                    </m:r>
                    <m:r>
                      <a:rPr lang="en-US" altLang="zh-TW" i="1" dirty="0" smtClean="0">
                        <a:latin typeface="Cambria Math" panose="02040503050406030204" pitchFamily="18" charset="0"/>
                      </a:rPr>
                      <m:t>&gt;</m:t>
                    </m:r>
                  </m:oMath>
                </a14:m>
                <a:endParaRPr lang="en-US" altLang="zh-TW" dirty="0" smtClean="0"/>
              </a:p>
              <a:p>
                <a:r>
                  <a:rPr lang="en-US" altLang="zh-TW" dirty="0" smtClean="0"/>
                  <a:t>At </a:t>
                </a:r>
                <a:r>
                  <a:rPr lang="en-US" altLang="zh-TW" dirty="0"/>
                  <a:t>time </a:t>
                </a:r>
                <a14:m>
                  <m:oMath xmlns:m="http://schemas.openxmlformats.org/officeDocument/2006/math">
                    <m:r>
                      <a:rPr lang="en-US" altLang="zh-TW" i="1" dirty="0" smtClean="0">
                        <a:latin typeface="Cambria Math" panose="02040503050406030204" pitchFamily="18" charset="0"/>
                      </a:rPr>
                      <m:t>𝑡</m:t>
                    </m:r>
                  </m:oMath>
                </a14:m>
                <a:r>
                  <a:rPr lang="en-US" altLang="zh-TW" dirty="0" smtClean="0"/>
                  <a:t>, consider </a:t>
                </a:r>
                <a:r>
                  <a:rPr lang="en-US" altLang="zh-TW" dirty="0"/>
                  <a:t>the graph whose edge set consists of the last </a:t>
                </a:r>
                <a14:m>
                  <m:oMath xmlns:m="http://schemas.openxmlformats.org/officeDocument/2006/math">
                    <m:r>
                      <a:rPr lang="en-US" altLang="zh-TW" i="1" dirty="0" smtClean="0">
                        <a:latin typeface="Cambria Math" panose="02040503050406030204" pitchFamily="18" charset="0"/>
                      </a:rPr>
                      <m:t>𝑤</m:t>
                    </m:r>
                  </m:oMath>
                </a14:m>
                <a:r>
                  <a:rPr lang="en-US" altLang="zh-TW" dirty="0"/>
                  <a:t> </a:t>
                </a:r>
                <a:r>
                  <a:rPr lang="en-US" altLang="zh-TW" dirty="0" smtClean="0"/>
                  <a:t>edges</a:t>
                </a:r>
              </a:p>
              <a:p>
                <a:pPr marL="0" indent="0">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𝑊</m:t>
                      </m:r>
                      <m:r>
                        <a:rPr lang="en-US" altLang="zh-TW" i="1" dirty="0" smtClean="0">
                          <a:latin typeface="Cambria Math" panose="02040503050406030204" pitchFamily="18" charset="0"/>
                        </a:rPr>
                        <m:t> = {</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𝑒</m:t>
                          </m:r>
                        </m:e>
                        <m:sub>
                          <m:r>
                            <a:rPr lang="en-US" altLang="zh-TW" i="1" dirty="0">
                              <a:latin typeface="Cambria Math" panose="02040503050406030204" pitchFamily="18" charset="0"/>
                            </a:rPr>
                            <m:t>𝑡</m:t>
                          </m:r>
                          <m:r>
                            <a:rPr lang="en-US" altLang="zh-TW" i="1" dirty="0">
                              <a:latin typeface="Cambria Math" panose="02040503050406030204" pitchFamily="18" charset="0"/>
                            </a:rPr>
                            <m:t>−</m:t>
                          </m:r>
                          <m:r>
                            <a:rPr lang="en-US" altLang="zh-TW" i="1" dirty="0">
                              <a:latin typeface="Cambria Math" panose="02040503050406030204" pitchFamily="18" charset="0"/>
                            </a:rPr>
                            <m:t>𝑤</m:t>
                          </m:r>
                          <m:r>
                            <a:rPr lang="en-US" altLang="zh-TW" i="1" dirty="0">
                              <a:latin typeface="Cambria Math" panose="02040503050406030204" pitchFamily="18" charset="0"/>
                            </a:rPr>
                            <m:t>+1</m:t>
                          </m:r>
                        </m:sub>
                      </m:sSub>
                      <m:r>
                        <a:rPr lang="en-US" altLang="zh-TW" i="1" dirty="0">
                          <a:latin typeface="Cambria Math" panose="02040503050406030204" pitchFamily="18" charset="0"/>
                        </a:rPr>
                        <m:t>, . . .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𝑒</m:t>
                          </m:r>
                        </m:e>
                        <m:sub>
                          <m:r>
                            <a:rPr lang="en-US" altLang="zh-TW" i="1" dirty="0">
                              <a:latin typeface="Cambria Math" panose="02040503050406030204" pitchFamily="18" charset="0"/>
                            </a:rPr>
                            <m:t>𝑡</m:t>
                          </m:r>
                        </m:sub>
                      </m:sSub>
                      <m:r>
                        <a:rPr lang="en-US" altLang="zh-TW" i="1" dirty="0">
                          <a:latin typeface="Cambria Math" panose="02040503050406030204" pitchFamily="18" charset="0"/>
                        </a:rPr>
                        <m:t>}</m:t>
                      </m:r>
                    </m:oMath>
                  </m:oMathPara>
                </a14:m>
                <a:endParaRPr lang="en-US" altLang="zh-TW" dirty="0" smtClean="0"/>
              </a:p>
              <a:p>
                <a14:m>
                  <m:oMath xmlns:m="http://schemas.openxmlformats.org/officeDocument/2006/math">
                    <m:r>
                      <a:rPr lang="en-US" altLang="zh-TW" i="1" dirty="0" smtClean="0">
                        <a:latin typeface="Cambria Math" panose="02040503050406030204" pitchFamily="18" charset="0"/>
                      </a:rPr>
                      <m:t>𝑘</m:t>
                    </m:r>
                  </m:oMath>
                </a14:m>
                <a:r>
                  <a:rPr lang="en-US" altLang="zh-TW" dirty="0"/>
                  <a:t>-connectivity in the sliding window </a:t>
                </a:r>
                <a:r>
                  <a:rPr lang="en-US" altLang="zh-TW" dirty="0" smtClean="0"/>
                  <a:t>model: </a:t>
                </a:r>
                <a14:m>
                  <m:oMath xmlns:m="http://schemas.openxmlformats.org/officeDocument/2006/math">
                    <m:r>
                      <a:rPr lang="en-US" altLang="zh-TW" i="1" dirty="0" smtClean="0">
                        <a:latin typeface="Cambria Math" panose="02040503050406030204" pitchFamily="18" charset="0"/>
                      </a:rPr>
                      <m:t>𝑂</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𝑘𝑛</m:t>
                    </m:r>
                    <m:r>
                      <a:rPr lang="en-US" altLang="zh-TW" i="1" dirty="0" smtClean="0">
                        <a:latin typeface="Cambria Math" panose="02040503050406030204" pitchFamily="18" charset="0"/>
                      </a:rPr>
                      <m:t> </m:t>
                    </m:r>
                    <m:r>
                      <m:rPr>
                        <m:sty m:val="p"/>
                      </m:rPr>
                      <a:rPr lang="en-US" altLang="zh-TW" i="1" dirty="0">
                        <a:latin typeface="Cambria Math" panose="02040503050406030204" pitchFamily="18" charset="0"/>
                      </a:rPr>
                      <m:t>log</m:t>
                    </m:r>
                    <m:r>
                      <a:rPr lang="en-US" altLang="zh-TW" i="1" dirty="0">
                        <a:latin typeface="Cambria Math" panose="02040503050406030204" pitchFamily="18" charset="0"/>
                      </a:rPr>
                      <m:t>⁡</m:t>
                    </m:r>
                    <m:r>
                      <a:rPr lang="en-US" altLang="zh-TW" i="1" dirty="0">
                        <a:latin typeface="Cambria Math" panose="02040503050406030204" pitchFamily="18" charset="0"/>
                      </a:rPr>
                      <m:t>𝑛</m:t>
                    </m:r>
                    <m:r>
                      <a:rPr lang="en-US" altLang="zh-TW" i="1" dirty="0">
                        <a:latin typeface="Cambria Math" panose="02040503050406030204" pitchFamily="18" charset="0"/>
                      </a:rPr>
                      <m:t>)</m:t>
                    </m:r>
                  </m:oMath>
                </a14:m>
                <a:r>
                  <a:rPr lang="en-US" altLang="zh-TW" dirty="0" smtClean="0"/>
                  <a:t> space</a:t>
                </a:r>
              </a:p>
              <a:p>
                <a:r>
                  <a:rPr lang="en-US" altLang="zh-TW" dirty="0" smtClean="0"/>
                  <a:t>Matching </a:t>
                </a:r>
                <a:r>
                  <a:rPr lang="en-US" altLang="zh-TW" dirty="0"/>
                  <a:t>in the sliding window </a:t>
                </a:r>
                <a:r>
                  <a:rPr lang="en-US" altLang="zh-TW" dirty="0" smtClean="0"/>
                  <a:t>model: </a:t>
                </a:r>
                <a14:m>
                  <m:oMath xmlns:m="http://schemas.openxmlformats.org/officeDocument/2006/math">
                    <m:r>
                      <a:rPr lang="en-US" altLang="zh-TW" i="1" dirty="0" smtClean="0">
                        <a:latin typeface="Cambria Math" panose="02040503050406030204" pitchFamily="18" charset="0"/>
                      </a:rPr>
                      <m:t>(3 </m:t>
                    </m:r>
                    <m:r>
                      <a:rPr lang="en-US" altLang="zh-TW" i="1" dirty="0">
                        <a:latin typeface="Cambria Math" panose="02040503050406030204" pitchFamily="18" charset="0"/>
                      </a:rPr>
                      <m:t>+ </m:t>
                    </m:r>
                    <m:r>
                      <a:rPr lang="zh-TW" altLang="en-US" i="1" dirty="0" smtClean="0">
                        <a:latin typeface="Cambria Math" panose="02040503050406030204" pitchFamily="18" charset="0"/>
                      </a:rPr>
                      <m:t>𝜀</m:t>
                    </m:r>
                    <m:r>
                      <a:rPr lang="en-US" altLang="zh-TW" i="1" dirty="0">
                        <a:latin typeface="Cambria Math" panose="02040503050406030204" pitchFamily="18" charset="0"/>
                      </a:rPr>
                      <m:t>)</m:t>
                    </m:r>
                  </m:oMath>
                </a14:m>
                <a:r>
                  <a:rPr lang="en-US" altLang="zh-TW" dirty="0"/>
                  <a:t>-</a:t>
                </a:r>
                <a:r>
                  <a:rPr lang="en-US" altLang="zh-TW" dirty="0" smtClean="0"/>
                  <a:t>approximation with </a:t>
                </a:r>
                <a14:m>
                  <m:oMath xmlns:m="http://schemas.openxmlformats.org/officeDocument/2006/math">
                    <m:r>
                      <a:rPr lang="en-US" altLang="zh-TW" i="1" dirty="0">
                        <a:latin typeface="Cambria Math" panose="02040503050406030204" pitchFamily="18" charset="0"/>
                      </a:rPr>
                      <m:t>𝑂</m:t>
                    </m:r>
                    <m:r>
                      <a:rPr lang="en-US" altLang="zh-TW" i="1" dirty="0">
                        <a:latin typeface="Cambria Math" panose="02040503050406030204" pitchFamily="18" charset="0"/>
                      </a:rPr>
                      <m:t>(</m:t>
                    </m:r>
                    <m:sSup>
                      <m:sSupPr>
                        <m:ctrlPr>
                          <a:rPr lang="en-US" altLang="zh-TW" i="1" dirty="0">
                            <a:latin typeface="Cambria Math" panose="02040503050406030204" pitchFamily="18" charset="0"/>
                          </a:rPr>
                        </m:ctrlPr>
                      </m:sSupPr>
                      <m:e>
                        <m:r>
                          <a:rPr lang="zh-TW" altLang="en-US" i="1" dirty="0">
                            <a:latin typeface="Cambria Math" panose="02040503050406030204" pitchFamily="18" charset="0"/>
                          </a:rPr>
                          <m:t>𝜀</m:t>
                        </m:r>
                      </m:e>
                      <m:sup>
                        <m:r>
                          <a:rPr lang="en-US" altLang="zh-TW" i="1" dirty="0">
                            <a:latin typeface="Cambria Math" panose="02040503050406030204" pitchFamily="18" charset="0"/>
                          </a:rPr>
                          <m:t>−</m:t>
                        </m:r>
                        <m:r>
                          <a:rPr lang="en-US" altLang="zh-TW" b="0" i="1" dirty="0" smtClean="0">
                            <a:latin typeface="Cambria Math" panose="02040503050406030204" pitchFamily="18" charset="0"/>
                          </a:rPr>
                          <m:t>1</m:t>
                        </m:r>
                      </m:sup>
                    </m:sSup>
                    <m:r>
                      <a:rPr lang="en-US" altLang="zh-TW" i="1" dirty="0">
                        <a:latin typeface="Cambria Math" panose="02040503050406030204" pitchFamily="18" charset="0"/>
                      </a:rPr>
                      <m:t>𝑛</m:t>
                    </m:r>
                    <m:sSup>
                      <m:sSupPr>
                        <m:ctrlPr>
                          <a:rPr lang="en-US" altLang="zh-TW" i="1" dirty="0">
                            <a:latin typeface="Cambria Math" panose="02040503050406030204" pitchFamily="18" charset="0"/>
                          </a:rPr>
                        </m:ctrlPr>
                      </m:sSupPr>
                      <m:e>
                        <m:r>
                          <m:rPr>
                            <m:sty m:val="p"/>
                          </m:rPr>
                          <a:rPr lang="en-US" altLang="zh-TW" i="1" dirty="0">
                            <a:latin typeface="Cambria Math" panose="02040503050406030204" pitchFamily="18" charset="0"/>
                          </a:rPr>
                          <m:t>log</m:t>
                        </m:r>
                      </m:e>
                      <m:sup>
                        <m:r>
                          <a:rPr lang="en-US" altLang="zh-TW" b="0" i="1" dirty="0" smtClean="0">
                            <a:latin typeface="Cambria Math" panose="02040503050406030204" pitchFamily="18" charset="0"/>
                          </a:rPr>
                          <m:t>2</m:t>
                        </m:r>
                      </m:sup>
                    </m:sSup>
                    <m:r>
                      <a:rPr lang="en-US" altLang="zh-TW" i="1" dirty="0">
                        <a:latin typeface="Cambria Math" panose="02040503050406030204" pitchFamily="18" charset="0"/>
                      </a:rPr>
                      <m:t>𝑛</m:t>
                    </m:r>
                    <m:r>
                      <a:rPr lang="en-US" altLang="zh-TW" i="1" dirty="0">
                        <a:latin typeface="Cambria Math" panose="02040503050406030204" pitchFamily="18" charset="0"/>
                      </a:rPr>
                      <m:t>)</m:t>
                    </m:r>
                  </m:oMath>
                </a14:m>
                <a:r>
                  <a:rPr lang="en-US" altLang="zh-TW" dirty="0"/>
                  <a:t> </a:t>
                </a:r>
                <a:r>
                  <a:rPr lang="en-US" altLang="zh-TW" dirty="0" smtClean="0"/>
                  <a:t>space</a:t>
                </a:r>
              </a:p>
              <a:p>
                <a:endParaRPr lang="en-US" altLang="zh-TW" dirty="0" smtClean="0"/>
              </a:p>
              <a:p>
                <a:endParaRPr lang="en-US" altLang="zh-TW" dirty="0"/>
              </a:p>
              <a:p>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3"/>
                <a:ext cx="9601196" cy="3824655"/>
              </a:xfrm>
              <a:blipFill>
                <a:blip r:embed="rId2"/>
                <a:stretch>
                  <a:fillRect l="-1144" t="-27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090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096432"/>
            <a:ext cx="9601196" cy="1303867"/>
          </a:xfrm>
        </p:spPr>
        <p:txBody>
          <a:bodyPr>
            <a:normAutofit fontScale="90000"/>
          </a:bodyPr>
          <a:lstStyle/>
          <a:p>
            <a:r>
              <a:rPr lang="en-US" altLang="zh-TW" dirty="0"/>
              <a:t>Graph Streaming Algorithms: </a:t>
            </a:r>
            <a:r>
              <a:rPr lang="en-US" altLang="zh-TW" dirty="0" smtClean="0"/>
              <a:t>Future Directions</a:t>
            </a:r>
            <a:endParaRPr lang="zh-TW" altLang="en-US" dirty="0"/>
          </a:p>
        </p:txBody>
      </p:sp>
      <p:sp>
        <p:nvSpPr>
          <p:cNvPr id="3" name="內容版面配置區 2"/>
          <p:cNvSpPr>
            <a:spLocks noGrp="1"/>
          </p:cNvSpPr>
          <p:nvPr>
            <p:ph idx="1"/>
          </p:nvPr>
        </p:nvSpPr>
        <p:spPr>
          <a:xfrm>
            <a:off x="1295401" y="2400299"/>
            <a:ext cx="9601196" cy="3475569"/>
          </a:xfrm>
        </p:spPr>
        <p:txBody>
          <a:bodyPr/>
          <a:lstStyle/>
          <a:p>
            <a:r>
              <a:rPr lang="en-US" altLang="zh-TW" dirty="0"/>
              <a:t>Directed </a:t>
            </a:r>
            <a:r>
              <a:rPr lang="en-US" altLang="zh-TW" dirty="0" smtClean="0"/>
              <a:t>Graphs</a:t>
            </a:r>
            <a:endParaRPr lang="en-US" altLang="zh-TW" dirty="0"/>
          </a:p>
          <a:p>
            <a:r>
              <a:rPr lang="en-US" altLang="zh-TW" dirty="0"/>
              <a:t>Communication </a:t>
            </a:r>
            <a:r>
              <a:rPr lang="en-US" altLang="zh-TW" dirty="0" smtClean="0"/>
              <a:t>Complexity</a:t>
            </a:r>
          </a:p>
          <a:p>
            <a:r>
              <a:rPr lang="en-US" altLang="zh-TW" dirty="0" smtClean="0"/>
              <a:t>(Random) Stream Ordering</a:t>
            </a:r>
          </a:p>
          <a:p>
            <a:r>
              <a:rPr lang="en-US" altLang="zh-TW" dirty="0"/>
              <a:t>More or Less </a:t>
            </a:r>
            <a:r>
              <a:rPr lang="en-US" altLang="zh-TW" dirty="0" smtClean="0"/>
              <a:t>Space</a:t>
            </a:r>
          </a:p>
          <a:p>
            <a:endParaRPr lang="en-US" altLang="zh-TW" dirty="0" smtClean="0"/>
          </a:p>
          <a:p>
            <a:endParaRPr lang="zh-TW" altLang="en-US" dirty="0"/>
          </a:p>
        </p:txBody>
      </p:sp>
    </p:spTree>
    <p:extLst>
      <p:ext uri="{BB962C8B-B14F-4D97-AF65-F5344CB8AC3E}">
        <p14:creationId xmlns:p14="http://schemas.microsoft.com/office/powerpoint/2010/main" val="122824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Stream Models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5"/>
                <a:ext cx="9601196" cy="3824653"/>
              </a:xfrm>
            </p:spPr>
            <p:txBody>
              <a:bodyPr>
                <a:normAutofit fontScale="92500" lnSpcReduction="10000"/>
              </a:bodyPr>
              <a:lstStyle/>
              <a:p>
                <a:r>
                  <a:rPr lang="en-US" altLang="zh-TW" dirty="0" smtClean="0"/>
                  <a:t>Input stream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𝑎</m:t>
                        </m:r>
                      </m:e>
                      <m:sub>
                        <m:r>
                          <a:rPr lang="en-US" altLang="zh-TW" b="0" i="1" dirty="0" smtClean="0">
                            <a:latin typeface="Cambria Math" panose="02040503050406030204" pitchFamily="18" charset="0"/>
                          </a:rPr>
                          <m:t>1</m:t>
                        </m:r>
                      </m:sub>
                    </m:sSub>
                    <m:r>
                      <a:rPr lang="en-US" altLang="zh-TW"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𝑎</m:t>
                        </m:r>
                      </m:e>
                      <m:sub>
                        <m:r>
                          <a:rPr lang="en-US" altLang="zh-TW" b="0" i="1" dirty="0" smtClean="0">
                            <a:latin typeface="Cambria Math" panose="02040503050406030204" pitchFamily="18" charset="0"/>
                          </a:rPr>
                          <m:t>2</m:t>
                        </m:r>
                      </m:sub>
                    </m:sSub>
                    <m:r>
                      <a:rPr lang="en-US" altLang="zh-TW" i="1" dirty="0" smtClean="0">
                        <a:latin typeface="Cambria Math" panose="02040503050406030204" pitchFamily="18" charset="0"/>
                      </a:rPr>
                      <m:t>, . . .</m:t>
                    </m:r>
                  </m:oMath>
                </a14:m>
                <a:r>
                  <a:rPr lang="en-US" altLang="zh-TW" dirty="0" smtClean="0"/>
                  <a:t> </a:t>
                </a:r>
                <a:r>
                  <a:rPr lang="en-US" altLang="zh-TW" dirty="0"/>
                  <a:t>arrives </a:t>
                </a:r>
                <a:r>
                  <a:rPr lang="en-US" altLang="zh-TW" dirty="0" smtClean="0"/>
                  <a:t>sequentially and a signal </a:t>
                </a:r>
                <a14:m>
                  <m:oMath xmlns:m="http://schemas.openxmlformats.org/officeDocument/2006/math">
                    <m:r>
                      <a:rPr lang="en-US" altLang="zh-TW" b="1" i="0" smtClean="0">
                        <a:latin typeface="Cambria Math" panose="02040503050406030204" pitchFamily="18" charset="0"/>
                      </a:rPr>
                      <m:t>𝐀</m:t>
                    </m:r>
                    <m:r>
                      <a:rPr lang="en-US" altLang="zh-TW" b="0" i="0" smtClean="0">
                        <a:latin typeface="Cambria Math" panose="02040503050406030204" pitchFamily="18" charset="0"/>
                      </a:rPr>
                      <m:t>:[1,</m:t>
                    </m:r>
                    <m:r>
                      <a:rPr lang="en-US" altLang="zh-TW" b="0" i="1" smtClean="0">
                        <a:latin typeface="Cambria Math" panose="02040503050406030204" pitchFamily="18" charset="0"/>
                      </a:rPr>
                      <m:t>𝑁</m:t>
                    </m:r>
                    <m:r>
                      <a:rPr lang="en-US" altLang="zh-TW" b="0" i="0"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ℝ</m:t>
                    </m:r>
                  </m:oMath>
                </a14:m>
                <a:endParaRPr lang="en-US" altLang="zh-TW" b="1" dirty="0"/>
              </a:p>
              <a:p>
                <a:pPr lvl="1"/>
                <a:r>
                  <a:rPr lang="en-US" altLang="zh-TW" dirty="0" smtClean="0"/>
                  <a:t>Time Series Model: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𝑎</m:t>
                        </m:r>
                      </m:e>
                      <m:sub>
                        <m:r>
                          <a:rPr lang="en-US" altLang="zh-TW" b="0" i="1" dirty="0" smtClean="0">
                            <a:latin typeface="Cambria Math" panose="02040503050406030204" pitchFamily="18" charset="0"/>
                          </a:rPr>
                          <m:t>𝑖</m:t>
                        </m:r>
                      </m:sub>
                    </m:sSub>
                    <m:r>
                      <a:rPr lang="en-US" altLang="zh-TW" b="0" i="1" dirty="0" smtClean="0">
                        <a:latin typeface="Cambria Math" panose="02040503050406030204" pitchFamily="18" charset="0"/>
                      </a:rPr>
                      <m:t>=</m:t>
                    </m:r>
                    <m:r>
                      <a:rPr lang="en-US" altLang="zh-TW" b="1">
                        <a:latin typeface="Cambria Math" panose="02040503050406030204" pitchFamily="18" charset="0"/>
                      </a:rPr>
                      <m:t>𝐀</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i</m:t>
                    </m:r>
                    <m:r>
                      <a:rPr lang="en-US" altLang="zh-TW" b="0" i="0" smtClean="0">
                        <a:latin typeface="Cambria Math" panose="02040503050406030204" pitchFamily="18" charset="0"/>
                      </a:rPr>
                      <m:t>]</m:t>
                    </m:r>
                  </m:oMath>
                </a14:m>
                <a:endParaRPr lang="en-US" altLang="zh-TW" dirty="0" smtClean="0"/>
              </a:p>
              <a:p>
                <a:pPr lvl="2"/>
                <a:r>
                  <a:rPr lang="en-US" altLang="zh-TW" dirty="0" smtClean="0"/>
                  <a:t>Traffic at an IP link, volume of trades</a:t>
                </a:r>
              </a:p>
              <a:p>
                <a:pPr lvl="1"/>
                <a:r>
                  <a:rPr lang="en-US" altLang="zh-TW" dirty="0"/>
                  <a:t>Cash Register </a:t>
                </a:r>
                <a:r>
                  <a:rPr lang="en-US" altLang="zh-TW" dirty="0" smtClean="0"/>
                  <a:t>Model: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𝑎</m:t>
                        </m:r>
                      </m:e>
                      <m:sub>
                        <m:r>
                          <a:rPr lang="en-US" altLang="zh-TW" i="1" dirty="0">
                            <a:latin typeface="Cambria Math" panose="02040503050406030204" pitchFamily="18" charset="0"/>
                          </a:rPr>
                          <m:t>𝑖</m:t>
                        </m:r>
                      </m:sub>
                    </m:sSub>
                    <m:r>
                      <a:rPr lang="en-US" altLang="zh-TW" b="0" i="1" dirty="0" smtClean="0">
                        <a:latin typeface="Cambria Math" panose="02040503050406030204" pitchFamily="18" charset="0"/>
                      </a:rPr>
                      <m:t>=</m:t>
                    </m:r>
                    <m:d>
                      <m:dPr>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𝑗</m:t>
                        </m:r>
                        <m:r>
                          <a:rPr lang="en-US" altLang="zh-TW" b="0"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𝐼</m:t>
                            </m:r>
                          </m:e>
                          <m:sub>
                            <m:r>
                              <a:rPr lang="en-US" altLang="zh-TW" b="0" i="1" dirty="0" smtClean="0">
                                <a:latin typeface="Cambria Math" panose="02040503050406030204" pitchFamily="18" charset="0"/>
                              </a:rPr>
                              <m:t>𝑖</m:t>
                            </m:r>
                          </m:sub>
                        </m:sSub>
                      </m:e>
                    </m:d>
                    <m:r>
                      <a:rPr lang="en-US" altLang="zh-TW" b="0" i="1" dirty="0" smtClean="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b="1" i="0" dirty="0" smtClean="0">
                            <a:latin typeface="Cambria Math" panose="02040503050406030204" pitchFamily="18" charset="0"/>
                          </a:rPr>
                          <m:t>𝐀</m:t>
                        </m:r>
                      </m:e>
                      <m:sub>
                        <m:r>
                          <a:rPr lang="en-US" altLang="zh-TW" b="0" i="1" dirty="0" smtClean="0">
                            <a:latin typeface="Cambria Math" panose="02040503050406030204" pitchFamily="18" charset="0"/>
                          </a:rPr>
                          <m:t>𝑖</m:t>
                        </m:r>
                      </m:sub>
                    </m:sSub>
                    <m:d>
                      <m:dPr>
                        <m:begChr m:val="["/>
                        <m:endChr m:val="]"/>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𝑗</m:t>
                        </m:r>
                      </m:e>
                    </m:d>
                    <m:r>
                      <a:rPr lang="en-US" altLang="zh-TW" b="0"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b="1" dirty="0">
                            <a:latin typeface="Cambria Math" panose="02040503050406030204" pitchFamily="18" charset="0"/>
                          </a:rPr>
                          <m:t>𝐀</m:t>
                        </m:r>
                      </m:e>
                      <m:sub>
                        <m:r>
                          <a:rPr lang="en-US" altLang="zh-TW" i="1" dirty="0">
                            <a:latin typeface="Cambria Math" panose="02040503050406030204" pitchFamily="18" charset="0"/>
                          </a:rPr>
                          <m:t>𝑖</m:t>
                        </m:r>
                        <m:r>
                          <a:rPr lang="en-US" altLang="zh-TW" b="0" i="1" dirty="0" smtClean="0">
                            <a:latin typeface="Cambria Math" panose="02040503050406030204" pitchFamily="18" charset="0"/>
                          </a:rPr>
                          <m:t>−1</m:t>
                        </m:r>
                      </m:sub>
                    </m:sSub>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r>
                      <a:rPr lang="en-US" altLang="zh-TW" b="0"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i="1" dirty="0">
                            <a:latin typeface="Cambria Math" panose="02040503050406030204" pitchFamily="18" charset="0"/>
                          </a:rPr>
                          <m:t>𝑖</m:t>
                        </m:r>
                      </m:sub>
                    </m:sSub>
                    <m:r>
                      <a:rPr lang="en-US" altLang="zh-TW" b="0"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i="1" dirty="0">
                            <a:latin typeface="Cambria Math" panose="02040503050406030204" pitchFamily="18" charset="0"/>
                          </a:rPr>
                          <m:t>𝑖</m:t>
                        </m:r>
                      </m:sub>
                    </m:sSub>
                    <m:r>
                      <a:rPr lang="en-US" altLang="zh-TW"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0</m:t>
                    </m:r>
                  </m:oMath>
                </a14:m>
                <a:endParaRPr lang="en-US" altLang="zh-TW" dirty="0" smtClean="0"/>
              </a:p>
              <a:p>
                <a:pPr lvl="2"/>
                <a:r>
                  <a:rPr lang="en-US" altLang="zh-TW" dirty="0" smtClean="0"/>
                  <a:t>Monitoring </a:t>
                </a:r>
                <a:r>
                  <a:rPr lang="en-US" altLang="zh-TW" dirty="0"/>
                  <a:t>IP addresses that access a web </a:t>
                </a:r>
                <a:r>
                  <a:rPr lang="en-US" altLang="zh-TW" dirty="0" smtClean="0"/>
                  <a:t>server</a:t>
                </a:r>
              </a:p>
              <a:p>
                <a:pPr lvl="2"/>
                <a:r>
                  <a:rPr lang="en-US" altLang="zh-TW" dirty="0"/>
                  <a:t>S</a:t>
                </a:r>
                <a:r>
                  <a:rPr lang="en-US" altLang="zh-TW" dirty="0" smtClean="0"/>
                  <a:t>ource </a:t>
                </a:r>
                <a:r>
                  <a:rPr lang="en-US" altLang="zh-TW" dirty="0"/>
                  <a:t>IP addresses that send packets over a link</a:t>
                </a:r>
                <a:endParaRPr lang="en-US" altLang="zh-TW" dirty="0" smtClean="0"/>
              </a:p>
              <a:p>
                <a:pPr lvl="1"/>
                <a:r>
                  <a:rPr lang="en-US" altLang="zh-TW" dirty="0"/>
                  <a:t>Turnstile </a:t>
                </a:r>
                <a:r>
                  <a:rPr lang="en-US" altLang="zh-TW" dirty="0" smtClean="0"/>
                  <a:t>Model: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𝑎</m:t>
                        </m:r>
                      </m:e>
                      <m:sub>
                        <m:r>
                          <a:rPr lang="en-US" altLang="zh-TW" i="1" dirty="0">
                            <a:latin typeface="Cambria Math" panose="02040503050406030204" pitchFamily="18" charset="0"/>
                          </a:rPr>
                          <m:t>𝑖</m:t>
                        </m:r>
                      </m:sub>
                    </m:sSub>
                    <m:r>
                      <a:rPr lang="en-US" altLang="zh-TW" i="1" dirty="0">
                        <a:latin typeface="Cambria Math" panose="02040503050406030204" pitchFamily="18" charset="0"/>
                      </a:rPr>
                      <m:t>=</m:t>
                    </m:r>
                    <m:d>
                      <m:dPr>
                        <m:ctrlPr>
                          <a:rPr lang="en-US" altLang="zh-TW" i="1" dirty="0">
                            <a:latin typeface="Cambria Math" panose="02040503050406030204" pitchFamily="18" charset="0"/>
                          </a:rPr>
                        </m:ctrlPr>
                      </m:dPr>
                      <m:e>
                        <m:r>
                          <a:rPr lang="en-US" altLang="zh-TW" i="1" dirty="0">
                            <a:latin typeface="Cambria Math" panose="02040503050406030204" pitchFamily="18" charset="0"/>
                          </a:rPr>
                          <m:t>𝑗</m:t>
                        </m:r>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𝑈</m:t>
                            </m:r>
                          </m:e>
                          <m:sub>
                            <m:r>
                              <a:rPr lang="en-US" altLang="zh-TW" i="1" dirty="0">
                                <a:latin typeface="Cambria Math" panose="02040503050406030204" pitchFamily="18" charset="0"/>
                              </a:rPr>
                              <m:t>𝑖</m:t>
                            </m:r>
                          </m:sub>
                        </m:sSub>
                      </m:e>
                    </m:d>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b="1" dirty="0">
                            <a:latin typeface="Cambria Math" panose="02040503050406030204" pitchFamily="18" charset="0"/>
                          </a:rPr>
                          <m:t>𝐀</m:t>
                        </m:r>
                      </m:e>
                      <m:sub>
                        <m:r>
                          <a:rPr lang="en-US" altLang="zh-TW" i="1" dirty="0">
                            <a:latin typeface="Cambria Math" panose="02040503050406030204" pitchFamily="18" charset="0"/>
                          </a:rPr>
                          <m:t>𝑖</m:t>
                        </m:r>
                      </m:sub>
                    </m:sSub>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b="1" dirty="0">
                            <a:latin typeface="Cambria Math" panose="02040503050406030204" pitchFamily="18" charset="0"/>
                          </a:rPr>
                          <m:t>𝐀</m:t>
                        </m:r>
                      </m:e>
                      <m:sub>
                        <m:r>
                          <a:rPr lang="en-US" altLang="zh-TW" i="1" dirty="0">
                            <a:latin typeface="Cambria Math" panose="02040503050406030204" pitchFamily="18" charset="0"/>
                          </a:rPr>
                          <m:t>𝑖</m:t>
                        </m:r>
                        <m:r>
                          <a:rPr lang="en-US" altLang="zh-TW" i="1" dirty="0">
                            <a:latin typeface="Cambria Math" panose="02040503050406030204" pitchFamily="18" charset="0"/>
                          </a:rPr>
                          <m:t>−1</m:t>
                        </m:r>
                      </m:sub>
                    </m:sSub>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𝑈</m:t>
                        </m:r>
                      </m:e>
                      <m:sub>
                        <m:r>
                          <a:rPr lang="en-US" altLang="zh-TW" i="1" dirty="0">
                            <a:latin typeface="Cambria Math" panose="02040503050406030204" pitchFamily="18" charset="0"/>
                          </a:rPr>
                          <m:t>𝑖</m:t>
                        </m:r>
                      </m:sub>
                    </m:sSub>
                  </m:oMath>
                </a14:m>
                <a:endParaRPr lang="en-US" altLang="zh-TW" dirty="0" smtClean="0"/>
              </a:p>
              <a:p>
                <a:pPr lvl="2"/>
                <a:r>
                  <a:rPr lang="en-US" altLang="zh-TW" dirty="0" smtClean="0"/>
                  <a:t>Inspired </a:t>
                </a:r>
                <a:r>
                  <a:rPr lang="en-US" altLang="zh-TW" dirty="0"/>
                  <a:t>by a busy NY subway train station where the turnstile keeps track of people arriving and departing continuously</a:t>
                </a:r>
              </a:p>
              <a:p>
                <a:r>
                  <a:rPr lang="en-US" altLang="zh-TW" dirty="0"/>
                  <a:t>Generality: </a:t>
                </a:r>
                <a:r>
                  <a:rPr lang="en-US" altLang="zh-TW" dirty="0" smtClean="0"/>
                  <a:t>Turnstile&gt;Cash Register&gt;Time Series</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5"/>
                <a:ext cx="9601196" cy="3824653"/>
              </a:xfrm>
              <a:blipFill>
                <a:blip r:embed="rId2"/>
                <a:stretch>
                  <a:fillRect l="-953" t="-3030" r="-191" b="-15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7800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Stream Models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Different performance measures</a:t>
                </a:r>
              </a:p>
              <a:p>
                <a:pPr lvl="1"/>
                <a:r>
                  <a:rPr lang="en-US" altLang="zh-TW" dirty="0"/>
                  <a:t>Processing time per </a:t>
                </a:r>
                <a:r>
                  <a:rPr lang="en-US" altLang="zh-TW" dirty="0" smtClean="0"/>
                  <a:t>item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𝑖</m:t>
                        </m:r>
                      </m:sub>
                    </m:sSub>
                  </m:oMath>
                </a14:m>
                <a:r>
                  <a:rPr lang="en-US" altLang="zh-TW" dirty="0" smtClean="0"/>
                  <a:t> in </a:t>
                </a:r>
                <a:r>
                  <a:rPr lang="en-US" altLang="zh-TW" dirty="0"/>
                  <a:t>the stream</a:t>
                </a:r>
                <a:r>
                  <a:rPr lang="en-US" altLang="zh-TW" dirty="0" smtClean="0"/>
                  <a:t>.</a:t>
                </a:r>
              </a:p>
              <a:p>
                <a:pPr lvl="1"/>
                <a:r>
                  <a:rPr lang="en-US" altLang="zh-TW" dirty="0" smtClean="0"/>
                  <a:t>Storage space </a:t>
                </a:r>
                <a:r>
                  <a:rPr lang="en-US" altLang="zh-TW" dirty="0"/>
                  <a:t>used to store the data structure on </a:t>
                </a:r>
                <a14:m>
                  <m:oMath xmlns:m="http://schemas.openxmlformats.org/officeDocument/2006/math">
                    <m:sSub>
                      <m:sSubPr>
                        <m:ctrlPr>
                          <a:rPr lang="en-US" altLang="zh-TW" i="1" dirty="0" smtClean="0">
                            <a:latin typeface="Cambria Math" panose="02040503050406030204" pitchFamily="18" charset="0"/>
                          </a:rPr>
                        </m:ctrlPr>
                      </m:sSubPr>
                      <m:e>
                        <m:r>
                          <a:rPr lang="en-US" altLang="zh-TW" b="1" i="0" dirty="0">
                            <a:latin typeface="Cambria Math" panose="02040503050406030204" pitchFamily="18" charset="0"/>
                          </a:rPr>
                          <m:t>𝐀</m:t>
                        </m:r>
                      </m:e>
                      <m:sub>
                        <m:r>
                          <a:rPr lang="en-US" altLang="zh-TW" i="1" dirty="0">
                            <a:latin typeface="Cambria Math" panose="02040503050406030204" pitchFamily="18" charset="0"/>
                          </a:rPr>
                          <m:t>𝑡</m:t>
                        </m:r>
                      </m:sub>
                    </m:sSub>
                  </m:oMath>
                </a14:m>
                <a:r>
                  <a:rPr lang="en-US" altLang="zh-TW" dirty="0"/>
                  <a:t> </a:t>
                </a:r>
                <a:r>
                  <a:rPr lang="en-US" altLang="zh-TW" dirty="0" err="1"/>
                  <a:t>at</a:t>
                </a:r>
                <a:r>
                  <a:rPr lang="en-US" altLang="zh-TW" dirty="0"/>
                  <a:t> time </a:t>
                </a:r>
                <a14:m>
                  <m:oMath xmlns:m="http://schemas.openxmlformats.org/officeDocument/2006/math">
                    <m:r>
                      <a:rPr lang="en-US" altLang="zh-TW" i="1" dirty="0" smtClean="0">
                        <a:latin typeface="Cambria Math" panose="02040503050406030204" pitchFamily="18" charset="0"/>
                      </a:rPr>
                      <m:t>𝑡</m:t>
                    </m:r>
                  </m:oMath>
                </a14:m>
                <a:r>
                  <a:rPr lang="en-US" altLang="zh-TW" dirty="0" smtClean="0"/>
                  <a:t>.</a:t>
                </a:r>
              </a:p>
              <a:p>
                <a:pPr lvl="1"/>
                <a:r>
                  <a:rPr lang="en-US" altLang="zh-TW" dirty="0" smtClean="0"/>
                  <a:t>Compute time </a:t>
                </a:r>
                <a:r>
                  <a:rPr lang="en-US" altLang="zh-TW" dirty="0"/>
                  <a:t>needed to compute functions on </a:t>
                </a:r>
                <a14:m>
                  <m:oMath xmlns:m="http://schemas.openxmlformats.org/officeDocument/2006/math">
                    <m:r>
                      <a:rPr lang="en-US" altLang="zh-TW" b="1" i="0" dirty="0" smtClean="0">
                        <a:latin typeface="Cambria Math" panose="02040503050406030204" pitchFamily="18" charset="0"/>
                      </a:rPr>
                      <m:t>𝐀</m:t>
                    </m:r>
                  </m:oMath>
                </a14:m>
                <a:r>
                  <a:rPr lang="en-US" altLang="zh-TW" dirty="0" smtClean="0"/>
                  <a:t>.</a:t>
                </a:r>
              </a:p>
              <a:p>
                <a:r>
                  <a:rPr lang="en-US" altLang="zh-TW" dirty="0"/>
                  <a:t>Expected: At any time </a:t>
                </a:r>
                <a14:m>
                  <m:oMath xmlns:m="http://schemas.openxmlformats.org/officeDocument/2006/math">
                    <m:r>
                      <a:rPr lang="en-US" altLang="zh-TW" i="1" dirty="0" smtClean="0">
                        <a:latin typeface="Cambria Math" panose="02040503050406030204" pitchFamily="18" charset="0"/>
                      </a:rPr>
                      <m:t>𝑡</m:t>
                    </m:r>
                  </m:oMath>
                </a14:m>
                <a:r>
                  <a:rPr lang="en-US" altLang="zh-TW" dirty="0"/>
                  <a:t> in the data stream, we would like the per-item processing time, storage as well as the computing time to be simultaneously </a:t>
                </a:r>
                <a14:m>
                  <m:oMath xmlns:m="http://schemas.openxmlformats.org/officeDocument/2006/math">
                    <m:r>
                      <a:rPr lang="en-US" altLang="zh-TW" i="1" dirty="0" smtClean="0">
                        <a:latin typeface="Cambria Math" panose="02040503050406030204" pitchFamily="18" charset="0"/>
                      </a:rPr>
                      <m:t>𝑜</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𝑁</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𝑡</m:t>
                    </m:r>
                    <m:r>
                      <a:rPr lang="en-US" altLang="zh-TW" i="1" dirty="0" smtClean="0">
                        <a:latin typeface="Cambria Math" panose="02040503050406030204" pitchFamily="18" charset="0"/>
                      </a:rPr>
                      <m:t>)</m:t>
                    </m:r>
                  </m:oMath>
                </a14:m>
                <a:r>
                  <a:rPr lang="en-US" altLang="zh-TW" dirty="0"/>
                  <a:t>, preferably, </a:t>
                </a:r>
                <a14:m>
                  <m:oMath xmlns:m="http://schemas.openxmlformats.org/officeDocument/2006/math">
                    <m:r>
                      <m:rPr>
                        <m:sty m:val="p"/>
                      </m:rPr>
                      <a:rPr lang="en-US" altLang="zh-TW" i="0" dirty="0" smtClean="0">
                        <a:latin typeface="Cambria Math" panose="02040503050406030204" pitchFamily="18" charset="0"/>
                      </a:rPr>
                      <m:t>polylog</m:t>
                    </m:r>
                    <m:r>
                      <a:rPr lang="en-US" altLang="zh-TW" i="1" dirty="0">
                        <a:latin typeface="Cambria Math" panose="02040503050406030204" pitchFamily="18" charset="0"/>
                      </a:rPr>
                      <m:t>(</m:t>
                    </m:r>
                    <m:r>
                      <a:rPr lang="en-US" altLang="zh-TW" i="1" dirty="0">
                        <a:latin typeface="Cambria Math" panose="02040503050406030204" pitchFamily="18" charset="0"/>
                      </a:rPr>
                      <m:t>𝑁</m:t>
                    </m:r>
                    <m:r>
                      <a:rPr lang="en-US" altLang="zh-TW" i="1" dirty="0">
                        <a:latin typeface="Cambria Math" panose="02040503050406030204" pitchFamily="18" charset="0"/>
                      </a:rPr>
                      <m:t>, </m:t>
                    </m:r>
                    <m:r>
                      <a:rPr lang="en-US" altLang="zh-TW" i="1" dirty="0">
                        <a:latin typeface="Cambria Math" panose="02040503050406030204" pitchFamily="18" charset="0"/>
                      </a:rPr>
                      <m:t>𝑡</m:t>
                    </m:r>
                    <m:r>
                      <a:rPr lang="en-US" altLang="zh-TW" i="1" dirty="0">
                        <a:latin typeface="Cambria Math" panose="02040503050406030204" pitchFamily="18" charset="0"/>
                      </a:rPr>
                      <m:t>)</m:t>
                    </m:r>
                  </m:oMath>
                </a14:m>
                <a:r>
                  <a:rPr lang="en-US" altLang="zh-TW" dirty="0"/>
                  <a:t>.</a:t>
                </a:r>
                <a:endParaRPr lang="en-US" altLang="zh-TW" dirty="0" smtClean="0"/>
              </a:p>
              <a:p>
                <a:endParaRPr lang="en-US" altLang="zh-TW" dirty="0" smtClean="0"/>
              </a:p>
              <a:p>
                <a:pPr lvl="1"/>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144" t="-293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199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Motivating Scenario</a:t>
            </a:r>
            <a:r>
              <a:rPr lang="zh-TW" altLang="en-US" dirty="0" smtClean="0"/>
              <a:t>－</a:t>
            </a:r>
            <a:r>
              <a:rPr lang="en-US" altLang="zh-TW" dirty="0" smtClean="0"/>
              <a:t>Internet</a:t>
            </a:r>
            <a:endParaRPr lang="zh-TW" altLang="en-US" dirty="0"/>
          </a:p>
        </p:txBody>
      </p:sp>
      <p:sp>
        <p:nvSpPr>
          <p:cNvPr id="3" name="內容版面配置區 2"/>
          <p:cNvSpPr>
            <a:spLocks noGrp="1"/>
          </p:cNvSpPr>
          <p:nvPr>
            <p:ph idx="1"/>
          </p:nvPr>
        </p:nvSpPr>
        <p:spPr/>
        <p:txBody>
          <a:bodyPr>
            <a:normAutofit/>
          </a:bodyPr>
          <a:lstStyle/>
          <a:p>
            <a:r>
              <a:rPr lang="en-US" altLang="zh-TW" dirty="0"/>
              <a:t>1. P</a:t>
            </a:r>
            <a:r>
              <a:rPr lang="en-US" altLang="zh-TW" dirty="0" smtClean="0"/>
              <a:t>acket </a:t>
            </a:r>
            <a:r>
              <a:rPr lang="en-US" altLang="zh-TW" dirty="0"/>
              <a:t>log: each IP packet has a header that contains source and destination IP addresses, ports, etc</a:t>
            </a:r>
            <a:r>
              <a:rPr lang="en-US" altLang="zh-TW" dirty="0" smtClean="0"/>
              <a:t>.</a:t>
            </a:r>
          </a:p>
          <a:p>
            <a:r>
              <a:rPr lang="en-US" altLang="zh-TW" dirty="0" smtClean="0"/>
              <a:t>2</a:t>
            </a:r>
            <a:r>
              <a:rPr lang="en-US" altLang="zh-TW" dirty="0"/>
              <a:t>. </a:t>
            </a:r>
            <a:r>
              <a:rPr lang="en-US" altLang="zh-TW" dirty="0" smtClean="0"/>
              <a:t>Flow </a:t>
            </a:r>
            <a:r>
              <a:rPr lang="en-US" altLang="zh-TW" dirty="0"/>
              <a:t>log: each flow is a collection of packets with same values for certain key attributes such as the source and destination IP addresses and the log contains cumulative information about number of bytes and packets sent, start time, end time, protocol type, etc. per flow</a:t>
            </a:r>
            <a:r>
              <a:rPr lang="en-US" altLang="zh-TW" dirty="0" smtClean="0"/>
              <a:t>.</a:t>
            </a:r>
          </a:p>
          <a:p>
            <a:r>
              <a:rPr lang="en-US" altLang="zh-TW" dirty="0" smtClean="0"/>
              <a:t>3</a:t>
            </a:r>
            <a:r>
              <a:rPr lang="en-US" altLang="zh-TW" dirty="0"/>
              <a:t>. </a:t>
            </a:r>
            <a:r>
              <a:rPr lang="en-US" altLang="zh-TW" dirty="0" smtClean="0"/>
              <a:t>SNMP log: the </a:t>
            </a:r>
            <a:r>
              <a:rPr lang="en-US" altLang="zh-TW" dirty="0"/>
              <a:t>aggregate data of the number of bytes sent over each link every few minutes.</a:t>
            </a:r>
            <a:endParaRPr lang="zh-TW" altLang="en-US" dirty="0"/>
          </a:p>
        </p:txBody>
      </p:sp>
    </p:spTree>
    <p:extLst>
      <p:ext uri="{BB962C8B-B14F-4D97-AF65-F5344CB8AC3E}">
        <p14:creationId xmlns:p14="http://schemas.microsoft.com/office/powerpoint/2010/main" val="1960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05225"/>
            <a:ext cx="9601196" cy="1303867"/>
          </a:xfrm>
        </p:spPr>
        <p:txBody>
          <a:bodyPr/>
          <a:lstStyle/>
          <a:p>
            <a:r>
              <a:rPr lang="en-US" altLang="zh-TW" dirty="0" smtClean="0"/>
              <a:t>Motivating Scenario</a:t>
            </a:r>
            <a:r>
              <a:rPr lang="zh-TW" altLang="en-US" dirty="0" smtClean="0"/>
              <a:t>－</a:t>
            </a:r>
            <a:r>
              <a:rPr lang="en-US" altLang="zh-TW" dirty="0" smtClean="0"/>
              <a:t>Internet</a:t>
            </a:r>
            <a:endParaRPr lang="zh-TW" altLang="en-US" dirty="0"/>
          </a:p>
        </p:txBody>
      </p:sp>
      <p:sp>
        <p:nvSpPr>
          <p:cNvPr id="3" name="內容版面配置區 2"/>
          <p:cNvSpPr>
            <a:spLocks noGrp="1"/>
          </p:cNvSpPr>
          <p:nvPr>
            <p:ph idx="1"/>
          </p:nvPr>
        </p:nvSpPr>
        <p:spPr>
          <a:xfrm>
            <a:off x="1295401" y="2409092"/>
            <a:ext cx="9601196" cy="3833446"/>
          </a:xfrm>
        </p:spPr>
        <p:txBody>
          <a:bodyPr>
            <a:normAutofit fontScale="70000" lnSpcReduction="20000"/>
          </a:bodyPr>
          <a:lstStyle/>
          <a:p>
            <a:r>
              <a:rPr lang="en-US" altLang="zh-TW" dirty="0"/>
              <a:t>1. How much HTTP traffic went on a link today from a given range of IP addresses? </a:t>
            </a:r>
            <a:endParaRPr lang="en-US" altLang="zh-TW" dirty="0" smtClean="0"/>
          </a:p>
          <a:p>
            <a:r>
              <a:rPr lang="en-US" altLang="zh-TW" dirty="0" smtClean="0"/>
              <a:t>2</a:t>
            </a:r>
            <a:r>
              <a:rPr lang="en-US" altLang="zh-TW" dirty="0"/>
              <a:t>. How many distinct IP addresses used a given link to send their traffic from the beginning of the day, or how many distinct IP addresses are currently using a given link on ongoing flow? </a:t>
            </a:r>
            <a:endParaRPr lang="en-US" altLang="zh-TW" dirty="0" smtClean="0"/>
          </a:p>
          <a:p>
            <a:r>
              <a:rPr lang="en-US" altLang="zh-TW" dirty="0" smtClean="0"/>
              <a:t>3</a:t>
            </a:r>
            <a:r>
              <a:rPr lang="en-US" altLang="zh-TW" dirty="0"/>
              <a:t>. What are the top k heaviest flows during the day, or currently in progress? </a:t>
            </a:r>
            <a:endParaRPr lang="en-US" altLang="zh-TW" dirty="0" smtClean="0"/>
          </a:p>
          <a:p>
            <a:r>
              <a:rPr lang="en-US" altLang="zh-TW" dirty="0" smtClean="0"/>
              <a:t>4</a:t>
            </a:r>
            <a:r>
              <a:rPr lang="en-US" altLang="zh-TW" dirty="0"/>
              <a:t>. How many flows comprised one packet only (i.e., rare flows)? Closely related to this is the question: Find TCP/IP SYN packets without matching SYNACK packets. </a:t>
            </a:r>
            <a:endParaRPr lang="en-US" altLang="zh-TW" dirty="0" smtClean="0"/>
          </a:p>
          <a:p>
            <a:r>
              <a:rPr lang="en-US" altLang="zh-TW" dirty="0" smtClean="0"/>
              <a:t>5</a:t>
            </a:r>
            <a:r>
              <a:rPr lang="en-US" altLang="zh-TW" dirty="0"/>
              <a:t>. How much of the traffic yesterday in two routers was common or similar? </a:t>
            </a:r>
            <a:endParaRPr lang="en-US" altLang="zh-TW" dirty="0" smtClean="0"/>
          </a:p>
          <a:p>
            <a:r>
              <a:rPr lang="en-US" altLang="zh-TW" dirty="0" smtClean="0"/>
              <a:t>6</a:t>
            </a:r>
            <a:r>
              <a:rPr lang="en-US" altLang="zh-TW" dirty="0"/>
              <a:t>. What are the top k correlated link pairs in a day, for a given correlation measure. In general a number of correlation measures may be suitable. Those that rely on signal analysis—wavelet, </a:t>
            </a:r>
            <a:r>
              <a:rPr lang="en-US" altLang="zh-TW" dirty="0" err="1"/>
              <a:t>fourier</a:t>
            </a:r>
            <a:r>
              <a:rPr lang="en-US" altLang="zh-TW" dirty="0"/>
              <a:t> etc.—of the traffic pattern prove effective. We will later describe algorithms for computing wavelet or </a:t>
            </a:r>
            <a:r>
              <a:rPr lang="en-US" altLang="zh-TW" dirty="0" err="1"/>
              <a:t>fourier</a:t>
            </a:r>
            <a:r>
              <a:rPr lang="en-US" altLang="zh-TW" dirty="0"/>
              <a:t> representation for data streams. </a:t>
            </a:r>
            <a:endParaRPr lang="en-US" altLang="zh-TW" dirty="0" smtClean="0"/>
          </a:p>
          <a:p>
            <a:r>
              <a:rPr lang="en-US" altLang="zh-TW" dirty="0" smtClean="0"/>
              <a:t>7</a:t>
            </a:r>
            <a:r>
              <a:rPr lang="en-US" altLang="zh-TW" dirty="0"/>
              <a:t>. For each source IP address and each five minute interval, count the number of bytes and number of packets related to HTTP transfers. This is an interesting query: how do we represent the output which is also a stream and what is a suitable approximation in this case?</a:t>
            </a:r>
            <a:endParaRPr lang="zh-TW" altLang="en-US" dirty="0"/>
          </a:p>
        </p:txBody>
      </p:sp>
    </p:spTree>
    <p:extLst>
      <p:ext uri="{BB962C8B-B14F-4D97-AF65-F5344CB8AC3E}">
        <p14:creationId xmlns:p14="http://schemas.microsoft.com/office/powerpoint/2010/main" val="204247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Other Applications for Data Stream Models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One pass, Sequential </a:t>
            </a:r>
            <a:r>
              <a:rPr lang="en-US" altLang="zh-TW" dirty="0" smtClean="0"/>
              <a:t>I/O</a:t>
            </a:r>
          </a:p>
          <a:p>
            <a:pPr lvl="1"/>
            <a:r>
              <a:rPr lang="en-US" altLang="zh-TW" dirty="0"/>
              <a:t>Programs prefer to process </a:t>
            </a:r>
            <a:r>
              <a:rPr lang="en-US" altLang="zh-TW" dirty="0" smtClean="0"/>
              <a:t>the data </a:t>
            </a:r>
            <a:r>
              <a:rPr lang="en-US" altLang="zh-TW" dirty="0"/>
              <a:t>in one (or few) scans. </a:t>
            </a:r>
            <a:endParaRPr lang="en-US" altLang="zh-TW" dirty="0" smtClean="0"/>
          </a:p>
          <a:p>
            <a:pPr lvl="2"/>
            <a:r>
              <a:rPr lang="en-US" altLang="zh-TW" dirty="0" smtClean="0"/>
              <a:t>This </a:t>
            </a:r>
            <a:r>
              <a:rPr lang="en-US" altLang="zh-TW" dirty="0"/>
              <a:t>naturally maps to the </a:t>
            </a:r>
            <a:r>
              <a:rPr lang="en-US" altLang="zh-TW" dirty="0" smtClean="0"/>
              <a:t>Time Series/Cash Register </a:t>
            </a:r>
            <a:r>
              <a:rPr lang="en-US" altLang="zh-TW" dirty="0"/>
              <a:t>data stream model of seeing data incrementally as a sequence of updates.</a:t>
            </a:r>
          </a:p>
          <a:p>
            <a:r>
              <a:rPr lang="en-US" altLang="zh-TW" dirty="0"/>
              <a:t>Monitoring database </a:t>
            </a:r>
            <a:r>
              <a:rPr lang="en-US" altLang="zh-TW" dirty="0" smtClean="0"/>
              <a:t>contents</a:t>
            </a:r>
          </a:p>
          <a:p>
            <a:pPr lvl="1"/>
            <a:r>
              <a:rPr lang="en-US" altLang="zh-TW" dirty="0"/>
              <a:t>S</a:t>
            </a:r>
            <a:r>
              <a:rPr lang="en-US" altLang="zh-TW" dirty="0" smtClean="0"/>
              <a:t>electivity </a:t>
            </a:r>
            <a:r>
              <a:rPr lang="en-US" altLang="zh-TW" dirty="0"/>
              <a:t>estimation </a:t>
            </a:r>
            <a:r>
              <a:rPr lang="en-US" altLang="zh-TW" dirty="0" smtClean="0"/>
              <a:t>problem</a:t>
            </a:r>
          </a:p>
          <a:p>
            <a:pPr lvl="2"/>
            <a:r>
              <a:rPr lang="en-US" altLang="zh-TW" dirty="0" smtClean="0"/>
              <a:t>The </a:t>
            </a:r>
            <a:r>
              <a:rPr lang="en-US" altLang="zh-TW" dirty="0"/>
              <a:t>inserts or deletes in the database are the updates in the (Turnstile model of a data) stream, and the signal is the database.</a:t>
            </a:r>
            <a:endParaRPr lang="en-US" altLang="zh-TW" dirty="0" smtClean="0"/>
          </a:p>
          <a:p>
            <a:pPr lvl="1"/>
            <a:r>
              <a:rPr lang="en-US" altLang="zh-TW" dirty="0"/>
              <a:t>A</a:t>
            </a:r>
            <a:r>
              <a:rPr lang="en-US" altLang="zh-TW" dirty="0" smtClean="0"/>
              <a:t>pproximate </a:t>
            </a:r>
            <a:r>
              <a:rPr lang="en-US" altLang="zh-TW" dirty="0"/>
              <a:t>query answering </a:t>
            </a:r>
          </a:p>
          <a:p>
            <a:pPr lvl="1"/>
            <a:r>
              <a:rPr lang="en-US" altLang="zh-TW" dirty="0"/>
              <a:t>D</a:t>
            </a:r>
            <a:r>
              <a:rPr lang="en-US" altLang="zh-TW" dirty="0" smtClean="0"/>
              <a:t>ata </a:t>
            </a:r>
            <a:r>
              <a:rPr lang="en-US" altLang="zh-TW" dirty="0"/>
              <a:t>quality monitoring</a:t>
            </a:r>
            <a:endParaRPr lang="zh-TW" altLang="en-US" dirty="0"/>
          </a:p>
        </p:txBody>
      </p:sp>
    </p:spTree>
    <p:extLst>
      <p:ext uri="{BB962C8B-B14F-4D97-AF65-F5344CB8AC3E}">
        <p14:creationId xmlns:p14="http://schemas.microsoft.com/office/powerpoint/2010/main" val="48311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New Directions</a:t>
            </a:r>
            <a:endParaRPr lang="zh-TW" altLang="en-US" dirty="0"/>
          </a:p>
        </p:txBody>
      </p:sp>
      <p:sp>
        <p:nvSpPr>
          <p:cNvPr id="3" name="內容版面配置區 2"/>
          <p:cNvSpPr>
            <a:spLocks noGrp="1"/>
          </p:cNvSpPr>
          <p:nvPr>
            <p:ph idx="1"/>
          </p:nvPr>
        </p:nvSpPr>
        <p:spPr/>
        <p:txBody>
          <a:bodyPr/>
          <a:lstStyle/>
          <a:p>
            <a:r>
              <a:rPr lang="en-US" altLang="zh-TW" dirty="0" smtClean="0"/>
              <a:t>Related Area</a:t>
            </a:r>
          </a:p>
          <a:p>
            <a:pPr lvl="1"/>
            <a:r>
              <a:rPr lang="en-US" altLang="zh-TW" dirty="0" smtClean="0"/>
              <a:t>PAC (</a:t>
            </a:r>
            <a:r>
              <a:rPr lang="en-US" altLang="zh-TW" dirty="0"/>
              <a:t>probably approximately correct</a:t>
            </a:r>
            <a:r>
              <a:rPr lang="en-US" altLang="zh-TW" dirty="0" smtClean="0"/>
              <a:t>) learning</a:t>
            </a:r>
          </a:p>
          <a:p>
            <a:pPr lvl="1"/>
            <a:r>
              <a:rPr lang="en-US" altLang="zh-TW" dirty="0" smtClean="0"/>
              <a:t>Online Algorithms</a:t>
            </a:r>
          </a:p>
          <a:p>
            <a:pPr lvl="1"/>
            <a:r>
              <a:rPr lang="en-US" altLang="zh-TW" dirty="0" smtClean="0"/>
              <a:t>Property Testing</a:t>
            </a:r>
          </a:p>
          <a:p>
            <a:pPr lvl="1"/>
            <a:r>
              <a:rPr lang="en-US" altLang="zh-TW" dirty="0"/>
              <a:t>Markov </a:t>
            </a:r>
            <a:r>
              <a:rPr lang="en-US" altLang="zh-TW" dirty="0" smtClean="0"/>
              <a:t>methods</a:t>
            </a:r>
          </a:p>
          <a:p>
            <a:pPr lvl="1"/>
            <a:endParaRPr lang="zh-TW" altLang="en-US" dirty="0"/>
          </a:p>
        </p:txBody>
      </p:sp>
    </p:spTree>
    <p:extLst>
      <p:ext uri="{BB962C8B-B14F-4D97-AF65-F5344CB8AC3E}">
        <p14:creationId xmlns:p14="http://schemas.microsoft.com/office/powerpoint/2010/main" val="5623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14018"/>
            <a:ext cx="9601196" cy="1303867"/>
          </a:xfrm>
        </p:spPr>
        <p:txBody>
          <a:bodyPr/>
          <a:lstStyle/>
          <a:p>
            <a:r>
              <a:rPr lang="en-US" altLang="zh-TW" dirty="0" smtClean="0"/>
              <a:t>New Directions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295401" y="2417885"/>
                <a:ext cx="9601196" cy="3815861"/>
              </a:xfrm>
            </p:spPr>
            <p:txBody>
              <a:bodyPr>
                <a:normAutofit lnSpcReduction="10000"/>
              </a:bodyPr>
              <a:lstStyle/>
              <a:p>
                <a:r>
                  <a:rPr lang="en-US" altLang="zh-TW" dirty="0" smtClean="0"/>
                  <a:t>Functional </a:t>
                </a:r>
                <a:r>
                  <a:rPr lang="en-US" altLang="zh-TW" dirty="0"/>
                  <a:t>a</a:t>
                </a:r>
                <a:r>
                  <a:rPr lang="en-US" altLang="zh-TW" dirty="0" smtClean="0"/>
                  <a:t>pproximation theory</a:t>
                </a:r>
              </a:p>
              <a:p>
                <a:pPr lvl="1"/>
                <a:r>
                  <a:rPr lang="en-US" altLang="zh-TW" dirty="0"/>
                  <a:t>Given a </a:t>
                </a:r>
                <a:r>
                  <a:rPr lang="en-US" altLang="zh-TW" dirty="0" smtClean="0"/>
                  <a:t>signal </a:t>
                </a:r>
                <a14:m>
                  <m:oMath xmlns:m="http://schemas.openxmlformats.org/officeDocument/2006/math">
                    <m:r>
                      <a:rPr lang="en-US" altLang="zh-TW" b="1" i="0" dirty="0" smtClean="0">
                        <a:latin typeface="Cambria Math" panose="02040503050406030204" pitchFamily="18" charset="0"/>
                      </a:rPr>
                      <m:t>𝐀</m:t>
                    </m:r>
                    <m:r>
                      <a:rPr lang="en-US" altLang="zh-TW" i="1" dirty="0" smtClean="0">
                        <a:latin typeface="Cambria Math" panose="02040503050406030204" pitchFamily="18" charset="0"/>
                      </a:rPr>
                      <m:t> ∈ </m:t>
                    </m:r>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ea typeface="Cambria Math" panose="02040503050406030204" pitchFamily="18" charset="0"/>
                          </a:rPr>
                          <m:t>ℝ</m:t>
                        </m:r>
                      </m:e>
                      <m:sup>
                        <m:r>
                          <a:rPr lang="en-US" altLang="zh-TW" i="1" dirty="0">
                            <a:latin typeface="Cambria Math" panose="02040503050406030204" pitchFamily="18" charset="0"/>
                          </a:rPr>
                          <m:t>𝑁</m:t>
                        </m:r>
                      </m:sup>
                    </m:sSup>
                  </m:oMath>
                </a14:m>
                <a:r>
                  <a:rPr lang="en-US" altLang="zh-TW" dirty="0" smtClean="0"/>
                  <a:t> and a dictionary of unit vectors </a:t>
                </a:r>
                <a14:m>
                  <m:oMath xmlns:m="http://schemas.openxmlformats.org/officeDocument/2006/math">
                    <m:r>
                      <a:rPr lang="zh-TW" altLang="en-US" b="0" i="1" smtClean="0">
                        <a:latin typeface="Cambria Math" panose="02040503050406030204" pitchFamily="18" charset="0"/>
                      </a:rPr>
                      <m:t>𝒟</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𝜑</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oMath>
                </a14:m>
                <a:r>
                  <a:rPr lang="en-US" altLang="zh-TW" dirty="0" smtClean="0"/>
                  <a:t>, find </a:t>
                </a:r>
                <a14:m>
                  <m:oMath xmlns:m="http://schemas.openxmlformats.org/officeDocument/2006/math">
                    <m:r>
                      <a:rPr lang="en-US" altLang="zh-TW" b="1" i="0" smtClean="0">
                        <a:latin typeface="Cambria Math" panose="02040503050406030204" pitchFamily="18" charset="0"/>
                      </a:rPr>
                      <m:t>𝐑</m:t>
                    </m:r>
                    <m:r>
                      <a:rPr lang="en-US" altLang="zh-TW" b="0" i="1" smtClean="0">
                        <a:latin typeface="Cambria Math" panose="02040503050406030204" pitchFamily="18" charset="0"/>
                      </a:rPr>
                      <m:t>=</m:t>
                    </m:r>
                    <m:nary>
                      <m:naryPr>
                        <m:chr m:val="∑"/>
                        <m:limLoc m:val="subSup"/>
                        <m:supHide m:val="on"/>
                        <m:ctrlPr>
                          <a:rPr lang="en-US" altLang="zh-TW" b="0" i="1" smtClean="0">
                            <a:latin typeface="Cambria Math" panose="02040503050406030204" pitchFamily="18" charset="0"/>
                          </a:rPr>
                        </m:ctrlPr>
                      </m:naryPr>
                      <m:sub>
                        <m:r>
                          <m:rPr>
                            <m:brk m:alnAt="9"/>
                          </m:rPr>
                          <a:rPr lang="en-US" altLang="zh-TW" b="0" i="1" smtClean="0">
                            <a:latin typeface="Cambria Math" panose="02040503050406030204" pitchFamily="18" charset="0"/>
                          </a:rPr>
                          <m:t>𝑖</m:t>
                        </m:r>
                        <m:r>
                          <a:rPr lang="en-US" altLang="zh-TW" b="0" i="1" smtClean="0">
                            <a:latin typeface="Cambria Math" panose="02040503050406030204" pitchFamily="18" charset="0"/>
                            <a:ea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Λ</m:t>
                        </m:r>
                      </m:sub>
                      <m:sup/>
                      <m:e>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𝛼</m:t>
                            </m:r>
                          </m:e>
                          <m:sub>
                            <m:r>
                              <a:rPr lang="en-US" altLang="zh-TW" b="0" i="1" smtClean="0">
                                <a:latin typeface="Cambria Math" panose="02040503050406030204" pitchFamily="18" charset="0"/>
                              </a:rPr>
                              <m:t>𝑖</m:t>
                            </m:r>
                          </m:sub>
                        </m:sSub>
                        <m:sSub>
                          <m:sSubPr>
                            <m:ctrlPr>
                              <a:rPr lang="en-US" altLang="zh-TW" b="0" i="1" smtClean="0">
                                <a:latin typeface="Cambria Math" panose="02040503050406030204" pitchFamily="18" charset="0"/>
                              </a:rPr>
                            </m:ctrlPr>
                          </m:sSubPr>
                          <m:e>
                            <m:r>
                              <a:rPr lang="zh-TW" altLang="en-US" i="1">
                                <a:latin typeface="Cambria Math" panose="02040503050406030204" pitchFamily="18" charset="0"/>
                              </a:rPr>
                              <m:t>𝜑</m:t>
                            </m:r>
                          </m:e>
                          <m:sub>
                            <m:r>
                              <a:rPr lang="en-US" altLang="zh-TW" b="0" i="1" smtClean="0">
                                <a:latin typeface="Cambria Math" panose="02040503050406030204" pitchFamily="18" charset="0"/>
                              </a:rPr>
                              <m:t>𝑖</m:t>
                            </m:r>
                          </m:sub>
                        </m:sSub>
                      </m:e>
                    </m:nary>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Λ</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r>
                      <a:rPr lang="en-US" altLang="zh-TW" b="0" i="1" smtClean="0">
                        <a:latin typeface="Cambria Math" panose="02040503050406030204" pitchFamily="18" charset="0"/>
                      </a:rPr>
                      <m:t>)</m:t>
                    </m:r>
                  </m:oMath>
                </a14:m>
                <a:r>
                  <a:rPr lang="en-US" altLang="zh-TW" dirty="0" smtClean="0"/>
                  <a:t> such that </a:t>
                </a:r>
                <a14:m>
                  <m:oMath xmlns:m="http://schemas.openxmlformats.org/officeDocument/2006/math">
                    <m:sSub>
                      <m:sSubPr>
                        <m:ctrlPr>
                          <a:rPr lang="en-US" altLang="zh-TW" i="1" smtClean="0">
                            <a:latin typeface="Cambria Math" panose="02040503050406030204" pitchFamily="18" charset="0"/>
                          </a:rPr>
                        </m:ctrlPr>
                      </m:sSubPr>
                      <m:e>
                        <m:d>
                          <m:dPr>
                            <m:begChr m:val="‖"/>
                            <m:endChr m:val="‖"/>
                            <m:ctrlPr>
                              <a:rPr lang="en-US" altLang="zh-TW" i="1" smtClean="0">
                                <a:latin typeface="Cambria Math" panose="02040503050406030204" pitchFamily="18" charset="0"/>
                              </a:rPr>
                            </m:ctrlPr>
                          </m:dPr>
                          <m:e>
                            <m:r>
                              <a:rPr lang="en-US" altLang="zh-TW" b="1" i="0" smtClean="0">
                                <a:latin typeface="Cambria Math" panose="02040503050406030204" pitchFamily="18" charset="0"/>
                              </a:rPr>
                              <m:t>𝐀</m:t>
                            </m:r>
                            <m:r>
                              <a:rPr lang="en-US" altLang="zh-TW" b="0" i="1" smtClean="0">
                                <a:latin typeface="Cambria Math" panose="02040503050406030204" pitchFamily="18" charset="0"/>
                              </a:rPr>
                              <m:t>−</m:t>
                            </m:r>
                            <m:r>
                              <a:rPr lang="en-US" altLang="zh-TW" b="1" i="0" smtClean="0">
                                <a:latin typeface="Cambria Math" panose="02040503050406030204" pitchFamily="18" charset="0"/>
                              </a:rPr>
                              <m:t>𝐑</m:t>
                            </m:r>
                          </m:e>
                        </m:d>
                      </m:e>
                      <m:sub>
                        <m:r>
                          <a:rPr lang="en-US" altLang="zh-TW" b="0" i="1" smtClean="0">
                            <a:latin typeface="Cambria Math" panose="02040503050406030204" pitchFamily="18" charset="0"/>
                          </a:rPr>
                          <m:t>2</m:t>
                        </m:r>
                      </m:sub>
                    </m:sSub>
                  </m:oMath>
                </a14:m>
                <a:r>
                  <a:rPr lang="en-US" altLang="zh-TW" dirty="0" smtClean="0"/>
                  <a:t> is minimized.</a:t>
                </a:r>
              </a:p>
              <a:p>
                <a:pPr lvl="1"/>
                <a:r>
                  <a:rPr lang="en-US" altLang="zh-TW" dirty="0" err="1" smtClean="0"/>
                  <a:t>Beamlets</a:t>
                </a:r>
                <a:r>
                  <a:rPr lang="en-US" altLang="zh-TW" dirty="0"/>
                  <a:t>, </a:t>
                </a:r>
                <a:r>
                  <a:rPr lang="en-US" altLang="zh-TW" dirty="0" err="1"/>
                  <a:t>curvelets</a:t>
                </a:r>
                <a:r>
                  <a:rPr lang="en-US" altLang="zh-TW" dirty="0"/>
                  <a:t>, </a:t>
                </a:r>
                <a:r>
                  <a:rPr lang="en-US" altLang="zh-TW" dirty="0" err="1"/>
                  <a:t>ridgelets</a:t>
                </a:r>
                <a:r>
                  <a:rPr lang="en-US" altLang="zh-TW" dirty="0"/>
                  <a:t>, </a:t>
                </a:r>
                <a:r>
                  <a:rPr lang="en-US" altLang="zh-TW" dirty="0" err="1"/>
                  <a:t>segmentlets</a:t>
                </a:r>
                <a:endParaRPr lang="en-US" altLang="zh-TW" dirty="0" smtClean="0"/>
              </a:p>
              <a:p>
                <a:r>
                  <a:rPr lang="en-US" altLang="zh-TW" dirty="0" smtClean="0"/>
                  <a:t>Data structure</a:t>
                </a:r>
              </a:p>
              <a:p>
                <a:pPr lvl="1"/>
                <a:r>
                  <a:rPr lang="en-US" altLang="zh-TW" dirty="0" smtClean="0"/>
                  <a:t>Data </a:t>
                </a:r>
                <a:r>
                  <a:rPr lang="en-US" altLang="zh-TW" dirty="0"/>
                  <a:t>structural traversal: </a:t>
                </a:r>
                <a:r>
                  <a:rPr lang="en-US" altLang="zh-TW" dirty="0" smtClean="0"/>
                  <a:t>find the minimum </a:t>
                </a:r>
                <a:r>
                  <a:rPr lang="en-US" altLang="zh-TW" dirty="0"/>
                  <a:t>number of </a:t>
                </a:r>
                <a:r>
                  <a:rPr lang="en-US" altLang="zh-TW" dirty="0" smtClean="0"/>
                  <a:t>memory loads </a:t>
                </a:r>
                <a:r>
                  <a:rPr lang="en-US" altLang="zh-TW" dirty="0"/>
                  <a:t>needed to evaluate all the edges of the graph G</a:t>
                </a:r>
                <a:endParaRPr lang="en-US" altLang="zh-TW" dirty="0" smtClean="0"/>
              </a:p>
              <a:p>
                <a:r>
                  <a:rPr lang="en-US" altLang="zh-TW" dirty="0" smtClean="0"/>
                  <a:t>Computational geometry</a:t>
                </a:r>
              </a:p>
              <a:p>
                <a:pPr lvl="1"/>
                <a:r>
                  <a:rPr lang="en-US" altLang="zh-TW" dirty="0" smtClean="0"/>
                  <a:t>Facility </a:t>
                </a:r>
                <a:r>
                  <a:rPr lang="en-US" altLang="zh-TW" dirty="0"/>
                  <a:t>location with </a:t>
                </a:r>
                <a14:m>
                  <m:oMath xmlns:m="http://schemas.openxmlformats.org/officeDocument/2006/math">
                    <m:r>
                      <a:rPr lang="en-US" altLang="zh-TW" i="1" dirty="0" smtClean="0">
                        <a:latin typeface="Cambria Math" panose="02040503050406030204" pitchFamily="18" charset="0"/>
                      </a:rPr>
                      <m:t>𝑛</m:t>
                    </m:r>
                    <m:r>
                      <a:rPr lang="en-US" altLang="zh-TW" i="1" dirty="0" smtClean="0">
                        <a:latin typeface="Cambria Math" panose="02040503050406030204" pitchFamily="18" charset="0"/>
                      </a:rPr>
                      <m:t> </m:t>
                    </m:r>
                    <m:r>
                      <a:rPr lang="en-US" altLang="zh-TW" i="1" dirty="0" err="1">
                        <a:latin typeface="Cambria Math" panose="02040503050406030204" pitchFamily="18" charset="0"/>
                      </a:rPr>
                      <m:t>𝑝𝑜𝑙𝑦𝑙𝑜𝑔</m:t>
                    </m:r>
                    <m:r>
                      <a:rPr lang="en-US" altLang="zh-TW" i="1" dirty="0">
                        <a:latin typeface="Cambria Math" panose="02040503050406030204" pitchFamily="18" charset="0"/>
                      </a:rPr>
                      <m:t>(</m:t>
                    </m:r>
                    <m:r>
                      <a:rPr lang="en-US" altLang="zh-TW" i="1" dirty="0">
                        <a:latin typeface="Cambria Math" panose="02040503050406030204" pitchFamily="18" charset="0"/>
                      </a:rPr>
                      <m:t>𝑛</m:t>
                    </m:r>
                    <m:r>
                      <a:rPr lang="en-US" altLang="zh-TW" i="1" dirty="0">
                        <a:latin typeface="Cambria Math" panose="02040503050406030204" pitchFamily="18" charset="0"/>
                      </a:rPr>
                      <m:t>)</m:t>
                    </m:r>
                  </m:oMath>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295401" y="2417885"/>
                <a:ext cx="9601196" cy="3815861"/>
              </a:xfrm>
              <a:blipFill>
                <a:blip r:embed="rId2"/>
                <a:stretch>
                  <a:fillRect l="-1144" t="-35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8985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1105224"/>
            <a:ext cx="9601196" cy="1303867"/>
          </a:xfrm>
        </p:spPr>
        <p:txBody>
          <a:bodyPr/>
          <a:lstStyle/>
          <a:p>
            <a:r>
              <a:rPr lang="en-US" altLang="zh-TW" dirty="0" smtClean="0"/>
              <a:t>New Directions</a:t>
            </a:r>
            <a:endParaRPr lang="zh-TW" altLang="en-US" dirty="0"/>
          </a:p>
        </p:txBody>
      </p:sp>
      <p:sp>
        <p:nvSpPr>
          <p:cNvPr id="3" name="內容版面配置區 2"/>
          <p:cNvSpPr>
            <a:spLocks noGrp="1"/>
          </p:cNvSpPr>
          <p:nvPr>
            <p:ph idx="1"/>
          </p:nvPr>
        </p:nvSpPr>
        <p:spPr>
          <a:xfrm>
            <a:off x="1295401" y="2409091"/>
            <a:ext cx="9601196" cy="3833447"/>
          </a:xfrm>
        </p:spPr>
        <p:txBody>
          <a:bodyPr>
            <a:normAutofit/>
          </a:bodyPr>
          <a:lstStyle/>
          <a:p>
            <a:r>
              <a:rPr lang="en-US" altLang="zh-TW" dirty="0" smtClean="0"/>
              <a:t>Graph theory</a:t>
            </a:r>
          </a:p>
          <a:p>
            <a:pPr lvl="1"/>
            <a:r>
              <a:rPr lang="en-US" altLang="zh-TW" dirty="0" smtClean="0"/>
              <a:t>Graph problems under semi-streaming model</a:t>
            </a:r>
          </a:p>
          <a:p>
            <a:r>
              <a:rPr lang="en-US" altLang="zh-TW" dirty="0" smtClean="0"/>
              <a:t>Databases</a:t>
            </a:r>
          </a:p>
          <a:p>
            <a:pPr lvl="1"/>
            <a:r>
              <a:rPr lang="en-US" altLang="zh-TW" dirty="0"/>
              <a:t>B</a:t>
            </a:r>
            <a:r>
              <a:rPr lang="en-US" altLang="zh-TW" dirty="0" smtClean="0"/>
              <a:t>uilding </a:t>
            </a:r>
            <a:r>
              <a:rPr lang="en-US" altLang="zh-TW" dirty="0"/>
              <a:t>(near) optimal </a:t>
            </a:r>
            <a:r>
              <a:rPr lang="en-US" altLang="zh-TW" dirty="0" smtClean="0"/>
              <a:t>1-/2-dimensional </a:t>
            </a:r>
            <a:r>
              <a:rPr lang="en-US" altLang="zh-TW" dirty="0"/>
              <a:t>histogram with B </a:t>
            </a:r>
            <a:r>
              <a:rPr lang="en-US" altLang="zh-TW" dirty="0" smtClean="0"/>
              <a:t>partitions</a:t>
            </a:r>
          </a:p>
          <a:p>
            <a:pPr lvl="1"/>
            <a:r>
              <a:rPr lang="en-US" altLang="zh-TW" dirty="0" smtClean="0"/>
              <a:t>Approximation </a:t>
            </a:r>
            <a:r>
              <a:rPr lang="en-US" altLang="zh-TW" dirty="0"/>
              <a:t>for a Stream In, Stream Out (SISO) query </a:t>
            </a:r>
            <a:endParaRPr lang="en-US" altLang="zh-TW" dirty="0" smtClean="0"/>
          </a:p>
          <a:p>
            <a:r>
              <a:rPr lang="en-US" altLang="zh-TW" dirty="0" smtClean="0"/>
              <a:t>Hardware</a:t>
            </a:r>
          </a:p>
          <a:p>
            <a:pPr lvl="1"/>
            <a:r>
              <a:rPr lang="en-US" altLang="zh-TW" dirty="0"/>
              <a:t>Tasks will be accomplished in multiple passes through a highly parallel stream processing machine with certain limitations</a:t>
            </a:r>
            <a:endParaRPr lang="en-US" altLang="zh-TW" dirty="0" smtClean="0"/>
          </a:p>
        </p:txBody>
      </p:sp>
    </p:spTree>
    <p:extLst>
      <p:ext uri="{BB962C8B-B14F-4D97-AF65-F5344CB8AC3E}">
        <p14:creationId xmlns:p14="http://schemas.microsoft.com/office/powerpoint/2010/main" val="33746020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5885</TotalTime>
  <Words>713</Words>
  <Application>Microsoft Office PowerPoint</Application>
  <PresentationFormat>寬螢幕</PresentationFormat>
  <Paragraphs>130</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新細明體</vt:lpstr>
      <vt:lpstr>Arial</vt:lpstr>
      <vt:lpstr>Cambria Math</vt:lpstr>
      <vt:lpstr>Garamond</vt:lpstr>
      <vt:lpstr>有機</vt:lpstr>
      <vt:lpstr>Streaming Algorithms</vt:lpstr>
      <vt:lpstr>Data Stream Models</vt:lpstr>
      <vt:lpstr>Data Stream Models</vt:lpstr>
      <vt:lpstr>Motivating Scenario－Internet</vt:lpstr>
      <vt:lpstr>Motivating Scenario－Internet</vt:lpstr>
      <vt:lpstr>Other Applications for Data Stream Models</vt:lpstr>
      <vt:lpstr>New Directions</vt:lpstr>
      <vt:lpstr>New Directions</vt:lpstr>
      <vt:lpstr>New Directions</vt:lpstr>
      <vt:lpstr>New Directions</vt:lpstr>
      <vt:lpstr>New Directions</vt:lpstr>
      <vt:lpstr>Graph Stream Algorithms</vt:lpstr>
      <vt:lpstr>Graph Streaming Algorithms: Insertion only</vt:lpstr>
      <vt:lpstr>Graph Streaming Algorithms: Insertion only</vt:lpstr>
      <vt:lpstr>Graph Streaming Algorithms: Graph Sketch</vt:lpstr>
      <vt:lpstr>Graph Streaming Algorithms: Graph Sketch</vt:lpstr>
      <vt:lpstr>Graph Streaming Algorithms: Sliding Window</vt:lpstr>
      <vt:lpstr>Graph Streaming Algorithms: Future Directions</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Algorithms</dc:title>
  <dc:creator>蔡睿翊</dc:creator>
  <cp:lastModifiedBy>Arsene</cp:lastModifiedBy>
  <cp:revision>46</cp:revision>
  <dcterms:created xsi:type="dcterms:W3CDTF">2020-04-01T11:46:18Z</dcterms:created>
  <dcterms:modified xsi:type="dcterms:W3CDTF">2020-04-10T07:38:54Z</dcterms:modified>
</cp:coreProperties>
</file>