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b27372a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b27372a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b27372a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b27372a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b27372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b27372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b27372a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b27372a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35b50a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35b50a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d67632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d67632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d67632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d67632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726188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1726188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35b50a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35b50a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35b50a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35b50a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b27372a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b27372a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268d98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268d9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268d9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268d9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726188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726188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268d98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1268d98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35b50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035b50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35b50a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35b50a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35b50a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035b50a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35b50a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35b50a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35b50a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35b50a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b27372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b27372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35b50a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35b50a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b27372a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b27372a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b27372a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b27372a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b27372a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b27372a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b27372a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b27372a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b27372a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b27372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Streaming Algorithms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李廷威      3/10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Frequency moment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∑ (f</a:t>
            </a:r>
            <a:r>
              <a:rPr baseline="-25000" lang="zh-TW" sz="2400"/>
              <a:t>j</a:t>
            </a:r>
            <a:r>
              <a:rPr lang="zh-TW" sz="2400"/>
              <a:t>)</a:t>
            </a:r>
            <a:r>
              <a:rPr baseline="30000" lang="zh-TW" sz="2400"/>
              <a:t>k</a:t>
            </a:r>
            <a:r>
              <a:rPr lang="zh-TW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(For items j ∈ [n], define f</a:t>
            </a:r>
            <a:r>
              <a:rPr baseline="-25000" lang="zh-TW" sz="2400"/>
              <a:t>j</a:t>
            </a:r>
            <a:r>
              <a:rPr lang="zh-TW" sz="2400"/>
              <a:t> as the number of times j appears in a stream S)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Frequency moment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when k = 0, the frequency moment = #(distinct elements)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when k = 1, the frequency moment = #(total number of elements in the stream)=m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Today will cover the case of k=0 and 1.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Next lecture will discuss the case of k=2 and general k.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 typical tricks for randomized algorithms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1.reduce variance (take mean)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2.improve success rate(take median)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-&gt;a (1 ± ε)-approximation to X that succeeds with probability &gt; 1 − δ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first moment of the stream(total #element)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7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simple idea: update our count for only O(lgm) </a:t>
            </a:r>
            <a:r>
              <a:rPr lang="zh-TW" sz="2400"/>
              <a:t>times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把input  切成每2</a:t>
            </a:r>
            <a:r>
              <a:rPr baseline="30000" lang="zh-TW" sz="2400"/>
              <a:t>i</a:t>
            </a:r>
            <a:r>
              <a:rPr lang="zh-TW" sz="2400"/>
              <a:t> 一組(從i=0開始)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1, (2,3) , (4,5,6,7) ,(8,9,10,11,12,13,14,15)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第i組的時候，以1/</a:t>
            </a:r>
            <a:r>
              <a:rPr lang="zh-TW" sz="2400"/>
              <a:t>2</a:t>
            </a:r>
            <a:r>
              <a:rPr baseline="30000" lang="zh-TW" sz="2400"/>
              <a:t>i</a:t>
            </a:r>
            <a:r>
              <a:rPr lang="zh-TW" sz="2400"/>
              <a:t>的機率</a:t>
            </a:r>
            <a:r>
              <a:rPr lang="zh-TW" sz="2400"/>
              <a:t>更新我們的count(count+=1)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first moment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only require O(lglgm) bits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return 2^(counter) - 1 as our estimation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zeroth moment of the stream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1.O(n) bits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2.O(m log n) bits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why?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zeroth moment of the stream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idealized algorithm: using a uniform hash function [0,1]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but need lots of bits to store the result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-&gt;using pairwise hashing functions instead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FM sketch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want to estimate logD = O(logN) only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must deal with repeated elements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consider hash function h:[N] -&gt;[logN]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and we do not care about elements in bucket, but only bucket indexes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FM sketch	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1.need to assign a random id for each element first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2.then hash these random ids to geometric distributed hashing buckets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3.store the bucket which contains at least one element with the largest bucket id (=about logD)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FM sketch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1.first hash each element from [1...n] to [1...n]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2.then send to buckets with prob. (½,¼,⅛,  …….)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3.count elements through the </a:t>
            </a:r>
            <a:r>
              <a:rPr b="1" lang="zh-TW" sz="2400"/>
              <a:t>smallest prob. bucket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Streaming Algorithm </a:t>
            </a:r>
            <a:r>
              <a:rPr lang="zh-TW"/>
              <a:t>特性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6363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zh-TW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REF:</a:t>
            </a:r>
            <a:r>
              <a:rPr b="0" lang="zh-TW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COMP9313: Big Data Management Lecturer: Xin Cao Course </a:t>
            </a:r>
            <a:endParaRPr b="0"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59" y="1853850"/>
            <a:ext cx="4879114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FM sketch(given c, consider Z’s position)</a:t>
            </a:r>
            <a:endParaRPr/>
          </a:p>
        </p:txBody>
      </p:sp>
      <p:cxnSp>
        <p:nvCxnSpPr>
          <p:cNvPr id="207" name="Google Shape;207;p33"/>
          <p:cNvCxnSpPr/>
          <p:nvPr/>
        </p:nvCxnSpPr>
        <p:spPr>
          <a:xfrm>
            <a:off x="1995500" y="258927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3"/>
          <p:cNvCxnSpPr/>
          <p:nvPr/>
        </p:nvCxnSpPr>
        <p:spPr>
          <a:xfrm>
            <a:off x="2716075" y="258927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3"/>
          <p:cNvCxnSpPr/>
          <p:nvPr/>
        </p:nvCxnSpPr>
        <p:spPr>
          <a:xfrm>
            <a:off x="6141175" y="258927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3"/>
          <p:cNvSpPr txBox="1"/>
          <p:nvPr/>
        </p:nvSpPr>
        <p:spPr>
          <a:xfrm>
            <a:off x="5760175" y="2143525"/>
            <a:ext cx="1058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30000" lang="zh-TW">
                <a:latin typeface="Lato"/>
                <a:ea typeface="Lato"/>
                <a:cs typeface="Lato"/>
                <a:sym typeface="Lato"/>
              </a:rPr>
              <a:t>τ1  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zh-TW">
                <a:solidFill>
                  <a:srgbClr val="3C4043"/>
                </a:solidFill>
                <a:highlight>
                  <a:srgbClr val="FFFFFF"/>
                </a:highlight>
              </a:rPr>
              <a:t>√</a:t>
            </a:r>
            <a:r>
              <a:rPr lang="zh-TW">
                <a:highlight>
                  <a:srgbClr val="FFFFFF"/>
                </a:highlight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1493450" y="2092350"/>
            <a:ext cx="988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30000" lang="zh-TW">
                <a:latin typeface="Lato"/>
                <a:ea typeface="Lato"/>
                <a:cs typeface="Lato"/>
                <a:sym typeface="Lato"/>
              </a:rPr>
              <a:t>τ2  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zh-TW">
                <a:solidFill>
                  <a:srgbClr val="3C4043"/>
                </a:solidFill>
                <a:highlight>
                  <a:srgbClr val="FFFFFF"/>
                </a:highlight>
              </a:rPr>
              <a:t>√</a:t>
            </a:r>
            <a:r>
              <a:rPr lang="zh-TW">
                <a:highlight>
                  <a:srgbClr val="FFFFFF"/>
                </a:highlight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2350550" y="2092350"/>
            <a:ext cx="85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30000" lang="zh-TW">
                <a:latin typeface="Lato"/>
                <a:ea typeface="Lato"/>
                <a:cs typeface="Lato"/>
                <a:sym typeface="Lato"/>
              </a:rPr>
              <a:t>τ2 +1 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zh-TW">
                <a:solidFill>
                  <a:srgbClr val="3C4043"/>
                </a:solidFill>
                <a:highlight>
                  <a:srgbClr val="FFFFFF"/>
                </a:highlight>
              </a:rPr>
              <a:t>√</a:t>
            </a:r>
            <a:r>
              <a:rPr lang="zh-TW">
                <a:highlight>
                  <a:srgbClr val="FFFFFF"/>
                </a:highlight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" name="Google Shape;213;p33"/>
          <p:cNvCxnSpPr/>
          <p:nvPr/>
        </p:nvCxnSpPr>
        <p:spPr>
          <a:xfrm>
            <a:off x="1343550" y="2804900"/>
            <a:ext cx="6460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3"/>
          <p:cNvCxnSpPr/>
          <p:nvPr/>
        </p:nvCxnSpPr>
        <p:spPr>
          <a:xfrm>
            <a:off x="2300300" y="258927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3"/>
          <p:cNvSpPr txBox="1"/>
          <p:nvPr/>
        </p:nvSpPr>
        <p:spPr>
          <a:xfrm>
            <a:off x="2088125" y="3149400"/>
            <a:ext cx="85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D/3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5559775" y="3149400"/>
            <a:ext cx="857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3D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33"/>
          <p:cNvCxnSpPr/>
          <p:nvPr/>
        </p:nvCxnSpPr>
        <p:spPr>
          <a:xfrm>
            <a:off x="5760175" y="258927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3"/>
          <p:cNvSpPr/>
          <p:nvPr/>
        </p:nvSpPr>
        <p:spPr>
          <a:xfrm>
            <a:off x="2327888" y="2362736"/>
            <a:ext cx="3425900" cy="779050"/>
          </a:xfrm>
          <a:custGeom>
            <a:rect b="b" l="l" r="r" t="t"/>
            <a:pathLst>
              <a:path extrusionOk="0" h="31162" w="137036">
                <a:moveTo>
                  <a:pt x="28616" y="29147"/>
                </a:moveTo>
                <a:cubicBezTo>
                  <a:pt x="19919" y="29147"/>
                  <a:pt x="11642" y="24789"/>
                  <a:pt x="3865" y="20897"/>
                </a:cubicBezTo>
                <a:cubicBezTo>
                  <a:pt x="2231" y="20079"/>
                  <a:pt x="-757" y="18292"/>
                  <a:pt x="256" y="16772"/>
                </a:cubicBezTo>
                <a:cubicBezTo>
                  <a:pt x="3938" y="11247"/>
                  <a:pt x="12378" y="11164"/>
                  <a:pt x="18819" y="9553"/>
                </a:cubicBezTo>
                <a:cubicBezTo>
                  <a:pt x="36035" y="5247"/>
                  <a:pt x="54198" y="5609"/>
                  <a:pt x="71414" y="1303"/>
                </a:cubicBezTo>
                <a:cubicBezTo>
                  <a:pt x="84986" y="-2092"/>
                  <a:pt x="99609" y="2033"/>
                  <a:pt x="113181" y="5428"/>
                </a:cubicBezTo>
                <a:cubicBezTo>
                  <a:pt x="121991" y="7632"/>
                  <a:pt x="134696" y="10024"/>
                  <a:pt x="136900" y="18834"/>
                </a:cubicBezTo>
                <a:cubicBezTo>
                  <a:pt x="137444" y="21008"/>
                  <a:pt x="133426" y="22004"/>
                  <a:pt x="131228" y="22444"/>
                </a:cubicBezTo>
                <a:cubicBezTo>
                  <a:pt x="119144" y="24863"/>
                  <a:pt x="106702" y="25181"/>
                  <a:pt x="94618" y="27600"/>
                </a:cubicBezTo>
                <a:cubicBezTo>
                  <a:pt x="83651" y="29795"/>
                  <a:pt x="72133" y="27307"/>
                  <a:pt x="61101" y="29147"/>
                </a:cubicBezTo>
                <a:cubicBezTo>
                  <a:pt x="55165" y="30137"/>
                  <a:pt x="48893" y="28205"/>
                  <a:pt x="43054" y="29663"/>
                </a:cubicBezTo>
                <a:cubicBezTo>
                  <a:pt x="38218" y="30870"/>
                  <a:pt x="32374" y="32228"/>
                  <a:pt x="28100" y="29663"/>
                </a:cubicBezTo>
                <a:cubicBezTo>
                  <a:pt x="25284" y="27973"/>
                  <a:pt x="23606" y="24874"/>
                  <a:pt x="21397" y="224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9" name="Google Shape;219;p33"/>
          <p:cNvCxnSpPr/>
          <p:nvPr/>
        </p:nvCxnSpPr>
        <p:spPr>
          <a:xfrm>
            <a:off x="1341750" y="4232775"/>
            <a:ext cx="64605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3132225" y="400162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3"/>
          <p:cNvSpPr txBox="1"/>
          <p:nvPr/>
        </p:nvSpPr>
        <p:spPr>
          <a:xfrm>
            <a:off x="3405025" y="3558325"/>
            <a:ext cx="712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τ2  + 1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33"/>
          <p:cNvCxnSpPr/>
          <p:nvPr/>
        </p:nvCxnSpPr>
        <p:spPr>
          <a:xfrm>
            <a:off x="3652075" y="400162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3"/>
          <p:cNvCxnSpPr/>
          <p:nvPr/>
        </p:nvCxnSpPr>
        <p:spPr>
          <a:xfrm>
            <a:off x="5405725" y="4001625"/>
            <a:ext cx="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3"/>
          <p:cNvSpPr txBox="1"/>
          <p:nvPr/>
        </p:nvSpPr>
        <p:spPr>
          <a:xfrm>
            <a:off x="2885175" y="3574450"/>
            <a:ext cx="494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τ2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5234875" y="3574450"/>
            <a:ext cx="494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τ1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Xr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assume ½ , ¼ , ⅛ , 1/16,1/16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r=0,1,2,3,4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cdf = 1,½,¼,1/8/1,16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#被8</a:t>
            </a:r>
            <a:r>
              <a:rPr lang="zh-TW"/>
              <a:t>整除但不被16整除 + #被16整除 = #被8整除 -&gt;機率為⅛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#被4整除但不被8整除 + #被8整除 = #被4整除 -&gt;機率為1/4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Some other values of interest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1.heavy hitters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2.range queries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make use of f1 frequency estimation of each element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Heavy hitter problem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find the element with prob. higher than some threshold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can apply count-min sketch to solve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Range queries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asking how many elements in the stream have value between a and b?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Count-min sketch	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to compute a given element’s frequency, namely f</a:t>
            </a:r>
            <a:r>
              <a:rPr baseline="-25000" lang="zh-TW" sz="2400"/>
              <a:t>i</a:t>
            </a:r>
            <a:endParaRPr baseline="-25000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1.d independent hash functions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2.and return the min of d buckets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Count-min sketch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maintain a relatively small space for operation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utilizes Markov-inequality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Count sketch 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29450" y="2078875"/>
            <a:ext cx="76887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similar to count-min sketch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when assign element into a particular bucket, will multiply with either[-1,1]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hight level: can cancel out false hit effects for those high frequency elements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Streaming Algorithm 特性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1.sequential input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2.limited memory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3.can only store a </a:t>
            </a:r>
            <a:r>
              <a:rPr b="1" lang="zh-TW" sz="2400"/>
              <a:t>sketch</a:t>
            </a:r>
            <a:r>
              <a:rPr lang="zh-TW" sz="2400"/>
              <a:t> of the input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Sketching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Examples?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Online Algorithm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差別在哪裡？？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Online Algorithm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1.產生output的時間點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2.記憶體限制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3.compare to optimal offline algorithm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Streaming input model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data elements from [n] = {1, . . . , n} arrive in one at a time</a:t>
            </a:r>
            <a:r>
              <a:rPr lang="zh-TW" sz="2400"/>
              <a:t>, in a stream S = a1, . . . , am, where ai ∈ [n] arrives in the i th time step.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Streaming input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data elements from [n] = {1, . . . , n} arrive in one at a time, in a stream S = a1, . . . , am, where ai ∈ [n] arrives in the i th time step. At each step, our algorithm performs some computation and discards the item ai .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Streaming input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6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d</a:t>
            </a:r>
            <a:r>
              <a:rPr lang="zh-TW" sz="2400"/>
              <a:t>ata elements from [n] = {1, . . . , n} arrive in one at a time, in a stream S = a1, . . . , am, where ai ∈ [n] arrives in the i th time step. At each step, our algorithm performs some computation and discards the item ai . At the end of the stream , the algorithm should give us a value that approximates some value of interest.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