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341" r:id="rId8"/>
    <p:sldId id="265" r:id="rId9"/>
    <p:sldId id="266" r:id="rId10"/>
    <p:sldId id="267" r:id="rId11"/>
    <p:sldId id="268" r:id="rId12"/>
    <p:sldId id="269" r:id="rId13"/>
    <p:sldId id="279" r:id="rId14"/>
    <p:sldId id="270" r:id="rId15"/>
    <p:sldId id="286" r:id="rId16"/>
    <p:sldId id="280" r:id="rId17"/>
    <p:sldId id="272" r:id="rId18"/>
    <p:sldId id="277" r:id="rId19"/>
    <p:sldId id="276" r:id="rId20"/>
    <p:sldId id="284" r:id="rId21"/>
    <p:sldId id="271" r:id="rId22"/>
    <p:sldId id="281" r:id="rId23"/>
    <p:sldId id="288" r:id="rId24"/>
    <p:sldId id="278" r:id="rId25"/>
    <p:sldId id="275" r:id="rId26"/>
    <p:sldId id="287" r:id="rId27"/>
    <p:sldId id="283" r:id="rId28"/>
    <p:sldId id="273" r:id="rId29"/>
    <p:sldId id="282" r:id="rId30"/>
    <p:sldId id="274" r:id="rId31"/>
    <p:sldId id="285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21" r:id="rId40"/>
    <p:sldId id="297" r:id="rId41"/>
    <p:sldId id="322" r:id="rId42"/>
    <p:sldId id="298" r:id="rId43"/>
    <p:sldId id="323" r:id="rId44"/>
    <p:sldId id="299" r:id="rId45"/>
    <p:sldId id="324" r:id="rId46"/>
    <p:sldId id="300" r:id="rId47"/>
    <p:sldId id="325" r:id="rId48"/>
    <p:sldId id="301" r:id="rId49"/>
    <p:sldId id="326" r:id="rId50"/>
    <p:sldId id="302" r:id="rId51"/>
    <p:sldId id="327" r:id="rId52"/>
    <p:sldId id="303" r:id="rId53"/>
    <p:sldId id="328" r:id="rId54"/>
    <p:sldId id="316" r:id="rId55"/>
    <p:sldId id="329" r:id="rId56"/>
    <p:sldId id="317" r:id="rId57"/>
    <p:sldId id="319" r:id="rId58"/>
    <p:sldId id="320" r:id="rId59"/>
    <p:sldId id="258" r:id="rId60"/>
    <p:sldId id="330" r:id="rId61"/>
    <p:sldId id="331" r:id="rId62"/>
    <p:sldId id="333" r:id="rId63"/>
    <p:sldId id="334" r:id="rId64"/>
    <p:sldId id="337" r:id="rId65"/>
    <p:sldId id="336" r:id="rId66"/>
    <p:sldId id="339" r:id="rId67"/>
    <p:sldId id="340" r:id="rId6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6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1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89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94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92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11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73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12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28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4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2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8E71-F111-4158-8134-A742C3651DAB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16513-338D-433B-9161-D5B20DBC6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6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zh-TW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Greedy Approximation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05880"/>
            <a:ext cx="9144000" cy="1834856"/>
          </a:xfrm>
        </p:spPr>
        <p:txBody>
          <a:bodyPr/>
          <a:lstStyle/>
          <a:p>
            <a:r>
              <a:rPr lang="en-US" altLang="zh-TW" dirty="0" smtClean="0"/>
              <a:t>Shao-</a:t>
            </a:r>
            <a:r>
              <a:rPr lang="en-US" altLang="zh-TW" dirty="0" err="1" smtClean="0"/>
              <a:t>Heng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Ko</a:t>
            </a:r>
            <a:endParaRPr lang="en-US" altLang="zh-TW" dirty="0" smtClean="0"/>
          </a:p>
          <a:p>
            <a:r>
              <a:rPr lang="en-US" altLang="zh-TW" dirty="0" smtClean="0"/>
              <a:t>Advanced Algorithms Study Group, IIS, Academia </a:t>
            </a:r>
            <a:r>
              <a:rPr lang="en-US" altLang="zh-TW" dirty="0" err="1" smtClean="0"/>
              <a:t>Sinica</a:t>
            </a:r>
            <a:endParaRPr lang="en-US" altLang="zh-TW" dirty="0" smtClean="0"/>
          </a:p>
          <a:p>
            <a:r>
              <a:rPr lang="en-US" altLang="zh-TW" dirty="0" smtClean="0"/>
              <a:t>Oct 18, 2019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3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which alphabet (in A-E) appears the most?</a:t>
            </a:r>
          </a:p>
          <a:p>
            <a:endParaRPr lang="en-US" altLang="zh-TW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7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Today’s Agenda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 and Overview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Why study advanced algorithms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What to study: approximation, randomized, streaming, online</a:t>
            </a:r>
          </a:p>
          <a:p>
            <a:pPr lvl="1"/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Greedy Approximation (Set Cover, Vertex Cover)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Lecture 01 of [ETHZAA19]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Real exercise!</a:t>
            </a:r>
          </a:p>
          <a:p>
            <a:pPr lvl="1"/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Get to know each other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5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6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8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question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makes a good algorithm?</a:t>
            </a:r>
            <a:r>
              <a:rPr lang="zh-TW" alt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[5P/each]</a:t>
            </a:r>
          </a:p>
          <a:p>
            <a:pPr marL="0" indent="0">
              <a:buNone/>
            </a:pPr>
            <a:endParaRPr lang="en-US" altLang="zh-TW" sz="3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which alphabet (in A-E) appears the most?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[10p]-right answer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[-10p]-wrong answer</a:t>
            </a:r>
          </a:p>
          <a:p>
            <a:endParaRPr lang="en-US" altLang="zh-TW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7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580"/>
            <a:ext cx="10515600" cy="415438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ACADEACDCEBABDCBEBADE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11454"/>
            <a:ext cx="10515600" cy="5365509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Sometimes, for real-world problems, we cannot afford waiting for all inputs to arrive in the future.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 break-up or not break-up?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 study advanced algorithms or not?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algorithms!</a:t>
            </a:r>
          </a:p>
          <a:p>
            <a:endParaRPr lang="en-US" altLang="zh-TW" sz="3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give solutions whenever an input arrives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145335" y="3836351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50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11454"/>
            <a:ext cx="10515600" cy="5365509"/>
          </a:xfrm>
        </p:spPr>
        <p:txBody>
          <a:bodyPr>
            <a:normAutofit/>
          </a:bodyPr>
          <a:lstStyle/>
          <a:p>
            <a:endParaRPr lang="en-US" altLang="zh-TW" sz="3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6" y="0"/>
            <a:ext cx="9544050" cy="22955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b="33692"/>
          <a:stretch/>
        </p:blipFill>
        <p:spPr>
          <a:xfrm>
            <a:off x="2897660" y="1956591"/>
            <a:ext cx="9294340" cy="7948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76" y="3179228"/>
            <a:ext cx="9572625" cy="31146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17335" y="4093605"/>
            <a:ext cx="1277738" cy="399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rgbClr val="7030A0"/>
                </a:solidFill>
              </a:rPr>
              <a:t>$1P</a:t>
            </a:r>
            <a:endParaRPr lang="zh-TW" altLang="en-US" sz="3200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38799" y="4681111"/>
            <a:ext cx="1277738" cy="399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rgbClr val="7030A0"/>
                </a:solidFill>
              </a:rPr>
              <a:t>$</a:t>
            </a:r>
            <a:r>
              <a:rPr lang="en-US" altLang="zh-TW" sz="3200" dirty="0" smtClean="0">
                <a:solidFill>
                  <a:srgbClr val="7030A0"/>
                </a:solidFill>
              </a:rPr>
              <a:t>10P</a:t>
            </a:r>
            <a:endParaRPr lang="zh-TW" altLang="en-US" sz="3200" dirty="0">
              <a:solidFill>
                <a:srgbClr val="7030A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69143" y="2907143"/>
            <a:ext cx="2612494" cy="399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rgbClr val="7030A0"/>
                </a:solidFill>
              </a:rPr>
              <a:t>Happiness=2P</a:t>
            </a:r>
            <a:endParaRPr lang="zh-TW" altLang="en-US" sz="3200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8575" y="2410140"/>
            <a:ext cx="5934516" cy="341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2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1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2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7" y="0"/>
            <a:ext cx="6561711" cy="67520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050" y="84784"/>
            <a:ext cx="5981418" cy="42834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050" y="4956589"/>
            <a:ext cx="6002295" cy="163836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25187" y="80145"/>
            <a:ext cx="5813404" cy="4329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682131" y="872015"/>
            <a:ext cx="872010" cy="302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901961" y="2505061"/>
            <a:ext cx="1313064" cy="302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793593" y="1192760"/>
            <a:ext cx="2519143" cy="302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500460" y="4984983"/>
            <a:ext cx="1538131" cy="302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203734" y="1551224"/>
            <a:ext cx="1150065" cy="302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01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3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4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1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5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6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7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9407"/>
            <a:ext cx="10515600" cy="4717556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runs in polynomial time/space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finds exact optimal solution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robust: works for any input instance of a problem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Impossible for NP-hard problems T____T</a:t>
            </a:r>
          </a:p>
          <a:p>
            <a:endParaRPr lang="en-US" altLang="zh-TW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1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8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4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9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10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290" y="-1434354"/>
            <a:ext cx="12943371" cy="8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Day 11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Q: Buy or not buy?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9242" y="0"/>
            <a:ext cx="16029995" cy="7053198"/>
          </a:xfrm>
        </p:spPr>
      </p:pic>
    </p:spTree>
    <p:extLst>
      <p:ext uri="{BB962C8B-B14F-4D97-AF65-F5344CB8AC3E}">
        <p14:creationId xmlns:p14="http://schemas.microsoft.com/office/powerpoint/2010/main" val="6085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1620"/>
            <a:ext cx="10515600" cy="556534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Question: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What’s the difference between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TW" sz="3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algorithms? </a:t>
            </a: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[10p]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8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25351" cy="68438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4937"/>
          <a:stretch/>
        </p:blipFill>
        <p:spPr>
          <a:xfrm>
            <a:off x="5965078" y="90835"/>
            <a:ext cx="5289957" cy="6727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92127" y="0"/>
            <a:ext cx="4638612" cy="1825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566918" y="630595"/>
            <a:ext cx="1573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Approximation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Algorithms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92127" y="1907524"/>
            <a:ext cx="4638612" cy="173191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616301" y="2309014"/>
            <a:ext cx="134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Randomized</a:t>
            </a:r>
          </a:p>
          <a:p>
            <a:r>
              <a:rPr lang="en-US" altLang="zh-TW" dirty="0" smtClean="0">
                <a:solidFill>
                  <a:srgbClr val="7030A0"/>
                </a:solidFill>
              </a:rPr>
              <a:t>Algorithms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6979" y="3718232"/>
            <a:ext cx="4638612" cy="12837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616300" y="3919822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Streaming</a:t>
            </a:r>
          </a:p>
          <a:p>
            <a:r>
              <a:rPr lang="en-US" altLang="zh-TW" dirty="0" smtClean="0">
                <a:solidFill>
                  <a:srgbClr val="00B0F0"/>
                </a:solidFill>
              </a:rPr>
              <a:t>Algorithms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2127" y="5458060"/>
            <a:ext cx="4638612" cy="8538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16300" y="5524641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Online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Algorithms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529" y="4400471"/>
            <a:ext cx="4505582" cy="2418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575838" y="5288957"/>
            <a:ext cx="689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Math</a:t>
            </a:r>
          </a:p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3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502"/>
            <a:ext cx="10515600" cy="6013461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runs in polynomial time/space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finds </a:t>
            </a:r>
            <a:r>
              <a:rPr lang="en-US" altLang="zh-TW" sz="3600" strike="sngStrike" dirty="0" smtClean="0">
                <a:latin typeface="Arial" panose="020B0604020202020204" pitchFamily="34" charset="0"/>
                <a:cs typeface="Arial" panose="020B0604020202020204" pitchFamily="34" charset="0"/>
              </a:rPr>
              <a:t>exact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optimal solution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robust: works for any input instance of a problem</a:t>
            </a:r>
          </a:p>
          <a:p>
            <a:endParaRPr lang="en-US" altLang="zh-TW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approximation algorithms!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115057" y="2685600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703580" y="2743250"/>
            <a:ext cx="465021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are they better than heuristics? </a:t>
            </a:r>
            <a:r>
              <a:rPr lang="en-US" altLang="zh-TW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[5p]</a:t>
            </a:r>
            <a:endParaRPr lang="zh-TW" alt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4289"/>
            <a:ext cx="10007432" cy="22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7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Greedy Approximation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 do we usually think about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algorithms?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[2p/each]</a:t>
            </a:r>
            <a:endParaRPr lang="zh-TW" altLang="en-US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Greedy Approximation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It is intuitive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It is straightforward</a:t>
            </a:r>
          </a:p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It is stupid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It is not high-quality research…?</a:t>
            </a:r>
          </a:p>
          <a:p>
            <a:endParaRPr lang="en-US" altLang="zh-TW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Greedy is very effective for probably more problems than people think</a:t>
            </a:r>
          </a:p>
        </p:txBody>
      </p:sp>
    </p:spTree>
    <p:extLst>
      <p:ext uri="{BB962C8B-B14F-4D97-AF65-F5344CB8AC3E}">
        <p14:creationId xmlns:p14="http://schemas.microsoft.com/office/powerpoint/2010/main" val="166227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Greedy Approximation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some greedy algorithms we learn in undergraduate algorithms course? 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[5p/each]</a:t>
            </a:r>
            <a:endParaRPr lang="zh-TW" altLang="en-US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Dijkstra’s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 for shortest path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Prim’s algorithm for </a:t>
            </a: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minimum spanning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  <a:p>
            <a:r>
              <a:rPr lang="en-US" altLang="zh-TW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Kruskal’s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 for minimum spanning tree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Huffman coding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8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Greedy Approximation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It is better if we can perform theoretical analysis to show that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is indeed effective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for some problem.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Material: Lecture 1 in [AA19]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Ground rules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Generally, we can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use [AA19] lecture note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for </a:t>
            </a:r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slides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 reads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material thoroughly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advance</a:t>
            </a:r>
          </a:p>
          <a:p>
            <a:pPr lvl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Then go through it efficiently with </a:t>
            </a:r>
            <a:r>
              <a:rPr lang="en-US" altLang="zh-TW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comprehension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skeptical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when reading [AA19]</a:t>
            </a:r>
          </a:p>
          <a:p>
            <a:pPr lvl="1"/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typoes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/mistakes</a:t>
            </a:r>
          </a:p>
          <a:p>
            <a:pPr lvl="1"/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great if we can find and correct them </a:t>
            </a:r>
            <a:r>
              <a:rPr lang="en-US" altLang="zh-TW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[5p/each]</a:t>
            </a:r>
            <a:endParaRPr lang="zh-TW" altLang="en-US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3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Exercise Activity / Real applications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It is expected that the leader of each meeting provide either an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activity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or a </a:t>
            </a:r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application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theory material.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Today there is an exercise activity.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Sheng-</a:t>
            </a:r>
            <a:r>
              <a:rPr lang="en-US" altLang="zh-TW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Hao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will talk about </a:t>
            </a:r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 maximization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in the next meeting, an application for submodular optimization.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5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 Covering practice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 need to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later meetings with people (leaders).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Topics are listed in the next page.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Let’s first </a:t>
            </a:r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 schedule problems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(we’ll take care of it)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 use </a:t>
            </a: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to order everyone XD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(Discussion) How’s this different from Minimum Set Cover?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practice for future research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2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10988"/>
            <a:ext cx="10515600" cy="5665975"/>
          </a:xfrm>
        </p:spPr>
        <p:txBody>
          <a:bodyPr>
            <a:normAutofit/>
          </a:bodyPr>
          <a:lstStyle/>
          <a:p>
            <a:r>
              <a:rPr lang="en-US" altLang="zh-TW" b="1" dirty="0"/>
              <a:t>PTAS/FPTAS/FPRAS/APX, </a:t>
            </a:r>
            <a:r>
              <a:rPr lang="en-US" altLang="zh-TW" b="1" dirty="0" smtClean="0"/>
              <a:t>Knapsack (L2)</a:t>
            </a:r>
          </a:p>
          <a:p>
            <a:r>
              <a:rPr lang="en-US" altLang="zh-TW" b="1" dirty="0" smtClean="0"/>
              <a:t>Bin Packing (L2-L3)</a:t>
            </a:r>
          </a:p>
          <a:p>
            <a:r>
              <a:rPr lang="en-US" altLang="zh-TW" b="1" dirty="0" smtClean="0"/>
              <a:t>DNF Counting and Graph Coloring (L4)</a:t>
            </a:r>
          </a:p>
          <a:p>
            <a:r>
              <a:rPr lang="en-US" altLang="zh-TW" b="1" dirty="0" smtClean="0"/>
              <a:t>LP/ILP, Randomized Rounding (L5)</a:t>
            </a:r>
          </a:p>
          <a:p>
            <a:r>
              <a:rPr lang="en-US" altLang="zh-TW" b="1" dirty="0" smtClean="0"/>
              <a:t>Multi-commodity Routing (L5)</a:t>
            </a:r>
          </a:p>
          <a:p>
            <a:r>
              <a:rPr lang="en-US" altLang="zh-TW" b="1" dirty="0" smtClean="0"/>
              <a:t>Probabilistic Tree Embedding (L6)</a:t>
            </a:r>
          </a:p>
          <a:p>
            <a:r>
              <a:rPr lang="en-US" altLang="zh-TW" b="1" dirty="0" smtClean="0"/>
              <a:t>Frequent </a:t>
            </a:r>
            <a:r>
              <a:rPr lang="en-US" altLang="zh-TW" b="1" dirty="0"/>
              <a:t>Elements, Approximate </a:t>
            </a:r>
            <a:r>
              <a:rPr lang="en-US" altLang="zh-TW" b="1" dirty="0" smtClean="0"/>
              <a:t>Counting (L7)</a:t>
            </a:r>
          </a:p>
          <a:p>
            <a:r>
              <a:rPr lang="en-US" altLang="zh-TW" b="1" dirty="0" smtClean="0"/>
              <a:t>Distinct Elements, </a:t>
            </a:r>
            <a:r>
              <a:rPr lang="en-US" altLang="zh-TW" b="1" dirty="0"/>
              <a:t>Moment </a:t>
            </a:r>
            <a:r>
              <a:rPr lang="en-US" altLang="zh-TW" b="1" dirty="0" smtClean="0"/>
              <a:t>Estimators (L7-L8)</a:t>
            </a:r>
          </a:p>
          <a:p>
            <a:r>
              <a:rPr lang="en-US" altLang="zh-TW" b="1" dirty="0" smtClean="0"/>
              <a:t>Graph Sketches (L9)</a:t>
            </a:r>
          </a:p>
          <a:p>
            <a:r>
              <a:rPr lang="en-US" altLang="zh-TW" b="1" dirty="0" smtClean="0"/>
              <a:t>Graph Spanners (L10)</a:t>
            </a:r>
          </a:p>
          <a:p>
            <a:r>
              <a:rPr lang="en-US" altLang="zh-TW" b="1" dirty="0" smtClean="0"/>
              <a:t>Graph </a:t>
            </a:r>
            <a:r>
              <a:rPr lang="en-US" altLang="zh-TW" b="1" dirty="0" err="1" smtClean="0"/>
              <a:t>Sparsifiers</a:t>
            </a:r>
            <a:r>
              <a:rPr lang="en-US" altLang="zh-TW" b="1" dirty="0" smtClean="0"/>
              <a:t> (L11)</a:t>
            </a:r>
          </a:p>
          <a:p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502"/>
            <a:ext cx="10515600" cy="6013461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runs in polynomial </a:t>
            </a:r>
            <a:r>
              <a:rPr lang="en-US" altLang="zh-TW" sz="3600" strike="sngStrik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/space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unfixed/unbounded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finds exact optimal solution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robust: works for any input instance of a problem</a:t>
            </a:r>
          </a:p>
          <a:p>
            <a:endParaRPr lang="en-US" altLang="zh-TW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Vegas randomized algorithms!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examples? </a:t>
            </a: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[5p/each]</a:t>
            </a:r>
          </a:p>
          <a:p>
            <a:endParaRPr lang="en-US" altLang="zh-TW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Quicksort with randomized pivots</a:t>
            </a:r>
          </a:p>
          <a:p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someone in the world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127168" y="2564488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81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502"/>
            <a:ext cx="10515600" cy="6013461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runs in polynomial time/space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finds </a:t>
            </a:r>
            <a:r>
              <a:rPr lang="en-US" altLang="zh-TW" sz="3600" strike="sngStrike" dirty="0" smtClean="0">
                <a:latin typeface="Arial" panose="020B0604020202020204" pitchFamily="34" charset="0"/>
                <a:cs typeface="Arial" panose="020B0604020202020204" pitchFamily="34" charset="0"/>
              </a:rPr>
              <a:t>exact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optimal solution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robust: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 always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works for any input instance of a problem</a:t>
            </a:r>
          </a:p>
          <a:p>
            <a:endParaRPr lang="en-US" altLang="zh-TW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 Carlo </a:t>
            </a:r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(approximation)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algorithms!</a:t>
            </a:r>
          </a:p>
          <a:p>
            <a:endParaRPr lang="en-US" altLang="zh-TW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what exactly does “almost always” mean? </a:t>
            </a:r>
            <a:r>
              <a:rPr lang="en-US" altLang="zh-TW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[10p]</a:t>
            </a:r>
          </a:p>
          <a:p>
            <a:r>
              <a:rPr lang="en-US" altLang="zh-TW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is it equivalent to “works for almost all inputs”? </a:t>
            </a:r>
            <a:r>
              <a:rPr lang="en-US" altLang="zh-TW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[10p]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145335" y="3170232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16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502"/>
            <a:ext cx="10515600" cy="6013461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runs in polynomial time/</a:t>
            </a:r>
            <a:r>
              <a:rPr lang="en-US" altLang="zh-TW" sz="3600" strike="sngStrike" dirty="0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endParaRPr lang="en-US" altLang="zh-TW" sz="3600" strike="sngStrike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finds </a:t>
            </a:r>
            <a:r>
              <a:rPr lang="en-US" altLang="zh-TW" sz="3600" strike="sngStrike" dirty="0" smtClean="0">
                <a:latin typeface="Arial" panose="020B0604020202020204" pitchFamily="34" charset="0"/>
                <a:cs typeface="Arial" panose="020B0604020202020204" pitchFamily="34" charset="0"/>
              </a:rPr>
              <a:t>exact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optimal solution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robust: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 always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works for any input instance of a problem</a:t>
            </a:r>
          </a:p>
          <a:p>
            <a:endParaRPr lang="en-US" altLang="zh-TW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en-US" altLang="zh-TW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algorithms!</a:t>
            </a:r>
          </a:p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 model: inputs come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sequentially without random access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metrics:</a:t>
            </a:r>
          </a:p>
          <a:p>
            <a:pPr>
              <a:buFontTx/>
              <a:buChar char="-"/>
            </a:pPr>
            <a:r>
              <a:rPr lang="en-US" altLang="zh-TW" sz="3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of passes, space, accuracy, time</a:t>
            </a:r>
            <a:endParaRPr lang="en-US" altLang="zh-TW"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145335" y="3170232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53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841</Words>
  <Application>Microsoft Office PowerPoint</Application>
  <PresentationFormat>寬螢幕</PresentationFormat>
  <Paragraphs>184</Paragraphs>
  <Slides>67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72" baseType="lpstr">
      <vt:lpstr>新細明體</vt:lpstr>
      <vt:lpstr>Arial</vt:lpstr>
      <vt:lpstr>Calibri</vt:lpstr>
      <vt:lpstr>Calibri Light</vt:lpstr>
      <vt:lpstr>Office 佈景主題</vt:lpstr>
      <vt:lpstr>Overview and Greedy Approximation</vt:lpstr>
      <vt:lpstr>Today’s Agenda</vt:lpstr>
      <vt:lpstr>The first question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Greedy Approximation</vt:lpstr>
      <vt:lpstr>Greedy Approximation</vt:lpstr>
      <vt:lpstr>Greedy Approximation</vt:lpstr>
      <vt:lpstr>Greedy Approximation</vt:lpstr>
      <vt:lpstr>Ground rules</vt:lpstr>
      <vt:lpstr>Exercise Activity / Real applications</vt:lpstr>
      <vt:lpstr>A Covering practice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Greedy Approximation</dc:title>
  <dc:creator>Arsene</dc:creator>
  <cp:lastModifiedBy>Arsene</cp:lastModifiedBy>
  <cp:revision>27</cp:revision>
  <dcterms:created xsi:type="dcterms:W3CDTF">2019-10-17T07:49:26Z</dcterms:created>
  <dcterms:modified xsi:type="dcterms:W3CDTF">2019-10-18T04:00:33Z</dcterms:modified>
</cp:coreProperties>
</file>