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1" r:id="rId2"/>
    <p:sldId id="258" r:id="rId3"/>
    <p:sldId id="259" r:id="rId4"/>
    <p:sldId id="257" r:id="rId5"/>
    <p:sldId id="260" r:id="rId6"/>
    <p:sldId id="270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780EF-EB5E-4761-8B12-5656A3EB0C5A}" type="datetimeFigureOut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0CD57-9A59-49F6-B736-605DA01FC1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184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AE2E-1108-4EEF-9CE2-2BAE9062D78A}" type="datetimeFigureOut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FD38-6119-4556-9123-8AF5924D5E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50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AE2E-1108-4EEF-9CE2-2BAE9062D78A}" type="datetimeFigureOut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FD38-6119-4556-9123-8AF5924D5E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36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AE2E-1108-4EEF-9CE2-2BAE9062D78A}" type="datetimeFigureOut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FD38-6119-4556-9123-8AF5924D5E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4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AE2E-1108-4EEF-9CE2-2BAE9062D78A}" type="datetimeFigureOut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FD38-6119-4556-9123-8AF5924D5E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3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AE2E-1108-4EEF-9CE2-2BAE9062D78A}" type="datetimeFigureOut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FD38-6119-4556-9123-8AF5924D5E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941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AE2E-1108-4EEF-9CE2-2BAE9062D78A}" type="datetimeFigureOut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FD38-6119-4556-9123-8AF5924D5E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633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AE2E-1108-4EEF-9CE2-2BAE9062D78A}" type="datetimeFigureOut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FD38-6119-4556-9123-8AF5924D5E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88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AE2E-1108-4EEF-9CE2-2BAE9062D78A}" type="datetimeFigureOut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FD38-6119-4556-9123-8AF5924D5E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002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AE2E-1108-4EEF-9CE2-2BAE9062D78A}" type="datetimeFigureOut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FD38-6119-4556-9123-8AF5924D5E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95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AE2E-1108-4EEF-9CE2-2BAE9062D78A}" type="datetimeFigureOut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FD38-6119-4556-9123-8AF5924D5E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9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AE2E-1108-4EEF-9CE2-2BAE9062D78A}" type="datetimeFigureOut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FD38-6119-4556-9123-8AF5924D5E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10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BAE2E-1108-4EEF-9CE2-2BAE9062D78A}" type="datetimeFigureOut">
              <a:rPr lang="zh-TW" altLang="en-US" smtClean="0"/>
              <a:t>2019/10/27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7FD38-6119-4556-9123-8AF5924D5E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75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Submodular Maximization and Influence Maximization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Sheng-</a:t>
            </a:r>
            <a:r>
              <a:rPr lang="en-US" altLang="zh-TW" dirty="0" err="1" smtClean="0"/>
              <a:t>Hao</a:t>
            </a:r>
            <a:r>
              <a:rPr lang="en-US" altLang="zh-TW" dirty="0" smtClean="0"/>
              <a:t> Chiang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418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Matroid</a:t>
            </a:r>
            <a:endParaRPr lang="zh-TW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A set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𝒩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altLang="zh-TW" dirty="0" smtClean="0"/>
                  <a:t> is </a:t>
                </a:r>
                <a:r>
                  <a:rPr lang="en-US" altLang="zh-TW" dirty="0" err="1" smtClean="0"/>
                  <a:t>matroid</a:t>
                </a:r>
                <a:r>
                  <a:rPr lang="en-US" altLang="zh-TW" dirty="0" smtClean="0"/>
                  <a:t> if: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 smtClean="0"/>
                  <a:t>The empty set is independent.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∅∈</m:t>
                    </m:r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ℐ</m:t>
                    </m:r>
                  </m:oMath>
                </a14:m>
                <a:endParaRPr lang="en-US" altLang="zh-TW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/>
                  <a:t>Every subset of an independent set is </a:t>
                </a:r>
                <a:r>
                  <a:rPr lang="en-US" altLang="zh-TW" dirty="0" smtClean="0"/>
                  <a:t>independent. </a:t>
                </a:r>
              </a:p>
              <a:p>
                <a:pPr lvl="1"/>
                <a:r>
                  <a:rPr lang="en-US" altLang="zh-TW" dirty="0" smtClean="0"/>
                  <a:t>For each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r>
                  <a:rPr lang="en-US" altLang="zh-TW" dirty="0" smtClean="0"/>
                  <a:t>, if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ℐ</m:t>
                    </m:r>
                  </m:oMath>
                </a14:m>
                <a:r>
                  <a:rPr lang="en-US" altLang="zh-TW" dirty="0" smtClean="0"/>
                  <a:t>, then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ℐ</m:t>
                    </m:r>
                  </m:oMath>
                </a14:m>
                <a:endParaRPr lang="en-US" altLang="zh-TW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TW" dirty="0" smtClean="0"/>
                  <a:t> are two independent set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TW" dirty="0" smtClean="0"/>
                  <a:t>,  then there exists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such that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is an independent set.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dirty="0"/>
              </a:p>
              <a:p>
                <a:r>
                  <a:rPr lang="en-US" altLang="zh-TW" dirty="0">
                    <a:solidFill>
                      <a:srgbClr val="0070C0"/>
                    </a:solidFill>
                  </a:rPr>
                  <a:t>Ex. 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No cycles subgraph </a:t>
                </a:r>
                <a:endParaRPr lang="en-US" altLang="zh-TW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59" t="-2381" b="-4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72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Matroid</a:t>
            </a:r>
            <a:endParaRPr lang="zh-TW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The greedy algorithm can be used to find a </a:t>
                </a:r>
                <a:r>
                  <a:rPr lang="en-US" altLang="zh-TW" dirty="0" smtClean="0">
                    <a:solidFill>
                      <a:srgbClr val="00B050"/>
                    </a:solidFill>
                  </a:rPr>
                  <a:t>maximum-weight basis </a:t>
                </a:r>
                <a:r>
                  <a:rPr lang="en-US" altLang="zh-TW" dirty="0" smtClean="0"/>
                  <a:t>of the </a:t>
                </a:r>
                <a:r>
                  <a:rPr lang="en-US" altLang="zh-TW" dirty="0" err="1" smtClean="0"/>
                  <a:t>matroid</a:t>
                </a:r>
                <a:r>
                  <a:rPr lang="en-US" altLang="zh-TW" dirty="0" smtClean="0"/>
                  <a:t>, by starting from the empty set and repeatedly adding one element at a time, at each step choosing a maximum-weight element among the elements whose addition would preserve the independence of the augmented set.</a:t>
                </a:r>
              </a:p>
              <a:p>
                <a:endParaRPr lang="en-US" altLang="zh-TW" dirty="0"/>
              </a:p>
              <a:p>
                <a:r>
                  <a:rPr lang="en-US" altLang="zh-TW" dirty="0" smtClean="0">
                    <a:solidFill>
                      <a:srgbClr val="0070C0"/>
                    </a:solidFill>
                  </a:rPr>
                  <a:t>Ex.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Minimum spanning 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tree problem</a:t>
                </a:r>
                <a:endParaRPr lang="en-US" altLang="zh-TW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r="-1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10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Submodular </a:t>
            </a:r>
            <a:r>
              <a:rPr lang="en-US" altLang="zh-TW" dirty="0" smtClean="0">
                <a:solidFill>
                  <a:srgbClr val="FF0000"/>
                </a:solidFill>
              </a:rPr>
              <a:t>function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is a finite set, a submodular function is a set function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zh-TW" dirty="0" smtClean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denotes the power set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zh-TW" dirty="0" smtClean="0"/>
                  <a:t>, which satisfies one of the following equivalent definitions.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 smtClean="0"/>
                  <a:t>For every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el-GR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with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and every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we have that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altLang="zh-TW" i="1" dirty="0" smtClean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 smtClean="0"/>
                  <a:t>For every,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el-GR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we have that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altLang="zh-TW" dirty="0" smtClean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 smtClean="0"/>
                  <a:t>For every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el-GR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we have that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zh-TW" dirty="0" smtClean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59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01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Submodular function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Monotone</a:t>
                </a:r>
                <a:r>
                  <a:rPr lang="en-US" altLang="zh-TW" dirty="0" smtClean="0"/>
                  <a:t> submodular </a:t>
                </a:r>
                <a:r>
                  <a:rPr lang="en-US" altLang="zh-TW" dirty="0"/>
                  <a:t>maximization </a:t>
                </a:r>
                <a:r>
                  <a:rPr lang="en-US" altLang="zh-TW" dirty="0" smtClean="0"/>
                  <a:t>problem</a:t>
                </a:r>
              </a:p>
              <a:p>
                <a:r>
                  <a:rPr lang="en-US" altLang="zh-TW" dirty="0" smtClean="0"/>
                  <a:t>Greed algorithm always produces </a:t>
                </a:r>
                <a:r>
                  <a:rPr lang="en-US" altLang="zh-TW" dirty="0"/>
                  <a:t>a solution whose value is at least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box>
                              <m:box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box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TW" dirty="0"/>
                  <a:t> times the optimal value. </a:t>
                </a:r>
                <a:r>
                  <a:rPr lang="en-US" altLang="zh-TW" dirty="0" smtClean="0"/>
                  <a:t>This bound </a:t>
                </a:r>
                <a:r>
                  <a:rPr lang="en-US" altLang="zh-TW" dirty="0"/>
                  <a:t>can be achieved for each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/>
                  <a:t>and has a limiting value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1−</m:t>
                    </m:r>
                    <m:box>
                      <m:box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altLang="zh-TW" dirty="0" smtClean="0"/>
                  <a:t>.</a:t>
                </a:r>
              </a:p>
              <a:p>
                <a:endParaRPr lang="en-US" altLang="zh-TW" dirty="0"/>
              </a:p>
              <a:p>
                <a:r>
                  <a:rPr lang="en-US" altLang="zh-TW" dirty="0" smtClean="0">
                    <a:solidFill>
                      <a:srgbClr val="0070C0"/>
                    </a:solidFill>
                  </a:rPr>
                  <a:t>Ex.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Maximum coverage 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problem</a:t>
                </a:r>
                <a:endParaRPr lang="en-US" altLang="zh-TW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16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568" y="5561775"/>
            <a:ext cx="4342560" cy="6151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3834568" y="5038555"/>
                <a:ext cx="304698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is </a:t>
                </a:r>
                <a:r>
                  <a:rPr lang="en-US" altLang="zh-CN" sz="2800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monotone  </a:t>
                </a:r>
                <a:r>
                  <a:rPr lang="en-US" altLang="zh-CN" sz="28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if </a:t>
                </a: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568" y="5038555"/>
                <a:ext cx="3046988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4118" r="-4200" b="-388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30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Supermodular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function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is a finite set, a </a:t>
                </a:r>
                <a:r>
                  <a:rPr lang="en-US" altLang="zh-TW" dirty="0" err="1" smtClean="0"/>
                  <a:t>supermodular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function is a set function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denotes the power set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zh-TW" dirty="0"/>
                  <a:t>, which satisfies one of the following equivalent definitions.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/>
                  <a:t>For every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with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every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we have that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altLang="zh-TW" i="1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/>
                  <a:t>For every,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we have that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altLang="zh-TW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/>
                  <a:t>For every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we have that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>
                    <a:solidFill>
                      <a:srgbClr val="0070C0"/>
                    </a:solidFill>
                  </a:rPr>
                  <a:t>Ex. Set cover problem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TW" dirty="0"/>
                  <a:t>-approximation</a:t>
                </a:r>
                <a:r>
                  <a:rPr lang="en-US" altLang="zh-TW" dirty="0" smtClean="0"/>
                  <a:t>)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59" t="-33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15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Maximizing the spread of influence in a social network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For an arbitrary instance of the Linear Threshold Model, the resulting influence function is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submodular</a:t>
                </a:r>
                <a:r>
                  <a:rPr lang="en-US" altLang="zh-TW" dirty="0"/>
                  <a:t>.</a:t>
                </a:r>
              </a:p>
              <a:p>
                <a:r>
                  <a:rPr lang="en-US" altLang="zh-TW" dirty="0" smtClean="0"/>
                  <a:t>For an arbitrary instance of the Independent Cascade Model, the resulting influence function is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submodular</a:t>
                </a:r>
                <a:r>
                  <a:rPr lang="en-US" altLang="zh-TW" dirty="0" smtClean="0"/>
                  <a:t>.</a:t>
                </a:r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1−</m:t>
                        </m:r>
                        <m:box>
                          <m:box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den>
                            </m:f>
                          </m:e>
                        </m:box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altLang="zh-TW" dirty="0"/>
                  <a:t>-approximation </a:t>
                </a:r>
                <a:r>
                  <a:rPr lang="en-US" altLang="zh-TW" dirty="0" smtClean="0"/>
                  <a:t>algorithm </a:t>
                </a:r>
                <a:r>
                  <a:rPr lang="en-US" altLang="zh-TW" dirty="0"/>
                  <a:t>by using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r>
                  <a:rPr lang="en-US" altLang="zh-TW" dirty="0" smtClean="0"/>
                  <a:t>-</a:t>
                </a:r>
                <a:r>
                  <a:rPr lang="en-US" altLang="zh-TW" dirty="0"/>
                  <a:t>approximate values for </a:t>
                </a:r>
                <a:r>
                  <a:rPr lang="en-US" altLang="zh-TW" dirty="0" smtClean="0"/>
                  <a:t>the function </a:t>
                </a:r>
                <a:r>
                  <a:rPr lang="en-US" altLang="zh-TW" dirty="0"/>
                  <a:t>to be optimized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43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Cambria Math"/>
        <a:ea typeface="新細明體"/>
        <a:cs typeface=""/>
      </a:majorFont>
      <a:minorFont>
        <a:latin typeface="Cambria Math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4418</TotalTime>
  <Words>119</Words>
  <Application>Microsoft Office PowerPoint</Application>
  <PresentationFormat>寬螢幕</PresentationFormat>
  <Paragraphs>38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Cambria Math</vt:lpstr>
      <vt:lpstr>Office 佈景主題</vt:lpstr>
      <vt:lpstr>Submodular Maximization and Influence Maximization</vt:lpstr>
      <vt:lpstr>Matroid</vt:lpstr>
      <vt:lpstr>Matroid</vt:lpstr>
      <vt:lpstr>Submodular function</vt:lpstr>
      <vt:lpstr>Submodular function</vt:lpstr>
      <vt:lpstr>Supermodular function</vt:lpstr>
      <vt:lpstr>Maximizing the spread of influence in a social network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江盛浩</dc:creator>
  <cp:lastModifiedBy>盛浩 江</cp:lastModifiedBy>
  <cp:revision>123</cp:revision>
  <dcterms:created xsi:type="dcterms:W3CDTF">2017-06-03T02:35:55Z</dcterms:created>
  <dcterms:modified xsi:type="dcterms:W3CDTF">2019-10-27T16:06:26Z</dcterms:modified>
</cp:coreProperties>
</file>