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sldIdLst>
    <p:sldId id="256" r:id="rId3"/>
    <p:sldId id="257" r:id="rId4"/>
    <p:sldId id="259" r:id="rId5"/>
    <p:sldId id="261" r:id="rId6"/>
    <p:sldId id="295" r:id="rId7"/>
    <p:sldId id="270" r:id="rId8"/>
    <p:sldId id="263" r:id="rId9"/>
    <p:sldId id="286" r:id="rId10"/>
    <p:sldId id="284" r:id="rId11"/>
    <p:sldId id="290" r:id="rId12"/>
    <p:sldId id="289" r:id="rId13"/>
    <p:sldId id="293" r:id="rId14"/>
    <p:sldId id="291" r:id="rId15"/>
    <p:sldId id="273" r:id="rId16"/>
    <p:sldId id="277" r:id="rId17"/>
    <p:sldId id="275" r:id="rId18"/>
    <p:sldId id="276" r:id="rId19"/>
    <p:sldId id="279" r:id="rId20"/>
    <p:sldId id="285" r:id="rId21"/>
    <p:sldId id="281" r:id="rId22"/>
    <p:sldId id="265" r:id="rId23"/>
    <p:sldId id="292" r:id="rId24"/>
    <p:sldId id="294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226"/>
    <a:srgbClr val="29671B"/>
    <a:srgbClr val="112B0B"/>
    <a:srgbClr val="EA32E1"/>
    <a:srgbClr val="820E71"/>
    <a:srgbClr val="640000"/>
    <a:srgbClr val="D88B00"/>
    <a:srgbClr val="C00000"/>
    <a:srgbClr val="FF5757"/>
    <a:srgbClr val="E4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78392" autoAdjust="0"/>
  </p:normalViewPr>
  <p:slideViewPr>
    <p:cSldViewPr>
      <p:cViewPr varScale="1">
        <p:scale>
          <a:sx n="79" d="100"/>
          <a:sy n="79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06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A76C59E-5FF9-416F-8DDB-A1B6DB7B2B57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BCCF0E1-31B6-485F-B4B0-11E7271AE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2590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599" y="2490471"/>
            <a:ext cx="8156945" cy="200658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2286162" y="2360268"/>
            <a:ext cx="6857838" cy="135115"/>
          </a:xfrm>
          <a:prstGeom prst="rect">
            <a:avLst/>
          </a:prstGeom>
          <a:solidFill>
            <a:schemeClr val="accent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342900" y="600432"/>
            <a:ext cx="8458200" cy="1470025"/>
          </a:xfrm>
        </p:spPr>
        <p:txBody>
          <a:bodyPr anchor="ctr"/>
          <a:lstStyle>
            <a:lvl1pPr algn="ctr">
              <a:defRPr sz="440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 smtClean="0"/>
              <a:t>Enter title of presentation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2" y="3511647"/>
            <a:ext cx="3429000" cy="184638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3200400"/>
            <a:ext cx="3733800" cy="1828800"/>
          </a:xfrm>
        </p:spPr>
        <p:txBody>
          <a:bodyPr anchor="ctr">
            <a:normAutofit/>
          </a:bodyPr>
          <a:lstStyle>
            <a:lvl1pPr marL="109728" indent="0" algn="ctr">
              <a:buFontTx/>
              <a:buNone/>
              <a:defRPr sz="26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 smtClean="0"/>
              <a:t>Enter authors of the paper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5181600"/>
            <a:ext cx="3733800" cy="762000"/>
          </a:xfrm>
        </p:spPr>
        <p:txBody>
          <a:bodyPr>
            <a:normAutofit/>
          </a:bodyPr>
          <a:lstStyle>
            <a:lvl1pPr marL="109728" indent="0" algn="ctr">
              <a:buNone/>
              <a:defRPr sz="23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 smtClean="0"/>
              <a:t>Enter affiliations here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4650740" y="2691129"/>
            <a:ext cx="4495800" cy="117723"/>
          </a:xfrm>
          <a:prstGeom prst="rect">
            <a:avLst/>
          </a:prstGeom>
          <a:solidFill>
            <a:schemeClr val="accent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829300" y="6172200"/>
            <a:ext cx="1828800" cy="457200"/>
          </a:xfrm>
        </p:spPr>
        <p:txBody>
          <a:bodyPr anchor="ctr">
            <a:normAutofit/>
          </a:bodyPr>
          <a:lstStyle>
            <a:lvl1pPr marL="109728" indent="0" algn="ctr">
              <a:buNone/>
              <a:defRPr sz="2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 smtClean="0"/>
              <a:t>Enter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42752"/>
            <a:ext cx="8229600" cy="4834248"/>
          </a:xfrm>
        </p:spPr>
        <p:txBody>
          <a:bodyPr>
            <a:normAutofit/>
          </a:bodyPr>
          <a:lstStyle>
            <a:lvl1pPr>
              <a:defRPr sz="32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9144000" cy="228600"/>
          </a:xfrm>
          <a:prstGeom prst="rect">
            <a:avLst/>
          </a:prstGeom>
          <a:solidFill>
            <a:srgbClr val="6084CD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6629400" cy="228600"/>
          </a:xfrm>
        </p:spPr>
        <p:txBody>
          <a:bodyPr>
            <a:noAutofit/>
          </a:bodyPr>
          <a:lstStyle>
            <a:lvl1pPr marL="109728" indent="0">
              <a:buNone/>
              <a:defRPr sz="1200" b="1" baseline="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Speaker		Title of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42752"/>
            <a:ext cx="8229600" cy="1252848"/>
          </a:xfrm>
        </p:spPr>
        <p:txBody>
          <a:bodyPr>
            <a:normAutofit/>
          </a:bodyPr>
          <a:lstStyle>
            <a:lvl1pPr>
              <a:defRPr sz="32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9144000" cy="228600"/>
          </a:xfrm>
          <a:prstGeom prst="rect">
            <a:avLst/>
          </a:prstGeom>
          <a:solidFill>
            <a:srgbClr val="6084CD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6629400" cy="228600"/>
          </a:xfrm>
        </p:spPr>
        <p:txBody>
          <a:bodyPr>
            <a:noAutofit/>
          </a:bodyPr>
          <a:lstStyle>
            <a:lvl1pPr marL="109728" indent="0">
              <a:buNone/>
              <a:defRPr sz="1200" b="1" baseline="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Speaker		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416032"/>
            <a:ext cx="8229600" cy="1219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109728" indent="0">
              <a:buNone/>
              <a:defRPr/>
            </a:lvl1pPr>
          </a:lstStyle>
          <a:p>
            <a:pPr lvl="0"/>
            <a:r>
              <a:rPr lang="en-US" dirty="0" smtClean="0"/>
              <a:t>Add box content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724400"/>
            <a:ext cx="82296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More text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971800"/>
            <a:ext cx="8229600" cy="444232"/>
          </a:xfrm>
          <a:solidFill>
            <a:schemeClr val="tx2"/>
          </a:solidFill>
        </p:spPr>
        <p:txBody>
          <a:bodyPr/>
          <a:lstStyle>
            <a:lvl1pPr marL="109728" indent="0">
              <a:buNone/>
              <a:defRPr b="1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Box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53200"/>
            <a:ext cx="9144000" cy="228600"/>
          </a:xfrm>
          <a:prstGeom prst="rect">
            <a:avLst/>
          </a:prstGeom>
          <a:solidFill>
            <a:srgbClr val="6084CD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42752"/>
            <a:ext cx="3657600" cy="4834248"/>
          </a:xfrm>
        </p:spPr>
        <p:txBody>
          <a:bodyPr/>
          <a:lstStyle>
            <a:lvl1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" y="1642752"/>
            <a:ext cx="4419600" cy="4833937"/>
          </a:xfrm>
        </p:spPr>
        <p:txBody>
          <a:bodyPr/>
          <a:lstStyle>
            <a:lvl1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6629400" cy="228600"/>
          </a:xfrm>
        </p:spPr>
        <p:txBody>
          <a:bodyPr>
            <a:noAutofit/>
          </a:bodyPr>
          <a:lstStyle>
            <a:lvl1pPr marL="109728" indent="0">
              <a:buNone/>
              <a:defRPr sz="1200" b="1" baseline="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Speaker		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76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53200"/>
            <a:ext cx="9144000" cy="228600"/>
          </a:xfrm>
          <a:prstGeom prst="rect">
            <a:avLst/>
          </a:prstGeom>
          <a:solidFill>
            <a:srgbClr val="6084CD">
              <a:alpha val="5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" y="1642752"/>
            <a:ext cx="8229600" cy="4833937"/>
          </a:xfrm>
        </p:spPr>
        <p:txBody>
          <a:bodyPr/>
          <a:lstStyle>
            <a:lvl1pPr>
              <a:defRPr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6629400" cy="228600"/>
          </a:xfrm>
        </p:spPr>
        <p:txBody>
          <a:bodyPr>
            <a:noAutofit/>
          </a:bodyPr>
          <a:lstStyle>
            <a:lvl1pPr marL="109728" indent="0">
              <a:buNone/>
              <a:defRPr sz="1200" b="1" baseline="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>
              <a:defRPr sz="1200" b="1"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Speaker		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519488"/>
            <a:ext cx="7772400" cy="1509712"/>
          </a:xfrm>
        </p:spPr>
        <p:txBody>
          <a:bodyPr anchor="t">
            <a:noAutofit/>
          </a:bodyPr>
          <a:lstStyle>
            <a:lvl1pPr marL="64008" indent="0">
              <a:buFont typeface="Arial" panose="020B0604020202020204" pitchFamily="34" charset="0"/>
              <a:buNone/>
              <a:defRPr sz="2300" b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11480" indent="0">
              <a:buFont typeface="Arial" panose="020B0604020202020204" pitchFamily="34" charset="0"/>
              <a:buNone/>
              <a:defRPr sz="23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2pPr>
            <a:lvl3pPr marL="704088" indent="0">
              <a:buFont typeface="Arial" panose="020B0604020202020204" pitchFamily="34" charset="0"/>
              <a:buNone/>
              <a:defRPr sz="23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3pPr>
            <a:lvl4pPr marL="978408" indent="0">
              <a:buFont typeface="Arial" panose="020B0604020202020204" pitchFamily="34" charset="0"/>
              <a:buNone/>
              <a:defRPr sz="23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4pPr>
            <a:lvl5pPr marL="1207008" indent="0">
              <a:buFont typeface="Arial" panose="020B0604020202020204" pitchFamily="34" charset="0"/>
              <a:buNone/>
              <a:defRPr sz="23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Enter some subtitle or description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5411628" y="451225"/>
            <a:ext cx="3733801" cy="18003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2237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2752"/>
            <a:ext cx="8229600" cy="46056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2000">
                <a:solidFill>
                  <a:srgbClr val="FFFFFF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fld id="{A8CE10D6-5CB1-41CD-B815-79BC778FC61A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447800"/>
            <a:ext cx="883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6" y="5888736"/>
            <a:ext cx="924619" cy="9246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8" r:id="rId4"/>
    <p:sldLayoutId id="2147483659" r:id="rId5"/>
    <p:sldLayoutId id="21474836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effectLst/>
          <a:latin typeface="Candara" panose="020E0502030303020204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2pPr>
      <a:lvl3pPr marL="923544" indent="-219456" algn="l" rtl="0" eaLnBrk="1" latinLnBrk="0" hangingPunct="1">
        <a:spcBef>
          <a:spcPts val="300"/>
        </a:spcBef>
        <a:buClr>
          <a:schemeClr val="tx2"/>
        </a:buClr>
        <a:buFont typeface="Wingdings" panose="05000000000000000000" pitchFamily="2" charset="2"/>
        <a:buChar char=""/>
        <a:defRPr sz="2400" kern="1200">
          <a:solidFill>
            <a:schemeClr val="accent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3pPr>
      <a:lvl4pPr marL="1179576" indent="-201168" algn="l" rtl="0" eaLnBrk="1" latinLnBrk="0" hangingPunct="1">
        <a:spcBef>
          <a:spcPts val="300"/>
        </a:spcBef>
        <a:buClr>
          <a:schemeClr val="tx2"/>
        </a:buClr>
        <a:buFont typeface="Wingdings" panose="05000000000000000000" pitchFamily="2" charset="2"/>
        <a:buChar char=""/>
        <a:defRPr sz="2200" kern="1200">
          <a:solidFill>
            <a:schemeClr val="accent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4pPr>
      <a:lvl5pPr marL="1389888" indent="-182880" algn="l" rtl="0" eaLnBrk="1" latinLnBrk="0" hangingPunct="1">
        <a:spcBef>
          <a:spcPts val="300"/>
        </a:spcBef>
        <a:buClr>
          <a:schemeClr val="tx2"/>
        </a:buClr>
        <a:buFont typeface="Wingdings" panose="05000000000000000000" pitchFamily="2" charset="2"/>
        <a:buChar char=""/>
        <a:defRPr sz="2000" kern="1200">
          <a:solidFill>
            <a:schemeClr val="accent3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Beating the Harmonic lower bound for online 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438400"/>
            <a:ext cx="7467600" cy="1295400"/>
          </a:xfrm>
        </p:spPr>
        <p:txBody>
          <a:bodyPr/>
          <a:lstStyle/>
          <a:p>
            <a:pPr algn="l"/>
            <a:r>
              <a:rPr lang="en-US" dirty="0" smtClean="0"/>
              <a:t>Sandy </a:t>
            </a:r>
            <a:r>
              <a:rPr lang="en-US" dirty="0" err="1" smtClean="0"/>
              <a:t>Heydrich</a:t>
            </a:r>
            <a:r>
              <a:rPr lang="en-US" dirty="0" smtClean="0"/>
              <a:t>                      	</a:t>
            </a:r>
            <a:r>
              <a:rPr lang="en-US" u="sng" dirty="0" smtClean="0"/>
              <a:t>Rob van </a:t>
            </a:r>
            <a:r>
              <a:rPr lang="en-US" u="sng" dirty="0" err="1" smtClean="0"/>
              <a:t>Stee</a:t>
            </a:r>
            <a:endParaRPr lang="en-US" u="sng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52800" y="5562600"/>
            <a:ext cx="23241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April 1st,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85" y="3581400"/>
            <a:ext cx="371475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cap="small" dirty="0" err="1"/>
              <a:t>SuperHarmonic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behind </a:t>
            </a:r>
            <a:r>
              <a:rPr lang="en-US" cap="small" dirty="0" err="1" smtClean="0"/>
              <a:t>SuperHarmonic</a:t>
            </a:r>
            <a:r>
              <a:rPr lang="en-US" dirty="0" smtClean="0"/>
              <a:t>: Combine medium and large items</a:t>
            </a:r>
          </a:p>
          <a:p>
            <a:pPr>
              <a:buFont typeface="Cambria Math" panose="02040503050406030204" pitchFamily="18" charset="0"/>
              <a:buChar char="⇨"/>
            </a:pPr>
            <a:r>
              <a:rPr lang="en-US" dirty="0" smtClean="0"/>
              <a:t> Worst situation for </a:t>
            </a:r>
            <a:r>
              <a:rPr lang="en-US" cap="small" dirty="0" err="1" smtClean="0"/>
              <a:t>SuperHarmonic</a:t>
            </a:r>
            <a:r>
              <a:rPr lang="en-US" dirty="0" smtClean="0"/>
              <a:t>: We still do not combine them!</a:t>
            </a:r>
          </a:p>
          <a:p>
            <a:r>
              <a:rPr lang="en-US" dirty="0" smtClean="0"/>
              <a:t>Case 1: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21513" y="3810000"/>
            <a:ext cx="685800" cy="1066800"/>
            <a:chOff x="914400" y="2438400"/>
            <a:chExt cx="685800" cy="1066800"/>
          </a:xfrm>
        </p:grpSpPr>
        <p:sp>
          <p:nvSpPr>
            <p:cNvPr id="6" name="Rectangle 5"/>
            <p:cNvSpPr/>
            <p:nvPr/>
          </p:nvSpPr>
          <p:spPr>
            <a:xfrm>
              <a:off x="9144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1394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7736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1142" y="3810000"/>
            <a:ext cx="685800" cy="1066800"/>
            <a:chOff x="1066800" y="2590800"/>
            <a:chExt cx="685800" cy="1066800"/>
          </a:xfrm>
        </p:grpSpPr>
        <p:sp>
          <p:nvSpPr>
            <p:cNvPr id="9" name="Rectangle 8"/>
            <p:cNvSpPr/>
            <p:nvPr/>
          </p:nvSpPr>
          <p:spPr>
            <a:xfrm>
              <a:off x="1066800" y="25908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32918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29260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0771" y="3810000"/>
            <a:ext cx="685800" cy="1066800"/>
            <a:chOff x="1219200" y="2743200"/>
            <a:chExt cx="6858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1219200" y="27432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34442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30784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00400" y="3810000"/>
            <a:ext cx="685800" cy="1066800"/>
            <a:chOff x="3810000" y="2438400"/>
            <a:chExt cx="685800" cy="1066800"/>
          </a:xfrm>
        </p:grpSpPr>
        <p:sp>
          <p:nvSpPr>
            <p:cNvPr id="18" name="Rectangle 17"/>
            <p:cNvSpPr/>
            <p:nvPr/>
          </p:nvSpPr>
          <p:spPr>
            <a:xfrm>
              <a:off x="38100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0" y="3139440"/>
              <a:ext cx="685800" cy="36576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60029" y="3810000"/>
            <a:ext cx="685800" cy="1066800"/>
            <a:chOff x="4762500" y="2459736"/>
            <a:chExt cx="685800" cy="1066800"/>
          </a:xfrm>
        </p:grpSpPr>
        <p:sp>
          <p:nvSpPr>
            <p:cNvPr id="21" name="Rectangle 20"/>
            <p:cNvSpPr/>
            <p:nvPr/>
          </p:nvSpPr>
          <p:spPr>
            <a:xfrm>
              <a:off x="4762500" y="2459736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62500" y="2886456"/>
              <a:ext cx="6858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264913" y="5398553"/>
            <a:ext cx="1850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Optimal solution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4913" y="4079557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Algorithm’s solution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21513" y="5111375"/>
            <a:ext cx="685800" cy="1066800"/>
            <a:chOff x="914400" y="2438400"/>
            <a:chExt cx="685800" cy="1066800"/>
          </a:xfrm>
        </p:grpSpPr>
        <p:sp>
          <p:nvSpPr>
            <p:cNvPr id="71" name="Rectangle 70"/>
            <p:cNvSpPr/>
            <p:nvPr/>
          </p:nvSpPr>
          <p:spPr>
            <a:xfrm>
              <a:off x="9144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31394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27736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81142" y="5111375"/>
            <a:ext cx="685800" cy="1066800"/>
            <a:chOff x="1066800" y="2590800"/>
            <a:chExt cx="685800" cy="1066800"/>
          </a:xfrm>
        </p:grpSpPr>
        <p:sp>
          <p:nvSpPr>
            <p:cNvPr id="75" name="Rectangle 74"/>
            <p:cNvSpPr/>
            <p:nvPr/>
          </p:nvSpPr>
          <p:spPr>
            <a:xfrm>
              <a:off x="1066800" y="25908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66800" y="32918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66800" y="29260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40771" y="5111375"/>
            <a:ext cx="685800" cy="1066800"/>
            <a:chOff x="1219200" y="2743200"/>
            <a:chExt cx="685800" cy="1066800"/>
          </a:xfrm>
        </p:grpSpPr>
        <p:sp>
          <p:nvSpPr>
            <p:cNvPr id="79" name="Rectangle 78"/>
            <p:cNvSpPr/>
            <p:nvPr/>
          </p:nvSpPr>
          <p:spPr>
            <a:xfrm>
              <a:off x="1219200" y="27432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34442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19200" y="30784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00400" y="5111375"/>
            <a:ext cx="685800" cy="1066800"/>
            <a:chOff x="3810000" y="2438400"/>
            <a:chExt cx="685800" cy="1066800"/>
          </a:xfrm>
        </p:grpSpPr>
        <p:sp>
          <p:nvSpPr>
            <p:cNvPr id="83" name="Rectangle 82"/>
            <p:cNvSpPr/>
            <p:nvPr/>
          </p:nvSpPr>
          <p:spPr>
            <a:xfrm>
              <a:off x="38100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10000" y="3139440"/>
              <a:ext cx="685800" cy="36576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200400" y="5172335"/>
            <a:ext cx="6858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5000" y="2971800"/>
            <a:ext cx="289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do fit together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87" name="Curved Connector 86"/>
          <p:cNvCxnSpPr>
            <a:stCxn id="67" idx="1"/>
            <a:endCxn id="19" idx="0"/>
          </p:cNvCxnSpPr>
          <p:nvPr/>
        </p:nvCxnSpPr>
        <p:spPr>
          <a:xfrm rot="10800000" flipV="1">
            <a:off x="3543300" y="3218022"/>
            <a:ext cx="2171700" cy="12930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67" idx="1"/>
            <a:endCxn id="22" idx="0"/>
          </p:cNvCxnSpPr>
          <p:nvPr/>
        </p:nvCxnSpPr>
        <p:spPr>
          <a:xfrm rot="10800000" flipV="1">
            <a:off x="4302930" y="3218022"/>
            <a:ext cx="1412071" cy="101869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69" grpId="0"/>
      <p:bldP spid="85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365759" y="3810000"/>
            <a:ext cx="8708136" cy="26357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kern="1200">
                <a:solidFill>
                  <a:schemeClr val="accent2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4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2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000" kern="1200">
                <a:solidFill>
                  <a:schemeClr val="accent3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Idea: Ignore item classification in some cases and combine items whenever they fit</a:t>
            </a:r>
          </a:p>
          <a:p>
            <a:r>
              <a:rPr lang="en-US" dirty="0" smtClean="0"/>
              <a:t>Needs careful analysis!</a:t>
            </a:r>
          </a:p>
          <a:p>
            <a:pPr lvl="1"/>
            <a:r>
              <a:rPr lang="en-US" dirty="0" smtClean="0"/>
              <a:t>If large items arrive first, we might not maintain the fixed fraction of red items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2751"/>
            <a:ext cx="8708136" cy="1264293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Case 1: Medium and large items </a:t>
            </a:r>
            <a:r>
              <a:rPr lang="en-US" b="1" dirty="0" smtClean="0">
                <a:solidFill>
                  <a:srgbClr val="C00000"/>
                </a:solidFill>
              </a:rPr>
              <a:t>fit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together but are </a:t>
            </a:r>
            <a:r>
              <a:rPr lang="en-US" b="1" dirty="0" smtClean="0">
                <a:solidFill>
                  <a:srgbClr val="C00000"/>
                </a:solidFill>
              </a:rPr>
              <a:t>not combined </a:t>
            </a:r>
          </a:p>
          <a:p>
            <a:pPr marL="109728" indent="0">
              <a:buNone/>
            </a:pPr>
            <a:r>
              <a:rPr lang="en-US" dirty="0" smtClean="0"/>
              <a:t>Lower </a:t>
            </a:r>
            <a:r>
              <a:rPr lang="en-US" dirty="0"/>
              <a:t>bound for </a:t>
            </a:r>
            <a:r>
              <a:rPr lang="en-US" cap="small" dirty="0" err="1"/>
              <a:t>SuperHarmonic</a:t>
            </a:r>
            <a:r>
              <a:rPr lang="en-US" dirty="0"/>
              <a:t> framework: 1.58333</a:t>
            </a:r>
            <a:r>
              <a:rPr lang="en-US" sz="2600" dirty="0"/>
              <a:t> </a:t>
            </a:r>
            <a:r>
              <a:rPr lang="en-US" sz="2500" dirty="0"/>
              <a:t>[</a:t>
            </a:r>
            <a:r>
              <a:rPr lang="en-US" sz="2500" dirty="0" err="1"/>
              <a:t>Ramanan</a:t>
            </a:r>
            <a:r>
              <a:rPr lang="en-US" sz="2500" dirty="0"/>
              <a:t> et al. ‘89]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700" y="4382783"/>
            <a:ext cx="1219200" cy="9813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0228" y="4098109"/>
            <a:ext cx="1219200" cy="15506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187" y="5691511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ype: (1/3, 0.37]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7715" y="569151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ype: (0.63, 0.7]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4334825"/>
            <a:ext cx="2036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0.34 + 0.65 &lt; 1</a:t>
            </a:r>
          </a:p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0.37 + 0.7   &gt; 1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2362200"/>
            <a:ext cx="6019800" cy="1524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Problem: Decisions only based on type 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rPr>
              <a:t>⇒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we lose information about exact item size!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3101" y="5755297"/>
            <a:ext cx="565144" cy="4572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8308" y="5759246"/>
            <a:ext cx="407477" cy="4572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3272" y="4382782"/>
            <a:ext cx="1219200" cy="9813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4800" y="4098107"/>
            <a:ext cx="1219200" cy="15506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3" grpId="0" uiExpand="1" build="p"/>
      <p:bldP spid="9" grpId="0" animBg="1"/>
      <p:bldP spid="9" grpId="1" animBg="1"/>
      <p:bldP spid="10" grpId="0" animBg="1"/>
      <p:bldP spid="10" grpId="1" animBg="1"/>
      <p:bldP spid="12" grpId="0"/>
      <p:bldP spid="12" grpId="1"/>
      <p:bldP spid="13" grpId="0"/>
      <p:bldP spid="13" grpId="1"/>
      <p:bldP spid="16" grpId="0" uiExpand="1" build="p"/>
      <p:bldP spid="16" grpId="1" build="allAtOnce"/>
      <p:bldP spid="17" grpId="0" animBg="1"/>
      <p:bldP spid="21" grpId="0" animBg="1"/>
      <p:bldP spid="21" grpId="1" animBg="1"/>
      <p:bldP spid="22" grpId="0" animBg="1"/>
      <p:bldP spid="22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cap="small" dirty="0" err="1"/>
              <a:t>SuperHarmonic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 behind </a:t>
            </a:r>
            <a:r>
              <a:rPr lang="en-US" sz="2400" cap="small" dirty="0" err="1" smtClean="0"/>
              <a:t>SuperHarmonic</a:t>
            </a:r>
            <a:r>
              <a:rPr lang="en-US" sz="2400" dirty="0" smtClean="0"/>
              <a:t>: Combine medium and large items</a:t>
            </a:r>
          </a:p>
          <a:p>
            <a:pPr>
              <a:buFont typeface="Cambria Math" panose="02040503050406030204" pitchFamily="18" charset="0"/>
              <a:buChar char="⇨"/>
            </a:pPr>
            <a:r>
              <a:rPr lang="en-US" sz="2400" dirty="0" smtClean="0"/>
              <a:t> Worst situation for </a:t>
            </a:r>
            <a:r>
              <a:rPr lang="en-US" sz="2400" cap="small" dirty="0" err="1" smtClean="0"/>
              <a:t>SuperHarmonic</a:t>
            </a:r>
            <a:r>
              <a:rPr lang="en-US" sz="2400" dirty="0" smtClean="0"/>
              <a:t>: We still do not combine them!</a:t>
            </a:r>
          </a:p>
          <a:p>
            <a:r>
              <a:rPr lang="en-US" sz="2400" dirty="0" smtClean="0"/>
              <a:t>Case 2: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21513" y="3810000"/>
            <a:ext cx="685800" cy="1066800"/>
            <a:chOff x="914400" y="2438400"/>
            <a:chExt cx="685800" cy="1066800"/>
          </a:xfrm>
        </p:grpSpPr>
        <p:sp>
          <p:nvSpPr>
            <p:cNvPr id="6" name="Rectangle 5"/>
            <p:cNvSpPr/>
            <p:nvPr/>
          </p:nvSpPr>
          <p:spPr>
            <a:xfrm>
              <a:off x="9144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1394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7736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1142" y="3810000"/>
            <a:ext cx="685800" cy="1066800"/>
            <a:chOff x="1066800" y="2590800"/>
            <a:chExt cx="685800" cy="1066800"/>
          </a:xfrm>
        </p:grpSpPr>
        <p:sp>
          <p:nvSpPr>
            <p:cNvPr id="9" name="Rectangle 8"/>
            <p:cNvSpPr/>
            <p:nvPr/>
          </p:nvSpPr>
          <p:spPr>
            <a:xfrm>
              <a:off x="1066800" y="25908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32918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29260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0771" y="3810000"/>
            <a:ext cx="685800" cy="1066800"/>
            <a:chOff x="1219200" y="2743200"/>
            <a:chExt cx="6858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1219200" y="27432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34442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30784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00400" y="3810000"/>
            <a:ext cx="685800" cy="1066800"/>
            <a:chOff x="3810000" y="2438400"/>
            <a:chExt cx="685800" cy="1066800"/>
          </a:xfrm>
        </p:grpSpPr>
        <p:sp>
          <p:nvSpPr>
            <p:cNvPr id="18" name="Rectangle 17"/>
            <p:cNvSpPr/>
            <p:nvPr/>
          </p:nvSpPr>
          <p:spPr>
            <a:xfrm>
              <a:off x="38100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0" y="3139440"/>
              <a:ext cx="685800" cy="36576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60029" y="3810000"/>
            <a:ext cx="685800" cy="1066800"/>
            <a:chOff x="4762500" y="2459736"/>
            <a:chExt cx="685800" cy="1066800"/>
          </a:xfrm>
        </p:grpSpPr>
        <p:sp>
          <p:nvSpPr>
            <p:cNvPr id="21" name="Rectangle 20"/>
            <p:cNvSpPr/>
            <p:nvPr/>
          </p:nvSpPr>
          <p:spPr>
            <a:xfrm>
              <a:off x="4762500" y="2459736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62500" y="2886456"/>
              <a:ext cx="6858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264913" y="5398553"/>
            <a:ext cx="1850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Optimal solution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64913" y="4079557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Algorithm’s solution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21513" y="5111375"/>
            <a:ext cx="685800" cy="1066800"/>
            <a:chOff x="914400" y="2438400"/>
            <a:chExt cx="685800" cy="1066800"/>
          </a:xfrm>
        </p:grpSpPr>
        <p:sp>
          <p:nvSpPr>
            <p:cNvPr id="71" name="Rectangle 70"/>
            <p:cNvSpPr/>
            <p:nvPr/>
          </p:nvSpPr>
          <p:spPr>
            <a:xfrm>
              <a:off x="9144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31394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27736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81142" y="5111375"/>
            <a:ext cx="685800" cy="1066800"/>
            <a:chOff x="1066800" y="2590800"/>
            <a:chExt cx="685800" cy="1066800"/>
          </a:xfrm>
        </p:grpSpPr>
        <p:sp>
          <p:nvSpPr>
            <p:cNvPr id="75" name="Rectangle 74"/>
            <p:cNvSpPr/>
            <p:nvPr/>
          </p:nvSpPr>
          <p:spPr>
            <a:xfrm>
              <a:off x="1066800" y="25908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66800" y="32918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66800" y="292608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40771" y="5111375"/>
            <a:ext cx="685800" cy="1066800"/>
            <a:chOff x="1219200" y="2743200"/>
            <a:chExt cx="685800" cy="1066800"/>
          </a:xfrm>
        </p:grpSpPr>
        <p:sp>
          <p:nvSpPr>
            <p:cNvPr id="79" name="Rectangle 78"/>
            <p:cNvSpPr/>
            <p:nvPr/>
          </p:nvSpPr>
          <p:spPr>
            <a:xfrm>
              <a:off x="1219200" y="27432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34442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19200" y="3078480"/>
              <a:ext cx="685800" cy="36576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00400" y="5111375"/>
            <a:ext cx="685800" cy="1066800"/>
            <a:chOff x="3810000" y="2438400"/>
            <a:chExt cx="685800" cy="1066800"/>
          </a:xfrm>
        </p:grpSpPr>
        <p:sp>
          <p:nvSpPr>
            <p:cNvPr id="83" name="Rectangle 82"/>
            <p:cNvSpPr/>
            <p:nvPr/>
          </p:nvSpPr>
          <p:spPr>
            <a:xfrm>
              <a:off x="3810000" y="2438400"/>
              <a:ext cx="6858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10000" y="3139440"/>
              <a:ext cx="685800" cy="365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200400" y="5172335"/>
            <a:ext cx="6858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15000" y="2971800"/>
            <a:ext cx="289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do not fit together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5" name="Curved Connector 24"/>
          <p:cNvCxnSpPr>
            <a:endCxn id="19" idx="0"/>
          </p:cNvCxnSpPr>
          <p:nvPr/>
        </p:nvCxnSpPr>
        <p:spPr>
          <a:xfrm rot="10800000" flipV="1">
            <a:off x="3543300" y="3200400"/>
            <a:ext cx="2171700" cy="13106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2" idx="0"/>
          </p:cNvCxnSpPr>
          <p:nvPr/>
        </p:nvCxnSpPr>
        <p:spPr>
          <a:xfrm rot="10800000" flipV="1">
            <a:off x="4302930" y="3200400"/>
            <a:ext cx="1412071" cy="1036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77513" y="2695099"/>
            <a:ext cx="1623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do fit together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9" name="Curved Connector 28"/>
          <p:cNvCxnSpPr>
            <a:stCxn id="47" idx="1"/>
            <a:endCxn id="14" idx="0"/>
          </p:cNvCxnSpPr>
          <p:nvPr/>
        </p:nvCxnSpPr>
        <p:spPr>
          <a:xfrm rot="10800000" flipV="1">
            <a:off x="2783671" y="2941320"/>
            <a:ext cx="393842" cy="1203959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7" idx="1"/>
            <a:endCxn id="22" idx="0"/>
          </p:cNvCxnSpPr>
          <p:nvPr/>
        </p:nvCxnSpPr>
        <p:spPr>
          <a:xfrm rot="10800000" flipH="1" flipV="1">
            <a:off x="3177513" y="2941320"/>
            <a:ext cx="1125416" cy="1295399"/>
          </a:xfrm>
          <a:prstGeom prst="curvedConnector4">
            <a:avLst>
              <a:gd name="adj1" fmla="val -20312"/>
              <a:gd name="adj2" fmla="val 59504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/>
      <p:bldP spid="69" grpId="0"/>
      <p:bldP spid="85" grpId="0" animBg="1"/>
      <p:bldP spid="42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Case 2: Red medium and blue large item </a:t>
            </a:r>
            <a:r>
              <a:rPr lang="en-US" b="1" dirty="0" smtClean="0">
                <a:solidFill>
                  <a:srgbClr val="C00000"/>
                </a:solidFill>
              </a:rPr>
              <a:t>do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 fit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1500" dirty="0" smtClean="0"/>
          </a:p>
          <a:p>
            <a:r>
              <a:rPr lang="en-US" dirty="0" smtClean="0"/>
              <a:t>Ideal world: red item should be the smallest medium item</a:t>
            </a:r>
          </a:p>
          <a:p>
            <a:r>
              <a:rPr lang="en-US" dirty="0" smtClean="0"/>
              <a:t>But: we assign the color as soon as an item arrives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286000"/>
            <a:ext cx="9144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33550" y="3271971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33550" y="2733942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2286000"/>
            <a:ext cx="9144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19400" y="3271971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2733942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05250" y="2286000"/>
            <a:ext cx="9144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5250" y="3271971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05250" y="2733942"/>
            <a:ext cx="914400" cy="53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1100" y="3233928"/>
            <a:ext cx="914400" cy="576072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0.36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91100" y="2286000"/>
            <a:ext cx="9144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76950" y="2286000"/>
            <a:ext cx="9144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76950" y="289560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86" y="4191000"/>
            <a:ext cx="7651027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Problem: We do not know whether larger or smaller items of the same type will follow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4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6" grpId="0" animBg="1"/>
      <p:bldP spid="37" grpId="0" animBg="1"/>
      <p:bldP spid="39" grpId="0" animBg="1"/>
      <p:bldP spid="40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Postpone the </a:t>
            </a:r>
            <a:r>
              <a:rPr lang="en-GB" sz="2400" dirty="0" err="1" smtClean="0"/>
              <a:t>coloring</a:t>
            </a:r>
            <a:r>
              <a:rPr lang="en-GB" sz="2400" dirty="0" smtClean="0"/>
              <a:t>!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Guarantees that at most half of the blue items are smaller than red items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GB" sz="2400" dirty="0" smtClean="0"/>
              <a:t> At most half of the blue items are combined with large items in OPT!</a:t>
            </a:r>
          </a:p>
          <a:p>
            <a:r>
              <a:rPr lang="en-GB" sz="2400" dirty="0" smtClean="0"/>
              <a:t>…but this only works when packing items into </a:t>
            </a:r>
            <a:r>
              <a:rPr lang="en-GB" sz="2400" b="1" dirty="0" smtClean="0">
                <a:solidFill>
                  <a:srgbClr val="C00000"/>
                </a:solidFill>
              </a:rPr>
              <a:t>new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bins </a:t>
            </a:r>
            <a:r>
              <a:rPr lang="en-GB" sz="2400" dirty="0" smtClean="0">
                <a:sym typeface="Wingdings" panose="05000000000000000000" pitchFamily="2" charset="2"/>
              </a:rPr>
              <a:t>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GB" sz="2400" dirty="0" smtClean="0">
                <a:sym typeface="Wingdings" panose="05000000000000000000" pitchFamily="2" charset="2"/>
              </a:rPr>
              <a:t> Mark items to distinguish different cases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81300" y="2308459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62400" y="2306123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43500" y="2306123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24600" y="2306123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81300" y="3174803"/>
            <a:ext cx="914400" cy="59436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962400" y="3314717"/>
            <a:ext cx="914400" cy="452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43500" y="3218898"/>
            <a:ext cx="914400" cy="54864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324600" y="3129083"/>
            <a:ext cx="914400" cy="64008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781300" y="3175971"/>
            <a:ext cx="914400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962400" y="3317053"/>
            <a:ext cx="914400" cy="45211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143500" y="3218898"/>
            <a:ext cx="91440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24600" y="3129083"/>
            <a:ext cx="9144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81300" y="2807875"/>
            <a:ext cx="9144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143500" y="2650345"/>
            <a:ext cx="914400" cy="566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24600" y="2566476"/>
            <a:ext cx="914400" cy="562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4146" y="3794541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r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atio of red items: 1/7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81300" y="4430597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2400" y="4428261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43500" y="4428261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24600" y="4428261"/>
            <a:ext cx="914400" cy="1463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1300" y="5296941"/>
            <a:ext cx="914400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81300" y="4842495"/>
            <a:ext cx="914400" cy="452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62400" y="5342661"/>
            <a:ext cx="91440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62400" y="4705543"/>
            <a:ext cx="9144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43500" y="5525541"/>
            <a:ext cx="9144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43500" y="4958613"/>
            <a:ext cx="914400" cy="566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24600" y="5324373"/>
            <a:ext cx="914400" cy="56692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504" y="488360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SuperHarmonic</a:t>
            </a:r>
            <a:endParaRPr lang="en-US" sz="32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1286" y="2819793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Our algorithm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9" grpId="0" animBg="1"/>
      <p:bldP spid="49" grpId="1" animBg="1"/>
      <p:bldP spid="50" grpId="0" animBg="1"/>
      <p:bldP spid="50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" grpId="0"/>
      <p:bldP spid="6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7" grpId="0"/>
      <p:bldP spid="7" grpId="1"/>
      <p:bldP spid="42" grpId="0"/>
      <p:bldP spid="4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Marking the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1: </a:t>
            </a:r>
            <a:r>
              <a:rPr lang="en-GB" dirty="0" smtClean="0"/>
              <a:t>medium items were packed into new bins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Means that </a:t>
            </a:r>
            <a:r>
              <a:rPr lang="en-GB" b="1" dirty="0" smtClean="0">
                <a:solidFill>
                  <a:srgbClr val="C00000"/>
                </a:solidFill>
              </a:rPr>
              <a:t>at most half </a:t>
            </a:r>
            <a:r>
              <a:rPr lang="en-GB" dirty="0" smtClean="0"/>
              <a:t>of the blue</a:t>
            </a:r>
            <a:r>
              <a:rPr lang="en-GB" b="1" dirty="0" smtClean="0"/>
              <a:t> </a:t>
            </a:r>
            <a:r>
              <a:rPr lang="en-GB" dirty="0" smtClean="0"/>
              <a:t>items are </a:t>
            </a:r>
            <a:r>
              <a:rPr lang="en-GB" b="1" dirty="0" smtClean="0">
                <a:solidFill>
                  <a:srgbClr val="C00000"/>
                </a:solidFill>
              </a:rPr>
              <a:t>smaller</a:t>
            </a:r>
            <a:r>
              <a:rPr lang="en-GB" dirty="0" smtClean="0"/>
              <a:t> than the red item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Not too many </a:t>
            </a:r>
            <a:r>
              <a:rPr lang="en-GB" dirty="0" smtClean="0"/>
              <a:t>optimal bins </a:t>
            </a:r>
          </a:p>
          <a:p>
            <a:pPr marL="109728" indent="0">
              <a:buNone/>
            </a:pPr>
            <a:r>
              <a:rPr lang="en-GB" dirty="0" smtClean="0"/>
              <a:t>can look like this: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878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546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214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4131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87869" y="3120554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87869" y="2670048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54669" y="3276600"/>
            <a:ext cx="7620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94131" y="2670048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21469" y="3200400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21469" y="2590800"/>
            <a:ext cx="762000" cy="609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4131" y="3127248"/>
            <a:ext cx="762000" cy="530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78369" y="3202774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778369" y="2704039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845169" y="3280710"/>
            <a:ext cx="381000" cy="3825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8769" y="2709672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911969" y="3233547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908159" y="2707386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978769" y="3231007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12592" y="4694574"/>
            <a:ext cx="914400" cy="1702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18957" y="5769394"/>
            <a:ext cx="914400" cy="636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61639" y="5857436"/>
            <a:ext cx="438912" cy="438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18957" y="4772698"/>
            <a:ext cx="914400" cy="996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33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Marking the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 2: blue medium items are combined with smaller red items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Means that such small items </a:t>
            </a:r>
            <a:r>
              <a:rPr lang="en-GB" b="1" dirty="0" smtClean="0">
                <a:solidFill>
                  <a:srgbClr val="C00000"/>
                </a:solidFill>
              </a:rPr>
              <a:t>must exist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b="1" dirty="0" smtClean="0">
                <a:solidFill>
                  <a:srgbClr val="C00000"/>
                </a:solidFill>
              </a:rPr>
              <a:t>Not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b="1" dirty="0" smtClean="0">
                <a:solidFill>
                  <a:srgbClr val="C00000"/>
                </a:solidFill>
              </a:rPr>
              <a:t>all </a:t>
            </a:r>
            <a:r>
              <a:rPr lang="en-GB" dirty="0" smtClean="0"/>
              <a:t>optimal bins </a:t>
            </a:r>
          </a:p>
          <a:p>
            <a:pPr marL="109728" indent="0">
              <a:buNone/>
            </a:pPr>
            <a:r>
              <a:rPr lang="en-GB" dirty="0" smtClean="0"/>
              <a:t>can look like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4800600"/>
            <a:ext cx="914400" cy="1702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5867400"/>
            <a:ext cx="914400" cy="636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76544" y="5965989"/>
            <a:ext cx="438912" cy="438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4870704"/>
            <a:ext cx="914400" cy="996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78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46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14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4131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87869" y="3351192"/>
            <a:ext cx="762000" cy="306408"/>
          </a:xfrm>
          <a:prstGeom prst="rect">
            <a:avLst/>
          </a:prstGeom>
          <a:solidFill>
            <a:srgbClr val="C00000"/>
          </a:solidFill>
          <a:ln w="12700"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1469" y="3429000"/>
            <a:ext cx="7620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654669" y="3169158"/>
            <a:ext cx="762000" cy="488442"/>
            <a:chOff x="3654669" y="3150107"/>
            <a:chExt cx="762000" cy="488442"/>
          </a:xfrm>
        </p:grpSpPr>
        <p:sp>
          <p:nvSpPr>
            <p:cNvPr id="33" name="Rectangle 32"/>
            <p:cNvSpPr/>
            <p:nvPr/>
          </p:nvSpPr>
          <p:spPr>
            <a:xfrm>
              <a:off x="3654669" y="3510533"/>
              <a:ext cx="762000" cy="128016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6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4669" y="3367319"/>
              <a:ext cx="762000" cy="146304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6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4669" y="3249251"/>
              <a:ext cx="762000" cy="118872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6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54669" y="3150107"/>
              <a:ext cx="762000" cy="100584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6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87869" y="2816352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78369" y="2898572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87869" y="2365846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78369" y="2399837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4669" y="2782524"/>
            <a:ext cx="76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45169" y="2786634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4669" y="2325324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845169" y="2361138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1469" y="2971800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2995" y="3004947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1469" y="2362200"/>
            <a:ext cx="762000" cy="609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09185" y="2478786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4131" y="3127248"/>
            <a:ext cx="762000" cy="530352"/>
          </a:xfrm>
          <a:prstGeom prst="rect">
            <a:avLst/>
          </a:prstGeom>
          <a:solidFill>
            <a:srgbClr val="C00000"/>
          </a:solidFill>
          <a:ln w="12700"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78769" y="3231007"/>
            <a:ext cx="381000" cy="3825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9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21" grpId="0" animBg="1"/>
      <p:bldP spid="39" grpId="0" animBg="1"/>
      <p:bldP spid="22" grpId="0" animBg="1"/>
      <p:bldP spid="40" grpId="0" animBg="1"/>
      <p:bldP spid="23" grpId="0" animBg="1"/>
      <p:bldP spid="41" grpId="0" animBg="1"/>
      <p:bldP spid="24" grpId="0" animBg="1"/>
      <p:bldP spid="42" grpId="0" animBg="1"/>
      <p:bldP spid="25" grpId="0" animBg="1"/>
      <p:bldP spid="43" grpId="0" animBg="1"/>
      <p:bldP spid="26" grpId="0" animBg="1"/>
      <p:bldP spid="44" grpId="0" animBg="1"/>
      <p:bldP spid="27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Marking the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 3: red medium item is combined with large blue item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Good case: We </a:t>
            </a:r>
            <a:r>
              <a:rPr lang="en-GB" b="1" dirty="0" smtClean="0">
                <a:solidFill>
                  <a:srgbClr val="C00000"/>
                </a:solidFill>
              </a:rPr>
              <a:t>do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combine an item of this medium type!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82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46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14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87869" y="2286000"/>
            <a:ext cx="7620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88269" y="3120554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88269" y="2670048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4669" y="3276600"/>
            <a:ext cx="76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4669" y="2819400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1469" y="3200400"/>
            <a:ext cx="762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1469" y="2590800"/>
            <a:ext cx="762000" cy="609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78769" y="3202774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78769" y="2704039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45169" y="3280710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45169" y="2855214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11969" y="3233547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908159" y="2707386"/>
            <a:ext cx="381000" cy="38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87869" y="2844793"/>
            <a:ext cx="762000" cy="809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87869" y="2312701"/>
            <a:ext cx="762000" cy="530352"/>
          </a:xfrm>
          <a:prstGeom prst="rect">
            <a:avLst/>
          </a:prstGeom>
          <a:solidFill>
            <a:srgbClr val="C00000"/>
          </a:solidFill>
          <a:ln w="12700"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72507" y="2416460"/>
            <a:ext cx="381000" cy="3825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ℛ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20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2752"/>
            <a:ext cx="8534400" cy="4834248"/>
          </a:xfrm>
        </p:spPr>
        <p:txBody>
          <a:bodyPr>
            <a:normAutofit/>
          </a:bodyPr>
          <a:lstStyle/>
          <a:p>
            <a:r>
              <a:rPr lang="en-GB" dirty="0" smtClean="0"/>
              <a:t>Weighting function: assign each item a weight</a:t>
            </a:r>
          </a:p>
          <a:p>
            <a:r>
              <a:rPr lang="en-GB" dirty="0" smtClean="0"/>
              <a:t>Idea: total weight of input is at least the number of bins ALG uses to pack it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GB" dirty="0" smtClean="0"/>
              <a:t> Average weight per bin is </a:t>
            </a:r>
            <a:r>
              <a:rPr lang="en-GB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GB" dirty="0" smtClean="0"/>
              <a:t>1</a:t>
            </a:r>
            <a:endParaRPr lang="en-GB" dirty="0"/>
          </a:p>
          <a:p>
            <a:r>
              <a:rPr lang="en-GB" dirty="0" smtClean="0"/>
              <a:t>Maximum average weight in an </a:t>
            </a:r>
            <a:r>
              <a:rPr lang="en-GB" b="1" dirty="0" smtClean="0">
                <a:solidFill>
                  <a:srgbClr val="FF0000"/>
                </a:solidFill>
              </a:rPr>
              <a:t>optimal</a:t>
            </a:r>
            <a:r>
              <a:rPr lang="en-GB" dirty="0" smtClean="0"/>
              <a:t> bin </a:t>
            </a:r>
            <a:r>
              <a:rPr lang="en-GB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⇝</a:t>
            </a:r>
            <a:r>
              <a:rPr lang="en-GB" dirty="0" smtClean="0"/>
              <a:t> competitive ratio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GB" dirty="0" smtClean="0"/>
              <a:t> Find by solving an LP</a:t>
            </a:r>
          </a:p>
          <a:p>
            <a:pPr marL="411480" lvl="1" indent="0">
              <a:buNone/>
            </a:pP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7" name="Rectangle 6" hidden="1"/>
          <p:cNvSpPr/>
          <p:nvPr/>
        </p:nvSpPr>
        <p:spPr>
          <a:xfrm>
            <a:off x="4800599" y="4724400"/>
            <a:ext cx="2943025" cy="1036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6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LP:</a:t>
            </a:r>
          </a:p>
          <a:p>
            <a:pPr marL="109728" indent="0">
              <a:buNone/>
            </a:pPr>
            <a:r>
              <a:rPr lang="en-US" dirty="0" smtClean="0"/>
              <a:t>max avg. weight per bin</a:t>
            </a:r>
          </a:p>
          <a:p>
            <a:pPr marL="109728" indent="0">
              <a:buNone/>
            </a:pPr>
            <a:r>
              <a:rPr lang="en-US" dirty="0" err="1" smtClean="0"/>
              <a:t>s.t.</a:t>
            </a:r>
            <a:r>
              <a:rPr lang="en-US" dirty="0"/>
              <a:t> </a:t>
            </a:r>
            <a:r>
              <a:rPr lang="en-US" dirty="0" smtClean="0"/>
              <a:t>not too many bins like this</a:t>
            </a:r>
          </a:p>
          <a:p>
            <a:endParaRPr lang="en-US" dirty="0" smtClean="0"/>
          </a:p>
          <a:p>
            <a:r>
              <a:rPr lang="en-US" dirty="0" smtClean="0"/>
              <a:t>Actually: two weighting functions w, v</a:t>
            </a:r>
          </a:p>
          <a:p>
            <a:r>
              <a:rPr lang="en-US" dirty="0" smtClean="0"/>
              <a:t>Competitive ratio is then min(</a:t>
            </a:r>
            <a:r>
              <a:rPr lang="en-US" dirty="0" err="1" smtClean="0"/>
              <a:t>w,v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Solution: Two LPs, assuming w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 smtClean="0"/>
              <a:t> v and v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 smtClean="0"/>
              <a:t>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981201"/>
            <a:ext cx="914400" cy="1702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48001"/>
            <a:ext cx="914400" cy="636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39436" y="3142488"/>
            <a:ext cx="438912" cy="438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2051305"/>
            <a:ext cx="914400" cy="996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3356" y="1981201"/>
            <a:ext cx="914400" cy="1702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23356" y="3048001"/>
            <a:ext cx="914400" cy="636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61100" y="3142488"/>
            <a:ext cx="438912" cy="438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3356" y="2051305"/>
            <a:ext cx="914400" cy="996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5500" y="2971800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9600" y="2287964"/>
            <a:ext cx="5295900" cy="1069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 hidden="1"/>
          <p:cNvSpPr txBox="1"/>
          <p:nvPr/>
        </p:nvSpPr>
        <p:spPr>
          <a:xfrm>
            <a:off x="6151756" y="1565755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bins with maximal weight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96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" b="7702"/>
          <a:stretch>
            <a:fillRect/>
          </a:stretch>
        </p:blipFill>
        <p:spPr>
          <a:xfrm>
            <a:off x="457200" y="1642753"/>
            <a:ext cx="7924800" cy="46549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Sandy </a:t>
            </a:r>
            <a:r>
              <a:rPr lang="en-US" dirty="0" err="1" smtClean="0"/>
              <a:t>Heydrich</a:t>
            </a:r>
            <a:r>
              <a:rPr lang="en-US" dirty="0"/>
              <a:t>	</a:t>
            </a:r>
            <a:r>
              <a:rPr lang="en-US" dirty="0" smtClean="0"/>
              <a:t>Beating the Harmonic lower bound for online bin packing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286928"/>
            <a:ext cx="388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Photo 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by Highways England, www.flickr.com/photos/highwaysagency/6008275527</a:t>
            </a:r>
          </a:p>
        </p:txBody>
      </p:sp>
    </p:spTree>
    <p:extLst>
      <p:ext uri="{BB962C8B-B14F-4D97-AF65-F5344CB8AC3E}">
        <p14:creationId xmlns:p14="http://schemas.microsoft.com/office/powerpoint/2010/main" val="26068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end up with an LP with</a:t>
            </a:r>
          </a:p>
          <a:p>
            <a:pPr lvl="1"/>
            <a:r>
              <a:rPr lang="en-US" dirty="0" smtClean="0"/>
              <a:t>Huge number of variables</a:t>
            </a:r>
          </a:p>
          <a:p>
            <a:pPr lvl="1"/>
            <a:r>
              <a:rPr lang="en-US" dirty="0" smtClean="0"/>
              <a:t>Four constraints</a:t>
            </a:r>
          </a:p>
          <a:p>
            <a:r>
              <a:rPr lang="en-US" dirty="0" smtClean="0"/>
              <a:t>LP is too large to solve it directly</a:t>
            </a:r>
          </a:p>
          <a:p>
            <a:r>
              <a:rPr lang="en-US" dirty="0" smtClean="0"/>
              <a:t>Separation problem for dual: Knapsack instance</a:t>
            </a:r>
          </a:p>
          <a:p>
            <a:pPr>
              <a:buFont typeface="Cambria Math" panose="02040503050406030204" pitchFamily="18" charset="0"/>
              <a:buChar char="⇨"/>
            </a:pPr>
            <a:r>
              <a:rPr lang="en-US" dirty="0" smtClean="0"/>
              <a:t> Solve it with ellipsoid method a.k.a. binary search!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5070" y="4191000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67646" y="1850940"/>
            <a:ext cx="1676401" cy="1141271"/>
          </a:xfrm>
          <a:prstGeom prst="rightArrow">
            <a:avLst>
              <a:gd name="adj1" fmla="val 5418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Dualize</a:t>
            </a:r>
            <a:endParaRPr lang="en-US" sz="2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ctr"/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&amp; simplify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642752"/>
            <a:ext cx="3657600" cy="155764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kern="1200">
                <a:solidFill>
                  <a:schemeClr val="accent2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4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2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000" kern="1200">
                <a:solidFill>
                  <a:schemeClr val="accent3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Dual LP with</a:t>
            </a:r>
          </a:p>
          <a:p>
            <a:pPr lvl="1"/>
            <a:r>
              <a:rPr lang="en-US" dirty="0" smtClean="0"/>
              <a:t>Four variables</a:t>
            </a:r>
          </a:p>
          <a:p>
            <a:pPr lvl="1"/>
            <a:r>
              <a:rPr lang="en-US" dirty="0" smtClean="0"/>
              <a:t>Huge number of constraints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96000" y="2286000"/>
            <a:ext cx="381000" cy="228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7379" y="1922491"/>
            <a:ext cx="5982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</a:t>
            </a:r>
            <a:r>
              <a:rPr lang="en-US" sz="2600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</a:t>
            </a:r>
            <a:endParaRPr lang="en-US" sz="2600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2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uiExpand="1" build="p" animBg="1"/>
      <p:bldP spid="9" grpId="0" uiExpand="1" build="p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639292"/>
            <a:ext cx="82296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Theorem 1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179881"/>
            <a:ext cx="8229600" cy="934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cap="small" dirty="0" err="1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SonOfHarmonic</a:t>
            </a:r>
            <a:r>
              <a:rPr lang="en-US" sz="32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achieves a competitive ratio of 1.5815.</a:t>
            </a:r>
            <a:endParaRPr lang="en-US" sz="32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344" y="4191000"/>
            <a:ext cx="82296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ordia New" panose="020B0304020202020204" pitchFamily="34" charset="-34"/>
                <a:cs typeface="Cordia New" panose="020B0304020202020204" pitchFamily="34" charset="-34"/>
              </a:rPr>
              <a:t>Theorem </a:t>
            </a:r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047" y="4724400"/>
            <a:ext cx="8229600" cy="1162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Within </a:t>
            </a:r>
            <a:r>
              <a:rPr lang="en-US" sz="3200" cap="small" dirty="0" err="1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ExtremeHarmonic</a:t>
            </a:r>
            <a:r>
              <a:rPr lang="en-US" sz="32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we </a:t>
            </a:r>
            <a:r>
              <a:rPr lang="en-US" sz="3200" b="1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cannot</a:t>
            </a:r>
            <a:r>
              <a:rPr lang="en-US" sz="32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achieve a competitive ratio of less than 1.576.</a:t>
            </a:r>
            <a:endParaRPr lang="en-US" sz="32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16901"/>
            <a:ext cx="8565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We have created a new framework: </a:t>
            </a:r>
            <a:r>
              <a:rPr lang="en-US" sz="28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ExtremeHarmonic</a:t>
            </a:r>
            <a:endParaRPr lang="en-US" sz="2800" cap="small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Best known instance: </a:t>
            </a:r>
            <a:r>
              <a:rPr lang="en-US" sz="28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SonOfHarmonic</a:t>
            </a:r>
            <a:endParaRPr lang="en-US" sz="28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4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8044" y="3848673"/>
            <a:ext cx="7391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8484" y="3885464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1.54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5019" y="3857175"/>
            <a:ext cx="8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1.691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62204" y="375723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62204" y="2578100"/>
            <a:ext cx="1159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Harmonic</a:t>
            </a:r>
            <a:endParaRPr lang="en-US" sz="26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1" name="Curved Connector 10"/>
          <p:cNvCxnSpPr>
            <a:stCxn id="10" idx="2"/>
            <a:endCxn id="9" idx="6"/>
          </p:cNvCxnSpPr>
          <p:nvPr/>
        </p:nvCxnSpPr>
        <p:spPr>
          <a:xfrm rot="5400000">
            <a:off x="7754402" y="3261225"/>
            <a:ext cx="778131" cy="3967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75193" y="3757199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78297" y="4224018"/>
            <a:ext cx="2361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Harmonic++: 1.58889</a:t>
            </a:r>
            <a:endParaRPr lang="en-US" sz="26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4" name="Curved Connector 13"/>
          <p:cNvCxnSpPr>
            <a:stCxn id="13" idx="0"/>
            <a:endCxn id="12" idx="6"/>
          </p:cNvCxnSpPr>
          <p:nvPr/>
        </p:nvCxnSpPr>
        <p:spPr>
          <a:xfrm rot="16200000" flipV="1">
            <a:off x="3970882" y="3535831"/>
            <a:ext cx="375379" cy="1000996"/>
          </a:xfrm>
          <a:prstGeom prst="curved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7532" y="3757234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D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03325" y="2819400"/>
            <a:ext cx="3938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SuperHarmonic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lower bound: 1.58333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7" name="Curved Connector 16"/>
          <p:cNvCxnSpPr>
            <a:stCxn id="16" idx="2"/>
            <a:endCxn id="15" idx="0"/>
          </p:cNvCxnSpPr>
          <p:nvPr/>
        </p:nvCxnSpPr>
        <p:spPr>
          <a:xfrm rot="5400000">
            <a:off x="3833179" y="2717637"/>
            <a:ext cx="445391" cy="1633803"/>
          </a:xfrm>
          <a:prstGeom prst="curvedConnector3">
            <a:avLst>
              <a:gd name="adj1" fmla="val 50000"/>
            </a:avLst>
          </a:prstGeom>
          <a:ln w="19050">
            <a:solidFill>
              <a:srgbClr val="D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86144" y="375723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8998" y="2865565"/>
            <a:ext cx="21996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rdia New" panose="020B0304020202020204" pitchFamily="34" charset="-34"/>
                <a:cs typeface="Cordia New" panose="020B0304020202020204" pitchFamily="34" charset="-34"/>
              </a:rPr>
              <a:t>g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eneral lower bound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0" name="Curved Connector 19"/>
          <p:cNvCxnSpPr>
            <a:stCxn id="19" idx="2"/>
            <a:endCxn id="18" idx="0"/>
          </p:cNvCxnSpPr>
          <p:nvPr/>
        </p:nvCxnSpPr>
        <p:spPr>
          <a:xfrm rot="16200000" flipH="1">
            <a:off x="1168588" y="3548238"/>
            <a:ext cx="399226" cy="18765"/>
          </a:xfrm>
          <a:prstGeom prst="curvedConnector3">
            <a:avLst>
              <a:gd name="adj1" fmla="val 50000"/>
            </a:avLst>
          </a:prstGeom>
          <a:ln w="19050">
            <a:solidFill>
              <a:srgbClr val="6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95600" y="3757233"/>
            <a:ext cx="182880" cy="18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93836" y="5396350"/>
            <a:ext cx="26148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SonOfHarmonic</a:t>
            </a:r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: 1.5815</a:t>
            </a:r>
            <a:endParaRPr lang="en-US" sz="26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3" name="Curved Connector 22"/>
          <p:cNvCxnSpPr>
            <a:stCxn id="22" idx="0"/>
            <a:endCxn id="21" idx="4"/>
          </p:cNvCxnSpPr>
          <p:nvPr/>
        </p:nvCxnSpPr>
        <p:spPr>
          <a:xfrm rot="16200000" flipV="1">
            <a:off x="3066025" y="3861129"/>
            <a:ext cx="1456237" cy="161420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545552" y="3757225"/>
            <a:ext cx="182880" cy="182880"/>
          </a:xfrm>
          <a:prstGeom prst="ellipse">
            <a:avLst/>
          </a:prstGeom>
          <a:solidFill>
            <a:srgbClr val="29671B"/>
          </a:solidFill>
          <a:ln>
            <a:solidFill>
              <a:srgbClr val="112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1008" y="4841557"/>
            <a:ext cx="39196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ExtremeHarmonic</a:t>
            </a:r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lower bound: 1.576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9" name="Curved Connector 28"/>
          <p:cNvCxnSpPr>
            <a:stCxn id="28" idx="0"/>
            <a:endCxn id="27" idx="4"/>
          </p:cNvCxnSpPr>
          <p:nvPr/>
        </p:nvCxnSpPr>
        <p:spPr>
          <a:xfrm rot="5400000" flipH="1" flipV="1">
            <a:off x="1913190" y="4117755"/>
            <a:ext cx="901452" cy="546152"/>
          </a:xfrm>
          <a:prstGeom prst="curvedConnector3">
            <a:avLst>
              <a:gd name="adj1" fmla="val 50000"/>
            </a:avLst>
          </a:prstGeom>
          <a:ln w="19050">
            <a:solidFill>
              <a:srgbClr val="112B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14633" y="3393022"/>
            <a:ext cx="869152" cy="9121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/>
              <a:t>?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7493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7" grpId="0" animBg="1"/>
      <p:bldP spid="28" grpId="0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</a:t>
            </a:r>
            <a:r>
              <a:rPr lang="en-US" dirty="0" smtClean="0"/>
              <a:t>packing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8628"/>
            <a:ext cx="3486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971800"/>
            <a:ext cx="6324600" cy="3505200"/>
          </a:xfrm>
        </p:spPr>
        <p:txBody>
          <a:bodyPr/>
          <a:lstStyle/>
          <a:p>
            <a:pPr marL="109728" indent="0">
              <a:buNone/>
            </a:pPr>
            <a:r>
              <a:rPr lang="en-GB" dirty="0" smtClean="0"/>
              <a:t>www.sci-hub.io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4451"/>
            <a:ext cx="6172200" cy="722377"/>
          </a:xfrm>
        </p:spPr>
        <p:txBody>
          <a:bodyPr>
            <a:normAutofit/>
          </a:bodyPr>
          <a:lstStyle/>
          <a:p>
            <a:r>
              <a:rPr lang="en-US" dirty="0" smtClean="0"/>
              <a:t>Online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items with size in (0,1]</a:t>
            </a:r>
          </a:p>
          <a:p>
            <a:r>
              <a:rPr lang="en-US" dirty="0" smtClean="0"/>
              <a:t>Pack them into bins of </a:t>
            </a:r>
          </a:p>
          <a:p>
            <a:pPr marL="109728" indent="0">
              <a:buNone/>
            </a:pPr>
            <a:r>
              <a:rPr lang="en-US" dirty="0" smtClean="0"/>
              <a:t>capacity 1</a:t>
            </a:r>
          </a:p>
          <a:p>
            <a:r>
              <a:rPr lang="en-US" dirty="0" smtClean="0"/>
              <a:t>Use as few bins as possible</a:t>
            </a:r>
          </a:p>
          <a:p>
            <a:r>
              <a:rPr lang="en-US" dirty="0"/>
              <a:t>Items arrive one by one</a:t>
            </a:r>
          </a:p>
          <a:p>
            <a:r>
              <a:rPr lang="en-US" dirty="0"/>
              <a:t>Immediately decide where to </a:t>
            </a:r>
            <a:r>
              <a:rPr lang="en-US" dirty="0" smtClean="0"/>
              <a:t>pack each item</a:t>
            </a:r>
            <a:r>
              <a:rPr lang="en-US" dirty="0"/>
              <a:t>, without knowing future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1524000" cy="63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1630560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544960"/>
            <a:ext cx="10668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6096000" y="2544960"/>
            <a:ext cx="228600" cy="838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620000" y="1642752"/>
            <a:ext cx="228600" cy="1740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29072" y="2717838"/>
            <a:ext cx="795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size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6163" y="2260638"/>
            <a:ext cx="10230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capacity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2951" y="1905000"/>
            <a:ext cx="8229600" cy="1490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 algn="ctr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An online algorithm is </a:t>
            </a:r>
            <a:r>
              <a:rPr lang="en-US" sz="3200" b="1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r-competitive</a:t>
            </a:r>
            <a:endParaRPr lang="en-US" sz="3200" b="1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109728" indent="0" algn="ctr">
              <a:buNone/>
            </a:pPr>
            <a:r>
              <a:rPr lang="en-US" sz="3200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if it uses at most </a:t>
            </a:r>
            <a:r>
              <a:rPr lang="en-US" sz="3200" b="1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 times </a:t>
            </a:r>
            <a:r>
              <a:rPr lang="en-US" sz="3200" b="1" dirty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 optimal number of </a:t>
            </a:r>
            <a:r>
              <a:rPr lang="en-US" sz="3200" b="1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bins </a:t>
            </a:r>
            <a:r>
              <a:rPr lang="en-US" sz="3200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(asymptotically)</a:t>
            </a:r>
            <a:endParaRPr lang="en-US" sz="3200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951" y="4910644"/>
            <a:ext cx="8229600" cy="1185356"/>
          </a:xfrm>
          <a:prstGeom prst="rect">
            <a:avLst/>
          </a:prstGeom>
          <a:solidFill>
            <a:schemeClr val="bg1"/>
          </a:solidFill>
          <a:ln>
            <a:solidFill>
              <a:srgbClr val="7E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 algn="ctr">
              <a:buNone/>
            </a:pPr>
            <a:r>
              <a:rPr lang="en-US" sz="3200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 online algorithm can achieve a competitive ratio of less than 1.54.</a:t>
            </a:r>
            <a:endParaRPr lang="en-US" sz="3200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3" name="Flowchart: Alternate Process 12" hidden="1"/>
          <p:cNvSpPr/>
          <p:nvPr/>
        </p:nvSpPr>
        <p:spPr>
          <a:xfrm>
            <a:off x="3560582" y="2896773"/>
            <a:ext cx="2154417" cy="457200"/>
          </a:xfrm>
          <a:prstGeom prst="flowChartAlternateProcess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(asymptotically)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TextBox 18" hidden="1"/>
          <p:cNvSpPr txBox="1"/>
          <p:nvPr/>
        </p:nvSpPr>
        <p:spPr>
          <a:xfrm>
            <a:off x="2838450" y="5299789"/>
            <a:ext cx="346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1.54014 van Vliet, 1992</a:t>
            </a:r>
          </a:p>
          <a:p>
            <a:r>
              <a:rPr lang="en-GB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1.54037 </a:t>
            </a:r>
            <a:r>
              <a:rPr lang="en-GB" sz="32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Balogh</a:t>
            </a:r>
            <a:r>
              <a:rPr lang="en-GB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et al., 2010</a:t>
            </a:r>
            <a:endParaRPr lang="en-GB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2901982"/>
            <a:ext cx="2438400" cy="4572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4338191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we only care about very large inputs</a:t>
            </a:r>
            <a:endParaRPr lang="en-US" sz="3200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4637800" y="3359182"/>
            <a:ext cx="1212867" cy="9790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3576191"/>
            <a:ext cx="8229600" cy="1066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Goal: Find algorithm with competitive ratio as close to 1 as possible.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6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13" grpId="0"/>
      <p:bldP spid="19" grpId="0" build="p"/>
      <p:bldP spid="12" grpId="0" animBg="1"/>
      <p:bldP spid="12" grpId="1" animBg="1"/>
      <p:bldP spid="14" grpId="0"/>
      <p:bldP spid="14" grpId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Known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2752"/>
            <a:ext cx="5867400" cy="4834248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b="1" dirty="0" smtClean="0"/>
              <a:t>Upper bounds</a:t>
            </a:r>
          </a:p>
          <a:p>
            <a:r>
              <a:rPr lang="en-GB" dirty="0" smtClean="0"/>
              <a:t>Next Fit: </a:t>
            </a:r>
            <a:r>
              <a:rPr lang="en-GB" b="1" dirty="0" smtClean="0">
                <a:solidFill>
                  <a:srgbClr val="3B9226"/>
                </a:solidFill>
              </a:rPr>
              <a:t>2</a:t>
            </a:r>
            <a:r>
              <a:rPr lang="en-GB" dirty="0" smtClean="0"/>
              <a:t> [Johnson 1974]</a:t>
            </a:r>
          </a:p>
          <a:p>
            <a:r>
              <a:rPr lang="en-GB" dirty="0" smtClean="0"/>
              <a:t>First Fit, Best Fit: </a:t>
            </a:r>
            <a:r>
              <a:rPr lang="en-GB" b="1" dirty="0" smtClean="0">
                <a:solidFill>
                  <a:srgbClr val="3B9226"/>
                </a:solidFill>
              </a:rPr>
              <a:t>1.7</a:t>
            </a:r>
            <a:r>
              <a:rPr lang="en-GB" dirty="0" smtClean="0"/>
              <a:t> [Ullman 1971, </a:t>
            </a:r>
            <a:r>
              <a:rPr lang="en-GB" dirty="0" err="1" smtClean="0"/>
              <a:t>Garey</a:t>
            </a:r>
            <a:r>
              <a:rPr lang="en-GB" dirty="0" smtClean="0"/>
              <a:t> et al. 1972]</a:t>
            </a:r>
          </a:p>
          <a:p>
            <a:r>
              <a:rPr lang="en-GB" dirty="0" smtClean="0"/>
              <a:t>Revised First Fit: </a:t>
            </a:r>
            <a:r>
              <a:rPr lang="en-GB" b="1" dirty="0" smtClean="0">
                <a:solidFill>
                  <a:srgbClr val="3B9226"/>
                </a:solidFill>
              </a:rPr>
              <a:t>5/3</a:t>
            </a:r>
            <a:r>
              <a:rPr lang="en-GB" dirty="0" smtClean="0"/>
              <a:t> [Yao 1980]</a:t>
            </a:r>
          </a:p>
          <a:p>
            <a:r>
              <a:rPr lang="en-GB" dirty="0" smtClean="0"/>
              <a:t>Harmonic: </a:t>
            </a:r>
            <a:r>
              <a:rPr lang="en-GB" b="1" dirty="0" smtClean="0">
                <a:solidFill>
                  <a:srgbClr val="3B9226"/>
                </a:solidFill>
              </a:rPr>
              <a:t>1.691</a:t>
            </a:r>
            <a:r>
              <a:rPr lang="en-GB" dirty="0" smtClean="0"/>
              <a:t> [Lee and Lee 1985]</a:t>
            </a:r>
          </a:p>
          <a:p>
            <a:r>
              <a:rPr lang="en-GB" dirty="0" smtClean="0"/>
              <a:t>Modified Harmonic-2: </a:t>
            </a:r>
            <a:r>
              <a:rPr lang="en-GB" b="1" dirty="0" smtClean="0">
                <a:solidFill>
                  <a:srgbClr val="3B9226"/>
                </a:solidFill>
              </a:rPr>
              <a:t>1.612</a:t>
            </a:r>
            <a:r>
              <a:rPr lang="en-GB" dirty="0" smtClean="0"/>
              <a:t> [</a:t>
            </a:r>
            <a:r>
              <a:rPr lang="en-GB" dirty="0" err="1" smtClean="0"/>
              <a:t>Ramanan</a:t>
            </a:r>
            <a:r>
              <a:rPr lang="en-GB" dirty="0" smtClean="0"/>
              <a:t> et al. 1989]</a:t>
            </a:r>
          </a:p>
          <a:p>
            <a:r>
              <a:rPr lang="en-GB" dirty="0" smtClean="0"/>
              <a:t>Harmonic++: </a:t>
            </a:r>
            <a:r>
              <a:rPr lang="en-GB" b="1" dirty="0" smtClean="0">
                <a:solidFill>
                  <a:srgbClr val="3B9226"/>
                </a:solidFill>
              </a:rPr>
              <a:t>1.58889</a:t>
            </a:r>
            <a:r>
              <a:rPr lang="en-GB" dirty="0" smtClean="0"/>
              <a:t> [</a:t>
            </a:r>
            <a:r>
              <a:rPr lang="en-GB" dirty="0" err="1" smtClean="0"/>
              <a:t>Seiden</a:t>
            </a:r>
            <a:r>
              <a:rPr lang="en-GB" dirty="0" smtClean="0"/>
              <a:t> 2001]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1676400"/>
            <a:ext cx="2819400" cy="48342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 kern="1200">
                <a:solidFill>
                  <a:schemeClr val="accent2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4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200" kern="1200">
                <a:solidFill>
                  <a:schemeClr val="accent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"/>
              <a:defRPr sz="2000" kern="1200">
                <a:solidFill>
                  <a:schemeClr val="accent3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b="1" dirty="0" smtClean="0"/>
              <a:t>Lower bounds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1.5</a:t>
            </a:r>
            <a:r>
              <a:rPr lang="en-GB" dirty="0" smtClean="0"/>
              <a:t> [Yao 1980]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1.536</a:t>
            </a:r>
            <a:r>
              <a:rPr lang="en-GB" dirty="0" smtClean="0"/>
              <a:t> [Brown 1979, Liang 1980]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1.54014</a:t>
            </a:r>
            <a:r>
              <a:rPr lang="en-GB" dirty="0" smtClean="0"/>
              <a:t> [van Vliet 1992]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1.54037</a:t>
            </a:r>
            <a:r>
              <a:rPr lang="en-GB" dirty="0" smtClean="0"/>
              <a:t> [</a:t>
            </a:r>
            <a:r>
              <a:rPr lang="en-GB" dirty="0" err="1" smtClean="0"/>
              <a:t>Balogh</a:t>
            </a:r>
            <a:r>
              <a:rPr lang="en-GB" dirty="0" smtClean="0"/>
              <a:t> et al. 2010]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/>
              <a:t>Harmonic</a:t>
            </a:r>
            <a:r>
              <a:rPr lang="en-US" dirty="0" smtClean="0"/>
              <a:t> 				      </a:t>
            </a:r>
            <a:r>
              <a:rPr lang="en-US" sz="2700" dirty="0" smtClean="0"/>
              <a:t>[Lee, Lee 85]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874"/>
            <a:ext cx="8229600" cy="4834248"/>
          </a:xfrm>
        </p:spPr>
        <p:txBody>
          <a:bodyPr/>
          <a:lstStyle/>
          <a:p>
            <a:r>
              <a:rPr lang="en-US" dirty="0" smtClean="0"/>
              <a:t>Pack only similar-size items in the same bin</a:t>
            </a:r>
          </a:p>
          <a:p>
            <a:r>
              <a:rPr lang="en-US" dirty="0" smtClean="0"/>
              <a:t>Pack types into separate bins 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US" dirty="0" smtClean="0"/>
              <a:t> Packing decision only depends on type</a:t>
            </a:r>
          </a:p>
          <a:p>
            <a:r>
              <a:rPr lang="en-US" dirty="0" smtClean="0"/>
              <a:t>Competitive ratio: 1.691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52600" y="5638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52600" y="53721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53721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353" y="5899389"/>
            <a:ext cx="3064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04753" y="5899387"/>
            <a:ext cx="3064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331494" y="53721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88235" y="5899388"/>
            <a:ext cx="4892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1/2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361280" y="53721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61280" y="5905184"/>
            <a:ext cx="4892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1/3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12136" y="536599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67518" y="5905184"/>
            <a:ext cx="4892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1/4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4" name="Left Brace 53" hidden="1"/>
          <p:cNvSpPr/>
          <p:nvPr/>
        </p:nvSpPr>
        <p:spPr>
          <a:xfrm rot="5400000">
            <a:off x="5486400" y="3864095"/>
            <a:ext cx="3048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 hidden="1"/>
          <p:cNvSpPr txBox="1"/>
          <p:nvPr/>
        </p:nvSpPr>
        <p:spPr>
          <a:xfrm>
            <a:off x="4921296" y="4580257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Type 1 items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6" name="TextBox 55" hidden="1"/>
          <p:cNvSpPr txBox="1"/>
          <p:nvPr/>
        </p:nvSpPr>
        <p:spPr>
          <a:xfrm>
            <a:off x="4710365" y="5152997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packed 1 per bin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8" name="Left Brace 57" hidden="1"/>
          <p:cNvSpPr/>
          <p:nvPr/>
        </p:nvSpPr>
        <p:spPr>
          <a:xfrm rot="5400000">
            <a:off x="3842147" y="4746347"/>
            <a:ext cx="304800" cy="67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5915" y="3596386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Type 2 items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89856" y="3960003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packed 2 per bin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62" name="Curved Connector 61" hidden="1"/>
          <p:cNvCxnSpPr>
            <a:stCxn id="60" idx="2"/>
            <a:endCxn id="58" idx="1"/>
          </p:cNvCxnSpPr>
          <p:nvPr/>
        </p:nvCxnSpPr>
        <p:spPr>
          <a:xfrm rot="5400000">
            <a:off x="4017929" y="4429064"/>
            <a:ext cx="478449" cy="525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 hidden="1"/>
          <p:cNvSpPr/>
          <p:nvPr/>
        </p:nvSpPr>
        <p:spPr>
          <a:xfrm rot="5400000">
            <a:off x="3173637" y="4808578"/>
            <a:ext cx="304800" cy="55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05017" y="4036765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Type 3 items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4999" y="4410831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packed 3 per bin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67" name="Curved Connector 66" hidden="1"/>
          <p:cNvCxnSpPr>
            <a:stCxn id="65" idx="2"/>
            <a:endCxn id="63" idx="1"/>
          </p:cNvCxnSpPr>
          <p:nvPr/>
        </p:nvCxnSpPr>
        <p:spPr>
          <a:xfrm rot="16200000" flipH="1">
            <a:off x="2504998" y="4113177"/>
            <a:ext cx="30942" cy="1611135"/>
          </a:xfrm>
          <a:prstGeom prst="curvedConnector5">
            <a:avLst>
              <a:gd name="adj1" fmla="val 738802"/>
              <a:gd name="adj2" fmla="val 74129"/>
              <a:gd name="adj3" fmla="val -638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361280" y="5637292"/>
            <a:ext cx="970213" cy="301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3" idx="6"/>
          </p:cNvCxnSpPr>
          <p:nvPr/>
        </p:nvCxnSpPr>
        <p:spPr>
          <a:xfrm flipV="1">
            <a:off x="3060983" y="5635783"/>
            <a:ext cx="300297" cy="4527"/>
          </a:xfrm>
          <a:prstGeom prst="line">
            <a:avLst/>
          </a:prstGeom>
          <a:ln w="38100">
            <a:solidFill>
              <a:srgbClr val="D8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85313" y="5602210"/>
            <a:ext cx="88106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3" idx="6"/>
          </p:cNvCxnSpPr>
          <p:nvPr/>
        </p:nvCxnSpPr>
        <p:spPr>
          <a:xfrm flipV="1">
            <a:off x="4373419" y="5638800"/>
            <a:ext cx="2484581" cy="1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1611" y="4209807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Type 1 items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20607" y="4551433"/>
            <a:ext cx="26517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an </a:t>
            </a:r>
            <a:r>
              <a:rPr lang="en-US" sz="2600" dirty="0">
                <a:latin typeface="Cordia New" panose="020B0304020202020204" pitchFamily="34" charset="-34"/>
                <a:cs typeface="Cordia New" panose="020B0304020202020204" pitchFamily="34" charset="-34"/>
              </a:rPr>
              <a:t>be packed 1 per 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bin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82" name="Curved Connector 81"/>
          <p:cNvCxnSpPr>
            <a:stCxn id="80" idx="1"/>
          </p:cNvCxnSpPr>
          <p:nvPr/>
        </p:nvCxnSpPr>
        <p:spPr>
          <a:xfrm rot="10800000" flipV="1">
            <a:off x="5581007" y="4797655"/>
            <a:ext cx="639600" cy="81833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317227" y="5599192"/>
            <a:ext cx="88106" cy="762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/>
          <p:cNvCxnSpPr>
            <a:stCxn id="60" idx="2"/>
          </p:cNvCxnSpPr>
          <p:nvPr/>
        </p:nvCxnSpPr>
        <p:spPr>
          <a:xfrm rot="5400000">
            <a:off x="3608190" y="4690643"/>
            <a:ext cx="1149766" cy="67337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72877" y="5602210"/>
            <a:ext cx="88106" cy="76200"/>
          </a:xfrm>
          <a:prstGeom prst="ellipse">
            <a:avLst/>
          </a:prstGeom>
          <a:noFill/>
          <a:ln>
            <a:solidFill>
              <a:srgbClr val="D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/>
          <p:nvPr/>
        </p:nvCxnSpPr>
        <p:spPr>
          <a:xfrm rot="16200000" flipH="1">
            <a:off x="2524187" y="4912248"/>
            <a:ext cx="774222" cy="599666"/>
          </a:xfrm>
          <a:prstGeom prst="curvedConnector3">
            <a:avLst>
              <a:gd name="adj1" fmla="val 50000"/>
            </a:avLst>
          </a:prstGeom>
          <a:ln w="19050">
            <a:solidFill>
              <a:srgbClr val="D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600" y="5370591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3" idx="6"/>
          </p:cNvCxnSpPr>
          <p:nvPr/>
        </p:nvCxnSpPr>
        <p:spPr>
          <a:xfrm flipV="1">
            <a:off x="1795501" y="5637292"/>
            <a:ext cx="345266" cy="30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707395" y="5602210"/>
            <a:ext cx="88106" cy="762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903274"/>
            <a:ext cx="1422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Type k items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153" y="5184755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Next Fit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2" name="Curved Connector 11"/>
          <p:cNvCxnSpPr>
            <a:stCxn id="9" idx="3"/>
          </p:cNvCxnSpPr>
          <p:nvPr/>
        </p:nvCxnSpPr>
        <p:spPr>
          <a:xfrm>
            <a:off x="1574584" y="5149496"/>
            <a:ext cx="393550" cy="452569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92297" y="5899387"/>
            <a:ext cx="4764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1/k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Rectangle 5" hidden="1"/>
          <p:cNvSpPr/>
          <p:nvPr/>
        </p:nvSpPr>
        <p:spPr>
          <a:xfrm>
            <a:off x="2103120" y="1737360"/>
            <a:ext cx="841248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 hidden="1"/>
          <p:cNvSpPr txBox="1"/>
          <p:nvPr/>
        </p:nvSpPr>
        <p:spPr>
          <a:xfrm>
            <a:off x="5973600" y="1905000"/>
            <a:ext cx="27430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similar “packing behavior”</a:t>
            </a:r>
          </a:p>
        </p:txBody>
      </p:sp>
      <p:cxnSp>
        <p:nvCxnSpPr>
          <p:cNvPr id="14" name="Curved Connector 13" hidden="1"/>
          <p:cNvCxnSpPr>
            <a:endCxn id="11" idx="0"/>
          </p:cNvCxnSpPr>
          <p:nvPr/>
        </p:nvCxnSpPr>
        <p:spPr>
          <a:xfrm rot="16200000" flipH="1">
            <a:off x="4850617" y="-589513"/>
            <a:ext cx="167640" cy="4821386"/>
          </a:xfrm>
          <a:prstGeom prst="curvedConnector3">
            <a:avLst>
              <a:gd name="adj1" fmla="val -136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7982" y="378731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Large items</a:t>
            </a:r>
            <a:endParaRPr lang="en-US" sz="3200" b="1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89856" y="4315700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Medium items</a:t>
            </a:r>
            <a:endParaRPr lang="en-US" sz="3200" b="1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4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46" grpId="0"/>
      <p:bldP spid="49" grpId="0"/>
      <p:bldP spid="51" grpId="0"/>
      <p:bldP spid="53" grpId="0"/>
      <p:bldP spid="54" grpId="0" animBg="1"/>
      <p:bldP spid="55" grpId="0"/>
      <p:bldP spid="56" grpId="0"/>
      <p:bldP spid="58" grpId="0" animBg="1"/>
      <p:bldP spid="59" grpId="0"/>
      <p:bldP spid="60" grpId="0"/>
      <p:bldP spid="63" grpId="0" animBg="1"/>
      <p:bldP spid="64" grpId="0"/>
      <p:bldP spid="65" grpId="0"/>
      <p:bldP spid="73" grpId="0" animBg="1"/>
      <p:bldP spid="78" grpId="0"/>
      <p:bldP spid="80" grpId="0"/>
      <p:bldP spid="84" grpId="0" animBg="1"/>
      <p:bldP spid="93" grpId="0" animBg="1"/>
      <p:bldP spid="43" grpId="0" animBg="1"/>
      <p:bldP spid="9" grpId="0"/>
      <p:bldP spid="10" grpId="0"/>
      <p:bldP spid="57" grpId="0"/>
      <p:bldP spid="6" grpId="0" animBg="1"/>
      <p:bldP spid="11" grpId="0"/>
      <p:bldP spid="7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138252" y="1596705"/>
            <a:ext cx="888026" cy="76200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31078" y="1594845"/>
            <a:ext cx="888026" cy="76200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23904" y="1594845"/>
            <a:ext cx="888026" cy="76200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33213" y="1597078"/>
            <a:ext cx="888026" cy="76200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cap="small" dirty="0" smtClean="0"/>
              <a:t>Harmonic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70979"/>
            <a:ext cx="11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Input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7859" y="36006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774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3213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8252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1078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3904" y="1597078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16015" y="3596681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2633" y="3596798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0789" y="36006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71026" y="3498815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59924" y="3498815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46542" y="3498815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33160" y="3498815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774" y="4648130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4648130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8252" y="4648130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9774" y="2562844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2600" y="2562844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9774" y="1858210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1858210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774" y="56138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6138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5426" y="4648130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45426" y="56138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38252" y="5613896"/>
            <a:ext cx="888026" cy="7061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33213" y="235908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38252" y="235908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1078" y="235908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23904" y="235908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9774" y="470883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52600" y="470883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45426" y="470883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8252" y="4708051"/>
            <a:ext cx="888026" cy="9099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1/2+</a:t>
            </a:r>
            <a:r>
              <a:rPr lang="el-G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3586" y="1975847"/>
            <a:ext cx="3657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“Blue strategy” </a:t>
            </a:r>
            <a:r>
              <a:rPr lang="en-US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≙ </a:t>
            </a:r>
            <a:r>
              <a:rPr lang="en-US" sz="3200" cap="small" dirty="0" smtClean="0">
                <a:solidFill>
                  <a:sysClr val="windowText" lastClr="000000"/>
                </a:solidFill>
                <a:latin typeface="Cordia New" panose="020B0304020202020204" pitchFamily="34" charset="-34"/>
                <a:ea typeface="Cambria Math" panose="02040503050406030204" pitchFamily="18" charset="0"/>
                <a:cs typeface="Cordia New" panose="020B0304020202020204" pitchFamily="34" charset="-34"/>
              </a:rPr>
              <a:t>Harmonic</a:t>
            </a:r>
            <a:endParaRPr lang="en-US" sz="3200" cap="small" dirty="0">
              <a:solidFill>
                <a:sysClr val="windowText" lastClr="0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30286" y="5026899"/>
            <a:ext cx="31242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“Red strategy”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82686" y="5130238"/>
            <a:ext cx="31242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Optimal packing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74016" y="4010535"/>
            <a:ext cx="86868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?</a:t>
            </a:r>
            <a:endParaRPr lang="en-US" sz="7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9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0087 -0.45925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47" grpId="0" animBg="1"/>
      <p:bldP spid="47" grpId="1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3" grpId="0" animBg="1"/>
      <p:bldP spid="33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" grpId="0" animBg="1"/>
      <p:bldP spid="25" grpId="0" animBg="1"/>
      <p:bldP spid="44" grpId="0" animBg="1"/>
      <p:bldP spid="44" grpId="2" animBg="1"/>
      <p:bldP spid="44" grpId="3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SuperHarmonic</a:t>
            </a:r>
            <a:r>
              <a:rPr lang="en-US" dirty="0"/>
              <a:t>			        </a:t>
            </a:r>
            <a:r>
              <a:rPr lang="en-US" sz="2700" dirty="0"/>
              <a:t>[</a:t>
            </a:r>
            <a:r>
              <a:rPr lang="en-US" sz="2700" dirty="0" err="1"/>
              <a:t>Seiden</a:t>
            </a:r>
            <a:r>
              <a:rPr lang="en-US" sz="2700" dirty="0"/>
              <a:t> 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Idea: Mix two strategies</a:t>
            </a:r>
          </a:p>
          <a:p>
            <a:r>
              <a:rPr lang="en-US" sz="2400" dirty="0" smtClean="0"/>
              <a:t>Color each item red or blue upon arrival</a:t>
            </a:r>
          </a:p>
          <a:p>
            <a:pPr lvl="1"/>
            <a:r>
              <a:rPr lang="en-US" sz="2400" dirty="0" smtClean="0"/>
              <a:t>Blue items: fill up the bin (as in </a:t>
            </a:r>
            <a:r>
              <a:rPr lang="en-US" sz="2400" cap="small" dirty="0" smtClean="0"/>
              <a:t>Harmonic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Red items: leave part of the bin empty</a:t>
            </a:r>
          </a:p>
          <a:p>
            <a:r>
              <a:rPr lang="en-US" sz="2400" dirty="0" smtClean="0"/>
              <a:t>Combine smaller red items with larger blue items</a:t>
            </a:r>
          </a:p>
          <a:p>
            <a:r>
              <a:rPr lang="en-US" sz="2400" dirty="0" smtClean="0"/>
              <a:t>Maintain a </a:t>
            </a:r>
            <a:r>
              <a:rPr lang="en-US" sz="2400" b="1" dirty="0" smtClean="0"/>
              <a:t>fixed ratio </a:t>
            </a:r>
            <a:r>
              <a:rPr lang="en-US" sz="2400" dirty="0" smtClean="0"/>
              <a:t>of red items per type</a:t>
            </a:r>
          </a:p>
          <a:p>
            <a:r>
              <a:rPr lang="en-US" sz="2400" dirty="0" smtClean="0"/>
              <a:t>Types can be defined arbitrarily (in particular: much finer granularity)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sp>
        <p:nvSpPr>
          <p:cNvPr id="17" name="blu1_g"/>
          <p:cNvSpPr/>
          <p:nvPr/>
        </p:nvSpPr>
        <p:spPr>
          <a:xfrm>
            <a:off x="430764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in1"/>
          <p:cNvSpPr/>
          <p:nvPr/>
        </p:nvSpPr>
        <p:spPr>
          <a:xfrm>
            <a:off x="430763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ue2_g"/>
          <p:cNvSpPr/>
          <p:nvPr/>
        </p:nvSpPr>
        <p:spPr>
          <a:xfrm>
            <a:off x="430763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ue3_g"/>
          <p:cNvSpPr/>
          <p:nvPr/>
        </p:nvSpPr>
        <p:spPr>
          <a:xfrm>
            <a:off x="1488562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in2"/>
          <p:cNvSpPr/>
          <p:nvPr/>
        </p:nvSpPr>
        <p:spPr>
          <a:xfrm>
            <a:off x="1488561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ue4_g"/>
          <p:cNvSpPr/>
          <p:nvPr/>
        </p:nvSpPr>
        <p:spPr>
          <a:xfrm>
            <a:off x="1488561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lue5_g"/>
          <p:cNvSpPr/>
          <p:nvPr/>
        </p:nvSpPr>
        <p:spPr>
          <a:xfrm>
            <a:off x="2546360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in3"/>
          <p:cNvSpPr/>
          <p:nvPr/>
        </p:nvSpPr>
        <p:spPr>
          <a:xfrm>
            <a:off x="2546359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lue6_g"/>
          <p:cNvSpPr/>
          <p:nvPr/>
        </p:nvSpPr>
        <p:spPr>
          <a:xfrm>
            <a:off x="2546359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d1_g"/>
          <p:cNvSpPr/>
          <p:nvPr/>
        </p:nvSpPr>
        <p:spPr>
          <a:xfrm>
            <a:off x="3604158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in4"/>
          <p:cNvSpPr/>
          <p:nvPr/>
        </p:nvSpPr>
        <p:spPr>
          <a:xfrm>
            <a:off x="3604157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ue7_b"/>
          <p:cNvSpPr/>
          <p:nvPr/>
        </p:nvSpPr>
        <p:spPr>
          <a:xfrm>
            <a:off x="4661956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in5"/>
          <p:cNvSpPr/>
          <p:nvPr/>
        </p:nvSpPr>
        <p:spPr>
          <a:xfrm>
            <a:off x="4661954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ue8_b"/>
          <p:cNvSpPr/>
          <p:nvPr/>
        </p:nvSpPr>
        <p:spPr>
          <a:xfrm>
            <a:off x="4661955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lue9_g"/>
          <p:cNvSpPr/>
          <p:nvPr/>
        </p:nvSpPr>
        <p:spPr>
          <a:xfrm>
            <a:off x="5719753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in6"/>
          <p:cNvSpPr/>
          <p:nvPr/>
        </p:nvSpPr>
        <p:spPr>
          <a:xfrm>
            <a:off x="5719753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ue10_g"/>
          <p:cNvSpPr/>
          <p:nvPr/>
        </p:nvSpPr>
        <p:spPr>
          <a:xfrm>
            <a:off x="5719753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lue11_g"/>
          <p:cNvSpPr/>
          <p:nvPr/>
        </p:nvSpPr>
        <p:spPr>
          <a:xfrm>
            <a:off x="6777551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in7"/>
          <p:cNvSpPr/>
          <p:nvPr/>
        </p:nvSpPr>
        <p:spPr>
          <a:xfrm>
            <a:off x="6777551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lue12_g"/>
          <p:cNvSpPr/>
          <p:nvPr/>
        </p:nvSpPr>
        <p:spPr>
          <a:xfrm>
            <a:off x="6777551" y="5160302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d2_g"/>
          <p:cNvSpPr/>
          <p:nvPr/>
        </p:nvSpPr>
        <p:spPr>
          <a:xfrm>
            <a:off x="7835350" y="5754663"/>
            <a:ext cx="888026" cy="5943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in8"/>
          <p:cNvSpPr/>
          <p:nvPr/>
        </p:nvSpPr>
        <p:spPr>
          <a:xfrm>
            <a:off x="7835349" y="4677085"/>
            <a:ext cx="888026" cy="1671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arge1" hidden="1"/>
          <p:cNvSpPr/>
          <p:nvPr/>
        </p:nvSpPr>
        <p:spPr>
          <a:xfrm>
            <a:off x="3604158" y="4885982"/>
            <a:ext cx="888026" cy="8686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arge2" hidden="1"/>
          <p:cNvSpPr/>
          <p:nvPr/>
        </p:nvSpPr>
        <p:spPr>
          <a:xfrm>
            <a:off x="7835348" y="4885982"/>
            <a:ext cx="888026" cy="8686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blue strategy"/>
          <p:cNvSpPr txBox="1"/>
          <p:nvPr/>
        </p:nvSpPr>
        <p:spPr>
          <a:xfrm>
            <a:off x="2262042" y="306947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Blue strategy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7" name="TextBox red strategy"/>
          <p:cNvSpPr txBox="1"/>
          <p:nvPr/>
        </p:nvSpPr>
        <p:spPr>
          <a:xfrm>
            <a:off x="4991423" y="306947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Red strategy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59" name="curve_b1"/>
          <p:cNvCxnSpPr>
            <a:stCxn id="56" idx="2"/>
            <a:endCxn id="9" idx="0"/>
          </p:cNvCxnSpPr>
          <p:nvPr/>
        </p:nvCxnSpPr>
        <p:spPr>
          <a:xfrm rot="5400000">
            <a:off x="1495140" y="3033883"/>
            <a:ext cx="1022838" cy="226356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_b2"/>
          <p:cNvCxnSpPr>
            <a:stCxn id="56" idx="2"/>
            <a:endCxn id="25" idx="0"/>
          </p:cNvCxnSpPr>
          <p:nvPr/>
        </p:nvCxnSpPr>
        <p:spPr>
          <a:xfrm rot="5400000">
            <a:off x="2024039" y="3562782"/>
            <a:ext cx="1022838" cy="120576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_b3"/>
          <p:cNvCxnSpPr>
            <a:stCxn id="56" idx="2"/>
            <a:endCxn id="29" idx="0"/>
          </p:cNvCxnSpPr>
          <p:nvPr/>
        </p:nvCxnSpPr>
        <p:spPr>
          <a:xfrm rot="5400000">
            <a:off x="2552938" y="4091681"/>
            <a:ext cx="1022838" cy="14797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_b4"/>
          <p:cNvCxnSpPr>
            <a:stCxn id="56" idx="2"/>
            <a:endCxn id="37" idx="0"/>
          </p:cNvCxnSpPr>
          <p:nvPr/>
        </p:nvCxnSpPr>
        <p:spPr>
          <a:xfrm rot="16200000" flipH="1">
            <a:off x="3610735" y="3181853"/>
            <a:ext cx="1022838" cy="1967625"/>
          </a:xfrm>
          <a:prstGeom prst="curvedConnector3">
            <a:avLst>
              <a:gd name="adj1" fmla="val 57152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_b5"/>
          <p:cNvCxnSpPr>
            <a:stCxn id="56" idx="2"/>
            <a:endCxn id="41" idx="0"/>
          </p:cNvCxnSpPr>
          <p:nvPr/>
        </p:nvCxnSpPr>
        <p:spPr>
          <a:xfrm rot="16200000" flipH="1">
            <a:off x="4139635" y="2652954"/>
            <a:ext cx="1022838" cy="3025424"/>
          </a:xfrm>
          <a:prstGeom prst="curvedConnector3">
            <a:avLst>
              <a:gd name="adj1" fmla="val 491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_b6"/>
          <p:cNvCxnSpPr>
            <a:stCxn id="56" idx="2"/>
            <a:endCxn id="45" idx="0"/>
          </p:cNvCxnSpPr>
          <p:nvPr/>
        </p:nvCxnSpPr>
        <p:spPr>
          <a:xfrm rot="16200000" flipH="1">
            <a:off x="4668534" y="2124055"/>
            <a:ext cx="1022838" cy="4083222"/>
          </a:xfrm>
          <a:prstGeom prst="curvedConnector3">
            <a:avLst>
              <a:gd name="adj1" fmla="val 39272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_r1"/>
          <p:cNvCxnSpPr>
            <a:stCxn id="57" idx="2"/>
            <a:endCxn id="94" idx="0"/>
          </p:cNvCxnSpPr>
          <p:nvPr/>
        </p:nvCxnSpPr>
        <p:spPr>
          <a:xfrm rot="5400000">
            <a:off x="3907739" y="3794679"/>
            <a:ext cx="2100416" cy="181955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_r2"/>
          <p:cNvCxnSpPr>
            <a:stCxn id="57" idx="2"/>
            <a:endCxn id="95" idx="0"/>
          </p:cNvCxnSpPr>
          <p:nvPr/>
        </p:nvCxnSpPr>
        <p:spPr>
          <a:xfrm rot="16200000" flipH="1">
            <a:off x="6023335" y="3498635"/>
            <a:ext cx="2100416" cy="241164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ue1_b"/>
          <p:cNvSpPr/>
          <p:nvPr/>
        </p:nvSpPr>
        <p:spPr>
          <a:xfrm>
            <a:off x="430761" y="5756077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blue2_b"/>
          <p:cNvSpPr/>
          <p:nvPr/>
        </p:nvSpPr>
        <p:spPr>
          <a:xfrm>
            <a:off x="430761" y="5157906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blue3_b"/>
          <p:cNvSpPr/>
          <p:nvPr/>
        </p:nvSpPr>
        <p:spPr>
          <a:xfrm>
            <a:off x="1486327" y="5749870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blue4_b"/>
          <p:cNvSpPr/>
          <p:nvPr/>
        </p:nvSpPr>
        <p:spPr>
          <a:xfrm>
            <a:off x="1486327" y="5157906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blue5_b"/>
          <p:cNvSpPr/>
          <p:nvPr/>
        </p:nvSpPr>
        <p:spPr>
          <a:xfrm>
            <a:off x="2546359" y="5749870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blue6_b"/>
          <p:cNvSpPr/>
          <p:nvPr/>
        </p:nvSpPr>
        <p:spPr>
          <a:xfrm>
            <a:off x="2546359" y="5160302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blue7_b"/>
          <p:cNvSpPr/>
          <p:nvPr/>
        </p:nvSpPr>
        <p:spPr>
          <a:xfrm>
            <a:off x="4661955" y="5749870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lue8_b"/>
          <p:cNvSpPr/>
          <p:nvPr/>
        </p:nvSpPr>
        <p:spPr>
          <a:xfrm>
            <a:off x="4661955" y="5157906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blue9_b"/>
          <p:cNvSpPr/>
          <p:nvPr/>
        </p:nvSpPr>
        <p:spPr>
          <a:xfrm>
            <a:off x="5719753" y="5749870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blue10_b"/>
          <p:cNvSpPr/>
          <p:nvPr/>
        </p:nvSpPr>
        <p:spPr>
          <a:xfrm>
            <a:off x="5719753" y="5157906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blue11_b"/>
          <p:cNvSpPr/>
          <p:nvPr/>
        </p:nvSpPr>
        <p:spPr>
          <a:xfrm>
            <a:off x="6777551" y="5749870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blue12_b"/>
          <p:cNvSpPr/>
          <p:nvPr/>
        </p:nvSpPr>
        <p:spPr>
          <a:xfrm>
            <a:off x="6777551" y="5157906"/>
            <a:ext cx="888026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d1_r"/>
          <p:cNvSpPr/>
          <p:nvPr/>
        </p:nvSpPr>
        <p:spPr>
          <a:xfrm>
            <a:off x="3604158" y="5754663"/>
            <a:ext cx="888026" cy="59436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d2_r"/>
          <p:cNvSpPr/>
          <p:nvPr/>
        </p:nvSpPr>
        <p:spPr>
          <a:xfrm>
            <a:off x="7835350" y="5754663"/>
            <a:ext cx="888026" cy="59436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arge1_b"/>
          <p:cNvSpPr/>
          <p:nvPr/>
        </p:nvSpPr>
        <p:spPr>
          <a:xfrm>
            <a:off x="3604157" y="4885982"/>
            <a:ext cx="888026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arge2_b"/>
          <p:cNvSpPr/>
          <p:nvPr/>
        </p:nvSpPr>
        <p:spPr>
          <a:xfrm>
            <a:off x="7835347" y="4885982"/>
            <a:ext cx="888026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mall1"/>
          <p:cNvSpPr/>
          <p:nvPr/>
        </p:nvSpPr>
        <p:spPr>
          <a:xfrm>
            <a:off x="430761" y="4878363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mall2"/>
          <p:cNvSpPr/>
          <p:nvPr/>
        </p:nvSpPr>
        <p:spPr>
          <a:xfrm>
            <a:off x="1488561" y="4879235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mall3"/>
          <p:cNvSpPr/>
          <p:nvPr/>
        </p:nvSpPr>
        <p:spPr>
          <a:xfrm>
            <a:off x="2546359" y="4880484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mall4"/>
          <p:cNvSpPr/>
          <p:nvPr/>
        </p:nvSpPr>
        <p:spPr>
          <a:xfrm>
            <a:off x="4661954" y="4880484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mall5"/>
          <p:cNvSpPr/>
          <p:nvPr/>
        </p:nvSpPr>
        <p:spPr>
          <a:xfrm>
            <a:off x="5719753" y="4875643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mall6"/>
          <p:cNvSpPr/>
          <p:nvPr/>
        </p:nvSpPr>
        <p:spPr>
          <a:xfrm>
            <a:off x="6778410" y="4875642"/>
            <a:ext cx="888026" cy="28106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7" grpId="1" animBg="1"/>
      <p:bldP spid="9" grpId="0" animBg="1"/>
      <p:bldP spid="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5" grpId="0" animBg="1"/>
      <p:bldP spid="56" grpId="0"/>
      <p:bldP spid="56" grpId="1"/>
      <p:bldP spid="57" grpId="0"/>
      <p:bldP spid="57" grpId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SuperHarmonic</a:t>
            </a:r>
            <a:r>
              <a:rPr lang="en-US" dirty="0"/>
              <a:t>			        </a:t>
            </a:r>
            <a:r>
              <a:rPr lang="en-US" sz="2700" dirty="0"/>
              <a:t>[</a:t>
            </a:r>
            <a:r>
              <a:rPr lang="en-US" sz="2700" dirty="0" err="1"/>
              <a:t>Seiden</a:t>
            </a:r>
            <a:r>
              <a:rPr lang="en-US" sz="2700" dirty="0"/>
              <a:t> 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Up to now: parameters not specified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⇝</a:t>
            </a:r>
            <a:r>
              <a:rPr lang="en-US" sz="2400" dirty="0" smtClean="0"/>
              <a:t> framework</a:t>
            </a:r>
          </a:p>
          <a:p>
            <a:pPr marL="704088" lvl="2" indent="0">
              <a:buNone/>
            </a:pPr>
            <a:r>
              <a:rPr lang="en-US" dirty="0" smtClean="0"/>
              <a:t>e.g. types, ratios for red items, which types to combine..</a:t>
            </a:r>
          </a:p>
          <a:p>
            <a:r>
              <a:rPr lang="en-US" sz="2400" dirty="0" smtClean="0"/>
              <a:t>Best known algorithm: Harmonic++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US" sz="2400" dirty="0"/>
              <a:t> </a:t>
            </a:r>
            <a:r>
              <a:rPr lang="en-US" sz="2400" dirty="0" smtClean="0"/>
              <a:t>competitive ratio 1.58889</a:t>
            </a:r>
          </a:p>
          <a:p>
            <a:r>
              <a:rPr lang="en-US" sz="2400" dirty="0" smtClean="0"/>
              <a:t>Lower bound for framework: 1.58333</a:t>
            </a:r>
          </a:p>
          <a:p>
            <a:pPr lvl="1">
              <a:buFont typeface="Cambria Math" panose="02040503050406030204" pitchFamily="18" charset="0"/>
              <a:buChar char="⇨"/>
            </a:pPr>
            <a:r>
              <a:rPr lang="en-US" sz="2400" dirty="0" smtClean="0"/>
              <a:t> Must improve framework to find better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Sandy </a:t>
            </a:r>
            <a:r>
              <a:rPr lang="en-US" dirty="0" err="1"/>
              <a:t>Heydrich</a:t>
            </a:r>
            <a:r>
              <a:rPr lang="en-US" dirty="0"/>
              <a:t>	Beating the Harmonic lower bound for online bin packing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90600" y="5562599"/>
            <a:ext cx="7391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040" y="5599390"/>
            <a:ext cx="14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1.54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7574" y="5571101"/>
            <a:ext cx="149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1.691</a:t>
            </a:r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04760" y="54711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04760" y="4292026"/>
            <a:ext cx="1159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Harmonic</a:t>
            </a:r>
            <a:endParaRPr lang="en-US" sz="26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0" name="Curved Connector 19"/>
          <p:cNvCxnSpPr>
            <a:stCxn id="18" idx="2"/>
            <a:endCxn id="17" idx="6"/>
          </p:cNvCxnSpPr>
          <p:nvPr/>
        </p:nvCxnSpPr>
        <p:spPr>
          <a:xfrm rot="5400000">
            <a:off x="7596958" y="4975151"/>
            <a:ext cx="778131" cy="3967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64410" y="5471160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20853" y="5937944"/>
            <a:ext cx="1447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Harmonic++</a:t>
            </a:r>
            <a:endParaRPr lang="en-US" sz="2600" cap="smal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3" name="Curved Connector 22"/>
          <p:cNvCxnSpPr>
            <a:stCxn id="22" idx="0"/>
            <a:endCxn id="21" idx="6"/>
          </p:cNvCxnSpPr>
          <p:nvPr/>
        </p:nvCxnSpPr>
        <p:spPr>
          <a:xfrm rot="16200000" flipV="1">
            <a:off x="3558358" y="5451532"/>
            <a:ext cx="375344" cy="597479"/>
          </a:xfrm>
          <a:prstGeom prst="curved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90088" y="5471160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D8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64410" y="4533325"/>
            <a:ext cx="30251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cap="small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SuperHarmonic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lower bound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8" name="Curved Connector 27"/>
          <p:cNvCxnSpPr>
            <a:stCxn id="27" idx="2"/>
            <a:endCxn id="26" idx="0"/>
          </p:cNvCxnSpPr>
          <p:nvPr/>
        </p:nvCxnSpPr>
        <p:spPr>
          <a:xfrm rot="5400000">
            <a:off x="3706570" y="4400726"/>
            <a:ext cx="445392" cy="1695476"/>
          </a:xfrm>
          <a:prstGeom prst="curvedConnector3">
            <a:avLst>
              <a:gd name="adj1" fmla="val 50000"/>
            </a:avLst>
          </a:prstGeom>
          <a:ln w="19050">
            <a:solidFill>
              <a:srgbClr val="D8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28700" y="547116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6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554" y="4579491"/>
            <a:ext cx="21996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rdia New" panose="020B0304020202020204" pitchFamily="34" charset="-34"/>
                <a:cs typeface="Cordia New" panose="020B0304020202020204" pitchFamily="34" charset="-34"/>
              </a:rPr>
              <a:t>g</a:t>
            </a:r>
            <a:r>
              <a:rPr lang="en-US" sz="2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eneral lower bound</a:t>
            </a:r>
            <a:endParaRPr lang="en-US" sz="2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35" name="Curved Connector 34"/>
          <p:cNvCxnSpPr>
            <a:stCxn id="34" idx="2"/>
            <a:endCxn id="33" idx="0"/>
          </p:cNvCxnSpPr>
          <p:nvPr/>
        </p:nvCxnSpPr>
        <p:spPr>
          <a:xfrm rot="16200000" flipH="1">
            <a:off x="1011144" y="5262164"/>
            <a:ext cx="399226" cy="18765"/>
          </a:xfrm>
          <a:prstGeom prst="curvedConnector3">
            <a:avLst>
              <a:gd name="adj1" fmla="val 50000"/>
            </a:avLst>
          </a:prstGeom>
          <a:ln w="19050">
            <a:solidFill>
              <a:srgbClr val="64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7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7" grpId="0" animBg="1"/>
      <p:bldP spid="18" grpId="0"/>
      <p:bldP spid="21" grpId="0" animBg="1"/>
      <p:bldP spid="22" grpId="0"/>
      <p:bldP spid="26" grpId="0" animBg="1"/>
      <p:bldP spid="27" grpId="0"/>
      <p:bldP spid="33" grpId="0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3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1|0.2|0.1|0.2|0.1|0.1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1|0.2|0.2|0.2|0.1|0.2|0.2|0.1|0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3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3|0.2|0.2|0.2|0.3|0.3|0.2|0.2|0.3|0.2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|0|0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4|0.4|0.4|0.4|0.3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1|0.1|0.1|0.1|0.1|0.1|0.2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MPI colors plus green">
      <a:dk1>
        <a:sysClr val="windowText" lastClr="000000"/>
      </a:dk1>
      <a:lt1>
        <a:srgbClr val="F2F2F2"/>
      </a:lt1>
      <a:dk2>
        <a:srgbClr val="17406D"/>
      </a:dk2>
      <a:lt2>
        <a:srgbClr val="DBEFF9"/>
      </a:lt2>
      <a:accent1>
        <a:srgbClr val="123782"/>
      </a:accent1>
      <a:accent2>
        <a:srgbClr val="6084CD"/>
      </a:accent2>
      <a:accent3>
        <a:srgbClr val="CCDDFF"/>
      </a:accent3>
      <a:accent4>
        <a:srgbClr val="37CD69"/>
      </a:accent4>
      <a:accent5>
        <a:srgbClr val="92D050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PI_stripes.potx" id="{157D9BC7-89BD-4866-B156-B46A78D3FFC5}" vid="{5454BD76-348D-4063-B1C9-CDECF1778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72ED7E-4041-4190-8106-F593E00A6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MPI_stripes</Template>
  <TotalTime>0</TotalTime>
  <Words>1226</Words>
  <Application>Microsoft Office PowerPoint</Application>
  <PresentationFormat>On-screen Show (4:3)</PresentationFormat>
  <Paragraphs>327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Beating the Harmonic lower bound for online bin packing</vt:lpstr>
      <vt:lpstr>Bin Packing</vt:lpstr>
      <vt:lpstr>Online Bin Packing</vt:lpstr>
      <vt:lpstr>Competitive ratio</vt:lpstr>
      <vt:lpstr>Known results</vt:lpstr>
      <vt:lpstr>Harmonic           [Lee, Lee 85]</vt:lpstr>
      <vt:lpstr>Improving Harmonic</vt:lpstr>
      <vt:lpstr>SuperHarmonic           [Seiden 02]</vt:lpstr>
      <vt:lpstr>SuperHarmonic           [Seiden 02]</vt:lpstr>
      <vt:lpstr>Improving SuperHarmonic</vt:lpstr>
      <vt:lpstr>Problem I</vt:lpstr>
      <vt:lpstr>Improving SuperHarmonic</vt:lpstr>
      <vt:lpstr>Problem II</vt:lpstr>
      <vt:lpstr>Solution</vt:lpstr>
      <vt:lpstr>Marking the items</vt:lpstr>
      <vt:lpstr>Marking the items</vt:lpstr>
      <vt:lpstr>Marking the items</vt:lpstr>
      <vt:lpstr>Analysis</vt:lpstr>
      <vt:lpstr>Analysis</vt:lpstr>
      <vt:lpstr>Analysis</vt:lpstr>
      <vt:lpstr>Conclusion</vt:lpstr>
      <vt:lpstr>Conclusion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2015-10-24T09:03:00Z</dcterms:created>
  <dcterms:modified xsi:type="dcterms:W3CDTF">2016-04-01T06:59:58Z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