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83" r:id="rId16"/>
    <p:sldId id="285" r:id="rId17"/>
    <p:sldId id="286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4" r:id="rId26"/>
    <p:sldId id="275" r:id="rId27"/>
    <p:sldId id="28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1342-C371-400F-B802-09632C6C04BE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DE717-DA1C-4CA7-A003-B48FADC21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4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8DF9D-2F55-4ADD-8636-C85B4BE5ABCC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8115" tIns="49058" rIns="98115" bIns="49058"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4026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16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72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03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3746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5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9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88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69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00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08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0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6714-2740-49D1-9709-15EC268F31EA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0609-EDEE-4F58-807C-CAE9DA02F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94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Study Group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Mar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4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397" name="Rectangle 109"/>
          <p:cNvSpPr>
            <a:spLocks noChangeArrowheads="1"/>
          </p:cNvSpPr>
          <p:nvPr/>
        </p:nvSpPr>
        <p:spPr bwMode="auto">
          <a:xfrm>
            <a:off x="8943976" y="4762500"/>
            <a:ext cx="587375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0396" name="Rectangle 108"/>
          <p:cNvSpPr>
            <a:spLocks noChangeArrowheads="1"/>
          </p:cNvSpPr>
          <p:nvPr/>
        </p:nvSpPr>
        <p:spPr bwMode="auto">
          <a:xfrm>
            <a:off x="6172201" y="4762500"/>
            <a:ext cx="587375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0395" name="Rectangle 107"/>
          <p:cNvSpPr>
            <a:spLocks noChangeArrowheads="1"/>
          </p:cNvSpPr>
          <p:nvPr/>
        </p:nvSpPr>
        <p:spPr bwMode="auto">
          <a:xfrm>
            <a:off x="2867026" y="4752975"/>
            <a:ext cx="587375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0688" y="66676"/>
            <a:ext cx="8831262" cy="550863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Misra-Gries Algorithm (‘82)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47788"/>
            <a:ext cx="8229600" cy="31908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counter and an ID.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If new item is same as stored ID, increment counter.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Otherwise, decrement the counter.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If counter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&lt;0</a:t>
            </a:r>
            <a:r>
              <a:rPr lang="en-US" altLang="zh-TW" dirty="0">
                <a:ea typeface="新細明體" panose="02020500000000000000" pitchFamily="18" charset="-120"/>
              </a:rPr>
              <a:t>, store new item with count = 1.</a:t>
            </a:r>
          </a:p>
          <a:p>
            <a:pPr lvl="1">
              <a:lnSpc>
                <a:spcPct val="8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If counter &gt; 0, then its item is the only candidate for majority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Space O(</a:t>
            </a:r>
            <a:r>
              <a:rPr lang="en-US" altLang="zh-TW" dirty="0" err="1">
                <a:solidFill>
                  <a:srgbClr val="FF0000"/>
                </a:solidFill>
              </a:rPr>
              <a:t>logN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sz="1700" dirty="0" smtClean="0">
                <a:sym typeface="Wingdings" panose="05000000000000000000" pitchFamily="2" charset="2"/>
              </a:rPr>
              <a:t>( </a:t>
            </a:r>
            <a:r>
              <a:rPr lang="en-US" altLang="zh-TW" sz="1700" dirty="0">
                <a:sym typeface="Wingdings" panose="05000000000000000000" pitchFamily="2" charset="2"/>
              </a:rPr>
              <a:t>for the </a:t>
            </a:r>
            <a:r>
              <a:rPr lang="en-US" altLang="zh-TW" sz="1700" dirty="0" smtClean="0">
                <a:sym typeface="Wingdings" panose="05000000000000000000" pitchFamily="2" charset="2"/>
              </a:rPr>
              <a:t>counter )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+ O(</a:t>
            </a:r>
            <a:r>
              <a:rPr lang="en-US" altLang="zh-TW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logM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n-US" altLang="zh-TW" sz="1800" dirty="0" smtClean="0">
                <a:sym typeface="Wingdings" panose="05000000000000000000" pitchFamily="2" charset="2"/>
              </a:rPr>
              <a:t>( for the ID )</a:t>
            </a:r>
            <a:endParaRPr lang="en-US" altLang="zh-TW" sz="1800" dirty="0"/>
          </a:p>
          <a:p>
            <a:pPr>
              <a:lnSpc>
                <a:spcPct val="8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780292" name="Group 4"/>
          <p:cNvGraphicFramePr>
            <a:graphicFrameLocks noGrp="1"/>
          </p:cNvGraphicFramePr>
          <p:nvPr/>
        </p:nvGraphicFramePr>
        <p:xfrm>
          <a:off x="1905000" y="4267201"/>
          <a:ext cx="7620000" cy="1228727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391153744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301220058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158060296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9977695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630115953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728429416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22725446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16110388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1629964451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9408831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6515694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62393311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4110808304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1109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endParaRPr kumimoji="0" lang="en-AU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09370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66211"/>
                  </a:ext>
                </a:extLst>
              </a:tr>
              <a:tr h="395288"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count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4488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71513" algn="l"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39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41438" algn="l" eaLnBrk="0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eaLnBrk="0" fontAlgn="base" hangingPunct="0">
                        <a:lnSpc>
                          <a:spcPct val="94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Symbol" panose="05050102010706020507" pitchFamily="18" charset="2"/>
                        <a:buNone/>
                        <a:tabLst/>
                      </a:pPr>
                      <a:r>
                        <a:rPr kumimoji="0" lang="en-US" altLang="zh-TW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362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1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0688" y="66676"/>
            <a:ext cx="8831262" cy="550863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A generalization: Frequent Items (</a:t>
            </a:r>
            <a:r>
              <a:rPr lang="en-AU" altLang="zh-TW" sz="2800"/>
              <a:t>Karp 03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  <a:r>
              <a:rPr lang="en-US" altLang="zh-TW" sz="21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3009"/>
            <a:ext cx="10515600" cy="5413954"/>
          </a:xfrm>
        </p:spPr>
        <p:txBody>
          <a:bodyPr>
            <a:noAutofit/>
          </a:bodyPr>
          <a:lstStyle/>
          <a:p>
            <a:pPr marL="342900" indent="-342900">
              <a:buNone/>
            </a:pPr>
            <a:r>
              <a:rPr lang="en-US" altLang="zh-TW" sz="3200" dirty="0">
                <a:ea typeface="新細明體" panose="02020500000000000000" pitchFamily="18" charset="-120"/>
              </a:rPr>
              <a:t>Find k items, each occurring at least N/(k+1) times.</a:t>
            </a:r>
          </a:p>
          <a:p>
            <a:pPr marL="342900" indent="-342900"/>
            <a:endParaRPr lang="en-US" altLang="zh-TW" sz="3200" dirty="0">
              <a:ea typeface="新細明體" panose="02020500000000000000" pitchFamily="18" charset="-120"/>
            </a:endParaRPr>
          </a:p>
          <a:p>
            <a:pPr marL="342900" indent="-342900"/>
            <a:endParaRPr lang="en-US" altLang="zh-TW" sz="4000" dirty="0">
              <a:ea typeface="新細明體" panose="02020500000000000000" pitchFamily="18" charset="-120"/>
            </a:endParaRPr>
          </a:p>
          <a:p>
            <a:pPr marL="342900" indent="-342900"/>
            <a:endParaRPr lang="en-US" altLang="zh-TW" sz="4000" dirty="0">
              <a:ea typeface="新細明體" panose="02020500000000000000" pitchFamily="18" charset="-120"/>
            </a:endParaRPr>
          </a:p>
          <a:p>
            <a:pPr marL="342900" indent="-342900"/>
            <a:endParaRPr lang="en-US" altLang="zh-TW" sz="3200" dirty="0">
              <a:ea typeface="新細明體" panose="02020500000000000000" pitchFamily="18" charset="-120"/>
            </a:endParaRPr>
          </a:p>
          <a:p>
            <a:pPr marL="342900" indent="-342900"/>
            <a:r>
              <a:rPr lang="en-US" altLang="zh-TW" sz="3200" dirty="0">
                <a:ea typeface="新細明體" panose="02020500000000000000" pitchFamily="18" charset="-120"/>
              </a:rPr>
              <a:t>Algorithm:</a:t>
            </a:r>
          </a:p>
          <a:p>
            <a:pPr marL="669925" lvl="1" indent="-325438"/>
            <a:r>
              <a:rPr lang="en-US" altLang="zh-TW" sz="3200" dirty="0">
                <a:ea typeface="新細明體" panose="02020500000000000000" pitchFamily="18" charset="-120"/>
              </a:rPr>
              <a:t>Maintain k items, and their counters.</a:t>
            </a:r>
          </a:p>
          <a:p>
            <a:pPr marL="669925" lvl="1" indent="-325438"/>
            <a:r>
              <a:rPr lang="en-US" altLang="zh-TW" sz="3200" dirty="0">
                <a:ea typeface="新細明體" panose="02020500000000000000" pitchFamily="18" charset="-120"/>
              </a:rPr>
              <a:t>If next item x is one of the k, increment its counter.</a:t>
            </a:r>
          </a:p>
          <a:p>
            <a:pPr marL="669925" lvl="1" indent="-325438"/>
            <a:r>
              <a:rPr lang="en-US" altLang="zh-TW" sz="3200" dirty="0">
                <a:ea typeface="新細明體" panose="02020500000000000000" pitchFamily="18" charset="-120"/>
              </a:rPr>
              <a:t>Else if a zero counter, put x there with count = 1</a:t>
            </a:r>
          </a:p>
          <a:p>
            <a:pPr marL="669925" lvl="1" indent="-325438"/>
            <a:r>
              <a:rPr lang="en-US" altLang="zh-TW" sz="3200" dirty="0">
                <a:ea typeface="新細明體" panose="02020500000000000000" pitchFamily="18" charset="-120"/>
              </a:rPr>
              <a:t>Else (all counters non-zero) decrement </a:t>
            </a:r>
            <a:r>
              <a:rPr lang="en-US" altLang="zh-TW" sz="3200" dirty="0">
                <a:solidFill>
                  <a:srgbClr val="C90010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3200" dirty="0">
                <a:ea typeface="新細明體" panose="02020500000000000000" pitchFamily="18" charset="-120"/>
              </a:rPr>
              <a:t> k counters</a:t>
            </a:r>
          </a:p>
        </p:txBody>
      </p:sp>
      <p:grpSp>
        <p:nvGrpSpPr>
          <p:cNvPr id="781316" name="Group 4"/>
          <p:cNvGrpSpPr>
            <a:grpSpLocks/>
          </p:cNvGrpSpPr>
          <p:nvPr/>
        </p:nvGrpSpPr>
        <p:grpSpPr bwMode="auto">
          <a:xfrm>
            <a:off x="1882682" y="2042262"/>
            <a:ext cx="6040437" cy="1090613"/>
            <a:chOff x="2448" y="1584"/>
            <a:chExt cx="3072" cy="498"/>
          </a:xfrm>
        </p:grpSpPr>
        <p:sp>
          <p:nvSpPr>
            <p:cNvPr id="781317" name="Rectangle 5"/>
            <p:cNvSpPr>
              <a:spLocks noChangeArrowheads="1"/>
            </p:cNvSpPr>
            <p:nvPr/>
          </p:nvSpPr>
          <p:spPr bwMode="auto">
            <a:xfrm>
              <a:off x="5170" y="1833"/>
              <a:ext cx="350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endParaRPr lang="en-AU" altLang="zh-TW" sz="1300"/>
            </a:p>
          </p:txBody>
        </p:sp>
        <p:sp>
          <p:nvSpPr>
            <p:cNvPr id="781318" name="Rectangle 6"/>
            <p:cNvSpPr>
              <a:spLocks noChangeArrowheads="1"/>
            </p:cNvSpPr>
            <p:nvPr/>
          </p:nvSpPr>
          <p:spPr bwMode="auto">
            <a:xfrm>
              <a:off x="4823" y="1833"/>
              <a:ext cx="34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endParaRPr lang="en-AU" altLang="zh-TW" sz="1300"/>
            </a:p>
          </p:txBody>
        </p:sp>
        <p:sp>
          <p:nvSpPr>
            <p:cNvPr id="781319" name="Rectangle 7"/>
            <p:cNvSpPr>
              <a:spLocks noChangeArrowheads="1"/>
            </p:cNvSpPr>
            <p:nvPr/>
          </p:nvSpPr>
          <p:spPr bwMode="auto">
            <a:xfrm>
              <a:off x="4476" y="1833"/>
              <a:ext cx="34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endParaRPr lang="en-AU" altLang="zh-TW" sz="1300"/>
            </a:p>
          </p:txBody>
        </p:sp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4128" y="1833"/>
              <a:ext cx="348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endParaRPr lang="en-AU" altLang="zh-TW" sz="1300"/>
            </a:p>
          </p:txBody>
        </p:sp>
        <p:sp>
          <p:nvSpPr>
            <p:cNvPr id="781321" name="Rectangle 9"/>
            <p:cNvSpPr>
              <a:spLocks noChangeArrowheads="1"/>
            </p:cNvSpPr>
            <p:nvPr/>
          </p:nvSpPr>
          <p:spPr bwMode="auto">
            <a:xfrm>
              <a:off x="3780" y="1833"/>
              <a:ext cx="348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endParaRPr lang="en-AU" altLang="zh-TW" sz="1300"/>
            </a:p>
          </p:txBody>
        </p:sp>
        <p:sp>
          <p:nvSpPr>
            <p:cNvPr id="781322" name="Rectangle 10"/>
            <p:cNvSpPr>
              <a:spLocks noChangeArrowheads="1"/>
            </p:cNvSpPr>
            <p:nvPr/>
          </p:nvSpPr>
          <p:spPr bwMode="auto">
            <a:xfrm>
              <a:off x="3433" y="1833"/>
              <a:ext cx="34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.</a:t>
              </a:r>
            </a:p>
          </p:txBody>
        </p:sp>
        <p:sp>
          <p:nvSpPr>
            <p:cNvPr id="781323" name="Rectangle 11"/>
            <p:cNvSpPr>
              <a:spLocks noChangeArrowheads="1"/>
            </p:cNvSpPr>
            <p:nvPr/>
          </p:nvSpPr>
          <p:spPr bwMode="auto">
            <a:xfrm>
              <a:off x="3085" y="1833"/>
              <a:ext cx="348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.</a:t>
              </a:r>
            </a:p>
          </p:txBody>
        </p:sp>
        <p:sp>
          <p:nvSpPr>
            <p:cNvPr id="781324" name="Rectangle 12"/>
            <p:cNvSpPr>
              <a:spLocks noChangeArrowheads="1"/>
            </p:cNvSpPr>
            <p:nvPr/>
          </p:nvSpPr>
          <p:spPr bwMode="auto">
            <a:xfrm>
              <a:off x="2457" y="1833"/>
              <a:ext cx="628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count</a:t>
              </a:r>
            </a:p>
          </p:txBody>
        </p:sp>
        <p:sp>
          <p:nvSpPr>
            <p:cNvPr id="781325" name="Rectangle 13"/>
            <p:cNvSpPr>
              <a:spLocks noChangeArrowheads="1"/>
            </p:cNvSpPr>
            <p:nvPr/>
          </p:nvSpPr>
          <p:spPr bwMode="auto">
            <a:xfrm>
              <a:off x="5170" y="1584"/>
              <a:ext cx="350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ID</a:t>
              </a:r>
              <a:r>
                <a:rPr lang="en-US" altLang="zh-TW" sz="1300" baseline="-25000">
                  <a:ea typeface="新細明體" panose="02020500000000000000" pitchFamily="18" charset="-120"/>
                </a:rPr>
                <a:t>k</a:t>
              </a:r>
              <a:endParaRPr lang="en-US" altLang="zh-TW" sz="1300">
                <a:ea typeface="新細明體" panose="02020500000000000000" pitchFamily="18" charset="-120"/>
              </a:endParaRPr>
            </a:p>
          </p:txBody>
        </p:sp>
        <p:sp>
          <p:nvSpPr>
            <p:cNvPr id="781326" name="Rectangle 14"/>
            <p:cNvSpPr>
              <a:spLocks noChangeArrowheads="1"/>
            </p:cNvSpPr>
            <p:nvPr/>
          </p:nvSpPr>
          <p:spPr bwMode="auto">
            <a:xfrm>
              <a:off x="4823" y="1584"/>
              <a:ext cx="34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.</a:t>
              </a:r>
            </a:p>
          </p:txBody>
        </p:sp>
        <p:sp>
          <p:nvSpPr>
            <p:cNvPr id="781327" name="Rectangle 15"/>
            <p:cNvSpPr>
              <a:spLocks noChangeArrowheads="1"/>
            </p:cNvSpPr>
            <p:nvPr/>
          </p:nvSpPr>
          <p:spPr bwMode="auto">
            <a:xfrm>
              <a:off x="4476" y="1584"/>
              <a:ext cx="34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.</a:t>
              </a:r>
            </a:p>
          </p:txBody>
        </p:sp>
        <p:sp>
          <p:nvSpPr>
            <p:cNvPr id="781328" name="Rectangle 16"/>
            <p:cNvSpPr>
              <a:spLocks noChangeArrowheads="1"/>
            </p:cNvSpPr>
            <p:nvPr/>
          </p:nvSpPr>
          <p:spPr bwMode="auto">
            <a:xfrm>
              <a:off x="4128" y="1584"/>
              <a:ext cx="348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.</a:t>
              </a:r>
            </a:p>
          </p:txBody>
        </p:sp>
        <p:sp>
          <p:nvSpPr>
            <p:cNvPr id="781329" name="Rectangle 17"/>
            <p:cNvSpPr>
              <a:spLocks noChangeArrowheads="1"/>
            </p:cNvSpPr>
            <p:nvPr/>
          </p:nvSpPr>
          <p:spPr bwMode="auto">
            <a:xfrm>
              <a:off x="3780" y="1584"/>
              <a:ext cx="348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.</a:t>
              </a:r>
            </a:p>
          </p:txBody>
        </p:sp>
        <p:sp>
          <p:nvSpPr>
            <p:cNvPr id="781330" name="Rectangle 18"/>
            <p:cNvSpPr>
              <a:spLocks noChangeArrowheads="1"/>
            </p:cNvSpPr>
            <p:nvPr/>
          </p:nvSpPr>
          <p:spPr bwMode="auto">
            <a:xfrm>
              <a:off x="3433" y="1584"/>
              <a:ext cx="34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ID</a:t>
              </a:r>
              <a:r>
                <a:rPr lang="en-US" altLang="zh-TW" sz="1300" baseline="-25000">
                  <a:ea typeface="新細明體" panose="02020500000000000000" pitchFamily="18" charset="-120"/>
                </a:rPr>
                <a:t>2</a:t>
              </a:r>
              <a:endParaRPr lang="en-US" altLang="zh-TW" sz="1300">
                <a:ea typeface="新細明體" panose="02020500000000000000" pitchFamily="18" charset="-120"/>
              </a:endParaRPr>
            </a:p>
          </p:txBody>
        </p:sp>
        <p:sp>
          <p:nvSpPr>
            <p:cNvPr id="781331" name="Rectangle 19"/>
            <p:cNvSpPr>
              <a:spLocks noChangeArrowheads="1"/>
            </p:cNvSpPr>
            <p:nvPr/>
          </p:nvSpPr>
          <p:spPr bwMode="auto">
            <a:xfrm>
              <a:off x="3085" y="1584"/>
              <a:ext cx="348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ID</a:t>
              </a:r>
              <a:r>
                <a:rPr lang="en-US" altLang="zh-TW" sz="1300" baseline="-250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81332" name="Rectangle 20"/>
            <p:cNvSpPr>
              <a:spLocks noChangeArrowheads="1"/>
            </p:cNvSpPr>
            <p:nvPr/>
          </p:nvSpPr>
          <p:spPr bwMode="auto">
            <a:xfrm>
              <a:off x="2457" y="1584"/>
              <a:ext cx="628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ID</a:t>
              </a:r>
            </a:p>
          </p:txBody>
        </p:sp>
        <p:sp>
          <p:nvSpPr>
            <p:cNvPr id="781333" name="Line 21"/>
            <p:cNvSpPr>
              <a:spLocks noChangeShapeType="1"/>
            </p:cNvSpPr>
            <p:nvPr/>
          </p:nvSpPr>
          <p:spPr bwMode="auto">
            <a:xfrm>
              <a:off x="2457" y="1833"/>
              <a:ext cx="3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34" name="Line 22"/>
            <p:cNvSpPr>
              <a:spLocks noChangeShapeType="1"/>
            </p:cNvSpPr>
            <p:nvPr/>
          </p:nvSpPr>
          <p:spPr bwMode="auto">
            <a:xfrm>
              <a:off x="2457" y="2082"/>
              <a:ext cx="3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35" name="Line 23"/>
            <p:cNvSpPr>
              <a:spLocks noChangeShapeType="1"/>
            </p:cNvSpPr>
            <p:nvPr/>
          </p:nvSpPr>
          <p:spPr bwMode="auto">
            <a:xfrm>
              <a:off x="2457" y="1584"/>
              <a:ext cx="62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36" name="Line 24"/>
            <p:cNvSpPr>
              <a:spLocks noChangeShapeType="1"/>
            </p:cNvSpPr>
            <p:nvPr/>
          </p:nvSpPr>
          <p:spPr bwMode="auto">
            <a:xfrm>
              <a:off x="2457" y="1584"/>
              <a:ext cx="0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37" name="Line 25"/>
            <p:cNvSpPr>
              <a:spLocks noChangeShapeType="1"/>
            </p:cNvSpPr>
            <p:nvPr/>
          </p:nvSpPr>
          <p:spPr bwMode="auto">
            <a:xfrm>
              <a:off x="3085" y="1584"/>
              <a:ext cx="0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1338" name="Line 26"/>
            <p:cNvSpPr>
              <a:spLocks noChangeShapeType="1"/>
            </p:cNvSpPr>
            <p:nvPr/>
          </p:nvSpPr>
          <p:spPr bwMode="auto">
            <a:xfrm>
              <a:off x="3433" y="1584"/>
              <a:ext cx="0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39" name="Line 27"/>
            <p:cNvSpPr>
              <a:spLocks noChangeShapeType="1"/>
            </p:cNvSpPr>
            <p:nvPr/>
          </p:nvSpPr>
          <p:spPr bwMode="auto">
            <a:xfrm>
              <a:off x="3780" y="1584"/>
              <a:ext cx="0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>
              <a:off x="4128" y="1584"/>
              <a:ext cx="0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41" name="Line 29"/>
            <p:cNvSpPr>
              <a:spLocks noChangeShapeType="1"/>
            </p:cNvSpPr>
            <p:nvPr/>
          </p:nvSpPr>
          <p:spPr bwMode="auto">
            <a:xfrm>
              <a:off x="4476" y="1584"/>
              <a:ext cx="0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42" name="Line 30"/>
            <p:cNvSpPr>
              <a:spLocks noChangeShapeType="1"/>
            </p:cNvSpPr>
            <p:nvPr/>
          </p:nvSpPr>
          <p:spPr bwMode="auto">
            <a:xfrm>
              <a:off x="4823" y="1584"/>
              <a:ext cx="0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43" name="Line 31"/>
            <p:cNvSpPr>
              <a:spLocks noChangeShapeType="1"/>
            </p:cNvSpPr>
            <p:nvPr/>
          </p:nvSpPr>
          <p:spPr bwMode="auto">
            <a:xfrm>
              <a:off x="5170" y="1584"/>
              <a:ext cx="0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44" name="Line 32"/>
            <p:cNvSpPr>
              <a:spLocks noChangeShapeType="1"/>
            </p:cNvSpPr>
            <p:nvPr/>
          </p:nvSpPr>
          <p:spPr bwMode="auto">
            <a:xfrm>
              <a:off x="2448" y="1584"/>
              <a:ext cx="3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81345" name="Line 33"/>
            <p:cNvSpPr>
              <a:spLocks noChangeShapeType="1"/>
            </p:cNvSpPr>
            <p:nvPr/>
          </p:nvSpPr>
          <p:spPr bwMode="auto">
            <a:xfrm>
              <a:off x="5520" y="1584"/>
              <a:ext cx="0" cy="4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4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0369" y="660128"/>
            <a:ext cx="8831262" cy="550863"/>
          </a:xfrm>
        </p:spPr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Problem of False Positives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0077"/>
            <a:ext cx="10515600" cy="4426886"/>
          </a:xfrm>
        </p:spPr>
        <p:txBody>
          <a:bodyPr/>
          <a:lstStyle/>
          <a:p>
            <a:r>
              <a:rPr lang="en-US" altLang="zh-TW" dirty="0">
                <a:solidFill>
                  <a:srgbClr val="C90010"/>
                </a:solidFill>
                <a:ea typeface="新細明體" panose="02020500000000000000" pitchFamily="18" charset="-120"/>
              </a:rPr>
              <a:t>False positives</a:t>
            </a:r>
            <a:r>
              <a:rPr lang="en-US" altLang="zh-TW" dirty="0">
                <a:ea typeface="新細明體" panose="02020500000000000000" pitchFamily="18" charset="-120"/>
              </a:rPr>
              <a:t> in </a:t>
            </a:r>
            <a:r>
              <a:rPr lang="en-US" altLang="zh-TW" dirty="0" err="1">
                <a:ea typeface="新細明體" panose="02020500000000000000" pitchFamily="18" charset="-120"/>
              </a:rPr>
              <a:t>Misra-Gries</a:t>
            </a:r>
            <a:r>
              <a:rPr lang="en-US" altLang="zh-TW" dirty="0">
                <a:ea typeface="新細明體" panose="02020500000000000000" pitchFamily="18" charset="-120"/>
              </a:rPr>
              <a:t>(MG) algorithm </a:t>
            </a:r>
          </a:p>
          <a:p>
            <a:pPr lvl="1"/>
            <a:r>
              <a:rPr lang="en-US" altLang="zh-TW" sz="2800" dirty="0">
                <a:ea typeface="新細明體" panose="02020500000000000000" pitchFamily="18" charset="-120"/>
              </a:rPr>
              <a:t>It identifies all true heavy hitters, but not all reported items are necessarily heavy hitters.</a:t>
            </a:r>
          </a:p>
          <a:p>
            <a:pPr lvl="1"/>
            <a:r>
              <a:rPr lang="en-US" altLang="zh-TW" sz="2800" dirty="0">
                <a:ea typeface="新細明體" panose="02020500000000000000" pitchFamily="18" charset="-120"/>
              </a:rPr>
              <a:t>How can we tell if the non-zero counters correspond to true heavy hitters or not?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second pass is needed to verify.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False positives are problematic if heavy hitters are used for billing or punishment.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What guarantees can we achieve in one pass?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3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0688" y="66676"/>
            <a:ext cx="8831262" cy="550863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Approximation Guarantees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515"/>
            <a:ext cx="10515600" cy="49234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Find heavy hitters with a guaranteed approximation error [MM02] 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err="1">
                <a:ea typeface="新細明體" panose="02020500000000000000" pitchFamily="18" charset="-120"/>
              </a:rPr>
              <a:t>Manku-Motwani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Lossy</a:t>
            </a:r>
            <a:r>
              <a:rPr lang="en-US" altLang="zh-TW" sz="2400" i="1" dirty="0">
                <a:ea typeface="新細明體" panose="02020500000000000000" pitchFamily="18" charset="-120"/>
              </a:rPr>
              <a:t> Counting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Suppose you want  </a:t>
            </a:r>
            <a:r>
              <a:rPr lang="en-US" altLang="zh-TW" dirty="0">
                <a:solidFill>
                  <a:srgbClr val="C9001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</a:t>
            </a:r>
            <a:r>
              <a:rPr lang="en-US" altLang="zh-TW" dirty="0">
                <a:solidFill>
                  <a:srgbClr val="C90010"/>
                </a:solidFill>
                <a:ea typeface="新細明體" panose="02020500000000000000" pitchFamily="18" charset="-120"/>
              </a:rPr>
              <a:t>-heavy</a:t>
            </a:r>
            <a:r>
              <a:rPr lang="en-US" altLang="zh-TW" dirty="0">
                <a:ea typeface="新細明體" panose="02020500000000000000" pitchFamily="18" charset="-120"/>
              </a:rPr>
              <a:t> hitters --- items with </a:t>
            </a:r>
            <a:r>
              <a:rPr lang="en-US" altLang="zh-TW" dirty="0" err="1">
                <a:ea typeface="新細明體" panose="02020500000000000000" pitchFamily="18" charset="-120"/>
              </a:rPr>
              <a:t>freq</a:t>
            </a:r>
            <a:r>
              <a:rPr lang="en-US" altLang="zh-TW" dirty="0">
                <a:ea typeface="新細明體" panose="02020500000000000000" pitchFamily="18" charset="-120"/>
              </a:rPr>
              <a:t> &gt;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</a:t>
            </a:r>
            <a:r>
              <a:rPr lang="en-US" altLang="zh-TW" dirty="0">
                <a:ea typeface="新細明體" panose="02020500000000000000" pitchFamily="18" charset="-120"/>
              </a:rPr>
              <a:t>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An approximation parameter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</a:t>
            </a:r>
            <a:r>
              <a:rPr lang="en-US" altLang="zh-TW" dirty="0">
                <a:ea typeface="新細明體" panose="02020500000000000000" pitchFamily="18" charset="-120"/>
              </a:rPr>
              <a:t>, where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</a:t>
            </a:r>
            <a:r>
              <a:rPr lang="el-GR" altLang="zh-TW" dirty="0"/>
              <a:t> </a:t>
            </a:r>
            <a:r>
              <a:rPr lang="en-US" altLang="zh-TW" dirty="0">
                <a:ea typeface="新細明體" panose="02020500000000000000" pitchFamily="18" charset="-120"/>
              </a:rPr>
              <a:t>&lt;&lt;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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(E.g.,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</a:t>
            </a:r>
            <a:r>
              <a:rPr lang="en-US" altLang="zh-TW" dirty="0">
                <a:ea typeface="新細明體" panose="02020500000000000000" pitchFamily="18" charset="-120"/>
              </a:rPr>
              <a:t> = .01 and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</a:t>
            </a:r>
            <a:r>
              <a:rPr lang="en-US" altLang="zh-TW" dirty="0">
                <a:ea typeface="新細明體" panose="02020500000000000000" pitchFamily="18" charset="-120"/>
              </a:rPr>
              <a:t> = .0001;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</a:t>
            </a:r>
            <a:r>
              <a:rPr lang="en-US" altLang="zh-TW" dirty="0">
                <a:ea typeface="新細明體" panose="02020500000000000000" pitchFamily="18" charset="-120"/>
              </a:rPr>
              <a:t> = 1% and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</a:t>
            </a:r>
            <a:r>
              <a:rPr lang="en-US" altLang="zh-TW" dirty="0">
                <a:ea typeface="新細明體" panose="02020500000000000000" pitchFamily="18" charset="-120"/>
              </a:rPr>
              <a:t> = .01% )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b="1" dirty="0">
                <a:solidFill>
                  <a:srgbClr val="190B4C"/>
                </a:solidFill>
                <a:ea typeface="新細明體" panose="02020500000000000000" pitchFamily="18" charset="-120"/>
              </a:rPr>
              <a:t>Identify all items with frequency  &gt; </a:t>
            </a:r>
            <a:r>
              <a:rPr lang="en-US" altLang="zh-TW" b="1" dirty="0">
                <a:solidFill>
                  <a:srgbClr val="190B4C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 </a:t>
            </a:r>
            <a:r>
              <a:rPr lang="en-US" altLang="zh-TW" b="1" dirty="0">
                <a:solidFill>
                  <a:srgbClr val="190B4C"/>
                </a:solidFill>
                <a:ea typeface="新細明體" panose="02020500000000000000" pitchFamily="18" charset="-120"/>
              </a:rPr>
              <a:t>N</a:t>
            </a:r>
          </a:p>
          <a:p>
            <a:pPr lvl="1"/>
            <a:r>
              <a:rPr lang="en-US" altLang="zh-TW" b="1" dirty="0">
                <a:solidFill>
                  <a:srgbClr val="190B4C"/>
                </a:solidFill>
                <a:ea typeface="新細明體" panose="02020500000000000000" pitchFamily="18" charset="-120"/>
              </a:rPr>
              <a:t>No reported item has frequency &lt; (</a:t>
            </a:r>
            <a:r>
              <a:rPr lang="en-US" altLang="zh-TW" b="1" dirty="0">
                <a:solidFill>
                  <a:srgbClr val="190B4C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</a:t>
            </a:r>
            <a:r>
              <a:rPr lang="en-US" altLang="zh-TW" b="1" dirty="0">
                <a:solidFill>
                  <a:srgbClr val="190B4C"/>
                </a:solidFill>
                <a:ea typeface="新細明體" panose="02020500000000000000" pitchFamily="18" charset="-120"/>
              </a:rPr>
              <a:t> - </a:t>
            </a:r>
            <a:r>
              <a:rPr lang="en-US" altLang="zh-TW" b="1" dirty="0">
                <a:solidFill>
                  <a:srgbClr val="190B4C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</a:t>
            </a:r>
            <a:r>
              <a:rPr lang="en-US" altLang="zh-TW" b="1" dirty="0">
                <a:solidFill>
                  <a:srgbClr val="190B4C"/>
                </a:solidFill>
                <a:ea typeface="新細明體" panose="02020500000000000000" pitchFamily="18" charset="-120"/>
              </a:rPr>
              <a:t>)N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algorithm uses   O(1/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</a:t>
            </a:r>
            <a:r>
              <a:rPr lang="en-US" altLang="zh-TW" sz="2400" dirty="0">
                <a:ea typeface="新細明體" panose="02020500000000000000" pitchFamily="18" charset="-120"/>
              </a:rPr>
              <a:t> log (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</a:t>
            </a:r>
            <a:r>
              <a:rPr lang="en-US" altLang="zh-TW" sz="2400" dirty="0">
                <a:ea typeface="新細明體" panose="02020500000000000000" pitchFamily="18" charset="-120"/>
              </a:rPr>
              <a:t>N))  memory</a:t>
            </a:r>
          </a:p>
        </p:txBody>
      </p:sp>
    </p:spTree>
    <p:extLst>
      <p:ext uri="{BB962C8B-B14F-4D97-AF65-F5344CB8AC3E}">
        <p14:creationId xmlns:p14="http://schemas.microsoft.com/office/powerpoint/2010/main" val="31002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579314"/>
            <a:ext cx="7999884" cy="715491"/>
          </a:xfrm>
        </p:spPr>
        <p:txBody>
          <a:bodyPr/>
          <a:lstStyle/>
          <a:p>
            <a:pPr algn="l"/>
            <a:r>
              <a:rPr lang="zh-TW" altLang="zh-TW" sz="393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Union Bound</a:t>
            </a:r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2104430" y="1717849"/>
            <a:ext cx="7982025" cy="238087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/>
          <a:p>
            <a:pPr algn="l"/>
            <a:r>
              <a:rPr lang="zh-TW" altLang="zh-TW" sz="232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union bound, a.k.a. </a:t>
            </a:r>
            <a:r>
              <a:rPr lang="zh-TW" altLang="zh-TW" sz="232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Boole's inequality</a:t>
            </a:r>
            <a:r>
              <a:rPr lang="zh-TW" altLang="zh-TW" sz="232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is stated as follows. For any countable set of probablistic events A</a:t>
            </a:r>
            <a:r>
              <a:rPr lang="zh-TW" altLang="zh-TW" sz="2320" baseline="-6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TW" altLang="zh-TW" sz="232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A</a:t>
            </a:r>
            <a:r>
              <a:rPr lang="zh-TW" altLang="zh-TW" sz="2320" baseline="-6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TW" altLang="zh-TW" sz="232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..., we have  </a:t>
            </a:r>
          </a:p>
          <a:p>
            <a:pPr algn="l"/>
            <a:endParaRPr lang="zh-TW" altLang="zh-TW" sz="232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6147" name="Picture 3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73" y="3004840"/>
            <a:ext cx="3295055" cy="97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AutoShape 4"/>
          <p:cNvSpPr>
            <a:spLocks/>
          </p:cNvSpPr>
          <p:nvPr/>
        </p:nvSpPr>
        <p:spPr bwMode="auto">
          <a:xfrm>
            <a:off x="2414737" y="5117828"/>
            <a:ext cx="7361411" cy="949895"/>
          </a:xfrm>
          <a:prstGeom prst="roundRect">
            <a:avLst>
              <a:gd name="adj" fmla="val 40963"/>
            </a:avLst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r>
              <a:rPr lang="zh-TW" altLang="zh-TW" sz="239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Note that A</a:t>
            </a:r>
            <a:r>
              <a:rPr lang="zh-TW" altLang="zh-TW" sz="2391" baseline="-6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zh-TW" altLang="zh-TW" sz="239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's may be dependent or independent.</a:t>
            </a:r>
          </a:p>
        </p:txBody>
      </p:sp>
    </p:spTree>
    <p:extLst>
      <p:ext uri="{BB962C8B-B14F-4D97-AF65-F5344CB8AC3E}">
        <p14:creationId xmlns:p14="http://schemas.microsoft.com/office/powerpoint/2010/main" val="3535102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579314"/>
            <a:ext cx="7999884" cy="715491"/>
          </a:xfrm>
        </p:spPr>
        <p:txBody>
          <a:bodyPr/>
          <a:lstStyle/>
          <a:p>
            <a:pPr algn="l"/>
            <a:r>
              <a:rPr lang="zh-TW" altLang="zh-TW" sz="393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Coloring Hypergraphs</a:t>
            </a: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2104430" y="1639714"/>
            <a:ext cx="7982025" cy="25393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/>
          <a:p>
            <a:pPr algn="l"/>
            <a:r>
              <a:rPr lang="zh-TW" altLang="zh-TW" sz="232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 say a hypergraph is </a:t>
            </a:r>
            <a:r>
              <a:rPr lang="zh-TW" altLang="zh-TW" sz="232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2-colorable</a:t>
            </a:r>
            <a:r>
              <a:rPr lang="zh-TW" altLang="zh-TW" sz="232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if there exists a coloring on nodes so that every edge is not monochromatic.</a:t>
            </a:r>
          </a:p>
          <a:p>
            <a:pPr algn="l"/>
            <a:endParaRPr lang="zh-TW" altLang="zh-TW" sz="232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r>
              <a:rPr lang="zh-TW" altLang="zh-TW" sz="232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Recall that a hypergraph H = (V, E) is defined as ordinary graphs except that each edge e ∈ E is a subset of V. We say a hypergraph </a:t>
            </a:r>
            <a:r>
              <a:rPr lang="zh-TW" altLang="zh-TW" sz="232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k-uniform</a:t>
            </a:r>
            <a:r>
              <a:rPr lang="zh-TW" altLang="zh-TW" sz="232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if all edges in E has cardinality k.</a:t>
            </a:r>
          </a:p>
          <a:p>
            <a:pPr algn="l"/>
            <a:endParaRPr lang="zh-TW" altLang="zh-TW" sz="232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46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579314"/>
            <a:ext cx="7999884" cy="715491"/>
          </a:xfrm>
        </p:spPr>
        <p:txBody>
          <a:bodyPr/>
          <a:lstStyle/>
          <a:p>
            <a:pPr algn="l"/>
            <a:r>
              <a:rPr lang="zh-TW" altLang="zh-TW" sz="393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Coloring Hypergraphs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2104430" y="1639714"/>
            <a:ext cx="7982025" cy="494593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/>
          <a:p>
            <a:pPr algn="l"/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 say a hypergraph is </a:t>
            </a:r>
            <a:r>
              <a:rPr lang="zh-TW" altLang="zh-TW" sz="2320" dirty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2-colorable</a:t>
            </a:r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if there exists a coloring on nodes so that every edge is not monochromatic.</a:t>
            </a:r>
          </a:p>
          <a:p>
            <a:pPr algn="l"/>
            <a:endParaRPr lang="zh-TW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Recall that a hypergraph H = (V, E) is defined as ordinary graphs except that each edge e ∈ E is a subset of V. We say a hypergraph </a:t>
            </a:r>
            <a:r>
              <a:rPr lang="zh-TW" altLang="zh-TW" sz="2320" dirty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k-uniform</a:t>
            </a:r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if all edges in E has cardinality k.</a:t>
            </a:r>
          </a:p>
          <a:p>
            <a:pPr algn="l"/>
            <a:endParaRPr lang="zh-TW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r>
              <a:rPr lang="zh-TW" altLang="zh-TW" sz="2320" u="sng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Theorem 2</a:t>
            </a:r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 Let H be a k-uniform </a:t>
            </a:r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hypergraph</a:t>
            </a:r>
            <a:r>
              <a:rPr lang="en-US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If</a:t>
            </a:r>
            <a:r>
              <a:rPr lang="en-US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en-US" altLang="zh-TW" sz="23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|E|</a:t>
            </a:r>
            <a:r>
              <a:rPr lang="zh-TW" altLang="zh-TW" sz="23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≤ </a:t>
            </a:r>
            <a:r>
              <a:rPr lang="zh-TW" altLang="zh-TW" sz="23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TW" altLang="zh-TW" sz="2320" baseline="3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k-1</a:t>
            </a:r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en-US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then </a:t>
            </a:r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 is 2-colorable</a:t>
            </a:r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endParaRPr lang="en-US" altLang="zh-TW" sz="232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endParaRPr lang="en-US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TW" altLang="zh-TW" sz="232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Proof Strategy</a:t>
            </a:r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 Assign a random 2-coloring on H.</a:t>
            </a:r>
          </a:p>
          <a:p>
            <a:pPr algn="l"/>
            <a:endParaRPr lang="en-US" altLang="zh-TW" sz="232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endParaRPr lang="zh-TW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5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579314"/>
            <a:ext cx="7999884" cy="715491"/>
          </a:xfrm>
        </p:spPr>
        <p:txBody>
          <a:bodyPr/>
          <a:lstStyle/>
          <a:p>
            <a:pPr algn="l"/>
            <a:r>
              <a:rPr lang="zh-TW" altLang="zh-TW" sz="3937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Coloring Hypergraphs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Rectangle 2"/>
              <p:cNvSpPr>
                <a:spLocks/>
              </p:cNvSpPr>
              <p:nvPr/>
            </p:nvSpPr>
            <p:spPr bwMode="auto">
              <a:xfrm>
                <a:off x="2104430" y="1639715"/>
                <a:ext cx="7982025" cy="5224983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FFFFFF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/>
              <a:lstStyle/>
              <a:p>
                <a:pPr algn="l"/>
                <a:r>
                  <a:rPr lang="zh-TW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Let A</a:t>
                </a:r>
                <a:r>
                  <a:rPr lang="zh-TW" altLang="zh-TW" sz="2320" baseline="-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e </a:t>
                </a:r>
                <a:r>
                  <a:rPr lang="zh-TW" altLang="zh-TW" sz="232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for each e ∈ H be the event that e is monochromatic.</a:t>
                </a:r>
              </a:p>
              <a:p>
                <a:pPr algn="l"/>
                <a:endParaRPr lang="zh-TW" altLang="zh-TW" sz="232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algn="l"/>
                <a:r>
                  <a:rPr lang="zh-TW" altLang="zh-TW" sz="232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Thus, Pr[A</a:t>
                </a:r>
                <a:r>
                  <a:rPr lang="zh-TW" altLang="zh-TW" sz="2320" baseline="-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e</a:t>
                </a:r>
                <a:r>
                  <a:rPr lang="zh-TW" altLang="zh-TW" sz="232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232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zh-TW" sz="232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 1/2</a:t>
                </a:r>
                <a:r>
                  <a:rPr lang="zh-TW" altLang="zh-TW" sz="2320" baseline="3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k-1</a:t>
                </a:r>
                <a:r>
                  <a:rPr lang="zh-TW" altLang="zh-TW" sz="232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. </a:t>
                </a:r>
                <a:r>
                  <a:rPr lang="zh-TW" altLang="zh-TW" sz="2320" dirty="0">
                    <a:solidFill>
                      <a:srgbClr val="FF2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(Why?)</a:t>
                </a:r>
                <a:endParaRPr lang="zh-TW" altLang="zh-TW" sz="232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algn="l"/>
                <a:endParaRPr lang="zh-TW" altLang="zh-TW" sz="232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algn="l"/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By </a:t>
                </a:r>
                <a:r>
                  <a:rPr lang="zh-TW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the </a:t>
                </a:r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Union Bound</a:t>
                </a:r>
              </a:p>
              <a:p>
                <a:pPr algn="l"/>
                <a:endParaRPr lang="en-US" altLang="zh-TW" sz="232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algn="l"/>
                <a:endParaRPr lang="en-US" altLang="zh-TW" sz="232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r>
                  <a:rPr lang="en-US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Pr [Some e is monochromatic] </a:t>
                </a:r>
                <a14:m>
                  <m:oMath xmlns:m="http://schemas.openxmlformats.org/officeDocument/2006/math">
                    <m:r>
                      <a:rPr lang="en-US" altLang="zh-TW" sz="232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 </a:t>
                </a:r>
                <a:r>
                  <a:rPr lang="zh-TW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2</a:t>
                </a:r>
                <a:r>
                  <a:rPr lang="zh-TW" altLang="zh-TW" sz="2320" baseline="3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k-1</a:t>
                </a:r>
                <a:r>
                  <a:rPr lang="zh-TW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 </a:t>
                </a:r>
                <a:r>
                  <a:rPr lang="en-US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32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×</m:t>
                    </m:r>
                    <m:r>
                      <a:rPr lang="en-US" altLang="zh-TW" sz="232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1/2</a:t>
                </a:r>
                <a:r>
                  <a:rPr lang="zh-TW" altLang="zh-TW" sz="2320" baseline="3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k-</a:t>
                </a:r>
                <a:r>
                  <a:rPr lang="en-US" altLang="zh-TW" sz="2320" baseline="3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1</a:t>
                </a:r>
                <a:r>
                  <a:rPr lang="zh-TW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 </a:t>
                </a:r>
                <a:r>
                  <a:rPr lang="en-US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= </a:t>
                </a:r>
                <a:r>
                  <a:rPr lang="zh-TW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1</a:t>
                </a:r>
                <a:endParaRPr lang="en-US" altLang="zh-TW" sz="232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r>
                  <a:rPr lang="en-US" altLang="zh-TW" sz="232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Pr</a:t>
                </a:r>
                <a:r>
                  <a:rPr lang="en-US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 [No e is monochromatic] </a:t>
                </a:r>
                <a14:m>
                  <m:oMath xmlns:m="http://schemas.openxmlformats.org/officeDocument/2006/math">
                    <m:r>
                      <a:rPr lang="en-US" altLang="zh-TW" sz="232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≥</m:t>
                    </m:r>
                    <m:r>
                      <a:rPr lang="en-US" altLang="zh-TW" sz="232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0</m:t>
                    </m:r>
                  </m:oMath>
                </a14:m>
                <a:endParaRPr lang="zh-TW" altLang="zh-TW" sz="232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3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4430" y="1639715"/>
                <a:ext cx="7982025" cy="5224983"/>
              </a:xfrm>
              <a:prstGeom prst="rect">
                <a:avLst/>
              </a:prstGeom>
              <a:blipFill>
                <a:blip r:embed="rId2"/>
                <a:stretch>
                  <a:fillRect l="-1598" t="-813"/>
                </a:stretch>
              </a:blipFill>
              <a:ln w="25400" cap="flat" cmpd="sng">
                <a:solidFill>
                  <a:srgbClr val="FFFFFF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815" y="2974119"/>
            <a:ext cx="2969672" cy="8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59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2748" y="1556201"/>
            <a:ext cx="6667820" cy="3699727"/>
          </a:xfrm>
          <a:prstGeom prst="rect">
            <a:avLst/>
          </a:prstGeom>
        </p:spPr>
        <p:txBody>
          <a:bodyPr vert="horz" wrap="square" lIns="0" tIns="98548" rIns="0" bIns="0" rtlCol="0">
            <a:spAutoFit/>
          </a:bodyPr>
          <a:lstStyle/>
          <a:p>
            <a:pPr marL="322743" indent="-311216">
              <a:spcBef>
                <a:spcPts val="776"/>
              </a:spcBef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Introduce </a:t>
            </a:r>
            <a:r>
              <a:rPr sz="2904" dirty="0">
                <a:solidFill>
                  <a:srgbClr val="C90063"/>
                </a:solidFill>
                <a:latin typeface="Comic Sans MS"/>
                <a:cs typeface="Comic Sans MS"/>
              </a:rPr>
              <a:t>Lovasz </a:t>
            </a:r>
            <a:r>
              <a:rPr sz="2904" spc="-5" dirty="0">
                <a:solidFill>
                  <a:srgbClr val="C90063"/>
                </a:solidFill>
                <a:latin typeface="Comic Sans MS"/>
                <a:cs typeface="Comic Sans MS"/>
              </a:rPr>
              <a:t>Local Lemma</a:t>
            </a:r>
            <a:r>
              <a:rPr sz="2904" spc="32" dirty="0">
                <a:solidFill>
                  <a:srgbClr val="C90063"/>
                </a:solidFill>
                <a:latin typeface="Comic Sans MS"/>
                <a:cs typeface="Comic Sans MS"/>
              </a:rPr>
              <a:t>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(LLL)</a:t>
            </a:r>
            <a:endParaRPr sz="2904">
              <a:latin typeface="Comic Sans MS"/>
              <a:cs typeface="Comic Sans MS"/>
            </a:endParaRPr>
          </a:p>
          <a:p>
            <a:pPr marL="686404" marR="4611" lvl="1" indent="-259923">
              <a:spcBef>
                <a:spcPts val="685"/>
              </a:spcBef>
              <a:buChar char="–"/>
              <a:tabLst>
                <a:tab pos="686981" algn="l"/>
              </a:tabLst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one of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the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most elegant and useful  tools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in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probabilistic method</a:t>
            </a:r>
            <a:endParaRPr sz="2904">
              <a:latin typeface="Comic Sans MS"/>
              <a:cs typeface="Comic Sans MS"/>
            </a:endParaRPr>
          </a:p>
          <a:p>
            <a:pPr lvl="1">
              <a:spcBef>
                <a:spcPts val="14"/>
              </a:spcBef>
              <a:buChar char="–"/>
            </a:pPr>
            <a:endParaRPr sz="4220">
              <a:latin typeface="Times New Roman"/>
              <a:cs typeface="Times New Roman"/>
            </a:endParaRPr>
          </a:p>
          <a:p>
            <a:pPr marL="322743" indent="-311216">
              <a:buChar char="•"/>
              <a:tabLst>
                <a:tab pos="322166" algn="l"/>
                <a:tab pos="322743" algn="l"/>
              </a:tabLst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Two</a:t>
            </a:r>
            <a:r>
              <a:rPr sz="2904" spc="-9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versions:</a:t>
            </a:r>
            <a:endParaRPr sz="2904">
              <a:latin typeface="Comic Sans MS"/>
              <a:cs typeface="Comic Sans MS"/>
            </a:endParaRPr>
          </a:p>
          <a:p>
            <a:pPr marL="686404" lvl="1" indent="-259923">
              <a:spcBef>
                <a:spcPts val="690"/>
              </a:spcBef>
              <a:buChar char="–"/>
              <a:tabLst>
                <a:tab pos="686981" algn="l"/>
              </a:tabLst>
            </a:pPr>
            <a:r>
              <a:rPr sz="2904" spc="-5" dirty="0">
                <a:solidFill>
                  <a:srgbClr val="C90063"/>
                </a:solidFill>
                <a:latin typeface="Comic Sans MS"/>
                <a:cs typeface="Comic Sans MS"/>
              </a:rPr>
              <a:t>symmetric </a:t>
            </a:r>
            <a:r>
              <a:rPr sz="2904" dirty="0">
                <a:solidFill>
                  <a:srgbClr val="C90063"/>
                </a:solidFill>
                <a:latin typeface="Comic Sans MS"/>
                <a:cs typeface="Comic Sans MS"/>
              </a:rPr>
              <a:t>case</a:t>
            </a:r>
            <a:endParaRPr sz="2904">
              <a:latin typeface="Comic Sans MS"/>
              <a:cs typeface="Comic Sans MS"/>
            </a:endParaRPr>
          </a:p>
          <a:p>
            <a:pPr marL="686404" lvl="1" indent="-259923">
              <a:spcBef>
                <a:spcPts val="685"/>
              </a:spcBef>
              <a:buChar char="–"/>
              <a:tabLst>
                <a:tab pos="686981" algn="l"/>
              </a:tabLst>
            </a:pPr>
            <a:r>
              <a:rPr sz="2904" spc="-5" dirty="0">
                <a:solidFill>
                  <a:srgbClr val="C90063"/>
                </a:solidFill>
                <a:latin typeface="Comic Sans MS"/>
                <a:cs typeface="Comic Sans MS"/>
              </a:rPr>
              <a:t>general </a:t>
            </a:r>
            <a:r>
              <a:rPr sz="2904" dirty="0">
                <a:solidFill>
                  <a:srgbClr val="C90063"/>
                </a:solidFill>
                <a:latin typeface="Comic Sans MS"/>
                <a:cs typeface="Comic Sans MS"/>
              </a:rPr>
              <a:t>case</a:t>
            </a:r>
            <a:endParaRPr sz="2904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1837" y="741900"/>
            <a:ext cx="2625058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772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592" y="1359798"/>
            <a:ext cx="7717267" cy="4712643"/>
          </a:xfrm>
          <a:prstGeom prst="rect">
            <a:avLst/>
          </a:prstGeom>
        </p:spPr>
        <p:txBody>
          <a:bodyPr vert="horz" wrap="square" lIns="0" tIns="54172" rIns="0" bIns="0" rtlCol="0">
            <a:spAutoFit/>
          </a:bodyPr>
          <a:lstStyle/>
          <a:p>
            <a:pPr marL="564799" indent="-553273">
              <a:spcBef>
                <a:spcPts val="427"/>
              </a:spcBef>
              <a:buChar char="•"/>
              <a:tabLst>
                <a:tab pos="564223" algn="l"/>
                <a:tab pos="564799" algn="l"/>
              </a:tabLst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Let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</a:t>
            </a:r>
            <a:r>
              <a:rPr sz="2859" baseline="-21164" dirty="0">
                <a:solidFill>
                  <a:srgbClr val="009600"/>
                </a:solidFill>
                <a:latin typeface="Comic Sans MS"/>
                <a:cs typeface="Comic Sans MS"/>
              </a:rPr>
              <a:t>1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</a:t>
            </a:r>
            <a:r>
              <a:rPr sz="2859" baseline="-21164" dirty="0">
                <a:solidFill>
                  <a:srgbClr val="009600"/>
                </a:solidFill>
                <a:latin typeface="Comic Sans MS"/>
                <a:cs typeface="Comic Sans MS"/>
              </a:rPr>
              <a:t>2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…,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</a:t>
            </a:r>
            <a:r>
              <a:rPr sz="2859" baseline="-21164" dirty="0">
                <a:solidFill>
                  <a:srgbClr val="009600"/>
                </a:solidFill>
                <a:latin typeface="Comic Sans MS"/>
                <a:cs typeface="Comic Sans MS"/>
              </a:rPr>
              <a:t>n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be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a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set of </a:t>
            </a:r>
            <a:r>
              <a:rPr sz="2904" spc="-5" dirty="0">
                <a:solidFill>
                  <a:srgbClr val="C90063"/>
                </a:solidFill>
                <a:latin typeface="Comic Sans MS"/>
                <a:cs typeface="Comic Sans MS"/>
              </a:rPr>
              <a:t>BAD</a:t>
            </a:r>
            <a:r>
              <a:rPr sz="2904" spc="-213" dirty="0">
                <a:solidFill>
                  <a:srgbClr val="C90063"/>
                </a:solidFill>
                <a:latin typeface="Comic Sans MS"/>
                <a:cs typeface="Comic Sans MS"/>
              </a:rPr>
              <a:t>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events</a:t>
            </a:r>
            <a:endParaRPr sz="2904">
              <a:latin typeface="Comic Sans MS"/>
              <a:cs typeface="Comic Sans MS"/>
            </a:endParaRPr>
          </a:p>
          <a:p>
            <a:pPr marL="564799" indent="-553273">
              <a:spcBef>
                <a:spcPts val="336"/>
              </a:spcBef>
              <a:buChar char="•"/>
              <a:tabLst>
                <a:tab pos="564223" algn="l"/>
                <a:tab pos="564799" algn="l"/>
                <a:tab pos="6411050" algn="l"/>
              </a:tabLst>
            </a:pP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Suppose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each occurs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with</a:t>
            </a:r>
            <a:r>
              <a:rPr sz="2904" spc="50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prob</a:t>
            </a:r>
            <a:r>
              <a:rPr sz="2904" spc="18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Symbol"/>
                <a:cs typeface="Symbol"/>
              </a:rPr>
              <a:t></a:t>
            </a:r>
            <a:r>
              <a:rPr sz="2904" dirty="0">
                <a:solidFill>
                  <a:srgbClr val="3030C9"/>
                </a:solidFill>
                <a:latin typeface="Times New Roman"/>
                <a:cs typeface="Times New Roman"/>
              </a:rPr>
              <a:t>	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1</a:t>
            </a:r>
            <a:endParaRPr sz="2904">
              <a:latin typeface="Comic Sans MS"/>
              <a:cs typeface="Comic Sans MS"/>
            </a:endParaRPr>
          </a:p>
          <a:p>
            <a:pPr marL="1062169" marR="4611" indent="-1051219">
              <a:lnSpc>
                <a:spcPts val="3122"/>
              </a:lnSpc>
              <a:spcBef>
                <a:spcPts val="1575"/>
              </a:spcBef>
              <a:tabLst>
                <a:tab pos="1120378" algn="l"/>
              </a:tabLst>
            </a:pPr>
            <a:r>
              <a:rPr sz="2904" spc="-5" dirty="0">
                <a:solidFill>
                  <a:srgbClr val="633000"/>
                </a:solidFill>
                <a:latin typeface="Comic Sans MS"/>
                <a:cs typeface="Comic Sans MS"/>
              </a:rPr>
              <a:t>Fact:		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If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they are mutually independent,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it is  easy to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see</a:t>
            </a:r>
            <a:r>
              <a:rPr sz="2904" spc="-14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that</a:t>
            </a:r>
            <a:endParaRPr sz="2904">
              <a:latin typeface="Comic Sans MS"/>
              <a:cs typeface="Comic Sans MS"/>
            </a:endParaRPr>
          </a:p>
          <a:p>
            <a:pPr marL="1790069">
              <a:spcBef>
                <a:spcPts val="295"/>
              </a:spcBef>
              <a:tabLst>
                <a:tab pos="5498150" algn="l"/>
              </a:tabLst>
            </a:pPr>
            <a:r>
              <a:rPr sz="2904" dirty="0">
                <a:solidFill>
                  <a:srgbClr val="633000"/>
                </a:solidFill>
                <a:latin typeface="Comic Sans MS"/>
                <a:cs typeface="Comic Sans MS"/>
              </a:rPr>
              <a:t>Pr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(</a:t>
            </a:r>
            <a:r>
              <a:rPr sz="2541" dirty="0">
                <a:solidFill>
                  <a:srgbClr val="009600"/>
                </a:solidFill>
                <a:latin typeface="Comic Sans MS"/>
                <a:cs typeface="Comic Sans MS"/>
              </a:rPr>
              <a:t>no </a:t>
            </a:r>
            <a:r>
              <a:rPr sz="2541" spc="-9" dirty="0">
                <a:solidFill>
                  <a:srgbClr val="009600"/>
                </a:solidFill>
                <a:latin typeface="Comic Sans MS"/>
                <a:cs typeface="Comic Sans MS"/>
              </a:rPr>
              <a:t>BAD </a:t>
            </a:r>
            <a:r>
              <a:rPr sz="2541" dirty="0">
                <a:solidFill>
                  <a:srgbClr val="009600"/>
                </a:solidFill>
                <a:latin typeface="Comic Sans MS"/>
                <a:cs typeface="Comic Sans MS"/>
              </a:rPr>
              <a:t>events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)</a:t>
            </a:r>
            <a:r>
              <a:rPr sz="2904" spc="27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Symbol"/>
                <a:cs typeface="Symbol"/>
              </a:rPr>
              <a:t></a:t>
            </a:r>
            <a:r>
              <a:rPr sz="2904" spc="163" dirty="0">
                <a:solidFill>
                  <a:srgbClr val="3030C9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0	</a:t>
            </a:r>
            <a:r>
              <a:rPr sz="2178" dirty="0">
                <a:solidFill>
                  <a:srgbClr val="3030C9"/>
                </a:solidFill>
                <a:latin typeface="Comic Sans MS"/>
                <a:cs typeface="Comic Sans MS"/>
              </a:rPr>
              <a:t>…</a:t>
            </a:r>
            <a:r>
              <a:rPr sz="2178" spc="-9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178" spc="-5" dirty="0">
                <a:solidFill>
                  <a:srgbClr val="3030C9"/>
                </a:solidFill>
                <a:latin typeface="Comic Sans MS"/>
                <a:cs typeface="Comic Sans MS"/>
              </a:rPr>
              <a:t>[why?]</a:t>
            </a:r>
            <a:endParaRPr sz="2178">
              <a:latin typeface="Comic Sans MS"/>
              <a:cs typeface="Comic Sans MS"/>
            </a:endParaRPr>
          </a:p>
          <a:p>
            <a:pPr marL="564799" marR="44377" indent="-553273">
              <a:lnSpc>
                <a:spcPts val="3140"/>
              </a:lnSpc>
              <a:spcBef>
                <a:spcPts val="1461"/>
              </a:spcBef>
              <a:buChar char="•"/>
              <a:tabLst>
                <a:tab pos="564223" algn="l"/>
                <a:tab pos="564799" algn="l"/>
              </a:tabLst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However,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in many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natural scenario,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the </a:t>
            </a:r>
            <a:r>
              <a:rPr sz="2904" dirty="0">
                <a:solidFill>
                  <a:srgbClr val="C90063"/>
                </a:solidFill>
                <a:latin typeface="Comic Sans MS"/>
                <a:cs typeface="Comic Sans MS"/>
              </a:rPr>
              <a:t> </a:t>
            </a:r>
            <a:r>
              <a:rPr sz="2904" spc="-5" dirty="0">
                <a:solidFill>
                  <a:srgbClr val="C90063"/>
                </a:solidFill>
                <a:latin typeface="Comic Sans MS"/>
                <a:cs typeface="Comic Sans MS"/>
              </a:rPr>
              <a:t>BAD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events </a:t>
            </a:r>
            <a:r>
              <a:rPr sz="2904" spc="-9" dirty="0">
                <a:solidFill>
                  <a:srgbClr val="3030C9"/>
                </a:solidFill>
                <a:latin typeface="Comic Sans MS"/>
                <a:cs typeface="Comic Sans MS"/>
              </a:rPr>
              <a:t>are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not mutually</a:t>
            </a:r>
            <a:r>
              <a:rPr sz="2904" spc="45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independent</a:t>
            </a:r>
            <a:endParaRPr sz="2904">
              <a:latin typeface="Comic Sans MS"/>
              <a:cs typeface="Comic Sans MS"/>
            </a:endParaRPr>
          </a:p>
          <a:p>
            <a:pPr marL="1782000" marR="1164179" indent="-1770473">
              <a:lnSpc>
                <a:spcPct val="109700"/>
              </a:lnSpc>
              <a:spcBef>
                <a:spcPts val="2115"/>
              </a:spcBef>
              <a:tabLst>
                <a:tab pos="1715146" algn="l"/>
              </a:tabLst>
            </a:pPr>
            <a:r>
              <a:rPr sz="2904" spc="-5" dirty="0">
                <a:solidFill>
                  <a:srgbClr val="966300"/>
                </a:solidFill>
                <a:latin typeface="Comic Sans MS"/>
                <a:cs typeface="Comic Sans MS"/>
              </a:rPr>
              <a:t>Problem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:	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Can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we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still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easily show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that  </a:t>
            </a:r>
            <a:r>
              <a:rPr sz="2904" spc="-5" dirty="0">
                <a:solidFill>
                  <a:srgbClr val="633000"/>
                </a:solidFill>
                <a:latin typeface="Comic Sans MS"/>
                <a:cs typeface="Comic Sans MS"/>
              </a:rPr>
              <a:t>Pr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(</a:t>
            </a:r>
            <a:r>
              <a:rPr sz="2541" spc="-5" dirty="0">
                <a:solidFill>
                  <a:srgbClr val="009600"/>
                </a:solidFill>
                <a:latin typeface="Comic Sans MS"/>
                <a:cs typeface="Comic Sans MS"/>
              </a:rPr>
              <a:t>no </a:t>
            </a:r>
            <a:r>
              <a:rPr sz="2541" spc="-9" dirty="0">
                <a:solidFill>
                  <a:srgbClr val="009600"/>
                </a:solidFill>
                <a:latin typeface="Comic Sans MS"/>
                <a:cs typeface="Comic Sans MS"/>
              </a:rPr>
              <a:t>BAD </a:t>
            </a:r>
            <a:r>
              <a:rPr sz="2541" spc="-5" dirty="0">
                <a:solidFill>
                  <a:srgbClr val="009600"/>
                </a:solidFill>
                <a:latin typeface="Comic Sans MS"/>
                <a:cs typeface="Comic Sans MS"/>
              </a:rPr>
              <a:t>events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) </a:t>
            </a:r>
            <a:r>
              <a:rPr sz="2904" dirty="0">
                <a:solidFill>
                  <a:srgbClr val="3030C9"/>
                </a:solidFill>
                <a:latin typeface="Symbol"/>
                <a:cs typeface="Symbol"/>
              </a:rPr>
              <a:t></a:t>
            </a:r>
            <a:r>
              <a:rPr sz="2904" dirty="0">
                <a:solidFill>
                  <a:srgbClr val="3030C9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0</a:t>
            </a:r>
            <a:r>
              <a:rPr sz="2904" spc="163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?</a:t>
            </a:r>
            <a:endParaRPr sz="2904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0343" y="465275"/>
            <a:ext cx="4706086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Lovasz Local</a:t>
            </a:r>
            <a:r>
              <a:rPr spc="-41" dirty="0"/>
              <a:t> </a:t>
            </a:r>
            <a:r>
              <a:rPr spc="-9" dirty="0"/>
              <a:t>Lemma</a:t>
            </a:r>
          </a:p>
        </p:txBody>
      </p:sp>
    </p:spTree>
    <p:extLst>
      <p:ext uri="{BB962C8B-B14F-4D97-AF65-F5344CB8AC3E}">
        <p14:creationId xmlns:p14="http://schemas.microsoft.com/office/powerpoint/2010/main" val="1409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Streaming Model (and a few examples)</a:t>
            </a:r>
          </a:p>
          <a:p>
            <a:r>
              <a:rPr lang="en-US" altLang="zh-TW" dirty="0" smtClean="0"/>
              <a:t>Probabilistic Methods</a:t>
            </a:r>
          </a:p>
          <a:p>
            <a:pPr lvl="1"/>
            <a:r>
              <a:rPr lang="en-US" altLang="zh-TW" dirty="0" smtClean="0"/>
              <a:t>Union Bound</a:t>
            </a:r>
          </a:p>
          <a:p>
            <a:pPr lvl="1"/>
            <a:r>
              <a:rPr lang="en-US" altLang="zh-TW" dirty="0" smtClean="0"/>
              <a:t>Local Lemma (Symmetric Case)</a:t>
            </a:r>
          </a:p>
          <a:p>
            <a:r>
              <a:rPr lang="en-US" altLang="zh-TW" dirty="0" smtClean="0"/>
              <a:t>Play VR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3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592" y="1221485"/>
            <a:ext cx="7633703" cy="4704885"/>
          </a:xfrm>
          <a:prstGeom prst="rect">
            <a:avLst/>
          </a:prstGeom>
        </p:spPr>
        <p:txBody>
          <a:bodyPr vert="horz" wrap="square" lIns="0" tIns="54172" rIns="0" bIns="0" rtlCol="0">
            <a:spAutoFit/>
          </a:bodyPr>
          <a:lstStyle/>
          <a:p>
            <a:pPr marL="564799" indent="-553273">
              <a:spcBef>
                <a:spcPts val="427"/>
              </a:spcBef>
              <a:buChar char="•"/>
              <a:tabLst>
                <a:tab pos="564223" algn="l"/>
                <a:tab pos="564799" algn="l"/>
              </a:tabLst>
            </a:pP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In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general, probably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 not…</a:t>
            </a:r>
            <a:endParaRPr sz="2904">
              <a:latin typeface="Comic Sans MS"/>
              <a:cs typeface="Comic Sans MS"/>
            </a:endParaRPr>
          </a:p>
          <a:p>
            <a:pPr marL="564799" marR="4611" indent="-553273">
              <a:lnSpc>
                <a:spcPct val="89800"/>
              </a:lnSpc>
              <a:spcBef>
                <a:spcPts val="694"/>
              </a:spcBef>
              <a:buChar char="•"/>
              <a:tabLst>
                <a:tab pos="564223" algn="l"/>
                <a:tab pos="564799" algn="l"/>
              </a:tabLst>
            </a:pP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But, if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there are not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many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dependency  among the </a:t>
            </a:r>
            <a:r>
              <a:rPr sz="2904" spc="-5" dirty="0">
                <a:solidFill>
                  <a:srgbClr val="C90063"/>
                </a:solidFill>
                <a:latin typeface="Comic Sans MS"/>
                <a:cs typeface="Comic Sans MS"/>
              </a:rPr>
              <a:t>BAD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events,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then the set of  events are ‘</a:t>
            </a:r>
            <a:r>
              <a:rPr sz="2904" spc="-5" dirty="0">
                <a:solidFill>
                  <a:srgbClr val="966300"/>
                </a:solidFill>
                <a:latin typeface="Comic Sans MS"/>
                <a:cs typeface="Comic Sans MS"/>
              </a:rPr>
              <a:t>roughly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’ mutually</a:t>
            </a:r>
            <a:r>
              <a:rPr sz="2904" spc="14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independent</a:t>
            </a:r>
            <a:endParaRPr sz="2904">
              <a:latin typeface="Comic Sans MS"/>
              <a:cs typeface="Comic Sans MS"/>
            </a:endParaRPr>
          </a:p>
          <a:p>
            <a:pPr marL="1782000" marR="1773931" indent="-1217201">
              <a:lnSpc>
                <a:spcPct val="109700"/>
              </a:lnSpc>
            </a:pPr>
            <a:r>
              <a:rPr sz="2904" spc="1230" dirty="0">
                <a:solidFill>
                  <a:srgbClr val="3030C9"/>
                </a:solidFill>
                <a:latin typeface="Arial"/>
                <a:cs typeface="Arial"/>
              </a:rPr>
              <a:t></a:t>
            </a:r>
            <a:r>
              <a:rPr sz="2904" spc="18" dirty="0">
                <a:solidFill>
                  <a:srgbClr val="3030C9"/>
                </a:solidFill>
                <a:latin typeface="Arial"/>
                <a:cs typeface="Arial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we </a:t>
            </a:r>
            <a:r>
              <a:rPr sz="2904" spc="-5" dirty="0">
                <a:solidFill>
                  <a:srgbClr val="633000"/>
                </a:solidFill>
                <a:latin typeface="Comic Sans MS"/>
                <a:cs typeface="Comic Sans MS"/>
              </a:rPr>
              <a:t>may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still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be able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to </a:t>
            </a:r>
            <a:r>
              <a:rPr sz="2904" spc="-259" dirty="0">
                <a:solidFill>
                  <a:srgbClr val="3030C9"/>
                </a:solidFill>
                <a:latin typeface="Comic Sans MS"/>
                <a:cs typeface="Comic Sans MS"/>
              </a:rPr>
              <a:t>show  </a:t>
            </a:r>
            <a:r>
              <a:rPr sz="2904" spc="-5" dirty="0">
                <a:solidFill>
                  <a:srgbClr val="633000"/>
                </a:solidFill>
                <a:latin typeface="Comic Sans MS"/>
                <a:cs typeface="Comic Sans MS"/>
              </a:rPr>
              <a:t>Pr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(</a:t>
            </a:r>
            <a:r>
              <a:rPr sz="2541" spc="-5" dirty="0">
                <a:solidFill>
                  <a:srgbClr val="009600"/>
                </a:solidFill>
                <a:latin typeface="Comic Sans MS"/>
                <a:cs typeface="Comic Sans MS"/>
              </a:rPr>
              <a:t>no </a:t>
            </a:r>
            <a:r>
              <a:rPr sz="2541" spc="-9" dirty="0">
                <a:solidFill>
                  <a:srgbClr val="009600"/>
                </a:solidFill>
                <a:latin typeface="Comic Sans MS"/>
                <a:cs typeface="Comic Sans MS"/>
              </a:rPr>
              <a:t>BAD </a:t>
            </a:r>
            <a:r>
              <a:rPr sz="2541" spc="-5" dirty="0">
                <a:solidFill>
                  <a:srgbClr val="009600"/>
                </a:solidFill>
                <a:latin typeface="Comic Sans MS"/>
                <a:cs typeface="Comic Sans MS"/>
              </a:rPr>
              <a:t>events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) </a:t>
            </a:r>
            <a:r>
              <a:rPr sz="2904" dirty="0">
                <a:solidFill>
                  <a:srgbClr val="3030C9"/>
                </a:solidFill>
                <a:latin typeface="Symbol"/>
                <a:cs typeface="Symbol"/>
              </a:rPr>
              <a:t></a:t>
            </a:r>
            <a:r>
              <a:rPr sz="2904" dirty="0">
                <a:solidFill>
                  <a:srgbClr val="3030C9"/>
                </a:solidFill>
                <a:latin typeface="Times New Roman"/>
                <a:cs typeface="Times New Roman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0</a:t>
            </a:r>
            <a:r>
              <a:rPr sz="2904" spc="150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…</a:t>
            </a:r>
            <a:endParaRPr sz="2904">
              <a:latin typeface="Comic Sans MS"/>
              <a:cs typeface="Comic Sans MS"/>
            </a:endParaRPr>
          </a:p>
          <a:p>
            <a:pPr marL="564799" marR="854691" indent="-553273">
              <a:lnSpc>
                <a:spcPts val="3140"/>
              </a:lnSpc>
              <a:spcBef>
                <a:spcPts val="1915"/>
              </a:spcBef>
              <a:buChar char="•"/>
              <a:tabLst>
                <a:tab pos="564223" algn="l"/>
                <a:tab pos="564799" algn="l"/>
              </a:tabLst>
            </a:pPr>
            <a:r>
              <a:rPr sz="2904" spc="-5" dirty="0">
                <a:solidFill>
                  <a:srgbClr val="C93000"/>
                </a:solidFill>
                <a:latin typeface="Comic Sans MS"/>
                <a:cs typeface="Comic Sans MS"/>
              </a:rPr>
              <a:t>Lovasz Local Lemma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gives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sufficient 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conditions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when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we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can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do so</a:t>
            </a:r>
            <a:r>
              <a:rPr sz="2904" spc="-23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…</a:t>
            </a:r>
            <a:endParaRPr sz="2904">
              <a:latin typeface="Comic Sans MS"/>
              <a:cs typeface="Comic Sans MS"/>
            </a:endParaRPr>
          </a:p>
          <a:p>
            <a:pPr marL="910595" marR="406310" indent="-484114">
              <a:lnSpc>
                <a:spcPts val="3122"/>
              </a:lnSpc>
              <a:spcBef>
                <a:spcPts val="694"/>
              </a:spcBef>
              <a:tabLst>
                <a:tab pos="910019" algn="l"/>
              </a:tabLst>
            </a:pP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–	It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relies on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a concept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of </a:t>
            </a:r>
            <a:r>
              <a:rPr sz="2904" spc="-5" dirty="0">
                <a:solidFill>
                  <a:srgbClr val="FF0000"/>
                </a:solidFill>
                <a:latin typeface="Comic Sans MS"/>
                <a:cs typeface="Comic Sans MS"/>
              </a:rPr>
              <a:t>dependency  </a:t>
            </a:r>
            <a:r>
              <a:rPr sz="2904" dirty="0">
                <a:solidFill>
                  <a:srgbClr val="FF0000"/>
                </a:solidFill>
                <a:latin typeface="Comic Sans MS"/>
                <a:cs typeface="Comic Sans MS"/>
              </a:rPr>
              <a:t>graph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defined as follows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(next</a:t>
            </a:r>
            <a:r>
              <a:rPr sz="2904" spc="-18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slide)</a:t>
            </a:r>
            <a:endParaRPr sz="2904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6691" y="465275"/>
            <a:ext cx="535385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Lovasz Local </a:t>
            </a:r>
            <a:r>
              <a:rPr spc="-9" dirty="0"/>
              <a:t>Lemma</a:t>
            </a:r>
            <a:r>
              <a:rPr spc="-18" dirty="0"/>
              <a:t> </a:t>
            </a:r>
            <a:r>
              <a:rPr sz="2904" spc="-5" dirty="0"/>
              <a:t>(2)</a:t>
            </a:r>
            <a:endParaRPr sz="2904"/>
          </a:p>
        </p:txBody>
      </p:sp>
    </p:spTree>
    <p:extLst>
      <p:ext uri="{BB962C8B-B14F-4D97-AF65-F5344CB8AC3E}">
        <p14:creationId xmlns:p14="http://schemas.microsoft.com/office/powerpoint/2010/main" val="754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975" y="3533887"/>
            <a:ext cx="7952975" cy="2420471"/>
          </a:xfrm>
          <a:custGeom>
            <a:avLst/>
            <a:gdLst/>
            <a:ahLst/>
            <a:cxnLst/>
            <a:rect l="l" t="t" r="r" b="b"/>
            <a:pathLst>
              <a:path w="8763000" h="2667000">
                <a:moveTo>
                  <a:pt x="0" y="0"/>
                </a:moveTo>
                <a:lnTo>
                  <a:pt x="8763000" y="0"/>
                </a:lnTo>
                <a:lnTo>
                  <a:pt x="87630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solidFill>
            <a:srgbClr val="DBDB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2082975" y="3533887"/>
            <a:ext cx="7952975" cy="2420471"/>
          </a:xfrm>
          <a:custGeom>
            <a:avLst/>
            <a:gdLst/>
            <a:ahLst/>
            <a:cxnLst/>
            <a:rect l="l" t="t" r="r" b="b"/>
            <a:pathLst>
              <a:path w="8763000" h="2667000">
                <a:moveTo>
                  <a:pt x="0" y="0"/>
                </a:moveTo>
                <a:lnTo>
                  <a:pt x="8763000" y="0"/>
                </a:lnTo>
                <a:lnTo>
                  <a:pt x="87630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2082975" y="1816044"/>
            <a:ext cx="7952975" cy="1590595"/>
          </a:xfrm>
          <a:custGeom>
            <a:avLst/>
            <a:gdLst/>
            <a:ahLst/>
            <a:cxnLst/>
            <a:rect l="l" t="t" r="r" b="b"/>
            <a:pathLst>
              <a:path w="8763000" h="1752600">
                <a:moveTo>
                  <a:pt x="0" y="0"/>
                </a:moveTo>
                <a:lnTo>
                  <a:pt x="8763000" y="0"/>
                </a:lnTo>
                <a:lnTo>
                  <a:pt x="87630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DBDB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2082975" y="1816044"/>
            <a:ext cx="7952975" cy="1590595"/>
          </a:xfrm>
          <a:custGeom>
            <a:avLst/>
            <a:gdLst/>
            <a:ahLst/>
            <a:cxnLst/>
            <a:rect l="l" t="t" r="r" b="b"/>
            <a:pathLst>
              <a:path w="8763000" h="1752600">
                <a:moveTo>
                  <a:pt x="0" y="0"/>
                </a:moveTo>
                <a:lnTo>
                  <a:pt x="8763000" y="0"/>
                </a:lnTo>
                <a:lnTo>
                  <a:pt x="87630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2154436" y="1297142"/>
            <a:ext cx="302962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Let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be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an</a:t>
            </a:r>
            <a:r>
              <a:rPr sz="2904" spc="-41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event</a:t>
            </a:r>
            <a:endParaRPr sz="2904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2154436" y="1826879"/>
                <a:ext cx="7235478" cy="1429334"/>
              </a:xfrm>
              <a:prstGeom prst="rect">
                <a:avLst/>
              </a:prstGeom>
            </p:spPr>
            <p:txBody>
              <a:bodyPr vert="horz" wrap="square" lIns="0" tIns="11526" rIns="0" bIns="0" rtlCol="0">
                <a:spAutoFit/>
              </a:bodyPr>
              <a:lstStyle/>
              <a:p>
                <a:pPr marL="2113964" marR="4611" indent="-2102437">
                  <a:spcBef>
                    <a:spcPts val="91"/>
                  </a:spcBef>
                  <a:tabLst>
                    <a:tab pos="2064976" algn="l"/>
                  </a:tabLst>
                </a:pPr>
                <a:r>
                  <a:rPr sz="2904" dirty="0">
                    <a:solidFill>
                      <a:srgbClr val="966300"/>
                    </a:solidFill>
                    <a:latin typeface="Comic Sans MS"/>
                    <a:cs typeface="Comic Sans MS"/>
                  </a:rPr>
                  <a:t>Definition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:	</a:t>
                </a:r>
                <a:r>
                  <a:rPr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 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is </a:t>
                </a:r>
                <a:r>
                  <a:rPr sz="2904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mutually independent of </a:t>
                </a:r>
                <a:r>
                  <a:rPr sz="290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a  </a:t>
                </a:r>
                <a:r>
                  <a:rPr sz="2904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set </a:t>
                </a:r>
                <a:r>
                  <a:rPr sz="290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of </a:t>
                </a:r>
                <a:r>
                  <a:rPr sz="2904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events 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{</a:t>
                </a:r>
                <a:r>
                  <a:rPr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sz="2859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1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 </a:t>
                </a:r>
                <a:r>
                  <a:rPr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sz="2859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2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 </a:t>
                </a:r>
                <a:r>
                  <a:rPr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…, </a:t>
                </a:r>
                <a:r>
                  <a:rPr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sz="2859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n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}</a:t>
                </a:r>
                <a:r>
                  <a:rPr sz="2904" spc="23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if</a:t>
                </a:r>
                <a:endParaRPr sz="2904" dirty="0">
                  <a:latin typeface="Comic Sans MS"/>
                  <a:cs typeface="Comic Sans MS"/>
                </a:endParaRPr>
              </a:p>
              <a:p>
                <a:pPr marL="232836">
                  <a:spcBef>
                    <a:spcPts val="644"/>
                  </a:spcBef>
                </a:pPr>
                <a:r>
                  <a:rPr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for 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any </a:t>
                </a:r>
                <a:r>
                  <a:rPr sz="2904" dirty="0">
                    <a:solidFill>
                      <a:srgbClr val="C90063"/>
                    </a:solidFill>
                    <a:latin typeface="Comic Sans MS"/>
                    <a:cs typeface="Comic Sans MS"/>
                  </a:rPr>
                  <a:t>I </a:t>
                </a:r>
                <a14:m>
                  <m:oMath xmlns:m="http://schemas.openxmlformats.org/officeDocument/2006/math">
                    <m:r>
                      <a:rPr lang="zh-TW" altLang="en-US" sz="2904" i="1" smtClean="0">
                        <a:solidFill>
                          <a:srgbClr val="C90063"/>
                        </a:solidFill>
                        <a:latin typeface="Cambria Math" panose="02040503050406030204" pitchFamily="18" charset="0"/>
                        <a:cs typeface="Comic Sans MS"/>
                      </a:rPr>
                      <m:t>⊆</m:t>
                    </m:r>
                  </m:oMath>
                </a14:m>
                <a:r>
                  <a:rPr lang="en-US" sz="2904" spc="-5" dirty="0" smtClean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2904" spc="-5" dirty="0" smtClean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[</a:t>
                </a:r>
                <a:r>
                  <a:rPr sz="2904" spc="-5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1</a:t>
                </a:r>
                <a:r>
                  <a:rPr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</a:t>
                </a:r>
                <a:r>
                  <a:rPr sz="2904" spc="-5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n</a:t>
                </a:r>
                <a:r>
                  <a:rPr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],</a:t>
                </a:r>
                <a:endParaRPr sz="2904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36" y="1826879"/>
                <a:ext cx="7235478" cy="1429334"/>
              </a:xfrm>
              <a:prstGeom prst="rect">
                <a:avLst/>
              </a:prstGeom>
              <a:blipFill>
                <a:blip r:embed="rId2"/>
                <a:stretch>
                  <a:fillRect l="-2864" t="-7265" r="-5644" b="-14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5562574" y="2821968"/>
                <a:ext cx="3962080" cy="494591"/>
              </a:xfrm>
              <a:prstGeom prst="rect">
                <a:avLst/>
              </a:prstGeom>
            </p:spPr>
            <p:txBody>
              <a:bodyPr vert="horz" wrap="square" lIns="0" tIns="11526" rIns="0" bIns="0" rtlCol="0">
                <a:spAutoFit/>
              </a:bodyPr>
              <a:lstStyle/>
              <a:p>
                <a:pPr marL="11527">
                  <a:spcBef>
                    <a:spcPts val="91"/>
                  </a:spcBef>
                </a:pPr>
                <a:r>
                  <a:rPr lang="en-US" sz="2904" dirty="0" smtClean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P</a:t>
                </a:r>
                <a:r>
                  <a:rPr lang="en-US" sz="2904" spc="-5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r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(</a:t>
                </a:r>
                <a:r>
                  <a:rPr lang="en-US" sz="2904" spc="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904" spc="-103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 smtClean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2904" i="1" smtClean="0">
                            <a:solidFill>
                              <a:srgbClr val="3030C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zh-TW" sz="2904" i="1" smtClean="0">
                            <a:solidFill>
                              <a:srgbClr val="3030C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zh-TW" altLang="ar-AE" sz="2904" b="0" i="1" smtClean="0">
                            <a:solidFill>
                              <a:srgbClr val="3030C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904" b="0" i="1" smtClean="0">
                            <a:solidFill>
                              <a:srgbClr val="3030C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904" b="0" i="1" smtClean="0">
                            <a:solidFill>
                              <a:srgbClr val="3030C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altLang="zh-TW" sz="2904" b="0" i="1" smtClean="0">
                            <a:solidFill>
                              <a:srgbClr val="3030C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TW" sz="2904" b="0" i="1" smtClean="0">
                        <a:solidFill>
                          <a:srgbClr val="3030C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904" dirty="0" err="1" smtClean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859" baseline="-21164" dirty="0" err="1" smtClean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j</a:t>
                </a:r>
                <a:r>
                  <a:rPr lang="en-US" sz="2859" baseline="-21164" dirty="0" smtClean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)</a:t>
                </a:r>
                <a:r>
                  <a:rPr lang="en-US" sz="2904" spc="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= </a:t>
                </a:r>
                <a:r>
                  <a:rPr lang="en-US" sz="2904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P</a:t>
                </a:r>
                <a:r>
                  <a:rPr lang="en-US" sz="2904" spc="-5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r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(</a:t>
                </a:r>
                <a:r>
                  <a:rPr lang="en-US"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)</a:t>
                </a:r>
                <a:endParaRPr sz="2904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74" y="2821968"/>
                <a:ext cx="3962080" cy="494591"/>
              </a:xfrm>
              <a:prstGeom prst="rect">
                <a:avLst/>
              </a:prstGeom>
              <a:blipFill>
                <a:blip r:embed="rId3"/>
                <a:stretch>
                  <a:fillRect l="-5231" t="-19753" r="-3385" b="-37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2154436" y="3529507"/>
                <a:ext cx="7561664" cy="2328180"/>
              </a:xfrm>
              <a:prstGeom prst="rect">
                <a:avLst/>
              </a:prstGeom>
            </p:spPr>
            <p:txBody>
              <a:bodyPr vert="horz" wrap="square" lIns="0" tIns="12679" rIns="0" bIns="0" rtlCol="0">
                <a:spAutoFit/>
              </a:bodyPr>
              <a:lstStyle/>
              <a:p>
                <a:pPr marL="1892654" marR="4611" indent="-1881127">
                  <a:lnSpc>
                    <a:spcPct val="99800"/>
                  </a:lnSpc>
                  <a:spcBef>
                    <a:spcPts val="100"/>
                  </a:spcBef>
                  <a:tabLst>
                    <a:tab pos="5672200" algn="l"/>
                  </a:tabLst>
                </a:pPr>
                <a:r>
                  <a:rPr lang="en-US" sz="2904" dirty="0" smtClean="0">
                    <a:solidFill>
                      <a:srgbClr val="966300"/>
                    </a:solidFill>
                    <a:latin typeface="Comic Sans MS"/>
                    <a:cs typeface="Comic Sans MS"/>
                  </a:rPr>
                  <a:t>Definition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: A </a:t>
                </a:r>
                <a:r>
                  <a:rPr lang="en-US" sz="2904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dependency </a:t>
                </a:r>
                <a:r>
                  <a:rPr lang="en-US" sz="2904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graph </a:t>
                </a:r>
                <a:r>
                  <a:rPr lang="en-US"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for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a </a:t>
                </a:r>
                <a:r>
                  <a:rPr lang="en-US"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set of 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events {</a:t>
                </a:r>
                <a:r>
                  <a:rPr lang="en-US"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859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1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 </a:t>
                </a:r>
                <a:r>
                  <a:rPr lang="en-US"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859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2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 </a:t>
                </a:r>
                <a:r>
                  <a:rPr lang="en-US"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…, </a:t>
                </a:r>
                <a:r>
                  <a:rPr lang="en-US"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859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n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} is a graph  </a:t>
                </a:r>
                <a:r>
                  <a:rPr lang="en-US"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G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=(</a:t>
                </a:r>
                <a:r>
                  <a:rPr lang="en-US" sz="2904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V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</a:t>
                </a:r>
                <a:r>
                  <a:rPr lang="en-US" sz="2904" dirty="0">
                    <a:solidFill>
                      <a:srgbClr val="C90063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), </a:t>
                </a:r>
                <a:r>
                  <a:rPr lang="en-US" sz="2904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V</a:t>
                </a:r>
                <a:r>
                  <a:rPr lang="en-US" sz="2904" spc="14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=</a:t>
                </a:r>
                <a:r>
                  <a:rPr lang="en-US" sz="2904" spc="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{1,2,…,n}	such</a:t>
                </a:r>
                <a:r>
                  <a:rPr lang="en-US" sz="2904" spc="-27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that</a:t>
                </a:r>
                <a:endParaRPr lang="en-US" sz="2904" dirty="0">
                  <a:latin typeface="Comic Sans MS"/>
                  <a:cs typeface="Comic Sans MS"/>
                </a:endParaRPr>
              </a:p>
              <a:p>
                <a:pPr marL="564799" marR="205748">
                  <a:lnSpc>
                    <a:spcPts val="3286"/>
                  </a:lnSpc>
                  <a:spcBef>
                    <a:spcPts val="962"/>
                  </a:spcBef>
                  <a:tabLst>
                    <a:tab pos="2394635" algn="l"/>
                  </a:tabLst>
                </a:pPr>
                <a:r>
                  <a:rPr lang="en-US"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for</a:t>
                </a:r>
                <a:r>
                  <a:rPr lang="en-US" sz="2904" spc="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any</a:t>
                </a:r>
                <a:r>
                  <a:rPr lang="en-US" sz="2904" spc="9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>
                    <a:solidFill>
                      <a:srgbClr val="C90063"/>
                    </a:solidFill>
                    <a:latin typeface="Comic Sans MS"/>
                    <a:cs typeface="Comic Sans MS"/>
                  </a:rPr>
                  <a:t>j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	</a:t>
                </a:r>
                <a:r>
                  <a:rPr lang="en-US" sz="2904" spc="-5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859" spc="-6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j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is </a:t>
                </a:r>
                <a:r>
                  <a:rPr lang="en-US"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mutually independent of  the events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{ </a:t>
                </a:r>
                <a:r>
                  <a:rPr lang="en-US"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859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k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| (</a:t>
                </a:r>
                <a:r>
                  <a:rPr lang="en-US" sz="2904" dirty="0" err="1">
                    <a:solidFill>
                      <a:srgbClr val="3030C9"/>
                    </a:solidFill>
                    <a:latin typeface="Comic Sans MS"/>
                    <a:cs typeface="Comic Sans MS"/>
                  </a:rPr>
                  <a:t>j,k</a:t>
                </a:r>
                <a:r>
                  <a:rPr lang="en-US" sz="2904" dirty="0" smtClean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904" i="1" smtClean="0">
                        <a:solidFill>
                          <a:srgbClr val="3030C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∉</m:t>
                    </m:r>
                  </m:oMath>
                </a14:m>
                <a:r>
                  <a:rPr lang="en-US" sz="2904" dirty="0" smtClean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 smtClean="0">
                    <a:solidFill>
                      <a:srgbClr val="C90063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2904" spc="-331" dirty="0" smtClean="0">
                    <a:solidFill>
                      <a:srgbClr val="C90063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}</a:t>
                </a:r>
                <a:endParaRPr sz="2904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36" y="3529507"/>
                <a:ext cx="7561664" cy="2328180"/>
              </a:xfrm>
              <a:prstGeom prst="rect">
                <a:avLst/>
              </a:prstGeom>
              <a:blipFill>
                <a:blip r:embed="rId4"/>
                <a:stretch>
                  <a:fillRect l="-2740" t="-4188" r="-5238" b="-8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9720" y="465275"/>
            <a:ext cx="4408138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Dependency</a:t>
            </a:r>
            <a:r>
              <a:rPr spc="-54" dirty="0"/>
              <a:t> </a:t>
            </a:r>
            <a:r>
              <a:rPr spc="-9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0944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436" y="1896036"/>
            <a:ext cx="7759337" cy="38555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64799" marR="4611" indent="-553273">
              <a:spcBef>
                <a:spcPts val="91"/>
              </a:spcBef>
              <a:buAutoNum type="arabicPeriod"/>
              <a:tabLst>
                <a:tab pos="564223" algn="l"/>
                <a:tab pos="564799" algn="l"/>
                <a:tab pos="2009649" algn="l"/>
              </a:tabLst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Let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S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be a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set of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pair-wise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independent 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events.	Is a graph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with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no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edges always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a 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dependency graph of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S</a:t>
            </a:r>
            <a:r>
              <a:rPr sz="2904" spc="18" dirty="0">
                <a:solidFill>
                  <a:srgbClr val="009600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?</a:t>
            </a:r>
            <a:endParaRPr sz="2904">
              <a:latin typeface="Comic Sans MS"/>
              <a:cs typeface="Comic Sans MS"/>
            </a:endParaRPr>
          </a:p>
          <a:p>
            <a:pPr marL="564799" indent="-553273">
              <a:spcBef>
                <a:spcPts val="3299"/>
              </a:spcBef>
              <a:buAutoNum type="arabicPeriod"/>
              <a:tabLst>
                <a:tab pos="564223" algn="l"/>
                <a:tab pos="564799" algn="l"/>
              </a:tabLst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Let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S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be a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set of</a:t>
            </a:r>
            <a:r>
              <a:rPr sz="2904" spc="14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events.</a:t>
            </a:r>
            <a:endParaRPr sz="2904">
              <a:latin typeface="Comic Sans MS"/>
              <a:cs typeface="Comic Sans MS"/>
            </a:endParaRPr>
          </a:p>
          <a:p>
            <a:pPr marL="564799">
              <a:spcBef>
                <a:spcPts val="690"/>
              </a:spcBef>
            </a:pP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Is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 dependency graph of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S</a:t>
            </a:r>
            <a:r>
              <a:rPr sz="2904" spc="9" dirty="0">
                <a:solidFill>
                  <a:srgbClr val="009600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unique?</a:t>
            </a:r>
            <a:endParaRPr sz="2904">
              <a:latin typeface="Comic Sans MS"/>
              <a:cs typeface="Comic Sans MS"/>
            </a:endParaRPr>
          </a:p>
          <a:p>
            <a:pPr>
              <a:spcBef>
                <a:spcPts val="14"/>
              </a:spcBef>
            </a:pPr>
            <a:endParaRPr sz="4220">
              <a:latin typeface="Times New Roman"/>
              <a:cs typeface="Times New Roman"/>
            </a:endParaRPr>
          </a:p>
          <a:p>
            <a:pPr marL="11527"/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answers </a:t>
            </a:r>
            <a:r>
              <a:rPr sz="2904" spc="-9" dirty="0">
                <a:solidFill>
                  <a:srgbClr val="3030C9"/>
                </a:solidFill>
                <a:latin typeface="Comic Sans MS"/>
                <a:cs typeface="Comic Sans MS"/>
              </a:rPr>
              <a:t>are </a:t>
            </a:r>
            <a:r>
              <a:rPr sz="2904" dirty="0">
                <a:solidFill>
                  <a:srgbClr val="C90063"/>
                </a:solidFill>
                <a:latin typeface="Comic Sans MS"/>
                <a:cs typeface="Comic Sans MS"/>
              </a:rPr>
              <a:t>NO </a:t>
            </a:r>
            <a:r>
              <a:rPr sz="2904" spc="-9" dirty="0">
                <a:solidFill>
                  <a:srgbClr val="3030C9"/>
                </a:solidFill>
                <a:latin typeface="Comic Sans MS"/>
                <a:cs typeface="Comic Sans MS"/>
              </a:rPr>
              <a:t>for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both</a:t>
            </a:r>
            <a:r>
              <a:rPr sz="2904" spc="5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questions…</a:t>
            </a:r>
            <a:endParaRPr sz="2904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4436" y="460725"/>
            <a:ext cx="6397533" cy="1404969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353213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Dependency </a:t>
            </a:r>
            <a:r>
              <a:rPr spc="-9" dirty="0"/>
              <a:t>Graph</a:t>
            </a:r>
            <a:r>
              <a:rPr spc="-36" dirty="0"/>
              <a:t> </a:t>
            </a:r>
            <a:r>
              <a:rPr sz="2904" spc="-5" dirty="0"/>
              <a:t>(2)</a:t>
            </a:r>
            <a:endParaRPr sz="2904"/>
          </a:p>
          <a:p>
            <a:pPr marL="11527">
              <a:lnSpc>
                <a:spcPct val="100000"/>
              </a:lnSpc>
              <a:spcBef>
                <a:spcPts val="2083"/>
              </a:spcBef>
            </a:pPr>
            <a:r>
              <a:rPr sz="2904" spc="-5" dirty="0">
                <a:solidFill>
                  <a:srgbClr val="966300"/>
                </a:solidFill>
              </a:rPr>
              <a:t>Test </a:t>
            </a:r>
            <a:r>
              <a:rPr sz="2904" dirty="0">
                <a:solidFill>
                  <a:srgbClr val="966300"/>
                </a:solidFill>
              </a:rPr>
              <a:t>your</a:t>
            </a:r>
            <a:r>
              <a:rPr sz="2904" spc="5" dirty="0">
                <a:solidFill>
                  <a:srgbClr val="966300"/>
                </a:solidFill>
              </a:rPr>
              <a:t> </a:t>
            </a:r>
            <a:r>
              <a:rPr sz="2904" spc="-5" dirty="0">
                <a:solidFill>
                  <a:srgbClr val="966300"/>
                </a:solidFill>
              </a:rPr>
              <a:t>understanding:</a:t>
            </a:r>
            <a:endParaRPr sz="2904"/>
          </a:p>
        </p:txBody>
      </p:sp>
    </p:spTree>
    <p:extLst>
      <p:ext uri="{BB962C8B-B14F-4D97-AF65-F5344CB8AC3E}">
        <p14:creationId xmlns:p14="http://schemas.microsoft.com/office/powerpoint/2010/main" val="42273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436" y="1807931"/>
            <a:ext cx="7840019" cy="41286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74878" marR="2716801" indent="-663928">
              <a:lnSpc>
                <a:spcPct val="120000"/>
              </a:lnSpc>
              <a:spcBef>
                <a:spcPts val="91"/>
              </a:spcBef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Let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</a:t>
            </a:r>
            <a:r>
              <a:rPr sz="2859" baseline="-21164" dirty="0">
                <a:solidFill>
                  <a:srgbClr val="009600"/>
                </a:solidFill>
                <a:latin typeface="Comic Sans MS"/>
                <a:cs typeface="Comic Sans MS"/>
              </a:rPr>
              <a:t>1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=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first flip is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head 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</a:t>
            </a:r>
            <a:r>
              <a:rPr sz="2859" baseline="-21164" dirty="0">
                <a:solidFill>
                  <a:srgbClr val="009600"/>
                </a:solidFill>
                <a:latin typeface="Comic Sans MS"/>
                <a:cs typeface="Comic Sans MS"/>
              </a:rPr>
              <a:t>2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=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second flip is</a:t>
            </a:r>
            <a:r>
              <a:rPr sz="2904" spc="-309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tail</a:t>
            </a:r>
            <a:endParaRPr sz="2904">
              <a:latin typeface="Comic Sans MS"/>
              <a:cs typeface="Comic Sans MS"/>
            </a:endParaRPr>
          </a:p>
          <a:p>
            <a:pPr marL="674878">
              <a:spcBef>
                <a:spcPts val="685"/>
              </a:spcBef>
            </a:pP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</a:t>
            </a:r>
            <a:r>
              <a:rPr sz="2859" baseline="-21164" dirty="0">
                <a:solidFill>
                  <a:srgbClr val="009600"/>
                </a:solidFill>
                <a:latin typeface="Comic Sans MS"/>
                <a:cs typeface="Comic Sans MS"/>
              </a:rPr>
              <a:t>3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=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two flips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are the</a:t>
            </a:r>
            <a:r>
              <a:rPr sz="2904" spc="-259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same</a:t>
            </a:r>
            <a:endParaRPr sz="2904">
              <a:latin typeface="Comic Sans MS"/>
              <a:cs typeface="Comic Sans MS"/>
            </a:endParaRPr>
          </a:p>
          <a:p>
            <a:pPr marL="11527">
              <a:spcBef>
                <a:spcPts val="685"/>
              </a:spcBef>
            </a:pPr>
            <a:r>
              <a:rPr sz="2904" spc="1230" dirty="0">
                <a:solidFill>
                  <a:srgbClr val="3030C9"/>
                </a:solidFill>
                <a:latin typeface="Arial"/>
                <a:cs typeface="Arial"/>
              </a:rPr>
              <a:t></a:t>
            </a:r>
            <a:r>
              <a:rPr sz="2904" spc="95" dirty="0">
                <a:solidFill>
                  <a:srgbClr val="3030C9"/>
                </a:solidFill>
                <a:latin typeface="Arial"/>
                <a:cs typeface="Arial"/>
              </a:rPr>
              <a:t>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 events are pairwise independent</a:t>
            </a:r>
            <a:endParaRPr sz="2904">
              <a:latin typeface="Comic Sans MS"/>
              <a:cs typeface="Comic Sans MS"/>
            </a:endParaRPr>
          </a:p>
          <a:p>
            <a:pPr marL="564799" marR="4611" indent="-553273">
              <a:lnSpc>
                <a:spcPts val="3475"/>
              </a:lnSpc>
              <a:spcBef>
                <a:spcPts val="821"/>
              </a:spcBef>
            </a:pP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We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see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that if a graph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has less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than 2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edges, 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it must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not be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a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dependency</a:t>
            </a:r>
            <a:r>
              <a:rPr sz="2904" spc="23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graph</a:t>
            </a:r>
            <a:endParaRPr sz="2904">
              <a:latin typeface="Comic Sans MS"/>
              <a:cs typeface="Comic Sans MS"/>
            </a:endParaRPr>
          </a:p>
          <a:p>
            <a:pPr marL="564799" marR="128521" indent="-553273">
              <a:spcBef>
                <a:spcPts val="581"/>
              </a:spcBef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On the other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hand,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any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graph with 2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or more  edges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is a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dependency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graph</a:t>
            </a:r>
            <a:r>
              <a:rPr sz="2904" spc="-18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spc="-9" dirty="0">
                <a:solidFill>
                  <a:srgbClr val="3030C9"/>
                </a:solidFill>
                <a:latin typeface="Comic Sans MS"/>
                <a:cs typeface="Comic Sans MS"/>
              </a:rPr>
              <a:t>!!!</a:t>
            </a:r>
            <a:endParaRPr sz="2904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4436" y="460725"/>
            <a:ext cx="6397533" cy="1404969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353213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Dependency </a:t>
            </a:r>
            <a:r>
              <a:rPr spc="-9" dirty="0"/>
              <a:t>Graph</a:t>
            </a:r>
            <a:r>
              <a:rPr spc="-36" dirty="0"/>
              <a:t> </a:t>
            </a:r>
            <a:r>
              <a:rPr sz="2904" spc="-5" dirty="0"/>
              <a:t>(3)</a:t>
            </a:r>
            <a:endParaRPr sz="2904"/>
          </a:p>
          <a:p>
            <a:pPr marL="11527">
              <a:lnSpc>
                <a:spcPct val="100000"/>
              </a:lnSpc>
              <a:spcBef>
                <a:spcPts val="2083"/>
              </a:spcBef>
            </a:pPr>
            <a:r>
              <a:rPr sz="2904" spc="-5" dirty="0"/>
              <a:t>Consider flipping </a:t>
            </a:r>
            <a:r>
              <a:rPr sz="2904" dirty="0"/>
              <a:t>a </a:t>
            </a:r>
            <a:r>
              <a:rPr sz="2904" spc="-5" dirty="0"/>
              <a:t>fair coin</a:t>
            </a:r>
            <a:r>
              <a:rPr sz="2904" spc="36" dirty="0"/>
              <a:t> </a:t>
            </a:r>
            <a:r>
              <a:rPr sz="2904" spc="-5" dirty="0"/>
              <a:t>twice.</a:t>
            </a:r>
            <a:endParaRPr sz="2904"/>
          </a:p>
        </p:txBody>
      </p:sp>
    </p:spTree>
    <p:extLst>
      <p:ext uri="{BB962C8B-B14F-4D97-AF65-F5344CB8AC3E}">
        <p14:creationId xmlns:p14="http://schemas.microsoft.com/office/powerpoint/2010/main" val="17384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43" y="416865"/>
            <a:ext cx="4706086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Lovasz Local</a:t>
            </a:r>
            <a:r>
              <a:rPr spc="-41" dirty="0"/>
              <a:t> </a:t>
            </a:r>
            <a:r>
              <a:rPr spc="-9" dirty="0"/>
              <a:t>Lemma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0536" y="1062011"/>
            <a:ext cx="306477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(Symmetric</a:t>
            </a:r>
            <a:r>
              <a:rPr sz="2904" spc="-45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Case)</a:t>
            </a:r>
            <a:endParaRPr sz="2904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3819" y="1701245"/>
            <a:ext cx="8091287" cy="3319503"/>
          </a:xfrm>
          <a:custGeom>
            <a:avLst/>
            <a:gdLst/>
            <a:ahLst/>
            <a:cxnLst/>
            <a:rect l="l" t="t" r="r" b="b"/>
            <a:pathLst>
              <a:path w="8915400" h="3657600">
                <a:moveTo>
                  <a:pt x="0" y="0"/>
                </a:moveTo>
                <a:lnTo>
                  <a:pt x="8915400" y="0"/>
                </a:lnTo>
                <a:lnTo>
                  <a:pt x="89154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C9C9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2085280" y="1712079"/>
            <a:ext cx="7642348" cy="15319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64799" marR="4611" indent="-553273">
              <a:spcBef>
                <a:spcPts val="91"/>
              </a:spcBef>
              <a:tabLst>
                <a:tab pos="1868449" algn="l"/>
                <a:tab pos="6577032" algn="l"/>
              </a:tabLst>
            </a:pP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Theorem:	Let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G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be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a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dependency graph of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a 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set of </a:t>
            </a:r>
            <a:r>
              <a:rPr sz="2904" spc="-5" dirty="0">
                <a:solidFill>
                  <a:srgbClr val="C90063"/>
                </a:solidFill>
                <a:latin typeface="Comic Sans MS"/>
                <a:cs typeface="Comic Sans MS"/>
              </a:rPr>
              <a:t>BAD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events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{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</a:t>
            </a:r>
            <a:r>
              <a:rPr sz="2859" baseline="-21164" dirty="0">
                <a:solidFill>
                  <a:srgbClr val="009600"/>
                </a:solidFill>
                <a:latin typeface="Comic Sans MS"/>
                <a:cs typeface="Comic Sans MS"/>
              </a:rPr>
              <a:t>1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</a:t>
            </a:r>
            <a:r>
              <a:rPr sz="2859" baseline="-21164" dirty="0">
                <a:solidFill>
                  <a:srgbClr val="009600"/>
                </a:solidFill>
                <a:latin typeface="Comic Sans MS"/>
                <a:cs typeface="Comic Sans MS"/>
              </a:rPr>
              <a:t>2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, </a:t>
            </a:r>
            <a:r>
              <a:rPr sz="2904" spc="-5" dirty="0">
                <a:solidFill>
                  <a:srgbClr val="3030C9"/>
                </a:solidFill>
                <a:latin typeface="Comic Sans MS"/>
                <a:cs typeface="Comic Sans MS"/>
              </a:rPr>
              <a:t>…,</a:t>
            </a:r>
            <a:r>
              <a:rPr sz="2904" spc="103" dirty="0">
                <a:solidFill>
                  <a:srgbClr val="3030C9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009600"/>
                </a:solidFill>
                <a:latin typeface="Comic Sans MS"/>
                <a:cs typeface="Comic Sans MS"/>
              </a:rPr>
              <a:t>E</a:t>
            </a:r>
            <a:r>
              <a:rPr sz="2859" baseline="-21164" dirty="0">
                <a:solidFill>
                  <a:srgbClr val="009600"/>
                </a:solidFill>
                <a:latin typeface="Comic Sans MS"/>
                <a:cs typeface="Comic Sans MS"/>
              </a:rPr>
              <a:t>n</a:t>
            </a:r>
            <a:r>
              <a:rPr sz="2859" spc="6" baseline="-21164" dirty="0">
                <a:solidFill>
                  <a:srgbClr val="009600"/>
                </a:solidFill>
                <a:latin typeface="Comic Sans MS"/>
                <a:cs typeface="Comic Sans MS"/>
              </a:rPr>
              <a:t> </a:t>
            </a: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}.	If</a:t>
            </a:r>
            <a:endParaRPr sz="2904">
              <a:latin typeface="Comic Sans MS"/>
              <a:cs typeface="Comic Sans MS"/>
            </a:endParaRPr>
          </a:p>
          <a:p>
            <a:pPr marL="564799">
              <a:spcBef>
                <a:spcPts val="1361"/>
              </a:spcBef>
            </a:pPr>
            <a:r>
              <a:rPr sz="2904" dirty="0">
                <a:solidFill>
                  <a:srgbClr val="3030C9"/>
                </a:solidFill>
                <a:latin typeface="Comic Sans MS"/>
                <a:cs typeface="Comic Sans MS"/>
              </a:rPr>
              <a:t>(i)</a:t>
            </a:r>
            <a:endParaRPr sz="2904">
              <a:latin typeface="Comic Sans MS"/>
              <a:cs typeface="Comic Sans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3745031" y="2770170"/>
                <a:ext cx="4625980" cy="458556"/>
              </a:xfrm>
              <a:prstGeom prst="rect">
                <a:avLst/>
              </a:prstGeom>
            </p:spPr>
            <p:txBody>
              <a:bodyPr vert="horz" wrap="square" lIns="0" tIns="11526" rIns="0" bIns="0" rtlCol="0">
                <a:spAutoFit/>
              </a:bodyPr>
              <a:lstStyle/>
              <a:p>
                <a:pPr marL="11527">
                  <a:spcBef>
                    <a:spcPts val="91"/>
                  </a:spcBef>
                  <a:tabLst>
                    <a:tab pos="2609028" algn="l"/>
                  </a:tabLst>
                </a:pPr>
                <a:r>
                  <a:rPr lang="da-DK" sz="2904" dirty="0" smtClean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Pr</a:t>
                </a:r>
                <a:r>
                  <a:rPr lang="da-DK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(</a:t>
                </a:r>
                <a:r>
                  <a:rPr lang="da-DK"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da-DK" sz="2859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j</a:t>
                </a:r>
                <a:r>
                  <a:rPr lang="da-DK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) </a:t>
                </a:r>
                <a14:m>
                  <m:oMath xmlns:m="http://schemas.openxmlformats.org/officeDocument/2006/math">
                    <m:r>
                      <a:rPr lang="da-DK" altLang="zh-TW" sz="2904" i="1" smtClean="0">
                        <a:solidFill>
                          <a:srgbClr val="3030C9"/>
                        </a:solidFill>
                        <a:latin typeface="Cambria Math" panose="02040503050406030204" pitchFamily="18" charset="0"/>
                        <a:cs typeface="Comic Sans MS"/>
                      </a:rPr>
                      <m:t>≤</m:t>
                    </m:r>
                    <m:r>
                      <a:rPr lang="da-DK" altLang="zh-TW" sz="2904" b="0" i="1" smtClean="0">
                        <a:solidFill>
                          <a:srgbClr val="3030C9"/>
                        </a:solidFill>
                        <a:latin typeface="Cambria Math" panose="02040503050406030204" pitchFamily="18" charset="0"/>
                        <a:cs typeface="Comic Sans MS"/>
                      </a:rPr>
                      <m:t> </m:t>
                    </m:r>
                  </m:oMath>
                </a14:m>
                <a:r>
                  <a:rPr lang="da-DK" sz="2904" dirty="0" smtClean="0">
                    <a:solidFill>
                      <a:srgbClr val="C90063"/>
                    </a:solidFill>
                    <a:latin typeface="Comic Sans MS"/>
                    <a:cs typeface="Comic Sans MS"/>
                  </a:rPr>
                  <a:t>p </a:t>
                </a:r>
                <a:r>
                  <a:rPr lang="da-DK" sz="2904" dirty="0">
                    <a:solidFill>
                      <a:srgbClr val="3030C9"/>
                    </a:solidFill>
                    <a:latin typeface="Symbol"/>
                    <a:cs typeface="Symbol"/>
                  </a:rPr>
                  <a:t></a:t>
                </a:r>
                <a:r>
                  <a:rPr lang="da-DK" sz="2904" spc="150" dirty="0">
                    <a:solidFill>
                      <a:srgbClr val="3030C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da-DK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1	</a:t>
                </a:r>
                <a:r>
                  <a:rPr lang="da-DK"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for each</a:t>
                </a:r>
                <a:r>
                  <a:rPr lang="da-DK" sz="2904" spc="-50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da-DK"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da-DK" sz="2859" baseline="-2116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j</a:t>
                </a:r>
                <a:r>
                  <a:rPr lang="da-DK"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</a:t>
                </a:r>
                <a:endParaRPr sz="2904" dirty="0">
                  <a:latin typeface="Comic Sans MS"/>
                  <a:cs typeface="Comic Sans MS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31" y="2770170"/>
                <a:ext cx="4625980" cy="458556"/>
              </a:xfrm>
              <a:prstGeom prst="rect">
                <a:avLst/>
              </a:prstGeom>
              <a:blipFill>
                <a:blip r:embed="rId2"/>
                <a:stretch>
                  <a:fillRect l="-4480" t="-22368" r="-4216" b="-47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2085280" y="3211802"/>
                <a:ext cx="7933957" cy="2679585"/>
              </a:xfrm>
              <a:prstGeom prst="rect">
                <a:avLst/>
              </a:prstGeom>
            </p:spPr>
            <p:txBody>
              <a:bodyPr vert="horz" wrap="square" lIns="0" tIns="99700" rIns="0" bIns="0" rtlCol="0">
                <a:spAutoFit/>
              </a:bodyPr>
              <a:lstStyle/>
              <a:p>
                <a:pPr marL="1671345" indent="-1106546">
                  <a:spcBef>
                    <a:spcPts val="785"/>
                  </a:spcBef>
                  <a:buAutoNum type="romanLcParenBoth" startAt="2"/>
                  <a:tabLst>
                    <a:tab pos="1670768" algn="l"/>
                    <a:tab pos="1671345" algn="l"/>
                  </a:tabLst>
                </a:pP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1</a:t>
                </a:r>
                <a:r>
                  <a:rPr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da-DK" altLang="zh-TW" sz="2904" i="1">
                        <a:solidFill>
                          <a:srgbClr val="3030C9"/>
                        </a:solidFill>
                        <a:latin typeface="Cambria Math" panose="02040503050406030204" pitchFamily="18" charset="0"/>
                        <a:cs typeface="Comic Sans MS"/>
                      </a:rPr>
                      <m:t>≤</m:t>
                    </m:r>
                  </m:oMath>
                </a14:m>
                <a:r>
                  <a:rPr sz="2904" spc="54" dirty="0">
                    <a:solidFill>
                      <a:srgbClr val="3030C9"/>
                    </a:solidFill>
                    <a:latin typeface="Arial"/>
                    <a:cs typeface="Arial"/>
                  </a:rPr>
                  <a:t> </a:t>
                </a:r>
                <a:r>
                  <a:rPr sz="2904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maxdeg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(</a:t>
                </a:r>
                <a:r>
                  <a:rPr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G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)</a:t>
                </a:r>
                <a:r>
                  <a:rPr sz="2904" spc="-9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da-DK" altLang="zh-TW" sz="2904" i="1">
                        <a:solidFill>
                          <a:srgbClr val="3030C9"/>
                        </a:solidFill>
                        <a:latin typeface="Cambria Math" panose="02040503050406030204" pitchFamily="18" charset="0"/>
                        <a:cs typeface="Comic Sans MS"/>
                      </a:rPr>
                      <m:t>≤</m:t>
                    </m:r>
                  </m:oMath>
                </a14:m>
                <a:r>
                  <a:rPr sz="2904" spc="54" dirty="0">
                    <a:solidFill>
                      <a:srgbClr val="3030C9"/>
                    </a:solidFill>
                    <a:latin typeface="Arial"/>
                    <a:cs typeface="Arial"/>
                  </a:rPr>
                  <a:t> </a:t>
                </a:r>
                <a:r>
                  <a:rPr sz="2904" dirty="0">
                    <a:solidFill>
                      <a:srgbClr val="C90063"/>
                    </a:solidFill>
                    <a:latin typeface="Comic Sans MS"/>
                    <a:cs typeface="Comic Sans MS"/>
                  </a:rPr>
                  <a:t>d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 </a:t>
                </a:r>
                <a:r>
                  <a:rPr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and</a:t>
                </a:r>
                <a:endParaRPr sz="2904" dirty="0">
                  <a:latin typeface="Comic Sans MS"/>
                  <a:cs typeface="Comic Sans MS"/>
                </a:endParaRPr>
              </a:p>
              <a:p>
                <a:pPr marL="1671345" indent="-1106546">
                  <a:spcBef>
                    <a:spcPts val="699"/>
                  </a:spcBef>
                  <a:buClr>
                    <a:srgbClr val="3030C9"/>
                  </a:buClr>
                  <a:buAutoNum type="romanLcParenBoth" startAt="2"/>
                  <a:tabLst>
                    <a:tab pos="1670768" algn="l"/>
                    <a:tab pos="1671345" algn="l"/>
                  </a:tabLst>
                </a:pPr>
                <a:r>
                  <a:rPr lang="en-US" altLang="zh-TW" sz="2800" spc="-5" dirty="0" smtClean="0">
                    <a:solidFill>
                      <a:srgbClr val="C90063"/>
                    </a:solidFill>
                    <a:latin typeface="Comic Sans MS"/>
                    <a:cs typeface="Comic Sans MS"/>
                  </a:rPr>
                  <a:t>ep(d+1)</a:t>
                </a:r>
                <a:r>
                  <a:rPr sz="2904" spc="-5" dirty="0" smtClean="0">
                    <a:solidFill>
                      <a:srgbClr val="C90063"/>
                    </a:solidFill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da-DK" altLang="zh-TW" sz="2904" i="1">
                        <a:solidFill>
                          <a:srgbClr val="3030C9"/>
                        </a:solidFill>
                        <a:latin typeface="Cambria Math" panose="02040503050406030204" pitchFamily="18" charset="0"/>
                        <a:cs typeface="Comic Sans MS"/>
                      </a:rPr>
                      <m:t>≤</m:t>
                    </m:r>
                  </m:oMath>
                </a14:m>
                <a:r>
                  <a:rPr sz="2904" spc="64" dirty="0">
                    <a:solidFill>
                      <a:srgbClr val="3030C9"/>
                    </a:solidFill>
                    <a:latin typeface="Arial"/>
                    <a:cs typeface="Arial"/>
                  </a:rPr>
                  <a:t> 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1</a:t>
                </a:r>
                <a:endParaRPr sz="2904" dirty="0">
                  <a:latin typeface="Comic Sans MS"/>
                  <a:cs typeface="Comic Sans MS"/>
                </a:endParaRPr>
              </a:p>
              <a:p>
                <a:pPr marL="564799">
                  <a:spcBef>
                    <a:spcPts val="1578"/>
                  </a:spcBef>
                  <a:tabLst>
                    <a:tab pos="1568759" algn="l"/>
                  </a:tabLst>
                </a:pPr>
                <a:r>
                  <a:rPr sz="2904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then	</a:t>
                </a:r>
                <a:r>
                  <a:rPr sz="2904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Pr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(</a:t>
                </a:r>
                <a:r>
                  <a:rPr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no </a:t>
                </a:r>
                <a:r>
                  <a:rPr sz="2904" spc="-5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BAD </a:t>
                </a:r>
                <a:r>
                  <a:rPr sz="2904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events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) </a:t>
                </a:r>
                <a:r>
                  <a:rPr sz="2904" dirty="0">
                    <a:solidFill>
                      <a:srgbClr val="3030C9"/>
                    </a:solidFill>
                    <a:latin typeface="Symbol"/>
                    <a:cs typeface="Symbol"/>
                  </a:rPr>
                  <a:t></a:t>
                </a:r>
                <a:r>
                  <a:rPr sz="2904" spc="150" dirty="0">
                    <a:solidFill>
                      <a:srgbClr val="3030C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90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0</a:t>
                </a:r>
                <a:endParaRPr sz="2904" dirty="0">
                  <a:latin typeface="Comic Sans MS"/>
                  <a:cs typeface="Comic Sans MS"/>
                </a:endParaRPr>
              </a:p>
              <a:p>
                <a:pPr marL="1170518" marR="4611" indent="-1159568">
                  <a:lnSpc>
                    <a:spcPts val="2605"/>
                  </a:lnSpc>
                  <a:spcBef>
                    <a:spcPts val="1820"/>
                  </a:spcBef>
                  <a:tabLst>
                    <a:tab pos="1222387" algn="l"/>
                    <a:tab pos="7271505" algn="l"/>
                  </a:tabLst>
                </a:pP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Re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mark</a:t>
                </a: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:		</a:t>
                </a:r>
                <a:r>
                  <a:rPr sz="2178" spc="-1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I</a:t>
                </a: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f</a:t>
                </a:r>
                <a:r>
                  <a:rPr sz="2178" spc="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2178" spc="-5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max</a:t>
                </a:r>
                <a:r>
                  <a:rPr sz="2178" spc="-9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d</a:t>
                </a:r>
                <a:r>
                  <a:rPr sz="2178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e</a:t>
                </a:r>
                <a:r>
                  <a:rPr sz="2178" spc="-5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g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(</a:t>
                </a:r>
                <a:r>
                  <a:rPr sz="2178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G</a:t>
                </a: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)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= 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0</a:t>
                </a: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,</a:t>
                </a:r>
                <a:r>
                  <a:rPr sz="2178" spc="-14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t</a:t>
                </a:r>
                <a:r>
                  <a:rPr sz="2178" spc="-9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he</a:t>
                </a: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n</a:t>
                </a:r>
                <a:r>
                  <a:rPr sz="2178" spc="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2178" spc="-5" dirty="0">
                    <a:solidFill>
                      <a:srgbClr val="633000"/>
                    </a:solidFill>
                    <a:latin typeface="Comic Sans MS"/>
                    <a:cs typeface="Comic Sans MS"/>
                  </a:rPr>
                  <a:t>Pr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(</a:t>
                </a:r>
                <a:r>
                  <a:rPr sz="2178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no </a:t>
                </a:r>
                <a:r>
                  <a:rPr sz="2178" spc="-5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B</a:t>
                </a:r>
                <a:r>
                  <a:rPr sz="2178" spc="-18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A</a:t>
                </a:r>
                <a:r>
                  <a:rPr sz="2178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D</a:t>
                </a:r>
                <a:r>
                  <a:rPr sz="2178" spc="-5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2178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</a:t>
                </a:r>
                <a:r>
                  <a:rPr sz="2178" spc="-5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v</a:t>
                </a:r>
                <a:r>
                  <a:rPr sz="2178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en</a:t>
                </a:r>
                <a:r>
                  <a:rPr sz="2178" spc="-5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ts</a:t>
                </a: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)</a:t>
                </a:r>
                <a:r>
                  <a:rPr sz="2178" spc="-27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2178" dirty="0">
                    <a:solidFill>
                      <a:srgbClr val="3030C9"/>
                    </a:solidFill>
                    <a:latin typeface="Symbol"/>
                    <a:cs typeface="Symbol"/>
                  </a:rPr>
                  <a:t></a:t>
                </a:r>
                <a:r>
                  <a:rPr sz="2178" spc="109" dirty="0">
                    <a:solidFill>
                      <a:srgbClr val="3030C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0	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si</a:t>
                </a:r>
                <a:r>
                  <a:rPr sz="2178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nce  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all </a:t>
                </a:r>
                <a:r>
                  <a:rPr sz="2178" spc="-9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events are 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mutually</a:t>
                </a:r>
                <a:r>
                  <a:rPr sz="2178" spc="27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2178" spc="-5" dirty="0">
                    <a:solidFill>
                      <a:srgbClr val="3030C9"/>
                    </a:solidFill>
                    <a:latin typeface="Comic Sans MS"/>
                    <a:cs typeface="Comic Sans MS"/>
                  </a:rPr>
                  <a:t>independent</a:t>
                </a:r>
                <a:endParaRPr sz="2178" dirty="0">
                  <a:latin typeface="Comic Sans MS"/>
                  <a:cs typeface="Comic Sans MS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80" y="3211802"/>
                <a:ext cx="7933957" cy="2679585"/>
              </a:xfrm>
              <a:prstGeom prst="rect">
                <a:avLst/>
              </a:prstGeom>
              <a:blipFill>
                <a:blip r:embed="rId3"/>
                <a:stretch>
                  <a:fillRect l="-1920" t="-2961" r="-4071" b="-3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4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579314"/>
            <a:ext cx="7999884" cy="715491"/>
          </a:xfrm>
        </p:spPr>
        <p:txBody>
          <a:bodyPr/>
          <a:lstStyle/>
          <a:p>
            <a:pPr algn="l"/>
            <a:r>
              <a:rPr lang="zh-TW" altLang="zh-TW" sz="3937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Coloring </a:t>
            </a:r>
            <a:r>
              <a:rPr lang="zh-TW" altLang="zh-TW" sz="3937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Hypergraphs</a:t>
            </a:r>
            <a:r>
              <a:rPr lang="en-US" altLang="zh-TW" sz="3937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(Revisited)</a:t>
            </a:r>
            <a:endParaRPr lang="zh-TW" altLang="zh-TW" sz="3937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2104430" y="1639715"/>
            <a:ext cx="7982025" cy="52249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/>
          <a:p>
            <a:pPr algn="l"/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 say a hypergraph is </a:t>
            </a:r>
            <a:r>
              <a:rPr lang="zh-TW" altLang="zh-TW" sz="2320" dirty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2-colorable</a:t>
            </a:r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if there exists a coloring on nodes so that every edge is not monochromatic.</a:t>
            </a:r>
          </a:p>
          <a:p>
            <a:pPr algn="l"/>
            <a:endParaRPr lang="zh-TW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Recall that a hypergraph H = (V, E) is defined as ordinary graphs except that each edge e ∈ E is a subset of V. We say a hypergraph </a:t>
            </a:r>
            <a:r>
              <a:rPr lang="zh-TW" altLang="zh-TW" sz="2320" dirty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k-uniform</a:t>
            </a:r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if all edges in E has cardinality k.</a:t>
            </a:r>
          </a:p>
          <a:p>
            <a:pPr algn="l"/>
            <a:endParaRPr lang="zh-TW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r>
              <a:rPr lang="zh-TW" altLang="zh-TW" sz="2320" u="sng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Theorem 2</a:t>
            </a:r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 Let H be a k-uniform hypergraph and </a:t>
            </a:r>
            <a:r>
              <a:rPr lang="zh-TW" altLang="zh-TW" sz="23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each edge in H has an non-empty intersection with at most d other edges</a:t>
            </a:r>
            <a:r>
              <a:rPr lang="zh-TW" altLang="zh-TW" sz="23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endParaRPr lang="en-US" altLang="zh-TW" sz="232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endParaRPr lang="en-US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If </a:t>
            </a:r>
            <a:r>
              <a:rPr lang="zh-TW" altLang="zh-TW" sz="23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(d+1) </a:t>
            </a:r>
            <a:r>
              <a:rPr lang="zh-TW" altLang="zh-TW" sz="23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≤ 2</a:t>
            </a:r>
            <a:r>
              <a:rPr lang="zh-TW" altLang="zh-TW" sz="2320" baseline="3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k-</a:t>
            </a:r>
            <a:r>
              <a:rPr lang="zh-TW" altLang="zh-TW" sz="2320" baseline="3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en-US" altLang="zh-TW" sz="23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/e, </a:t>
            </a:r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then </a:t>
            </a:r>
            <a:r>
              <a:rPr lang="zh-TW" altLang="zh-TW" sz="232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 is 2-colorable.</a:t>
            </a:r>
          </a:p>
          <a:p>
            <a:pPr algn="l"/>
            <a:endParaRPr lang="zh-TW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00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579314"/>
            <a:ext cx="7999884" cy="715491"/>
          </a:xfrm>
        </p:spPr>
        <p:txBody>
          <a:bodyPr/>
          <a:lstStyle/>
          <a:p>
            <a:pPr algn="l"/>
            <a:r>
              <a:rPr lang="en-US" altLang="zh-TW" sz="3937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Comparison</a:t>
            </a:r>
            <a:endParaRPr lang="zh-TW" altLang="zh-TW" sz="3937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2104430" y="1639715"/>
            <a:ext cx="7982025" cy="52249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/>
          <a:p>
            <a:pPr algn="l"/>
            <a:r>
              <a:rPr lang="en-US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Union Bound:</a:t>
            </a:r>
          </a:p>
          <a:p>
            <a:pPr algn="l"/>
            <a:endParaRPr lang="en-US" altLang="zh-TW" sz="232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If</a:t>
            </a:r>
            <a:r>
              <a:rPr lang="en-US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en-US" altLang="zh-TW" sz="23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|E|</a:t>
            </a:r>
            <a:r>
              <a:rPr lang="zh-TW" altLang="zh-TW" sz="23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≤ 2</a:t>
            </a:r>
            <a:r>
              <a:rPr lang="zh-TW" altLang="zh-TW" sz="2320" baseline="3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k-1</a:t>
            </a:r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en-US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then H is 2-colorable.</a:t>
            </a:r>
            <a:endParaRPr lang="en-US" altLang="zh-TW" sz="232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endParaRPr lang="en-US" altLang="zh-TW" sz="232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endParaRPr lang="en-US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r>
              <a:rPr lang="en-US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LLL:</a:t>
            </a:r>
          </a:p>
          <a:p>
            <a:pPr algn="l"/>
            <a:endParaRPr lang="en-US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If </a:t>
            </a:r>
            <a:r>
              <a:rPr lang="zh-TW" altLang="zh-TW" sz="23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(d+1) ≤ 2</a:t>
            </a:r>
            <a:r>
              <a:rPr lang="zh-TW" altLang="zh-TW" sz="2320" baseline="3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k-1</a:t>
            </a:r>
            <a:r>
              <a:rPr lang="en-US" altLang="zh-TW" sz="23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/e, </a:t>
            </a:r>
            <a:r>
              <a:rPr lang="zh-TW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then H is 2-colorable.</a:t>
            </a:r>
            <a:endParaRPr lang="en-US" altLang="zh-TW" sz="232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sz="232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TW" sz="232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Q: Which bound is tighter?</a:t>
            </a:r>
            <a:endParaRPr lang="zh-TW" altLang="zh-TW" sz="232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endParaRPr lang="en-US" altLang="zh-TW" sz="2320" dirty="0" smtClean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endParaRPr lang="en-US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/>
            <a:endParaRPr lang="zh-TW" altLang="zh-TW" sz="232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41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579314"/>
            <a:ext cx="7999884" cy="715491"/>
          </a:xfrm>
        </p:spPr>
        <p:txBody>
          <a:bodyPr/>
          <a:lstStyle/>
          <a:p>
            <a:pPr algn="l"/>
            <a:r>
              <a:rPr lang="en-US" altLang="zh-TW" sz="3937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Comparison</a:t>
            </a:r>
            <a:endParaRPr lang="zh-TW" altLang="zh-TW" sz="3937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Rectangle 2"/>
              <p:cNvSpPr>
                <a:spLocks/>
              </p:cNvSpPr>
              <p:nvPr/>
            </p:nvSpPr>
            <p:spPr bwMode="auto">
              <a:xfrm>
                <a:off x="2104430" y="1639715"/>
                <a:ext cx="7982025" cy="5224983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FFFFFF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/>
              <a:lstStyle/>
              <a:p>
                <a:pPr algn="l"/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Generally, LLL is more powerful than Union Bound.</a:t>
                </a:r>
              </a:p>
              <a:p>
                <a:pPr algn="l"/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But consider this example:</a:t>
                </a:r>
              </a:p>
              <a:p>
                <a:pPr algn="l"/>
                <a:endParaRPr lang="zh-TW" altLang="zh-TW" sz="232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 algn="l"/>
                <a:endParaRPr lang="en-US" altLang="zh-TW" sz="232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			 …</a:t>
                </a:r>
                <a:endParaRPr lang="en-US" altLang="zh-TW" sz="232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			 …</a:t>
                </a:r>
              </a:p>
              <a:p>
                <a:endParaRPr lang="en-US" altLang="zh-TW" sz="232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r>
                  <a:rPr lang="en-US" altLang="zh-TW" sz="2320" dirty="0" smtClean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1 blue node</a:t>
                </a:r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, </a:t>
                </a:r>
                <a:r>
                  <a:rPr lang="en-US" altLang="zh-TW" sz="232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(k-1) orange nodes</a:t>
                </a:r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, </a:t>
                </a:r>
                <a:r>
                  <a:rPr lang="en-US" altLang="zh-TW" sz="232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(k-1) green nodes</a:t>
                </a:r>
              </a:p>
              <a:p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Each edge contains </a:t>
                </a:r>
                <a:r>
                  <a:rPr lang="en-US" altLang="zh-TW" sz="2320" dirty="0" smtClean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the blue node</a:t>
                </a:r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 and </a:t>
                </a:r>
                <a:r>
                  <a:rPr lang="en-US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one node from each circle</a:t>
                </a:r>
              </a:p>
              <a:p>
                <a:endParaRPr lang="en-US" altLang="zh-TW" sz="232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sz="232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32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, so the Union Bound works</a:t>
                </a:r>
              </a:p>
              <a:p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But</a:t>
                </a:r>
                <a:r>
                  <a:rPr lang="en-US" altLang="zh-TW" sz="232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 </a:t>
                </a:r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(d+1) also equals to</a:t>
                </a:r>
                <a14:m>
                  <m:oMath xmlns:m="http://schemas.openxmlformats.org/officeDocument/2006/math">
                    <m:r>
                      <a:rPr lang="en-US" altLang="zh-TW" sz="232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32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, so the (Symmetric) LLL </a:t>
                </a:r>
                <a:r>
                  <a:rPr lang="en-US" altLang="zh-TW" sz="232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fails</a:t>
                </a:r>
              </a:p>
              <a:p>
                <a:endParaRPr lang="en-US" altLang="zh-TW" sz="232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r>
                  <a:rPr lang="en-US" altLang="zh-TW" sz="232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Why?</a:t>
                </a:r>
                <a:endParaRPr lang="en-US" altLang="zh-TW" sz="232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endParaRPr lang="en-US" altLang="zh-TW" sz="232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43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4430" y="1639715"/>
                <a:ext cx="7982025" cy="5224983"/>
              </a:xfrm>
              <a:prstGeom prst="rect">
                <a:avLst/>
              </a:prstGeom>
              <a:blipFill>
                <a:blip r:embed="rId2"/>
                <a:stretch>
                  <a:fillRect l="-1598" t="-813"/>
                </a:stretch>
              </a:blipFill>
              <a:ln w="25400" cap="flat" cmpd="sng">
                <a:solidFill>
                  <a:srgbClr val="FFFFFF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5092784" y="2712923"/>
            <a:ext cx="72667" cy="84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361062" y="3271047"/>
            <a:ext cx="72667" cy="847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01186" y="3271047"/>
            <a:ext cx="72667" cy="847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52085" y="3271046"/>
            <a:ext cx="72667" cy="847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361062" y="3615957"/>
            <a:ext cx="72667" cy="8477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701185" y="3615957"/>
            <a:ext cx="72667" cy="8477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452084" y="3615957"/>
            <a:ext cx="72667" cy="8477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4299497" y="3136814"/>
            <a:ext cx="199835" cy="696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637600" y="3136814"/>
            <a:ext cx="199835" cy="696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388499" y="3136813"/>
            <a:ext cx="199835" cy="696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80" y="2183483"/>
            <a:ext cx="3618619" cy="22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69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treaming Model (1/3)"/>
          <p:cNvSpPr txBox="1">
            <a:spLocks noGrp="1"/>
          </p:cNvSpPr>
          <p:nvPr>
            <p:ph type="title"/>
          </p:nvPr>
        </p:nvSpPr>
        <p:spPr>
          <a:xfrm>
            <a:off x="2095632" y="579593"/>
            <a:ext cx="8000737" cy="7160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5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Streaming Model (1/3)</a:t>
            </a:r>
          </a:p>
        </p:txBody>
      </p:sp>
      <p:sp>
        <p:nvSpPr>
          <p:cNvPr id="140" name="Input: A stream (sequence) S of data is given one by one to algorithms.…"/>
          <p:cNvSpPr/>
          <p:nvPr/>
        </p:nvSpPr>
        <p:spPr>
          <a:xfrm>
            <a:off x="2104561" y="1718135"/>
            <a:ext cx="7982878" cy="2174349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/>
          <a:lstStyle/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20"/>
              <a:t>Input: A stream (sequence) S of data is given </a:t>
            </a:r>
            <a:r>
              <a:rPr sz="2320">
                <a:solidFill>
                  <a:srgbClr val="FF2600"/>
                </a:solidFill>
              </a:rPr>
              <a:t>one by one</a:t>
            </a:r>
            <a:r>
              <a:rPr sz="2320"/>
              <a:t> to algorithms.</a:t>
            </a:r>
          </a:p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320"/>
          </a:p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20"/>
              <a:t>Requirement: Algorithms are allowed to use </a:t>
            </a:r>
            <a:r>
              <a:rPr sz="2320">
                <a:solidFill>
                  <a:srgbClr val="FF2600"/>
                </a:solidFill>
              </a:rPr>
              <a:t>o(|S|)</a:t>
            </a:r>
            <a:r>
              <a:rPr sz="2320"/>
              <a:t> space.</a:t>
            </a:r>
          </a:p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320"/>
          </a:p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20"/>
              <a:t>Output: Write the solution to a </a:t>
            </a:r>
            <a:r>
              <a:rPr sz="2320">
                <a:solidFill>
                  <a:srgbClr val="FF2600"/>
                </a:solidFill>
              </a:rPr>
              <a:t>write-only</a:t>
            </a:r>
            <a:r>
              <a:rPr sz="2320"/>
              <a:t> stream.</a:t>
            </a:r>
          </a:p>
        </p:txBody>
      </p:sp>
      <p:sp>
        <p:nvSpPr>
          <p:cNvPr id="141" name="In the literature, streaming algorithms are defined to be those algorithms that use O(poly log |S|) space. However, this requirement may be relaxed for some domains."/>
          <p:cNvSpPr/>
          <p:nvPr/>
        </p:nvSpPr>
        <p:spPr>
          <a:xfrm>
            <a:off x="2415169" y="5067979"/>
            <a:ext cx="7361663" cy="1503307"/>
          </a:xfrm>
          <a:prstGeom prst="roundRect">
            <a:avLst>
              <a:gd name="adj" fmla="val 25880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>
              <a:defRPr sz="34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91"/>
              <a:t>In the literature, streaming algorithms are defined to be those algorithms that use </a:t>
            </a:r>
            <a:r>
              <a:rPr sz="2391">
                <a:solidFill>
                  <a:srgbClr val="FF2600"/>
                </a:solidFill>
              </a:rPr>
              <a:t>O(poly log |S|)</a:t>
            </a:r>
            <a:r>
              <a:rPr sz="2391"/>
              <a:t> space. However, this requirement may be relaxed for some domains.</a:t>
            </a:r>
          </a:p>
        </p:txBody>
      </p:sp>
      <p:sp>
        <p:nvSpPr>
          <p:cNvPr id="142" name="O(poly log |S|) = O(logk |S|)…"/>
          <p:cNvSpPr/>
          <p:nvPr/>
        </p:nvSpPr>
        <p:spPr>
          <a:xfrm>
            <a:off x="6487546" y="4132284"/>
            <a:ext cx="3665140" cy="1164901"/>
          </a:xfrm>
          <a:prstGeom prst="roundRect">
            <a:avLst>
              <a:gd name="adj" fmla="val 33399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>
              <a:defRPr sz="34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91"/>
              <a:t>O(poly log |S|) = O(log</a:t>
            </a:r>
            <a:r>
              <a:rPr sz="2391" baseline="31999"/>
              <a:t>k </a:t>
            </a:r>
            <a:r>
              <a:rPr sz="2391"/>
              <a:t>|S|) </a:t>
            </a:r>
          </a:p>
          <a:p>
            <a:pPr>
              <a:defRPr sz="34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91"/>
              <a:t>for some constant k.</a:t>
            </a:r>
          </a:p>
        </p:txBody>
      </p:sp>
    </p:spTree>
    <p:extLst>
      <p:ext uri="{BB962C8B-B14F-4D97-AF65-F5344CB8AC3E}">
        <p14:creationId xmlns:p14="http://schemas.microsoft.com/office/powerpoint/2010/main" val="18262735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676275"/>
            <a:ext cx="119729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eaming Model (3/3)"/>
          <p:cNvSpPr txBox="1">
            <a:spLocks noGrp="1"/>
          </p:cNvSpPr>
          <p:nvPr>
            <p:ph type="title"/>
          </p:nvPr>
        </p:nvSpPr>
        <p:spPr>
          <a:xfrm>
            <a:off x="2095632" y="579593"/>
            <a:ext cx="8000737" cy="7160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5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Streaming Model (3/3)</a:t>
            </a:r>
          </a:p>
        </p:txBody>
      </p:sp>
      <p:sp>
        <p:nvSpPr>
          <p:cNvPr id="150" name="Algorithms may scan the input from the beginning to the end multiple times, say p times, which are called p-pass algorithms."/>
          <p:cNvSpPr/>
          <p:nvPr/>
        </p:nvSpPr>
        <p:spPr>
          <a:xfrm>
            <a:off x="2104561" y="1718135"/>
            <a:ext cx="7982878" cy="941929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/>
          <a:lstStyle/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20"/>
              <a:t>Algorithms may scan the input from the beginning to the end </a:t>
            </a:r>
            <a:r>
              <a:rPr sz="2320">
                <a:solidFill>
                  <a:srgbClr val="FF2600"/>
                </a:solidFill>
              </a:rPr>
              <a:t>multiple times</a:t>
            </a:r>
            <a:r>
              <a:rPr sz="2320"/>
              <a:t>, say p times, which are called </a:t>
            </a:r>
            <a:r>
              <a:rPr sz="2320">
                <a:solidFill>
                  <a:srgbClr val="FF2600"/>
                </a:solidFill>
              </a:rPr>
              <a:t>p-pass</a:t>
            </a:r>
            <a:r>
              <a:rPr sz="2320"/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4706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Example 1 - Min"/>
          <p:cNvSpPr txBox="1">
            <a:spLocks noGrp="1"/>
          </p:cNvSpPr>
          <p:nvPr>
            <p:ph type="title"/>
          </p:nvPr>
        </p:nvSpPr>
        <p:spPr>
          <a:xfrm>
            <a:off x="2095632" y="579593"/>
            <a:ext cx="8000737" cy="7160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5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Example 1 - Min</a:t>
            </a:r>
          </a:p>
        </p:txBody>
      </p:sp>
      <p:sp>
        <p:nvSpPr>
          <p:cNvPr id="153" name="Input: A stream (sequence) S of integers is given one by one to algorithms.…"/>
          <p:cNvSpPr/>
          <p:nvPr/>
        </p:nvSpPr>
        <p:spPr>
          <a:xfrm>
            <a:off x="2104561" y="1718135"/>
            <a:ext cx="7982878" cy="2174349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/>
          <a:lstStyle/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20"/>
              <a:t>Input: A stream (sequence) S of integers is given </a:t>
            </a:r>
            <a:r>
              <a:rPr sz="2320">
                <a:solidFill>
                  <a:srgbClr val="FF2600"/>
                </a:solidFill>
              </a:rPr>
              <a:t>one by one</a:t>
            </a:r>
            <a:r>
              <a:rPr sz="2320"/>
              <a:t> to algorithms.</a:t>
            </a:r>
          </a:p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320"/>
          </a:p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20"/>
              <a:t>Requirement: Algorithms are allowed to use </a:t>
            </a:r>
            <a:r>
              <a:rPr sz="2320">
                <a:solidFill>
                  <a:srgbClr val="FF2600"/>
                </a:solidFill>
              </a:rPr>
              <a:t>o(|S|)</a:t>
            </a:r>
            <a:r>
              <a:rPr sz="2320"/>
              <a:t> space.</a:t>
            </a:r>
          </a:p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320"/>
          </a:p>
          <a:p>
            <a:pPr algn="l">
              <a:defRPr sz="33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20"/>
              <a:t>Output: Write </a:t>
            </a:r>
            <a:r>
              <a:rPr sz="2320">
                <a:solidFill>
                  <a:srgbClr val="4278F5"/>
                </a:solidFill>
              </a:rPr>
              <a:t>min</a:t>
            </a:r>
            <a:r>
              <a:rPr sz="2320" baseline="-5999">
                <a:solidFill>
                  <a:srgbClr val="4278F5"/>
                </a:solidFill>
              </a:rPr>
              <a:t>x∈S</a:t>
            </a:r>
            <a:r>
              <a:rPr sz="2320">
                <a:solidFill>
                  <a:srgbClr val="4278F5"/>
                </a:solidFill>
              </a:rPr>
              <a:t> x</a:t>
            </a:r>
            <a:r>
              <a:rPr sz="2320"/>
              <a:t> to a </a:t>
            </a:r>
            <a:r>
              <a:rPr sz="2320">
                <a:solidFill>
                  <a:srgbClr val="FF2600"/>
                </a:solidFill>
              </a:rPr>
              <a:t>write-only</a:t>
            </a:r>
            <a:r>
              <a:rPr sz="2320"/>
              <a:t> stream.</a:t>
            </a:r>
          </a:p>
        </p:txBody>
      </p:sp>
      <p:sp>
        <p:nvSpPr>
          <p:cNvPr id="154" name="Yes, O(1) = o(|S|) space suffice.…"/>
          <p:cNvSpPr/>
          <p:nvPr/>
        </p:nvSpPr>
        <p:spPr>
          <a:xfrm>
            <a:off x="2520306" y="4924121"/>
            <a:ext cx="7151389" cy="1503307"/>
          </a:xfrm>
          <a:prstGeom prst="roundRect">
            <a:avLst>
              <a:gd name="adj" fmla="val 25880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>
              <a:defRPr sz="34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91"/>
              <a:t>Yes, O(1) </a:t>
            </a:r>
            <a:r>
              <a:rPr sz="2391">
                <a:solidFill>
                  <a:srgbClr val="000000">
                    <a:alpha val="47843"/>
                  </a:srgbClr>
                </a:solidFill>
              </a:rPr>
              <a:t>= o(|S|)</a:t>
            </a:r>
            <a:r>
              <a:rPr sz="2391"/>
              <a:t> space suffice.</a:t>
            </a:r>
          </a:p>
          <a:p>
            <a:pPr>
              <a:defRPr sz="34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91"/>
              <a:t> </a:t>
            </a:r>
          </a:p>
          <a:p>
            <a:pPr>
              <a:defRPr sz="34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91"/>
              <a:t>How to find the k-th smallest integers in S where k ≪ |S|? </a:t>
            </a:r>
          </a:p>
        </p:txBody>
      </p:sp>
    </p:spTree>
    <p:extLst>
      <p:ext uri="{BB962C8B-B14F-4D97-AF65-F5344CB8AC3E}">
        <p14:creationId xmlns:p14="http://schemas.microsoft.com/office/powerpoint/2010/main" val="7332683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02" y="1798522"/>
            <a:ext cx="11630025" cy="838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2" y="2636722"/>
            <a:ext cx="115157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94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Frequency Related Problems</a:t>
            </a:r>
          </a:p>
        </p:txBody>
      </p:sp>
      <p:grpSp>
        <p:nvGrpSpPr>
          <p:cNvPr id="804867" name="Group 3"/>
          <p:cNvGrpSpPr>
            <a:grpSpLocks/>
          </p:cNvGrpSpPr>
          <p:nvPr/>
        </p:nvGrpSpPr>
        <p:grpSpPr bwMode="auto">
          <a:xfrm>
            <a:off x="4105275" y="1962151"/>
            <a:ext cx="4705350" cy="2155825"/>
            <a:chOff x="1422" y="1338"/>
            <a:chExt cx="2964" cy="1358"/>
          </a:xfrm>
        </p:grpSpPr>
        <p:sp>
          <p:nvSpPr>
            <p:cNvPr id="804868" name="Text Box 4"/>
            <p:cNvSpPr txBox="1">
              <a:spLocks noChangeArrowheads="1"/>
            </p:cNvSpPr>
            <p:nvPr/>
          </p:nvSpPr>
          <p:spPr bwMode="auto">
            <a:xfrm>
              <a:off x="1422" y="2484"/>
              <a:ext cx="2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TW" sz="1600">
                  <a:solidFill>
                    <a:schemeClr val="accent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1  2  3  4  5  6  7  8  9 10 11 12 13 14 15 16 17 18 19 20</a:t>
              </a:r>
            </a:p>
          </p:txBody>
        </p:sp>
        <p:sp>
          <p:nvSpPr>
            <p:cNvPr id="804869" name="Rectangle 5"/>
            <p:cNvSpPr>
              <a:spLocks noChangeArrowheads="1"/>
            </p:cNvSpPr>
            <p:nvPr/>
          </p:nvSpPr>
          <p:spPr bwMode="auto">
            <a:xfrm>
              <a:off x="2658" y="1338"/>
              <a:ext cx="54" cy="114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0" name="Rectangle 6"/>
            <p:cNvSpPr>
              <a:spLocks noChangeArrowheads="1"/>
            </p:cNvSpPr>
            <p:nvPr/>
          </p:nvSpPr>
          <p:spPr bwMode="auto">
            <a:xfrm>
              <a:off x="4062" y="2340"/>
              <a:ext cx="45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1" name="Rectangle 7"/>
            <p:cNvSpPr>
              <a:spLocks noChangeArrowheads="1"/>
            </p:cNvSpPr>
            <p:nvPr/>
          </p:nvSpPr>
          <p:spPr bwMode="auto">
            <a:xfrm>
              <a:off x="4206" y="2412"/>
              <a:ext cx="63" cy="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2" name="Rectangle 8"/>
            <p:cNvSpPr>
              <a:spLocks noChangeArrowheads="1"/>
            </p:cNvSpPr>
            <p:nvPr/>
          </p:nvSpPr>
          <p:spPr bwMode="auto">
            <a:xfrm>
              <a:off x="1470" y="1980"/>
              <a:ext cx="36" cy="5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3" name="Rectangle 9"/>
            <p:cNvSpPr>
              <a:spLocks noChangeArrowheads="1"/>
            </p:cNvSpPr>
            <p:nvPr/>
          </p:nvSpPr>
          <p:spPr bwMode="auto">
            <a:xfrm>
              <a:off x="1614" y="2160"/>
              <a:ext cx="36" cy="3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4" name="Rectangle 10"/>
            <p:cNvSpPr>
              <a:spLocks noChangeArrowheads="1"/>
            </p:cNvSpPr>
            <p:nvPr/>
          </p:nvSpPr>
          <p:spPr bwMode="auto">
            <a:xfrm>
              <a:off x="1758" y="2106"/>
              <a:ext cx="36" cy="3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5" name="Rectangle 11"/>
            <p:cNvSpPr>
              <a:spLocks noChangeArrowheads="1"/>
            </p:cNvSpPr>
            <p:nvPr/>
          </p:nvSpPr>
          <p:spPr bwMode="auto">
            <a:xfrm>
              <a:off x="1902" y="2214"/>
              <a:ext cx="36" cy="27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6" name="Rectangle 12"/>
            <p:cNvSpPr>
              <a:spLocks noChangeArrowheads="1"/>
            </p:cNvSpPr>
            <p:nvPr/>
          </p:nvSpPr>
          <p:spPr bwMode="auto">
            <a:xfrm>
              <a:off x="1998" y="1590"/>
              <a:ext cx="54" cy="8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7" name="Rectangle 13"/>
            <p:cNvSpPr>
              <a:spLocks noChangeArrowheads="1"/>
            </p:cNvSpPr>
            <p:nvPr/>
          </p:nvSpPr>
          <p:spPr bwMode="auto">
            <a:xfrm>
              <a:off x="2094" y="2442"/>
              <a:ext cx="48" cy="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8" name="Rectangle 14"/>
            <p:cNvSpPr>
              <a:spLocks noChangeArrowheads="1"/>
            </p:cNvSpPr>
            <p:nvPr/>
          </p:nvSpPr>
          <p:spPr bwMode="auto">
            <a:xfrm>
              <a:off x="2814" y="1650"/>
              <a:ext cx="48" cy="83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79" name="Rectangle 15"/>
            <p:cNvSpPr>
              <a:spLocks noChangeArrowheads="1"/>
            </p:cNvSpPr>
            <p:nvPr/>
          </p:nvSpPr>
          <p:spPr bwMode="auto">
            <a:xfrm>
              <a:off x="2958" y="1992"/>
              <a:ext cx="48" cy="4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80" name="Rectangle 16"/>
            <p:cNvSpPr>
              <a:spLocks noChangeArrowheads="1"/>
            </p:cNvSpPr>
            <p:nvPr/>
          </p:nvSpPr>
          <p:spPr bwMode="auto">
            <a:xfrm>
              <a:off x="34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81" name="Rectangle 17"/>
            <p:cNvSpPr>
              <a:spLocks noChangeArrowheads="1"/>
            </p:cNvSpPr>
            <p:nvPr/>
          </p:nvSpPr>
          <p:spPr bwMode="auto">
            <a:xfrm flipV="1">
              <a:off x="247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82" name="Rectangle 18"/>
            <p:cNvSpPr>
              <a:spLocks noChangeArrowheads="1"/>
            </p:cNvSpPr>
            <p:nvPr/>
          </p:nvSpPr>
          <p:spPr bwMode="auto">
            <a:xfrm flipV="1">
              <a:off x="22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83" name="Rectangle 19"/>
            <p:cNvSpPr>
              <a:spLocks noChangeArrowheads="1"/>
            </p:cNvSpPr>
            <p:nvPr/>
          </p:nvSpPr>
          <p:spPr bwMode="auto">
            <a:xfrm>
              <a:off x="3918" y="2196"/>
              <a:ext cx="45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84" name="Rectangle 20"/>
            <p:cNvSpPr>
              <a:spLocks noChangeArrowheads="1"/>
            </p:cNvSpPr>
            <p:nvPr/>
          </p:nvSpPr>
          <p:spPr bwMode="auto">
            <a:xfrm>
              <a:off x="3774" y="1932"/>
              <a:ext cx="48" cy="5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4885" name="Group 21"/>
          <p:cNvGrpSpPr>
            <a:grpSpLocks/>
          </p:cNvGrpSpPr>
          <p:nvPr/>
        </p:nvGrpSpPr>
        <p:grpSpPr bwMode="auto">
          <a:xfrm>
            <a:off x="3571875" y="3581401"/>
            <a:ext cx="6946900" cy="1285875"/>
            <a:chOff x="1278" y="2388"/>
            <a:chExt cx="4376" cy="810"/>
          </a:xfrm>
        </p:grpSpPr>
        <p:sp>
          <p:nvSpPr>
            <p:cNvPr id="804886" name="Line 22"/>
            <p:cNvSpPr>
              <a:spLocks noChangeShapeType="1"/>
            </p:cNvSpPr>
            <p:nvPr/>
          </p:nvSpPr>
          <p:spPr bwMode="auto">
            <a:xfrm>
              <a:off x="1278" y="2388"/>
              <a:ext cx="334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87" name="Text Box 23"/>
            <p:cNvSpPr txBox="1">
              <a:spLocks noChangeArrowheads="1"/>
            </p:cNvSpPr>
            <p:nvPr/>
          </p:nvSpPr>
          <p:spPr bwMode="auto">
            <a:xfrm>
              <a:off x="3818" y="2826"/>
              <a:ext cx="183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rgbClr val="FF5050"/>
                  </a:solidFill>
                  <a:latin typeface="Verdana" panose="020B0604030504040204" pitchFamily="34" charset="0"/>
                  <a:ea typeface="新細明體" panose="02020500000000000000" pitchFamily="18" charset="-120"/>
                </a:rPr>
                <a:t>Find all elements</a:t>
              </a:r>
            </a:p>
            <a:p>
              <a:pPr eaLnBrk="0" hangingPunct="0"/>
              <a:r>
                <a:rPr lang="en-US" altLang="zh-TW" sz="1600" b="1">
                  <a:solidFill>
                    <a:srgbClr val="FF5050"/>
                  </a:solidFill>
                  <a:latin typeface="Verdana" panose="020B0604030504040204" pitchFamily="34" charset="0"/>
                  <a:ea typeface="新細明體" panose="02020500000000000000" pitchFamily="18" charset="-120"/>
                </a:rPr>
                <a:t> with frequency &gt; 0.1%</a:t>
              </a:r>
            </a:p>
          </p:txBody>
        </p:sp>
        <p:sp>
          <p:nvSpPr>
            <p:cNvPr id="804888" name="Line 24"/>
            <p:cNvSpPr>
              <a:spLocks noChangeShapeType="1"/>
            </p:cNvSpPr>
            <p:nvPr/>
          </p:nvSpPr>
          <p:spPr bwMode="auto">
            <a:xfrm>
              <a:off x="4626" y="2394"/>
              <a:ext cx="198" cy="4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4889" name="Group 25"/>
          <p:cNvGrpSpPr>
            <a:grpSpLocks/>
          </p:cNvGrpSpPr>
          <p:nvPr/>
        </p:nvGrpSpPr>
        <p:grpSpPr bwMode="auto">
          <a:xfrm>
            <a:off x="1676401" y="1447800"/>
            <a:ext cx="5114925" cy="1428750"/>
            <a:chOff x="96" y="912"/>
            <a:chExt cx="3222" cy="900"/>
          </a:xfrm>
        </p:grpSpPr>
        <p:sp>
          <p:nvSpPr>
            <p:cNvPr id="804890" name="Oval 26"/>
            <p:cNvSpPr>
              <a:spLocks noChangeArrowheads="1"/>
            </p:cNvSpPr>
            <p:nvPr/>
          </p:nvSpPr>
          <p:spPr bwMode="auto">
            <a:xfrm>
              <a:off x="2034" y="1158"/>
              <a:ext cx="1284" cy="65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91" name="Text Box 27"/>
            <p:cNvSpPr txBox="1">
              <a:spLocks noChangeArrowheads="1"/>
            </p:cNvSpPr>
            <p:nvPr/>
          </p:nvSpPr>
          <p:spPr bwMode="auto">
            <a:xfrm>
              <a:off x="96" y="912"/>
              <a:ext cx="23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rgbClr val="FF5050"/>
                  </a:solidFill>
                  <a:latin typeface="Verdana" panose="020B0604030504040204" pitchFamily="34" charset="0"/>
                  <a:ea typeface="新細明體" panose="02020500000000000000" pitchFamily="18" charset="-120"/>
                </a:rPr>
                <a:t>Top-k most frequent elements</a:t>
              </a:r>
            </a:p>
          </p:txBody>
        </p:sp>
        <p:sp>
          <p:nvSpPr>
            <p:cNvPr id="804892" name="Line 28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564" cy="3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04893" name="Group 29"/>
          <p:cNvGrpSpPr>
            <a:grpSpLocks/>
          </p:cNvGrpSpPr>
          <p:nvPr/>
        </p:nvGrpSpPr>
        <p:grpSpPr bwMode="auto">
          <a:xfrm>
            <a:off x="2095500" y="3730627"/>
            <a:ext cx="2708276" cy="1881188"/>
            <a:chOff x="162" y="2422"/>
            <a:chExt cx="1706" cy="1185"/>
          </a:xfrm>
        </p:grpSpPr>
        <p:sp>
          <p:nvSpPr>
            <p:cNvPr id="804894" name="Text Box 30"/>
            <p:cNvSpPr txBox="1">
              <a:spLocks noChangeArrowheads="1"/>
            </p:cNvSpPr>
            <p:nvPr/>
          </p:nvSpPr>
          <p:spPr bwMode="auto">
            <a:xfrm>
              <a:off x="162" y="3235"/>
              <a:ext cx="170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rgbClr val="FF5050"/>
                  </a:solidFill>
                  <a:latin typeface="Verdana" panose="020B0604030504040204" pitchFamily="34" charset="0"/>
                  <a:ea typeface="新細明體" panose="02020500000000000000" pitchFamily="18" charset="-120"/>
                </a:rPr>
                <a:t>What is the frequency</a:t>
              </a:r>
            </a:p>
            <a:p>
              <a:pPr eaLnBrk="0" hangingPunct="0"/>
              <a:r>
                <a:rPr lang="en-US" altLang="zh-TW" sz="1600" b="1">
                  <a:solidFill>
                    <a:srgbClr val="FF5050"/>
                  </a:solidFill>
                  <a:latin typeface="Verdana" panose="020B0604030504040204" pitchFamily="34" charset="0"/>
                  <a:ea typeface="新細明體" panose="02020500000000000000" pitchFamily="18" charset="-120"/>
                </a:rPr>
                <a:t> of element 3?</a:t>
              </a:r>
            </a:p>
          </p:txBody>
        </p:sp>
        <p:sp>
          <p:nvSpPr>
            <p:cNvPr id="804895" name="Line 31"/>
            <p:cNvSpPr>
              <a:spLocks noChangeShapeType="1"/>
            </p:cNvSpPr>
            <p:nvPr/>
          </p:nvSpPr>
          <p:spPr bwMode="auto">
            <a:xfrm flipH="1">
              <a:off x="1188" y="2652"/>
              <a:ext cx="534" cy="5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4896" name="Oval 32"/>
            <p:cNvSpPr>
              <a:spLocks noChangeArrowheads="1"/>
            </p:cNvSpPr>
            <p:nvPr/>
          </p:nvSpPr>
          <p:spPr bwMode="auto">
            <a:xfrm>
              <a:off x="1704" y="2422"/>
              <a:ext cx="164" cy="32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804897" name="Group 33"/>
          <p:cNvGrpSpPr>
            <a:grpSpLocks/>
          </p:cNvGrpSpPr>
          <p:nvPr/>
        </p:nvGrpSpPr>
        <p:grpSpPr bwMode="auto">
          <a:xfrm>
            <a:off x="5430839" y="3708400"/>
            <a:ext cx="3849687" cy="2179638"/>
            <a:chOff x="2245" y="2432"/>
            <a:chExt cx="2425" cy="1373"/>
          </a:xfrm>
        </p:grpSpPr>
        <p:sp>
          <p:nvSpPr>
            <p:cNvPr id="804898" name="Oval 34"/>
            <p:cNvSpPr>
              <a:spLocks noChangeArrowheads="1"/>
            </p:cNvSpPr>
            <p:nvPr/>
          </p:nvSpPr>
          <p:spPr bwMode="auto">
            <a:xfrm>
              <a:off x="2326" y="2432"/>
              <a:ext cx="164" cy="32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804899" name="Text Box 35"/>
            <p:cNvSpPr txBox="1">
              <a:spLocks noChangeArrowheads="1"/>
            </p:cNvSpPr>
            <p:nvPr/>
          </p:nvSpPr>
          <p:spPr bwMode="auto">
            <a:xfrm>
              <a:off x="2245" y="3433"/>
              <a:ext cx="242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rgbClr val="FF5050"/>
                  </a:solidFill>
                  <a:latin typeface="Verdana" panose="020B0604030504040204" pitchFamily="34" charset="0"/>
                  <a:ea typeface="新細明體" panose="02020500000000000000" pitchFamily="18" charset="-120"/>
                </a:rPr>
                <a:t>What is the total frequency</a:t>
              </a:r>
            </a:p>
            <a:p>
              <a:pPr eaLnBrk="0" hangingPunct="0"/>
              <a:r>
                <a:rPr lang="en-US" altLang="zh-TW" sz="1600" b="1">
                  <a:solidFill>
                    <a:srgbClr val="FF5050"/>
                  </a:solidFill>
                  <a:latin typeface="Verdana" panose="020B0604030504040204" pitchFamily="34" charset="0"/>
                  <a:ea typeface="新細明體" panose="02020500000000000000" pitchFamily="18" charset="-120"/>
                </a:rPr>
                <a:t> of elements between 8 and 14?</a:t>
              </a:r>
            </a:p>
          </p:txBody>
        </p:sp>
        <p:sp>
          <p:nvSpPr>
            <p:cNvPr id="804900" name="Line 36"/>
            <p:cNvSpPr>
              <a:spLocks noChangeShapeType="1"/>
            </p:cNvSpPr>
            <p:nvPr/>
          </p:nvSpPr>
          <p:spPr bwMode="auto">
            <a:xfrm>
              <a:off x="2868" y="2748"/>
              <a:ext cx="276" cy="67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04910" name="Text Box 46"/>
          <p:cNvSpPr txBox="1">
            <a:spLocks noChangeArrowheads="1"/>
          </p:cNvSpPr>
          <p:nvPr/>
        </p:nvSpPr>
        <p:spPr bwMode="auto">
          <a:xfrm>
            <a:off x="3395664" y="6219826"/>
            <a:ext cx="5553075" cy="339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FF505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How many elements have non-zero frequency?</a:t>
            </a:r>
          </a:p>
        </p:txBody>
      </p:sp>
    </p:spTree>
    <p:extLst>
      <p:ext uri="{BB962C8B-B14F-4D97-AF65-F5344CB8AC3E}">
        <p14:creationId xmlns:p14="http://schemas.microsoft.com/office/powerpoint/2010/main" val="29350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302" name="Rectangle 38"/>
          <p:cNvSpPr>
            <a:spLocks noChangeArrowheads="1"/>
          </p:cNvSpPr>
          <p:nvPr/>
        </p:nvSpPr>
        <p:spPr bwMode="auto">
          <a:xfrm>
            <a:off x="8839201" y="4572001"/>
            <a:ext cx="481013" cy="6715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9301" name="Rectangle 37"/>
          <p:cNvSpPr>
            <a:spLocks noChangeArrowheads="1"/>
          </p:cNvSpPr>
          <p:nvPr/>
        </p:nvSpPr>
        <p:spPr bwMode="auto">
          <a:xfrm>
            <a:off x="6638926" y="4572001"/>
            <a:ext cx="1514475" cy="6715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9300" name="Rectangle 36"/>
          <p:cNvSpPr>
            <a:spLocks noChangeArrowheads="1"/>
          </p:cNvSpPr>
          <p:nvPr/>
        </p:nvSpPr>
        <p:spPr bwMode="auto">
          <a:xfrm>
            <a:off x="3276600" y="4572001"/>
            <a:ext cx="1512888" cy="6715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An Old Chestnut: Majority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7848600" cy="2438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sequence of N items. </a:t>
            </a:r>
          </a:p>
          <a:p>
            <a:r>
              <a:rPr lang="en-US" altLang="zh-TW" strike="sngStrike" dirty="0" smtClean="0">
                <a:ea typeface="新細明體" panose="02020500000000000000" pitchFamily="18" charset="-120"/>
              </a:rPr>
              <a:t>You have constant memory.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In </a:t>
            </a:r>
            <a:r>
              <a:rPr lang="en-US" altLang="zh-TW" dirty="0">
                <a:ea typeface="新細明體" panose="02020500000000000000" pitchFamily="18" charset="-120"/>
              </a:rPr>
              <a:t>one pass, decide if some item is in majority (occurs &gt; N/2 times)?</a:t>
            </a:r>
          </a:p>
        </p:txBody>
      </p:sp>
      <p:sp>
        <p:nvSpPr>
          <p:cNvPr id="779268" name="Line 4"/>
          <p:cNvSpPr>
            <a:spLocks noChangeShapeType="1"/>
          </p:cNvSpPr>
          <p:nvPr/>
        </p:nvSpPr>
        <p:spPr bwMode="auto">
          <a:xfrm>
            <a:off x="2819400" y="4724400"/>
            <a:ext cx="0" cy="3952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779269" name="Line 5"/>
          <p:cNvSpPr>
            <a:spLocks noChangeShapeType="1"/>
          </p:cNvSpPr>
          <p:nvPr/>
        </p:nvSpPr>
        <p:spPr bwMode="auto">
          <a:xfrm>
            <a:off x="2819400" y="4724400"/>
            <a:ext cx="996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/>
          </a:p>
        </p:txBody>
      </p:sp>
      <p:grpSp>
        <p:nvGrpSpPr>
          <p:cNvPr id="779270" name="Group 6"/>
          <p:cNvGrpSpPr>
            <a:grpSpLocks/>
          </p:cNvGrpSpPr>
          <p:nvPr/>
        </p:nvGrpSpPr>
        <p:grpSpPr bwMode="auto">
          <a:xfrm>
            <a:off x="2743200" y="4724400"/>
            <a:ext cx="7391400" cy="395288"/>
            <a:chOff x="768" y="2976"/>
            <a:chExt cx="4656" cy="249"/>
          </a:xfrm>
        </p:grpSpPr>
        <p:sp>
          <p:nvSpPr>
            <p:cNvPr id="779271" name="Rectangle 7"/>
            <p:cNvSpPr>
              <a:spLocks noChangeArrowheads="1"/>
            </p:cNvSpPr>
            <p:nvPr/>
          </p:nvSpPr>
          <p:spPr bwMode="auto">
            <a:xfrm>
              <a:off x="4598" y="2976"/>
              <a:ext cx="34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779272" name="Rectangle 8"/>
            <p:cNvSpPr>
              <a:spLocks noChangeArrowheads="1"/>
            </p:cNvSpPr>
            <p:nvPr/>
          </p:nvSpPr>
          <p:spPr bwMode="auto">
            <a:xfrm>
              <a:off x="4248" y="2976"/>
              <a:ext cx="35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779273" name="Rectangle 9"/>
            <p:cNvSpPr>
              <a:spLocks noChangeArrowheads="1"/>
            </p:cNvSpPr>
            <p:nvPr/>
          </p:nvSpPr>
          <p:spPr bwMode="auto">
            <a:xfrm>
              <a:off x="3902" y="2976"/>
              <a:ext cx="34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779274" name="Rectangle 10"/>
            <p:cNvSpPr>
              <a:spLocks noChangeArrowheads="1"/>
            </p:cNvSpPr>
            <p:nvPr/>
          </p:nvSpPr>
          <p:spPr bwMode="auto">
            <a:xfrm>
              <a:off x="3553" y="2976"/>
              <a:ext cx="34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779275" name="Rectangle 11"/>
            <p:cNvSpPr>
              <a:spLocks noChangeArrowheads="1"/>
            </p:cNvSpPr>
            <p:nvPr/>
          </p:nvSpPr>
          <p:spPr bwMode="auto">
            <a:xfrm>
              <a:off x="3207" y="2976"/>
              <a:ext cx="34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779276" name="Rectangle 12"/>
            <p:cNvSpPr>
              <a:spLocks noChangeArrowheads="1"/>
            </p:cNvSpPr>
            <p:nvPr/>
          </p:nvSpPr>
          <p:spPr bwMode="auto">
            <a:xfrm>
              <a:off x="2857" y="2976"/>
              <a:ext cx="35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779277" name="Rectangle 13"/>
            <p:cNvSpPr>
              <a:spLocks noChangeArrowheads="1"/>
            </p:cNvSpPr>
            <p:nvPr/>
          </p:nvSpPr>
          <p:spPr bwMode="auto">
            <a:xfrm>
              <a:off x="2510" y="2976"/>
              <a:ext cx="34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779278" name="Rectangle 14"/>
            <p:cNvSpPr>
              <a:spLocks noChangeArrowheads="1"/>
            </p:cNvSpPr>
            <p:nvPr/>
          </p:nvSpPr>
          <p:spPr bwMode="auto">
            <a:xfrm>
              <a:off x="2163" y="2976"/>
              <a:ext cx="34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779279" name="Rectangle 15"/>
            <p:cNvSpPr>
              <a:spLocks noChangeArrowheads="1"/>
            </p:cNvSpPr>
            <p:nvPr/>
          </p:nvSpPr>
          <p:spPr bwMode="auto">
            <a:xfrm>
              <a:off x="1815" y="2976"/>
              <a:ext cx="3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779280" name="Rectangle 16"/>
            <p:cNvSpPr>
              <a:spLocks noChangeArrowheads="1"/>
            </p:cNvSpPr>
            <p:nvPr/>
          </p:nvSpPr>
          <p:spPr bwMode="auto">
            <a:xfrm>
              <a:off x="1467" y="2976"/>
              <a:ext cx="3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779281" name="Rectangle 17"/>
            <p:cNvSpPr>
              <a:spLocks noChangeArrowheads="1"/>
            </p:cNvSpPr>
            <p:nvPr/>
          </p:nvSpPr>
          <p:spPr bwMode="auto">
            <a:xfrm>
              <a:off x="1120" y="2976"/>
              <a:ext cx="34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779282" name="Rectangle 18"/>
            <p:cNvSpPr>
              <a:spLocks noChangeArrowheads="1"/>
            </p:cNvSpPr>
            <p:nvPr/>
          </p:nvSpPr>
          <p:spPr bwMode="auto">
            <a:xfrm>
              <a:off x="772" y="2976"/>
              <a:ext cx="3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 eaLnBrk="0" hangingPunct="0">
                <a:lnSpc>
                  <a:spcPct val="95000"/>
                </a:lnSpc>
                <a:spcBef>
                  <a:spcPct val="50000"/>
                </a:spcBef>
                <a:buClr>
                  <a:schemeClr val="tx1"/>
                </a:buClr>
                <a:buFont typeface="Symbol" panose="05050102010706020507" pitchFamily="18" charset="2"/>
                <a:buChar char="·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344488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671513" algn="l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0239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tx1"/>
                </a:buClr>
                <a:buChar char="–"/>
                <a:defRPr sz="1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341438" algn="l" eaLnBrk="0" hangingPunct="0">
                <a:lnSpc>
                  <a:spcPct val="94000"/>
                </a:lnSpc>
                <a:spcBef>
                  <a:spcPct val="15000"/>
                </a:spcBef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986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558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130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170238" eaLnBrk="0" fontAlgn="base" hangingPunct="0">
                <a:lnSpc>
                  <a:spcPct val="94000"/>
                </a:lnSpc>
                <a:spcBef>
                  <a:spcPct val="15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Symbol" panose="05050102010706020507" pitchFamily="18" charset="2"/>
                <a:buNone/>
              </a:pPr>
              <a:r>
                <a:rPr lang="en-US" altLang="zh-TW" sz="13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779283" name="Line 19"/>
            <p:cNvSpPr>
              <a:spLocks noChangeShapeType="1"/>
            </p:cNvSpPr>
            <p:nvPr/>
          </p:nvSpPr>
          <p:spPr bwMode="auto">
            <a:xfrm>
              <a:off x="1120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84" name="Line 20"/>
            <p:cNvSpPr>
              <a:spLocks noChangeShapeType="1"/>
            </p:cNvSpPr>
            <p:nvPr/>
          </p:nvSpPr>
          <p:spPr bwMode="auto">
            <a:xfrm>
              <a:off x="1467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85" name="Line 21"/>
            <p:cNvSpPr>
              <a:spLocks noChangeShapeType="1"/>
            </p:cNvSpPr>
            <p:nvPr/>
          </p:nvSpPr>
          <p:spPr bwMode="auto">
            <a:xfrm>
              <a:off x="1815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86" name="Line 22"/>
            <p:cNvSpPr>
              <a:spLocks noChangeShapeType="1"/>
            </p:cNvSpPr>
            <p:nvPr/>
          </p:nvSpPr>
          <p:spPr bwMode="auto">
            <a:xfrm>
              <a:off x="2163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87" name="Line 23"/>
            <p:cNvSpPr>
              <a:spLocks noChangeShapeType="1"/>
            </p:cNvSpPr>
            <p:nvPr/>
          </p:nvSpPr>
          <p:spPr bwMode="auto">
            <a:xfrm>
              <a:off x="2510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88" name="Line 24"/>
            <p:cNvSpPr>
              <a:spLocks noChangeShapeType="1"/>
            </p:cNvSpPr>
            <p:nvPr/>
          </p:nvSpPr>
          <p:spPr bwMode="auto">
            <a:xfrm>
              <a:off x="2857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89" name="Line 25"/>
            <p:cNvSpPr>
              <a:spLocks noChangeShapeType="1"/>
            </p:cNvSpPr>
            <p:nvPr/>
          </p:nvSpPr>
          <p:spPr bwMode="auto">
            <a:xfrm>
              <a:off x="3207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90" name="Line 26"/>
            <p:cNvSpPr>
              <a:spLocks noChangeShapeType="1"/>
            </p:cNvSpPr>
            <p:nvPr/>
          </p:nvSpPr>
          <p:spPr bwMode="auto">
            <a:xfrm>
              <a:off x="3553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91" name="Line 27"/>
            <p:cNvSpPr>
              <a:spLocks noChangeShapeType="1"/>
            </p:cNvSpPr>
            <p:nvPr/>
          </p:nvSpPr>
          <p:spPr bwMode="auto">
            <a:xfrm>
              <a:off x="3902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92" name="Line 28"/>
            <p:cNvSpPr>
              <a:spLocks noChangeShapeType="1"/>
            </p:cNvSpPr>
            <p:nvPr/>
          </p:nvSpPr>
          <p:spPr bwMode="auto">
            <a:xfrm>
              <a:off x="4248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93" name="Line 29"/>
            <p:cNvSpPr>
              <a:spLocks noChangeShapeType="1"/>
            </p:cNvSpPr>
            <p:nvPr/>
          </p:nvSpPr>
          <p:spPr bwMode="auto">
            <a:xfrm>
              <a:off x="4598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94" name="Line 30"/>
            <p:cNvSpPr>
              <a:spLocks noChangeShapeType="1"/>
            </p:cNvSpPr>
            <p:nvPr/>
          </p:nvSpPr>
          <p:spPr bwMode="auto">
            <a:xfrm>
              <a:off x="772" y="2976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95" name="Line 31"/>
            <p:cNvSpPr>
              <a:spLocks noChangeShapeType="1"/>
            </p:cNvSpPr>
            <p:nvPr/>
          </p:nvSpPr>
          <p:spPr bwMode="auto">
            <a:xfrm>
              <a:off x="768" y="2976"/>
              <a:ext cx="41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96" name="Line 32"/>
            <p:cNvSpPr>
              <a:spLocks noChangeShapeType="1"/>
            </p:cNvSpPr>
            <p:nvPr/>
          </p:nvSpPr>
          <p:spPr bwMode="auto">
            <a:xfrm>
              <a:off x="768" y="3216"/>
              <a:ext cx="41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79297" name="Text Box 33"/>
            <p:cNvSpPr txBox="1">
              <a:spLocks noChangeArrowheads="1"/>
            </p:cNvSpPr>
            <p:nvPr/>
          </p:nvSpPr>
          <p:spPr bwMode="auto">
            <a:xfrm>
              <a:off x="4944" y="2976"/>
              <a:ext cx="48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AU" altLang="zh-TW">
                <a:latin typeface="Arial" panose="020B0604020202020204" pitchFamily="34" charset="0"/>
              </a:endParaRPr>
            </a:p>
          </p:txBody>
        </p:sp>
        <p:sp>
          <p:nvSpPr>
            <p:cNvPr id="779298" name="Line 34"/>
            <p:cNvSpPr>
              <a:spLocks noChangeShapeType="1"/>
            </p:cNvSpPr>
            <p:nvPr/>
          </p:nvSpPr>
          <p:spPr bwMode="auto">
            <a:xfrm>
              <a:off x="4944" y="297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</p:grpSp>
      <p:sp>
        <p:nvSpPr>
          <p:cNvPr id="779303" name="Text Box 39"/>
          <p:cNvSpPr txBox="1">
            <a:spLocks noChangeArrowheads="1"/>
          </p:cNvSpPr>
          <p:nvPr/>
        </p:nvSpPr>
        <p:spPr bwMode="auto">
          <a:xfrm>
            <a:off x="3429000" y="539273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N = 12; item 9 is majority </a:t>
            </a:r>
          </a:p>
        </p:txBody>
      </p:sp>
      <p:sp>
        <p:nvSpPr>
          <p:cNvPr id="779304" name="Rectangle 40"/>
          <p:cNvSpPr>
            <a:spLocks noChangeArrowheads="1"/>
          </p:cNvSpPr>
          <p:nvPr/>
        </p:nvSpPr>
        <p:spPr bwMode="auto">
          <a:xfrm>
            <a:off x="5943600" y="55626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AU" altLang="zh-TW">
              <a:latin typeface="Arial" panose="020B0604020202020204" pitchFamily="34" charset="0"/>
            </a:endParaRPr>
          </a:p>
        </p:txBody>
      </p:sp>
      <p:sp>
        <p:nvSpPr>
          <p:cNvPr id="779305" name="Rectangle 41"/>
          <p:cNvSpPr>
            <a:spLocks noChangeArrowheads="1"/>
          </p:cNvSpPr>
          <p:nvPr/>
        </p:nvSpPr>
        <p:spPr bwMode="auto">
          <a:xfrm>
            <a:off x="3276600" y="5334001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AU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1500</Words>
  <Application>Microsoft Office PowerPoint</Application>
  <PresentationFormat>寬螢幕</PresentationFormat>
  <Paragraphs>254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Cambria Math</vt:lpstr>
      <vt:lpstr>Comic Sans MS</vt:lpstr>
      <vt:lpstr>Symbol</vt:lpstr>
      <vt:lpstr>Times New Roman</vt:lpstr>
      <vt:lpstr>Verdana</vt:lpstr>
      <vt:lpstr>Wingdings</vt:lpstr>
      <vt:lpstr>Office 佈景主題</vt:lpstr>
      <vt:lpstr>Study Group</vt:lpstr>
      <vt:lpstr>Agenda</vt:lpstr>
      <vt:lpstr>Streaming Model (1/3)</vt:lpstr>
      <vt:lpstr>PowerPoint 簡報</vt:lpstr>
      <vt:lpstr>Streaming Model (3/3)</vt:lpstr>
      <vt:lpstr>Example 1 - Min</vt:lpstr>
      <vt:lpstr>PowerPoint 簡報</vt:lpstr>
      <vt:lpstr>Frequency Related Problems</vt:lpstr>
      <vt:lpstr>An Old Chestnut: Majority</vt:lpstr>
      <vt:lpstr>Misra-Gries Algorithm (‘82)</vt:lpstr>
      <vt:lpstr>A generalization: Frequent Items (Karp 03) </vt:lpstr>
      <vt:lpstr>Problem of False Positives</vt:lpstr>
      <vt:lpstr>Approximation Guarantees</vt:lpstr>
      <vt:lpstr>The Union Bound</vt:lpstr>
      <vt:lpstr>Coloring Hypergraphs</vt:lpstr>
      <vt:lpstr>Coloring Hypergraphs</vt:lpstr>
      <vt:lpstr>Coloring Hypergraphs</vt:lpstr>
      <vt:lpstr>Objectives</vt:lpstr>
      <vt:lpstr>Lovasz Local Lemma</vt:lpstr>
      <vt:lpstr>Lovasz Local Lemma (2)</vt:lpstr>
      <vt:lpstr>Dependency Graph</vt:lpstr>
      <vt:lpstr>Dependency Graph (2) Test your understanding:</vt:lpstr>
      <vt:lpstr>Dependency Graph (3) Consider flipping a fair coin twice.</vt:lpstr>
      <vt:lpstr>Lovasz Local Lemma</vt:lpstr>
      <vt:lpstr>Coloring Hypergraphs (Revisited)</vt:lpstr>
      <vt:lpstr>Comparison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</dc:title>
  <dc:creator>Arsene</dc:creator>
  <cp:lastModifiedBy>Arsene</cp:lastModifiedBy>
  <cp:revision>13</cp:revision>
  <dcterms:created xsi:type="dcterms:W3CDTF">2018-03-07T12:09:58Z</dcterms:created>
  <dcterms:modified xsi:type="dcterms:W3CDTF">2018-03-08T05:11:26Z</dcterms:modified>
</cp:coreProperties>
</file>