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8" r:id="rId3"/>
    <p:sldId id="260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2" r:id="rId25"/>
    <p:sldId id="293" r:id="rId26"/>
    <p:sldId id="294" r:id="rId27"/>
    <p:sldId id="298" r:id="rId28"/>
    <p:sldId id="299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10" r:id="rId37"/>
    <p:sldId id="311" r:id="rId38"/>
    <p:sldId id="312" r:id="rId39"/>
    <p:sldId id="313" r:id="rId40"/>
    <p:sldId id="314" r:id="rId41"/>
    <p:sldId id="315" r:id="rId42"/>
    <p:sldId id="317" r:id="rId43"/>
  </p:sldIdLst>
  <p:sldSz cx="13004800" cy="9753600"/>
  <p:notesSz cx="13004800" cy="97536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>
      <p:cViewPr varScale="1">
        <p:scale>
          <a:sx n="85" d="100"/>
          <a:sy n="85" d="100"/>
        </p:scale>
        <p:origin x="1613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0900" y="838200"/>
            <a:ext cx="1130300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1545" y="4330700"/>
            <a:ext cx="6061709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634" y="2229662"/>
            <a:ext cx="11733530" cy="6642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56356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5355" algn="l"/>
                <a:tab pos="2975610" algn="l"/>
              </a:tabLst>
            </a:pPr>
            <a:r>
              <a:rPr lang="en-US" sz="5600" spc="-5" dirty="0" smtClean="0"/>
              <a:t>Agenda</a:t>
            </a:r>
            <a:endParaRPr sz="5600" dirty="0"/>
          </a:p>
        </p:txBody>
      </p:sp>
      <p:sp>
        <p:nvSpPr>
          <p:cNvPr id="3" name="object 3"/>
          <p:cNvSpPr txBox="1"/>
          <p:nvPr/>
        </p:nvSpPr>
        <p:spPr>
          <a:xfrm>
            <a:off x="927100" y="2006600"/>
            <a:ext cx="11562080" cy="2082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300" dirty="0" smtClean="0">
                <a:latin typeface="Times New Roman"/>
                <a:cs typeface="Times New Roman"/>
              </a:rPr>
              <a:t>Briefly review the Count-min sketch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300" dirty="0" smtClean="0">
                <a:latin typeface="Times New Roman"/>
                <a:cs typeface="Times New Roman"/>
              </a:rPr>
              <a:t>Count sketch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300" dirty="0" smtClean="0">
                <a:latin typeface="Times New Roman"/>
                <a:cs typeface="Times New Roman"/>
              </a:rPr>
              <a:t>Heavy Hitter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300" dirty="0" smtClean="0">
                <a:latin typeface="Times New Roman"/>
                <a:cs typeface="Times New Roman"/>
              </a:rPr>
              <a:t>Application in Computational Geometric</a:t>
            </a:r>
            <a:endParaRPr sz="33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0235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2311400"/>
            <a:ext cx="11434445" cy="146812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439"/>
              </a:spcBef>
            </a:pPr>
            <a:r>
              <a:rPr sz="3300" dirty="0">
                <a:latin typeface="Times New Roman"/>
                <a:cs typeface="Times New Roman"/>
              </a:rPr>
              <a:t>By </a:t>
            </a:r>
            <a:r>
              <a:rPr sz="3300" spc="-5" dirty="0">
                <a:latin typeface="Times New Roman"/>
                <a:cs typeface="Times New Roman"/>
              </a:rPr>
              <a:t>the Count-Min Sketch, </a:t>
            </a:r>
            <a:r>
              <a:rPr sz="3300" dirty="0">
                <a:latin typeface="Times New Roman"/>
                <a:cs typeface="Times New Roman"/>
              </a:rPr>
              <a:t>one </a:t>
            </a:r>
            <a:r>
              <a:rPr sz="3300" spc="-5" dirty="0">
                <a:latin typeface="Times New Roman"/>
                <a:cs typeface="Times New Roman"/>
              </a:rPr>
              <a:t>can </a:t>
            </a:r>
            <a:r>
              <a:rPr sz="3300" spc="-10" dirty="0">
                <a:solidFill>
                  <a:srgbClr val="FF2600"/>
                </a:solidFill>
                <a:latin typeface="Times New Roman"/>
                <a:cs typeface="Times New Roman"/>
              </a:rPr>
              <a:t>over-estimate </a:t>
            </a:r>
            <a:r>
              <a:rPr sz="3300" spc="-5" dirty="0">
                <a:latin typeface="Times New Roman"/>
                <a:cs typeface="Times New Roman"/>
              </a:rPr>
              <a:t>each f(k) to within  the additive error εn with probability at least </a:t>
            </a:r>
            <a:r>
              <a:rPr sz="3300" dirty="0">
                <a:latin typeface="Times New Roman"/>
                <a:cs typeface="Times New Roman"/>
              </a:rPr>
              <a:t>1-1/n</a:t>
            </a:r>
            <a:r>
              <a:rPr sz="3300" baseline="18939" dirty="0">
                <a:latin typeface="Times New Roman"/>
                <a:cs typeface="Times New Roman"/>
              </a:rPr>
              <a:t>Ω(1)</a:t>
            </a:r>
            <a:r>
              <a:rPr sz="3300" spc="-240" baseline="18939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using</a:t>
            </a:r>
            <a:endParaRPr sz="3300" dirty="0">
              <a:latin typeface="Times New Roman"/>
              <a:cs typeface="Times New Roman"/>
            </a:endParaRPr>
          </a:p>
          <a:p>
            <a:pPr marL="12700">
              <a:lnSpc>
                <a:spcPts val="3620"/>
              </a:lnSpc>
            </a:pPr>
            <a:r>
              <a:rPr sz="3300" spc="-5" dirty="0">
                <a:latin typeface="Times New Roman"/>
                <a:cs typeface="Times New Roman"/>
              </a:rPr>
              <a:t>O((1/ε) log </a:t>
            </a:r>
            <a:r>
              <a:rPr sz="3300" dirty="0" err="1" smtClean="0">
                <a:latin typeface="Times New Roman"/>
                <a:cs typeface="Times New Roman"/>
              </a:rPr>
              <a:t>nU</a:t>
            </a:r>
            <a:r>
              <a:rPr sz="3300" dirty="0" smtClean="0">
                <a:latin typeface="Times New Roman"/>
                <a:cs typeface="Times New Roman"/>
              </a:rPr>
              <a:t>) </a:t>
            </a:r>
            <a:r>
              <a:rPr sz="3300" spc="-5" dirty="0">
                <a:latin typeface="Times New Roman"/>
                <a:cs typeface="Times New Roman"/>
              </a:rPr>
              <a:t>space and O(n log </a:t>
            </a:r>
            <a:r>
              <a:rPr sz="3300" dirty="0">
                <a:latin typeface="Times New Roman"/>
                <a:cs typeface="Times New Roman"/>
              </a:rPr>
              <a:t>nU)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time.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18427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R</a:t>
            </a:r>
            <a:r>
              <a:rPr sz="5600" spc="-5" dirty="0"/>
              <a:t>e</a:t>
            </a:r>
            <a:r>
              <a:rPr sz="5600" dirty="0"/>
              <a:t>su</a:t>
            </a:r>
            <a:r>
              <a:rPr sz="5600" spc="-5" dirty="0"/>
              <a:t>l</a:t>
            </a:r>
            <a:r>
              <a:rPr sz="5600" dirty="0"/>
              <a:t>t</a:t>
            </a:r>
            <a:endParaRPr sz="5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dirty="0"/>
              <a:t>Count</a:t>
            </a:r>
            <a:r>
              <a:rPr spc="-85" dirty="0"/>
              <a:t> </a:t>
            </a:r>
            <a:r>
              <a:rPr spc="-5" dirty="0"/>
              <a:t>Sketch</a:t>
            </a:r>
          </a:p>
        </p:txBody>
      </p:sp>
    </p:spTree>
    <p:extLst>
      <p:ext uri="{BB962C8B-B14F-4D97-AF65-F5344CB8AC3E}">
        <p14:creationId xmlns:p14="http://schemas.microsoft.com/office/powerpoint/2010/main" val="291094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53384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Problem</a:t>
            </a:r>
            <a:r>
              <a:rPr sz="5600" spc="-55" dirty="0"/>
              <a:t> </a:t>
            </a:r>
            <a:r>
              <a:rPr sz="5600" spc="-5" dirty="0"/>
              <a:t>Defintion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966454" y="7631912"/>
            <a:ext cx="11072495" cy="1854200"/>
          </a:xfrm>
          <a:custGeom>
            <a:avLst/>
            <a:gdLst/>
            <a:ahLst/>
            <a:cxnLst/>
            <a:rect l="l" t="t" r="r" b="b"/>
            <a:pathLst>
              <a:path w="11072495" h="1854200">
                <a:moveTo>
                  <a:pt x="10226081" y="0"/>
                </a:moveTo>
                <a:lnTo>
                  <a:pt x="849569" y="0"/>
                </a:lnTo>
                <a:lnTo>
                  <a:pt x="657646" y="1119"/>
                </a:lnTo>
                <a:lnTo>
                  <a:pt x="604785" y="2652"/>
                </a:lnTo>
                <a:lnTo>
                  <a:pt x="556174" y="5181"/>
                </a:lnTo>
                <a:lnTo>
                  <a:pt x="511026" y="8953"/>
                </a:lnTo>
                <a:lnTo>
                  <a:pt x="468558" y="14218"/>
                </a:lnTo>
                <a:lnTo>
                  <a:pt x="427984" y="21223"/>
                </a:lnTo>
                <a:lnTo>
                  <a:pt x="388519" y="30219"/>
                </a:lnTo>
                <a:lnTo>
                  <a:pt x="349379" y="41452"/>
                </a:lnTo>
                <a:lnTo>
                  <a:pt x="302837" y="61022"/>
                </a:lnTo>
                <a:lnTo>
                  <a:pt x="258794" y="84836"/>
                </a:lnTo>
                <a:lnTo>
                  <a:pt x="217500" y="112645"/>
                </a:lnTo>
                <a:lnTo>
                  <a:pt x="179203" y="144199"/>
                </a:lnTo>
                <a:lnTo>
                  <a:pt x="144153" y="179249"/>
                </a:lnTo>
                <a:lnTo>
                  <a:pt x="112600" y="217546"/>
                </a:lnTo>
                <a:lnTo>
                  <a:pt x="84792" y="258841"/>
                </a:lnTo>
                <a:lnTo>
                  <a:pt x="60978" y="302884"/>
                </a:lnTo>
                <a:lnTo>
                  <a:pt x="41408" y="349427"/>
                </a:lnTo>
                <a:lnTo>
                  <a:pt x="30174" y="388564"/>
                </a:lnTo>
                <a:lnTo>
                  <a:pt x="21175" y="428027"/>
                </a:lnTo>
                <a:lnTo>
                  <a:pt x="14163" y="468600"/>
                </a:lnTo>
                <a:lnTo>
                  <a:pt x="8891" y="511068"/>
                </a:lnTo>
                <a:lnTo>
                  <a:pt x="5139" y="555747"/>
                </a:lnTo>
                <a:lnTo>
                  <a:pt x="2611" y="604017"/>
                </a:lnTo>
                <a:lnTo>
                  <a:pt x="1077" y="656402"/>
                </a:lnTo>
                <a:lnTo>
                  <a:pt x="290" y="713662"/>
                </a:lnTo>
                <a:lnTo>
                  <a:pt x="0" y="776560"/>
                </a:lnTo>
                <a:lnTo>
                  <a:pt x="12" y="1077312"/>
                </a:lnTo>
                <a:lnTo>
                  <a:pt x="290" y="1138284"/>
                </a:lnTo>
                <a:lnTo>
                  <a:pt x="1077" y="1196178"/>
                </a:lnTo>
                <a:lnTo>
                  <a:pt x="2611" y="1249039"/>
                </a:lnTo>
                <a:lnTo>
                  <a:pt x="5139" y="1297652"/>
                </a:lnTo>
                <a:lnTo>
                  <a:pt x="8941" y="1343040"/>
                </a:lnTo>
                <a:lnTo>
                  <a:pt x="14193" y="1385370"/>
                </a:lnTo>
                <a:lnTo>
                  <a:pt x="21187" y="1425872"/>
                </a:lnTo>
                <a:lnTo>
                  <a:pt x="30176" y="1465310"/>
                </a:lnTo>
                <a:lnTo>
                  <a:pt x="41408" y="1504445"/>
                </a:lnTo>
                <a:lnTo>
                  <a:pt x="60978" y="1550988"/>
                </a:lnTo>
                <a:lnTo>
                  <a:pt x="84792" y="1595032"/>
                </a:lnTo>
                <a:lnTo>
                  <a:pt x="112600" y="1636326"/>
                </a:lnTo>
                <a:lnTo>
                  <a:pt x="144153" y="1674623"/>
                </a:lnTo>
                <a:lnTo>
                  <a:pt x="179203" y="1709673"/>
                </a:lnTo>
                <a:lnTo>
                  <a:pt x="217500" y="1741227"/>
                </a:lnTo>
                <a:lnTo>
                  <a:pt x="258794" y="1769035"/>
                </a:lnTo>
                <a:lnTo>
                  <a:pt x="302837" y="1792848"/>
                </a:lnTo>
                <a:lnTo>
                  <a:pt x="349379" y="1812418"/>
                </a:lnTo>
                <a:lnTo>
                  <a:pt x="388516" y="1823651"/>
                </a:lnTo>
                <a:lnTo>
                  <a:pt x="427954" y="1832646"/>
                </a:lnTo>
                <a:lnTo>
                  <a:pt x="468456" y="1839651"/>
                </a:lnTo>
                <a:lnTo>
                  <a:pt x="510786" y="1844916"/>
                </a:lnTo>
                <a:lnTo>
                  <a:pt x="555704" y="1848688"/>
                </a:lnTo>
                <a:lnTo>
                  <a:pt x="603973" y="1851216"/>
                </a:lnTo>
                <a:lnTo>
                  <a:pt x="656356" y="1852750"/>
                </a:lnTo>
                <a:lnTo>
                  <a:pt x="713615" y="1853538"/>
                </a:lnTo>
                <a:lnTo>
                  <a:pt x="845810" y="1853869"/>
                </a:lnTo>
                <a:lnTo>
                  <a:pt x="10222321" y="1853869"/>
                </a:lnTo>
                <a:lnTo>
                  <a:pt x="10356351" y="1853538"/>
                </a:lnTo>
                <a:lnTo>
                  <a:pt x="10414245" y="1852750"/>
                </a:lnTo>
                <a:lnTo>
                  <a:pt x="10467105" y="1851216"/>
                </a:lnTo>
                <a:lnTo>
                  <a:pt x="10515717" y="1848688"/>
                </a:lnTo>
                <a:lnTo>
                  <a:pt x="10560864" y="1844916"/>
                </a:lnTo>
                <a:lnTo>
                  <a:pt x="10603333" y="1839651"/>
                </a:lnTo>
                <a:lnTo>
                  <a:pt x="10643907" y="1832646"/>
                </a:lnTo>
                <a:lnTo>
                  <a:pt x="10683371" y="1823651"/>
                </a:lnTo>
                <a:lnTo>
                  <a:pt x="10722511" y="1812418"/>
                </a:lnTo>
                <a:lnTo>
                  <a:pt x="10769054" y="1792848"/>
                </a:lnTo>
                <a:lnTo>
                  <a:pt x="10813097" y="1769035"/>
                </a:lnTo>
                <a:lnTo>
                  <a:pt x="10854392" y="1741227"/>
                </a:lnTo>
                <a:lnTo>
                  <a:pt x="10892690" y="1709673"/>
                </a:lnTo>
                <a:lnTo>
                  <a:pt x="10927740" y="1674623"/>
                </a:lnTo>
                <a:lnTo>
                  <a:pt x="10959293" y="1636326"/>
                </a:lnTo>
                <a:lnTo>
                  <a:pt x="10987102" y="1595032"/>
                </a:lnTo>
                <a:lnTo>
                  <a:pt x="11010916" y="1550988"/>
                </a:lnTo>
                <a:lnTo>
                  <a:pt x="11030486" y="1504445"/>
                </a:lnTo>
                <a:lnTo>
                  <a:pt x="11041717" y="1465306"/>
                </a:lnTo>
                <a:lnTo>
                  <a:pt x="11050714" y="1425842"/>
                </a:lnTo>
                <a:lnTo>
                  <a:pt x="11057725" y="1385268"/>
                </a:lnTo>
                <a:lnTo>
                  <a:pt x="11062995" y="1342800"/>
                </a:lnTo>
                <a:lnTo>
                  <a:pt x="11066746" y="1298122"/>
                </a:lnTo>
                <a:lnTo>
                  <a:pt x="11069274" y="1249852"/>
                </a:lnTo>
                <a:lnTo>
                  <a:pt x="11070807" y="1197468"/>
                </a:lnTo>
                <a:lnTo>
                  <a:pt x="11071594" y="1140209"/>
                </a:lnTo>
                <a:lnTo>
                  <a:pt x="11071885" y="1077312"/>
                </a:lnTo>
                <a:lnTo>
                  <a:pt x="11071872" y="776560"/>
                </a:lnTo>
                <a:lnTo>
                  <a:pt x="11071594" y="715586"/>
                </a:lnTo>
                <a:lnTo>
                  <a:pt x="11070807" y="657691"/>
                </a:lnTo>
                <a:lnTo>
                  <a:pt x="11069274" y="604829"/>
                </a:lnTo>
                <a:lnTo>
                  <a:pt x="11066746" y="556217"/>
                </a:lnTo>
                <a:lnTo>
                  <a:pt x="11062945" y="510828"/>
                </a:lnTo>
                <a:lnTo>
                  <a:pt x="11057695" y="468499"/>
                </a:lnTo>
                <a:lnTo>
                  <a:pt x="11050702" y="427997"/>
                </a:lnTo>
                <a:lnTo>
                  <a:pt x="11041715" y="388560"/>
                </a:lnTo>
                <a:lnTo>
                  <a:pt x="11030486" y="349427"/>
                </a:lnTo>
                <a:lnTo>
                  <a:pt x="11010916" y="302884"/>
                </a:lnTo>
                <a:lnTo>
                  <a:pt x="10987102" y="258841"/>
                </a:lnTo>
                <a:lnTo>
                  <a:pt x="10959293" y="217546"/>
                </a:lnTo>
                <a:lnTo>
                  <a:pt x="10927740" y="179249"/>
                </a:lnTo>
                <a:lnTo>
                  <a:pt x="10892690" y="144199"/>
                </a:lnTo>
                <a:lnTo>
                  <a:pt x="10854392" y="112645"/>
                </a:lnTo>
                <a:lnTo>
                  <a:pt x="10813097" y="84836"/>
                </a:lnTo>
                <a:lnTo>
                  <a:pt x="10769054" y="61022"/>
                </a:lnTo>
                <a:lnTo>
                  <a:pt x="10722511" y="41452"/>
                </a:lnTo>
                <a:lnTo>
                  <a:pt x="10683375" y="30219"/>
                </a:lnTo>
                <a:lnTo>
                  <a:pt x="10643937" y="21223"/>
                </a:lnTo>
                <a:lnTo>
                  <a:pt x="10603434" y="14218"/>
                </a:lnTo>
                <a:lnTo>
                  <a:pt x="10561105" y="8953"/>
                </a:lnTo>
                <a:lnTo>
                  <a:pt x="10516187" y="5181"/>
                </a:lnTo>
                <a:lnTo>
                  <a:pt x="10467917" y="2652"/>
                </a:lnTo>
                <a:lnTo>
                  <a:pt x="10415534" y="1119"/>
                </a:lnTo>
                <a:lnTo>
                  <a:pt x="10226081" y="0"/>
                </a:lnTo>
                <a:close/>
              </a:path>
            </a:pathLst>
          </a:custGeom>
          <a:solidFill>
            <a:srgbClr val="FFFC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6412" y="7631912"/>
            <a:ext cx="11072495" cy="1854200"/>
          </a:xfrm>
          <a:custGeom>
            <a:avLst/>
            <a:gdLst/>
            <a:ahLst/>
            <a:cxnLst/>
            <a:rect l="l" t="t" r="r" b="b"/>
            <a:pathLst>
              <a:path w="11072495" h="1854200">
                <a:moveTo>
                  <a:pt x="845854" y="0"/>
                </a:moveTo>
                <a:lnTo>
                  <a:pt x="10226116" y="0"/>
                </a:lnTo>
                <a:lnTo>
                  <a:pt x="10295414" y="41"/>
                </a:lnTo>
                <a:lnTo>
                  <a:pt x="10358312" y="331"/>
                </a:lnTo>
                <a:lnTo>
                  <a:pt x="10415572" y="1119"/>
                </a:lnTo>
                <a:lnTo>
                  <a:pt x="10467956" y="2652"/>
                </a:lnTo>
                <a:lnTo>
                  <a:pt x="10516227" y="5181"/>
                </a:lnTo>
                <a:lnTo>
                  <a:pt x="10561145" y="8953"/>
                </a:lnTo>
                <a:lnTo>
                  <a:pt x="10603475" y="14217"/>
                </a:lnTo>
                <a:lnTo>
                  <a:pt x="10643977" y="21222"/>
                </a:lnTo>
                <a:lnTo>
                  <a:pt x="10683413" y="30217"/>
                </a:lnTo>
                <a:lnTo>
                  <a:pt x="10722546" y="41450"/>
                </a:lnTo>
                <a:lnTo>
                  <a:pt x="10769089" y="61020"/>
                </a:lnTo>
                <a:lnTo>
                  <a:pt x="10813133" y="84834"/>
                </a:lnTo>
                <a:lnTo>
                  <a:pt x="10854428" y="112642"/>
                </a:lnTo>
                <a:lnTo>
                  <a:pt x="10892725" y="144195"/>
                </a:lnTo>
                <a:lnTo>
                  <a:pt x="10927775" y="179245"/>
                </a:lnTo>
                <a:lnTo>
                  <a:pt x="10959329" y="217542"/>
                </a:lnTo>
                <a:lnTo>
                  <a:pt x="10987137" y="258837"/>
                </a:lnTo>
                <a:lnTo>
                  <a:pt x="11010951" y="302880"/>
                </a:lnTo>
                <a:lnTo>
                  <a:pt x="11030521" y="349423"/>
                </a:lnTo>
                <a:lnTo>
                  <a:pt x="11041755" y="388562"/>
                </a:lnTo>
                <a:lnTo>
                  <a:pt x="11050750" y="428027"/>
                </a:lnTo>
                <a:lnTo>
                  <a:pt x="11057755" y="468600"/>
                </a:lnTo>
                <a:lnTo>
                  <a:pt x="11063020" y="511069"/>
                </a:lnTo>
                <a:lnTo>
                  <a:pt x="11066792" y="556217"/>
                </a:lnTo>
                <a:lnTo>
                  <a:pt x="11069321" y="604829"/>
                </a:lnTo>
                <a:lnTo>
                  <a:pt x="11070855" y="657690"/>
                </a:lnTo>
                <a:lnTo>
                  <a:pt x="11071642" y="715585"/>
                </a:lnTo>
                <a:lnTo>
                  <a:pt x="11071932" y="779298"/>
                </a:lnTo>
                <a:lnTo>
                  <a:pt x="11071974" y="849614"/>
                </a:lnTo>
                <a:lnTo>
                  <a:pt x="11071974" y="1008015"/>
                </a:lnTo>
                <a:lnTo>
                  <a:pt x="11071932" y="1077313"/>
                </a:lnTo>
                <a:lnTo>
                  <a:pt x="11071642" y="1140210"/>
                </a:lnTo>
                <a:lnTo>
                  <a:pt x="11070855" y="1197470"/>
                </a:lnTo>
                <a:lnTo>
                  <a:pt x="11069321" y="1249853"/>
                </a:lnTo>
                <a:lnTo>
                  <a:pt x="11066792" y="1298123"/>
                </a:lnTo>
                <a:lnTo>
                  <a:pt x="11063020" y="1343042"/>
                </a:lnTo>
                <a:lnTo>
                  <a:pt x="11057755" y="1385371"/>
                </a:lnTo>
                <a:lnTo>
                  <a:pt x="11050750" y="1425872"/>
                </a:lnTo>
                <a:lnTo>
                  <a:pt x="11041755" y="1465309"/>
                </a:lnTo>
                <a:lnTo>
                  <a:pt x="11030521" y="1504442"/>
                </a:lnTo>
                <a:lnTo>
                  <a:pt x="11010951" y="1550985"/>
                </a:lnTo>
                <a:lnTo>
                  <a:pt x="10987137" y="1595028"/>
                </a:lnTo>
                <a:lnTo>
                  <a:pt x="10959329" y="1636323"/>
                </a:lnTo>
                <a:lnTo>
                  <a:pt x="10927775" y="1674620"/>
                </a:lnTo>
                <a:lnTo>
                  <a:pt x="10892725" y="1709670"/>
                </a:lnTo>
                <a:lnTo>
                  <a:pt x="10854428" y="1741224"/>
                </a:lnTo>
                <a:lnTo>
                  <a:pt x="10813133" y="1769033"/>
                </a:lnTo>
                <a:lnTo>
                  <a:pt x="10769089" y="1792846"/>
                </a:lnTo>
                <a:lnTo>
                  <a:pt x="10722546" y="1812417"/>
                </a:lnTo>
                <a:lnTo>
                  <a:pt x="10683409" y="1823650"/>
                </a:lnTo>
                <a:lnTo>
                  <a:pt x="10643947" y="1832645"/>
                </a:lnTo>
                <a:lnTo>
                  <a:pt x="10603373" y="1839651"/>
                </a:lnTo>
                <a:lnTo>
                  <a:pt x="10560905" y="1844915"/>
                </a:lnTo>
                <a:lnTo>
                  <a:pt x="10515757" y="1848688"/>
                </a:lnTo>
                <a:lnTo>
                  <a:pt x="10467144" y="1851216"/>
                </a:lnTo>
                <a:lnTo>
                  <a:pt x="10414282" y="1852750"/>
                </a:lnTo>
                <a:lnTo>
                  <a:pt x="10356387" y="1853538"/>
                </a:lnTo>
                <a:lnTo>
                  <a:pt x="10292673" y="1853828"/>
                </a:lnTo>
                <a:lnTo>
                  <a:pt x="10222357" y="1853869"/>
                </a:lnTo>
                <a:lnTo>
                  <a:pt x="845854" y="1853869"/>
                </a:lnTo>
                <a:lnTo>
                  <a:pt x="776556" y="1853828"/>
                </a:lnTo>
                <a:lnTo>
                  <a:pt x="713659" y="1853538"/>
                </a:lnTo>
                <a:lnTo>
                  <a:pt x="656400" y="1852750"/>
                </a:lnTo>
                <a:lnTo>
                  <a:pt x="604017" y="1851216"/>
                </a:lnTo>
                <a:lnTo>
                  <a:pt x="555747" y="1848688"/>
                </a:lnTo>
                <a:lnTo>
                  <a:pt x="510828" y="1844915"/>
                </a:lnTo>
                <a:lnTo>
                  <a:pt x="468499" y="1839651"/>
                </a:lnTo>
                <a:lnTo>
                  <a:pt x="427996" y="1832645"/>
                </a:lnTo>
                <a:lnTo>
                  <a:pt x="388559" y="1823650"/>
                </a:lnTo>
                <a:lnTo>
                  <a:pt x="349423" y="1812417"/>
                </a:lnTo>
                <a:lnTo>
                  <a:pt x="302880" y="1792846"/>
                </a:lnTo>
                <a:lnTo>
                  <a:pt x="258837" y="1769033"/>
                </a:lnTo>
                <a:lnTo>
                  <a:pt x="217542" y="1741224"/>
                </a:lnTo>
                <a:lnTo>
                  <a:pt x="179245" y="1709670"/>
                </a:lnTo>
                <a:lnTo>
                  <a:pt x="144195" y="1674620"/>
                </a:lnTo>
                <a:lnTo>
                  <a:pt x="112642" y="1636323"/>
                </a:lnTo>
                <a:lnTo>
                  <a:pt x="84834" y="1595028"/>
                </a:lnTo>
                <a:lnTo>
                  <a:pt x="61020" y="1550985"/>
                </a:lnTo>
                <a:lnTo>
                  <a:pt x="41450" y="1504442"/>
                </a:lnTo>
                <a:lnTo>
                  <a:pt x="30217" y="1465305"/>
                </a:lnTo>
                <a:lnTo>
                  <a:pt x="21222" y="1425842"/>
                </a:lnTo>
                <a:lnTo>
                  <a:pt x="14217" y="1385269"/>
                </a:lnTo>
                <a:lnTo>
                  <a:pt x="8953" y="1342801"/>
                </a:lnTo>
                <a:lnTo>
                  <a:pt x="5181" y="1297653"/>
                </a:lnTo>
                <a:lnTo>
                  <a:pt x="2652" y="1249041"/>
                </a:lnTo>
                <a:lnTo>
                  <a:pt x="1119" y="1196180"/>
                </a:lnTo>
                <a:lnTo>
                  <a:pt x="331" y="1138285"/>
                </a:lnTo>
                <a:lnTo>
                  <a:pt x="41" y="1074571"/>
                </a:lnTo>
                <a:lnTo>
                  <a:pt x="0" y="1004255"/>
                </a:lnTo>
                <a:lnTo>
                  <a:pt x="0" y="845854"/>
                </a:lnTo>
                <a:lnTo>
                  <a:pt x="41" y="776556"/>
                </a:lnTo>
                <a:lnTo>
                  <a:pt x="331" y="713659"/>
                </a:lnTo>
                <a:lnTo>
                  <a:pt x="1119" y="656400"/>
                </a:lnTo>
                <a:lnTo>
                  <a:pt x="2652" y="604017"/>
                </a:lnTo>
                <a:lnTo>
                  <a:pt x="5181" y="555747"/>
                </a:lnTo>
                <a:lnTo>
                  <a:pt x="8953" y="510828"/>
                </a:lnTo>
                <a:lnTo>
                  <a:pt x="14217" y="468499"/>
                </a:lnTo>
                <a:lnTo>
                  <a:pt x="21222" y="427996"/>
                </a:lnTo>
                <a:lnTo>
                  <a:pt x="30217" y="388559"/>
                </a:lnTo>
                <a:lnTo>
                  <a:pt x="41450" y="349423"/>
                </a:lnTo>
                <a:lnTo>
                  <a:pt x="61020" y="302880"/>
                </a:lnTo>
                <a:lnTo>
                  <a:pt x="84834" y="258837"/>
                </a:lnTo>
                <a:lnTo>
                  <a:pt x="112642" y="217542"/>
                </a:lnTo>
                <a:lnTo>
                  <a:pt x="144195" y="179245"/>
                </a:lnTo>
                <a:lnTo>
                  <a:pt x="179245" y="144195"/>
                </a:lnTo>
                <a:lnTo>
                  <a:pt x="217542" y="112642"/>
                </a:lnTo>
                <a:lnTo>
                  <a:pt x="258837" y="84834"/>
                </a:lnTo>
                <a:lnTo>
                  <a:pt x="302880" y="61020"/>
                </a:lnTo>
                <a:lnTo>
                  <a:pt x="349423" y="41450"/>
                </a:lnTo>
                <a:lnTo>
                  <a:pt x="388562" y="30217"/>
                </a:lnTo>
                <a:lnTo>
                  <a:pt x="428027" y="21222"/>
                </a:lnTo>
                <a:lnTo>
                  <a:pt x="468600" y="14217"/>
                </a:lnTo>
                <a:lnTo>
                  <a:pt x="511069" y="8953"/>
                </a:lnTo>
                <a:lnTo>
                  <a:pt x="556217" y="5181"/>
                </a:lnTo>
                <a:lnTo>
                  <a:pt x="604829" y="2652"/>
                </a:lnTo>
                <a:lnTo>
                  <a:pt x="657690" y="1119"/>
                </a:lnTo>
                <a:lnTo>
                  <a:pt x="715585" y="331"/>
                </a:lnTo>
                <a:lnTo>
                  <a:pt x="779298" y="41"/>
                </a:lnTo>
                <a:lnTo>
                  <a:pt x="849614" y="0"/>
                </a:lnTo>
                <a:lnTo>
                  <a:pt x="845854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0900" y="2019300"/>
            <a:ext cx="11489690" cy="723138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193040">
              <a:lnSpc>
                <a:spcPts val="3700"/>
              </a:lnSpc>
              <a:spcBef>
                <a:spcPts val="439"/>
              </a:spcBef>
            </a:pPr>
            <a:r>
              <a:rPr sz="3300" spc="-5" dirty="0">
                <a:latin typeface="Times New Roman"/>
                <a:cs typeface="Times New Roman"/>
              </a:rPr>
              <a:t>Input: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sequence </a:t>
            </a:r>
            <a:r>
              <a:rPr sz="3300" dirty="0">
                <a:latin typeface="Times New Roman"/>
                <a:cs typeface="Times New Roman"/>
              </a:rPr>
              <a:t>of n </a:t>
            </a:r>
            <a:r>
              <a:rPr sz="3300" spc="-5" dirty="0">
                <a:solidFill>
                  <a:srgbClr val="FF2600"/>
                </a:solidFill>
                <a:latin typeface="Times New Roman"/>
                <a:cs typeface="Times New Roman"/>
              </a:rPr>
              <a:t>tuples </a:t>
            </a:r>
            <a:r>
              <a:rPr sz="3300" dirty="0">
                <a:latin typeface="Times New Roman"/>
                <a:cs typeface="Times New Roman"/>
              </a:rPr>
              <a:t>(e</a:t>
            </a:r>
            <a:r>
              <a:rPr sz="3300" baseline="-6313" dirty="0">
                <a:latin typeface="Times New Roman"/>
                <a:cs typeface="Times New Roman"/>
              </a:rPr>
              <a:t>1</a:t>
            </a:r>
            <a:r>
              <a:rPr sz="3300" dirty="0">
                <a:latin typeface="Times New Roman"/>
                <a:cs typeface="Times New Roman"/>
              </a:rPr>
              <a:t>, </a:t>
            </a:r>
            <a:r>
              <a:rPr sz="3300" spc="-5" dirty="0">
                <a:latin typeface="Times New Roman"/>
                <a:cs typeface="Times New Roman"/>
              </a:rPr>
              <a:t>c</a:t>
            </a:r>
            <a:r>
              <a:rPr sz="3300" spc="-7" baseline="-6313" dirty="0">
                <a:latin typeface="Times New Roman"/>
                <a:cs typeface="Times New Roman"/>
              </a:rPr>
              <a:t>1</a:t>
            </a:r>
            <a:r>
              <a:rPr sz="3300" spc="-5" dirty="0">
                <a:latin typeface="Times New Roman"/>
                <a:cs typeface="Times New Roman"/>
              </a:rPr>
              <a:t>), </a:t>
            </a:r>
            <a:r>
              <a:rPr sz="3300" dirty="0">
                <a:latin typeface="Times New Roman"/>
                <a:cs typeface="Times New Roman"/>
              </a:rPr>
              <a:t>(e</a:t>
            </a:r>
            <a:r>
              <a:rPr sz="3300" baseline="-6313" dirty="0">
                <a:latin typeface="Times New Roman"/>
                <a:cs typeface="Times New Roman"/>
              </a:rPr>
              <a:t>2</a:t>
            </a:r>
            <a:r>
              <a:rPr sz="3300" dirty="0">
                <a:latin typeface="Times New Roman"/>
                <a:cs typeface="Times New Roman"/>
              </a:rPr>
              <a:t>, </a:t>
            </a:r>
            <a:r>
              <a:rPr sz="3300" spc="-5" dirty="0">
                <a:latin typeface="Times New Roman"/>
                <a:cs typeface="Times New Roman"/>
              </a:rPr>
              <a:t>c</a:t>
            </a:r>
            <a:r>
              <a:rPr sz="3300" spc="-7" baseline="-6313" dirty="0">
                <a:latin typeface="Times New Roman"/>
                <a:cs typeface="Times New Roman"/>
              </a:rPr>
              <a:t>2</a:t>
            </a:r>
            <a:r>
              <a:rPr sz="3300" spc="-5" dirty="0">
                <a:latin typeface="Times New Roman"/>
                <a:cs typeface="Times New Roman"/>
              </a:rPr>
              <a:t>), </a:t>
            </a:r>
            <a:r>
              <a:rPr sz="3300" dirty="0">
                <a:latin typeface="Times New Roman"/>
                <a:cs typeface="Times New Roman"/>
              </a:rPr>
              <a:t>..., (e</a:t>
            </a:r>
            <a:r>
              <a:rPr sz="3300" baseline="-6313" dirty="0">
                <a:latin typeface="Times New Roman"/>
                <a:cs typeface="Times New Roman"/>
              </a:rPr>
              <a:t>n</a:t>
            </a:r>
            <a:r>
              <a:rPr sz="3300" dirty="0">
                <a:latin typeface="Times New Roman"/>
                <a:cs typeface="Times New Roman"/>
              </a:rPr>
              <a:t>, c</a:t>
            </a:r>
            <a:r>
              <a:rPr sz="3300" baseline="-6313" dirty="0">
                <a:latin typeface="Times New Roman"/>
                <a:cs typeface="Times New Roman"/>
              </a:rPr>
              <a:t>n</a:t>
            </a:r>
            <a:r>
              <a:rPr sz="3300" dirty="0">
                <a:latin typeface="Times New Roman"/>
                <a:cs typeface="Times New Roman"/>
              </a:rPr>
              <a:t>) </a:t>
            </a:r>
            <a:r>
              <a:rPr sz="3300" spc="-5" dirty="0">
                <a:latin typeface="Times New Roman"/>
                <a:cs typeface="Times New Roman"/>
              </a:rPr>
              <a:t>where each  </a:t>
            </a:r>
            <a:r>
              <a:rPr sz="3300" dirty="0">
                <a:latin typeface="Times New Roman"/>
                <a:cs typeface="Times New Roman"/>
              </a:rPr>
              <a:t>e</a:t>
            </a:r>
            <a:r>
              <a:rPr sz="3300" baseline="-6313" dirty="0">
                <a:latin typeface="Times New Roman"/>
                <a:cs typeface="Times New Roman"/>
              </a:rPr>
              <a:t>i </a:t>
            </a:r>
            <a:r>
              <a:rPr sz="3300" spc="-5" dirty="0">
                <a:latin typeface="Times New Roman"/>
                <a:cs typeface="Times New Roman"/>
              </a:rPr>
              <a:t>in </a:t>
            </a:r>
            <a:r>
              <a:rPr sz="3300" dirty="0">
                <a:latin typeface="Times New Roman"/>
                <a:cs typeface="Times New Roman"/>
              </a:rPr>
              <a:t>[U] = {1, ..., U} </a:t>
            </a:r>
            <a:r>
              <a:rPr sz="3300" spc="-5" dirty="0">
                <a:latin typeface="Times New Roman"/>
                <a:cs typeface="Times New Roman"/>
              </a:rPr>
              <a:t>and each c</a:t>
            </a:r>
            <a:r>
              <a:rPr sz="3300" spc="-7" baseline="-6313" dirty="0">
                <a:latin typeface="Times New Roman"/>
                <a:cs typeface="Times New Roman"/>
              </a:rPr>
              <a:t>i </a:t>
            </a:r>
            <a:r>
              <a:rPr sz="3300" spc="-5" dirty="0">
                <a:latin typeface="Times New Roman"/>
                <a:cs typeface="Times New Roman"/>
              </a:rPr>
              <a:t>in </a:t>
            </a:r>
            <a:r>
              <a:rPr sz="3300" b="1" dirty="0">
                <a:latin typeface="Times New Roman"/>
                <a:cs typeface="Times New Roman"/>
              </a:rPr>
              <a:t>Z</a:t>
            </a:r>
            <a:r>
              <a:rPr sz="3300" dirty="0">
                <a:latin typeface="Times New Roman"/>
                <a:cs typeface="Times New Roman"/>
              </a:rPr>
              <a:t>.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Let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|U| be a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prime</a:t>
            </a:r>
            <a:r>
              <a:rPr sz="3300" spc="-15" dirty="0">
                <a:solidFill>
                  <a:srgbClr val="4278F5"/>
                </a:solidFill>
                <a:latin typeface="Times New Roman"/>
                <a:cs typeface="Times New Roman"/>
              </a:rPr>
              <a:t> </a:t>
            </a:r>
            <a:r>
              <a:rPr sz="3300" spc="-30" dirty="0">
                <a:solidFill>
                  <a:srgbClr val="4278F5"/>
                </a:solidFill>
                <a:latin typeface="Times New Roman"/>
                <a:cs typeface="Times New Roman"/>
              </a:rPr>
              <a:t>w.l.o.g.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spc="-5" dirty="0">
                <a:latin typeface="Times New Roman"/>
                <a:cs typeface="Times New Roman"/>
              </a:rPr>
              <a:t>Output: for each </a:t>
            </a:r>
            <a:r>
              <a:rPr sz="3300" dirty="0">
                <a:latin typeface="Times New Roman"/>
                <a:cs typeface="Times New Roman"/>
              </a:rPr>
              <a:t>k </a:t>
            </a:r>
            <a:r>
              <a:rPr sz="3300" dirty="0">
                <a:latin typeface="Symbol"/>
                <a:cs typeface="Symbol"/>
              </a:rPr>
              <a:t></a:t>
            </a:r>
            <a:r>
              <a:rPr sz="330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[U], output the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frequency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3898900">
              <a:lnSpc>
                <a:spcPct val="100000"/>
              </a:lnSpc>
            </a:pPr>
            <a:r>
              <a:rPr sz="3300" spc="-5" dirty="0">
                <a:latin typeface="Times New Roman"/>
                <a:cs typeface="Times New Roman"/>
              </a:rPr>
              <a:t>f(k) </a:t>
            </a:r>
            <a:r>
              <a:rPr sz="3300" dirty="0">
                <a:latin typeface="Times New Roman"/>
                <a:cs typeface="Times New Roman"/>
              </a:rPr>
              <a:t>= ∑</a:t>
            </a:r>
            <a:r>
              <a:rPr sz="3300" baseline="-505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Symbol"/>
                <a:cs typeface="Symbol"/>
              </a:rPr>
              <a:t></a:t>
            </a:r>
            <a:r>
              <a:rPr sz="3300" baseline="-5050" dirty="0">
                <a:latin typeface="Times New Roman"/>
                <a:cs typeface="Times New Roman"/>
              </a:rPr>
              <a:t>[n] </a:t>
            </a:r>
            <a:r>
              <a:rPr sz="3300" b="1" dirty="0">
                <a:latin typeface="Times New Roman"/>
                <a:cs typeface="Times New Roman"/>
              </a:rPr>
              <a:t>1</a:t>
            </a:r>
            <a:r>
              <a:rPr sz="3300" dirty="0">
                <a:latin typeface="Times New Roman"/>
                <a:cs typeface="Times New Roman"/>
              </a:rPr>
              <a:t>[e</a:t>
            </a:r>
            <a:r>
              <a:rPr sz="3300" baseline="-5050" dirty="0">
                <a:latin typeface="Times New Roman"/>
                <a:cs typeface="Times New Roman"/>
              </a:rPr>
              <a:t>i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5" dirty="0">
                <a:latin typeface="Times New Roman"/>
                <a:cs typeface="Times New Roman"/>
              </a:rPr>
              <a:t> k]</a:t>
            </a:r>
            <a:r>
              <a:rPr sz="3300" spc="-5" dirty="0">
                <a:solidFill>
                  <a:srgbClr val="FF2600"/>
                </a:solidFill>
                <a:latin typeface="Times New Roman"/>
                <a:cs typeface="Times New Roman"/>
              </a:rPr>
              <a:t>c</a:t>
            </a:r>
            <a:r>
              <a:rPr sz="3300" spc="-7" baseline="-5050" dirty="0">
                <a:solidFill>
                  <a:srgbClr val="FF2600"/>
                </a:solidFill>
                <a:latin typeface="Times New Roman"/>
                <a:cs typeface="Times New Roman"/>
              </a:rPr>
              <a:t>i</a:t>
            </a:r>
            <a:r>
              <a:rPr sz="3300" spc="-5" dirty="0">
                <a:latin typeface="Times New Roman"/>
                <a:cs typeface="Times New Roman"/>
              </a:rPr>
              <a:t>.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spc="-5" dirty="0">
                <a:latin typeface="Times New Roman"/>
                <a:cs typeface="Times New Roman"/>
              </a:rPr>
              <a:t>In </a:t>
            </a:r>
            <a:r>
              <a:rPr sz="3300" dirty="0">
                <a:latin typeface="Times New Roman"/>
                <a:cs typeface="Times New Roman"/>
              </a:rPr>
              <a:t>words, </a:t>
            </a:r>
            <a:r>
              <a:rPr sz="3300" spc="-5" dirty="0">
                <a:latin typeface="Times New Roman"/>
                <a:cs typeface="Times New Roman"/>
              </a:rPr>
              <a:t>f(k) is the </a:t>
            </a:r>
            <a:r>
              <a:rPr sz="3300" dirty="0">
                <a:latin typeface="Times New Roman"/>
                <a:cs typeface="Times New Roman"/>
              </a:rPr>
              <a:t>sum of c</a:t>
            </a:r>
            <a:r>
              <a:rPr sz="3300" baseline="-6313" dirty="0">
                <a:latin typeface="Times New Roman"/>
                <a:cs typeface="Times New Roman"/>
              </a:rPr>
              <a:t>i</a:t>
            </a:r>
            <a:r>
              <a:rPr sz="3300" dirty="0">
                <a:latin typeface="Times New Roman"/>
                <a:cs typeface="Times New Roman"/>
              </a:rPr>
              <a:t>'s </a:t>
            </a:r>
            <a:r>
              <a:rPr sz="3300" spc="-5" dirty="0">
                <a:latin typeface="Times New Roman"/>
                <a:cs typeface="Times New Roman"/>
              </a:rPr>
              <a:t>in the sequence </a:t>
            </a:r>
            <a:r>
              <a:rPr sz="3300" dirty="0">
                <a:latin typeface="Times New Roman"/>
                <a:cs typeface="Times New Roman"/>
              </a:rPr>
              <a:t>whose e</a:t>
            </a:r>
            <a:r>
              <a:rPr sz="3300" baseline="-6313" dirty="0">
                <a:latin typeface="Times New Roman"/>
                <a:cs typeface="Times New Roman"/>
              </a:rPr>
              <a:t>i </a:t>
            </a:r>
            <a:r>
              <a:rPr sz="3300" spc="-5" dirty="0">
                <a:latin typeface="Times New Roman"/>
                <a:cs typeface="Times New Roman"/>
              </a:rPr>
              <a:t>equals </a:t>
            </a:r>
            <a:r>
              <a:rPr sz="3300" dirty="0">
                <a:latin typeface="Times New Roman"/>
                <a:cs typeface="Times New Roman"/>
              </a:rPr>
              <a:t>k.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ts val="3720"/>
              </a:lnSpc>
            </a:pPr>
            <a:r>
              <a:rPr sz="3300" spc="-5" dirty="0">
                <a:latin typeface="Times New Roman"/>
                <a:cs typeface="Times New Roman"/>
              </a:rPr>
              <a:t>Goal: using </a:t>
            </a:r>
            <a:r>
              <a:rPr sz="3300" dirty="0">
                <a:solidFill>
                  <a:srgbClr val="FF2600"/>
                </a:solidFill>
                <a:latin typeface="Times New Roman"/>
                <a:cs typeface="Times New Roman"/>
              </a:rPr>
              <a:t>o(U </a:t>
            </a:r>
            <a:r>
              <a:rPr sz="3300" spc="-5" dirty="0">
                <a:solidFill>
                  <a:srgbClr val="FF2600"/>
                </a:solidFill>
                <a:latin typeface="Times New Roman"/>
                <a:cs typeface="Times New Roman"/>
              </a:rPr>
              <a:t>log </a:t>
            </a:r>
            <a:r>
              <a:rPr sz="3300" dirty="0">
                <a:solidFill>
                  <a:srgbClr val="FF2600"/>
                </a:solidFill>
                <a:latin typeface="Times New Roman"/>
                <a:cs typeface="Times New Roman"/>
              </a:rPr>
              <a:t>C) </a:t>
            </a:r>
            <a:r>
              <a:rPr sz="3300" spc="-5" dirty="0">
                <a:latin typeface="Times New Roman"/>
                <a:cs typeface="Times New Roman"/>
              </a:rPr>
              <a:t>bits to get an </a:t>
            </a:r>
            <a:r>
              <a:rPr sz="3300" spc="-10" dirty="0">
                <a:latin typeface="Times New Roman"/>
                <a:cs typeface="Times New Roman"/>
              </a:rPr>
              <a:t>approximate</a:t>
            </a:r>
            <a:r>
              <a:rPr sz="3600" i="1" spc="-10" dirty="0">
                <a:latin typeface="Trebuchet MS"/>
                <a:cs typeface="Trebuchet MS"/>
              </a:rPr>
              <a:t>f</a:t>
            </a:r>
            <a:r>
              <a:rPr sz="5400" spc="-15" baseline="14660" dirty="0">
                <a:latin typeface="Arial Black"/>
                <a:cs typeface="Arial Black"/>
              </a:rPr>
              <a:t>ˆ</a:t>
            </a:r>
            <a:r>
              <a:rPr sz="3600" spc="-10" dirty="0">
                <a:latin typeface="Arial Black"/>
                <a:cs typeface="Arial Black"/>
              </a:rPr>
              <a:t>(</a:t>
            </a:r>
            <a:r>
              <a:rPr sz="3600" i="1" spc="-10" dirty="0">
                <a:latin typeface="Trebuchet MS"/>
                <a:cs typeface="Trebuchet MS"/>
              </a:rPr>
              <a:t>k</a:t>
            </a:r>
            <a:r>
              <a:rPr sz="3600" spc="-10" dirty="0">
                <a:latin typeface="Arial Black"/>
                <a:cs typeface="Arial Black"/>
              </a:rPr>
              <a:t>) </a:t>
            </a:r>
            <a:r>
              <a:rPr sz="3300" spc="-5" dirty="0">
                <a:latin typeface="Times New Roman"/>
                <a:cs typeface="Times New Roman"/>
              </a:rPr>
              <a:t>for each f(k)  where </a:t>
            </a:r>
            <a:r>
              <a:rPr sz="3300" dirty="0">
                <a:latin typeface="Times New Roman"/>
                <a:cs typeface="Times New Roman"/>
              </a:rPr>
              <a:t>C = ∑</a:t>
            </a:r>
            <a:r>
              <a:rPr sz="3300" baseline="-505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Symbol"/>
                <a:cs typeface="Symbol"/>
              </a:rPr>
              <a:t></a:t>
            </a:r>
            <a:r>
              <a:rPr sz="3300" baseline="-5050" dirty="0">
                <a:latin typeface="Times New Roman"/>
                <a:cs typeface="Times New Roman"/>
              </a:rPr>
              <a:t>[n]</a:t>
            </a:r>
            <a:r>
              <a:rPr sz="3300" spc="-284" baseline="-505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c</a:t>
            </a:r>
            <a:r>
              <a:rPr sz="3300" baseline="-5050" dirty="0">
                <a:latin typeface="Times New Roman"/>
                <a:cs typeface="Times New Roman"/>
              </a:rPr>
              <a:t>i</a:t>
            </a:r>
            <a:r>
              <a:rPr sz="3300" dirty="0">
                <a:latin typeface="Times New Roman"/>
                <a:cs typeface="Times New Roman"/>
              </a:rPr>
              <a:t>.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368300" marR="554355" indent="10160" algn="ctr">
              <a:lnSpc>
                <a:spcPts val="3700"/>
              </a:lnSpc>
            </a:pPr>
            <a:r>
              <a:rPr sz="3200" spc="-5" dirty="0">
                <a:latin typeface="Times New Roman"/>
                <a:cs typeface="Times New Roman"/>
              </a:rPr>
              <a:t>In the setting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Count-Min Sketch, </a:t>
            </a:r>
            <a:r>
              <a:rPr sz="3200" dirty="0">
                <a:latin typeface="Times New Roman"/>
                <a:cs typeface="Times New Roman"/>
              </a:rPr>
              <a:t>we </a:t>
            </a:r>
            <a:r>
              <a:rPr sz="3200" spc="-5" dirty="0">
                <a:latin typeface="Times New Roman"/>
                <a:cs typeface="Times New Roman"/>
              </a:rPr>
              <a:t>require all 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150" baseline="-6613" dirty="0">
                <a:latin typeface="Times New Roman"/>
                <a:cs typeface="Times New Roman"/>
              </a:rPr>
              <a:t>i </a:t>
            </a:r>
            <a:r>
              <a:rPr sz="3200" dirty="0">
                <a:latin typeface="Times New Roman"/>
                <a:cs typeface="Times New Roman"/>
              </a:rPr>
              <a:t>= 1. </a:t>
            </a:r>
            <a:r>
              <a:rPr sz="3200" spc="-5" dirty="0">
                <a:latin typeface="Times New Roman"/>
                <a:cs typeface="Times New Roman"/>
              </a:rPr>
              <a:t>Indeed,  if all 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150" baseline="-6613" dirty="0">
                <a:latin typeface="Times New Roman"/>
                <a:cs typeface="Times New Roman"/>
              </a:rPr>
              <a:t>i </a:t>
            </a:r>
            <a:r>
              <a:rPr sz="3200" spc="-5" dirty="0">
                <a:latin typeface="Times New Roman"/>
                <a:cs typeface="Times New Roman"/>
              </a:rPr>
              <a:t>is non-negative, </a:t>
            </a:r>
            <a:r>
              <a:rPr sz="3200" dirty="0">
                <a:latin typeface="Times New Roman"/>
                <a:cs typeface="Times New Roman"/>
              </a:rPr>
              <a:t>one </a:t>
            </a:r>
            <a:r>
              <a:rPr sz="3200" spc="-5" dirty="0">
                <a:latin typeface="Times New Roman"/>
                <a:cs typeface="Times New Roman"/>
              </a:rPr>
              <a:t>can apply the same analysis to </a:t>
            </a:r>
            <a:r>
              <a:rPr sz="3200" dirty="0">
                <a:latin typeface="Times New Roman"/>
                <a:cs typeface="Times New Roman"/>
              </a:rPr>
              <a:t>prove  </a:t>
            </a:r>
            <a:r>
              <a:rPr sz="3200" spc="-5" dirty="0">
                <a:latin typeface="Times New Roman"/>
                <a:cs typeface="Times New Roman"/>
              </a:rPr>
              <a:t>the error </a:t>
            </a:r>
            <a:r>
              <a:rPr sz="3200" dirty="0">
                <a:latin typeface="Times New Roman"/>
                <a:cs typeface="Times New Roman"/>
              </a:rPr>
              <a:t>bound. </a:t>
            </a:r>
            <a:r>
              <a:rPr sz="3200" spc="-5" dirty="0">
                <a:latin typeface="Times New Roman"/>
                <a:cs typeface="Times New Roman"/>
              </a:rPr>
              <a:t>What happens if some 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150" baseline="-6613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's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negative?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80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36226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Negative</a:t>
            </a:r>
            <a:r>
              <a:rPr sz="5600" spc="-70" dirty="0"/>
              <a:t> </a:t>
            </a:r>
            <a:r>
              <a:rPr sz="5600" dirty="0"/>
              <a:t>c</a:t>
            </a:r>
            <a:r>
              <a:rPr sz="5550" baseline="-6006" dirty="0"/>
              <a:t>i</a:t>
            </a:r>
            <a:r>
              <a:rPr sz="5600" dirty="0"/>
              <a:t>'s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876300" y="2266007"/>
            <a:ext cx="11198860" cy="33807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695"/>
              </a:spcBef>
            </a:pPr>
            <a:r>
              <a:rPr sz="3300" spc="-5" dirty="0">
                <a:latin typeface="Times New Roman"/>
                <a:cs typeface="Times New Roman"/>
              </a:rPr>
              <a:t>If some </a:t>
            </a:r>
            <a:r>
              <a:rPr sz="3300" dirty="0">
                <a:latin typeface="Times New Roman"/>
                <a:cs typeface="Times New Roman"/>
              </a:rPr>
              <a:t>c</a:t>
            </a:r>
            <a:r>
              <a:rPr sz="3300" baseline="-6313" dirty="0">
                <a:latin typeface="Times New Roman"/>
                <a:cs typeface="Times New Roman"/>
              </a:rPr>
              <a:t>i</a:t>
            </a:r>
            <a:r>
              <a:rPr sz="3300" dirty="0">
                <a:latin typeface="Times New Roman"/>
                <a:cs typeface="Times New Roman"/>
              </a:rPr>
              <a:t>'s </a:t>
            </a:r>
            <a:r>
              <a:rPr sz="3300" spc="-5" dirty="0">
                <a:latin typeface="Times New Roman"/>
                <a:cs typeface="Times New Roman"/>
              </a:rPr>
              <a:t>are negative, then the approximate </a:t>
            </a:r>
            <a:r>
              <a:rPr sz="5325" i="1" spc="-82" baseline="2347" dirty="0">
                <a:latin typeface="Trebuchet MS"/>
                <a:cs typeface="Trebuchet MS"/>
              </a:rPr>
              <a:t>f</a:t>
            </a:r>
            <a:r>
              <a:rPr sz="5325" spc="-82" baseline="17214" dirty="0">
                <a:latin typeface="Arial Black"/>
                <a:cs typeface="Arial Black"/>
              </a:rPr>
              <a:t>ˆ</a:t>
            </a:r>
            <a:r>
              <a:rPr sz="5325" spc="-82" baseline="2347" dirty="0">
                <a:latin typeface="Arial Black"/>
                <a:cs typeface="Arial Black"/>
              </a:rPr>
              <a:t>(</a:t>
            </a:r>
            <a:r>
              <a:rPr sz="5325" i="1" spc="-82" baseline="2347" dirty="0">
                <a:latin typeface="Trebuchet MS"/>
                <a:cs typeface="Trebuchet MS"/>
              </a:rPr>
              <a:t>k</a:t>
            </a:r>
            <a:r>
              <a:rPr sz="5325" spc="-82" baseline="2347" dirty="0">
                <a:latin typeface="Arial Black"/>
                <a:cs typeface="Arial Black"/>
              </a:rPr>
              <a:t>)</a:t>
            </a:r>
            <a:r>
              <a:rPr sz="5325" spc="-1027" baseline="2347" dirty="0">
                <a:latin typeface="Arial Black"/>
                <a:cs typeface="Arial Black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obtained </a:t>
            </a:r>
            <a:r>
              <a:rPr sz="3300" dirty="0">
                <a:latin typeface="Times New Roman"/>
                <a:cs typeface="Times New Roman"/>
              </a:rPr>
              <a:t>from  </a:t>
            </a:r>
            <a:r>
              <a:rPr sz="3300" spc="-5" dirty="0">
                <a:latin typeface="Times New Roman"/>
                <a:cs typeface="Times New Roman"/>
              </a:rPr>
              <a:t>the Count-Min sketch may </a:t>
            </a:r>
            <a:r>
              <a:rPr sz="3300" dirty="0">
                <a:latin typeface="Times New Roman"/>
                <a:cs typeface="Times New Roman"/>
              </a:rPr>
              <a:t>be </a:t>
            </a:r>
            <a:r>
              <a:rPr sz="3300" dirty="0">
                <a:solidFill>
                  <a:srgbClr val="FF2600"/>
                </a:solidFill>
                <a:latin typeface="Times New Roman"/>
                <a:cs typeface="Times New Roman"/>
              </a:rPr>
              <a:t>not </a:t>
            </a:r>
            <a:r>
              <a:rPr sz="3300" spc="-5" dirty="0">
                <a:solidFill>
                  <a:srgbClr val="FF2600"/>
                </a:solidFill>
                <a:latin typeface="Times New Roman"/>
                <a:cs typeface="Times New Roman"/>
              </a:rPr>
              <a:t>an overestimate</a:t>
            </a:r>
            <a:r>
              <a:rPr sz="3300" spc="-5" dirty="0">
                <a:latin typeface="Times New Roman"/>
                <a:cs typeface="Times New Roman"/>
              </a:rPr>
              <a:t>.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-5" dirty="0">
                <a:solidFill>
                  <a:srgbClr val="CCCCCC"/>
                </a:solidFill>
                <a:latin typeface="Times New Roman"/>
                <a:cs typeface="Times New Roman"/>
              </a:rPr>
              <a:t>(Why?)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775335">
              <a:lnSpc>
                <a:spcPts val="3700"/>
              </a:lnSpc>
            </a:pPr>
            <a:r>
              <a:rPr sz="3300" spc="-5" dirty="0">
                <a:latin typeface="Times New Roman"/>
                <a:cs typeface="Times New Roman"/>
              </a:rPr>
              <a:t>Furthermore, if </a:t>
            </a:r>
            <a:r>
              <a:rPr sz="3300" spc="-5" dirty="0">
                <a:solidFill>
                  <a:srgbClr val="FF2600"/>
                </a:solidFill>
                <a:latin typeface="Times New Roman"/>
                <a:cs typeface="Times New Roman"/>
              </a:rPr>
              <a:t>all </a:t>
            </a:r>
            <a:r>
              <a:rPr sz="3300" dirty="0">
                <a:latin typeface="Times New Roman"/>
                <a:cs typeface="Times New Roman"/>
              </a:rPr>
              <a:t>c</a:t>
            </a:r>
            <a:r>
              <a:rPr sz="3300" baseline="-6313" dirty="0">
                <a:latin typeface="Times New Roman"/>
                <a:cs typeface="Times New Roman"/>
              </a:rPr>
              <a:t>i</a:t>
            </a:r>
            <a:r>
              <a:rPr sz="3300" dirty="0">
                <a:latin typeface="Times New Roman"/>
                <a:cs typeface="Times New Roman"/>
              </a:rPr>
              <a:t>'s </a:t>
            </a:r>
            <a:r>
              <a:rPr sz="3300" spc="-5" dirty="0">
                <a:latin typeface="Times New Roman"/>
                <a:cs typeface="Times New Roman"/>
              </a:rPr>
              <a:t>are negative, then min</a:t>
            </a:r>
            <a:r>
              <a:rPr sz="3300" spc="-7" baseline="-6313" dirty="0">
                <a:latin typeface="Times New Roman"/>
                <a:cs typeface="Times New Roman"/>
              </a:rPr>
              <a:t>j </a:t>
            </a:r>
            <a:r>
              <a:rPr sz="3300" spc="-5" dirty="0">
                <a:latin typeface="Times New Roman"/>
                <a:cs typeface="Times New Roman"/>
              </a:rPr>
              <a:t>T[j][h</a:t>
            </a:r>
            <a:r>
              <a:rPr sz="3300" spc="-7" baseline="-6313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(k)] is the  </a:t>
            </a:r>
            <a:r>
              <a:rPr sz="3300" dirty="0">
                <a:latin typeface="Times New Roman"/>
                <a:cs typeface="Times New Roman"/>
              </a:rPr>
              <a:t>worst </a:t>
            </a:r>
            <a:r>
              <a:rPr sz="3300" spc="-5" dirty="0">
                <a:latin typeface="Times New Roman"/>
                <a:cs typeface="Times New Roman"/>
              </a:rPr>
              <a:t>estimate </a:t>
            </a:r>
            <a:r>
              <a:rPr sz="3300" dirty="0">
                <a:latin typeface="Times New Roman"/>
                <a:cs typeface="Times New Roman"/>
              </a:rPr>
              <a:t>of </a:t>
            </a:r>
            <a:r>
              <a:rPr sz="3300" spc="-5" dirty="0">
                <a:latin typeface="Times New Roman"/>
                <a:cs typeface="Times New Roman"/>
              </a:rPr>
              <a:t>f(k).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spc="-5" dirty="0">
                <a:solidFill>
                  <a:srgbClr val="CCCCCC"/>
                </a:solidFill>
                <a:latin typeface="Times New Roman"/>
                <a:cs typeface="Times New Roman"/>
              </a:rPr>
              <a:t>(Why?)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spc="-135" dirty="0">
                <a:latin typeface="Times New Roman"/>
                <a:cs typeface="Times New Roman"/>
              </a:rPr>
              <a:t>We </a:t>
            </a:r>
            <a:r>
              <a:rPr sz="3300" spc="-5" dirty="0">
                <a:latin typeface="Times New Roman"/>
                <a:cs typeface="Times New Roman"/>
              </a:rPr>
              <a:t>thus need an</a:t>
            </a:r>
            <a:r>
              <a:rPr sz="3300" spc="13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alternative.</a:t>
            </a:r>
            <a:endParaRPr sz="33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6889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2286000"/>
            <a:ext cx="10906760" cy="522732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439"/>
              </a:spcBef>
            </a:pPr>
            <a:r>
              <a:rPr sz="3300" spc="-5" dirty="0">
                <a:latin typeface="Times New Roman"/>
                <a:cs typeface="Times New Roman"/>
              </a:rPr>
              <a:t>Each </a:t>
            </a:r>
            <a:r>
              <a:rPr sz="3300" dirty="0">
                <a:latin typeface="Times New Roman"/>
                <a:cs typeface="Times New Roman"/>
              </a:rPr>
              <a:t>of k </a:t>
            </a:r>
            <a:r>
              <a:rPr sz="3300" spc="-5" dirty="0">
                <a:latin typeface="Times New Roman"/>
                <a:cs typeface="Times New Roman"/>
              </a:rPr>
              <a:t>persons bids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price for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ruby ring, </a:t>
            </a:r>
            <a:r>
              <a:rPr sz="3300" dirty="0">
                <a:latin typeface="Times New Roman"/>
                <a:cs typeface="Times New Roman"/>
              </a:rPr>
              <a:t>so you </a:t>
            </a:r>
            <a:r>
              <a:rPr sz="3300" spc="-5" dirty="0">
                <a:latin typeface="Times New Roman"/>
                <a:cs typeface="Times New Roman"/>
              </a:rPr>
              <a:t>have prices  </a:t>
            </a:r>
            <a:r>
              <a:rPr sz="3300" dirty="0">
                <a:latin typeface="Times New Roman"/>
                <a:cs typeface="Times New Roman"/>
              </a:rPr>
              <a:t>p</a:t>
            </a:r>
            <a:r>
              <a:rPr sz="3300" baseline="-6313" dirty="0">
                <a:latin typeface="Times New Roman"/>
                <a:cs typeface="Times New Roman"/>
              </a:rPr>
              <a:t>1</a:t>
            </a:r>
            <a:r>
              <a:rPr sz="3300" dirty="0">
                <a:latin typeface="Times New Roman"/>
                <a:cs typeface="Times New Roman"/>
              </a:rPr>
              <a:t>, p</a:t>
            </a:r>
            <a:r>
              <a:rPr sz="3300" baseline="-6313" dirty="0">
                <a:latin typeface="Times New Roman"/>
                <a:cs typeface="Times New Roman"/>
              </a:rPr>
              <a:t>2</a:t>
            </a:r>
            <a:r>
              <a:rPr sz="3300" dirty="0">
                <a:latin typeface="Times New Roman"/>
                <a:cs typeface="Times New Roman"/>
              </a:rPr>
              <a:t>, ...,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</a:t>
            </a:r>
            <a:r>
              <a:rPr sz="3300" baseline="-6313" dirty="0">
                <a:latin typeface="Times New Roman"/>
                <a:cs typeface="Times New Roman"/>
              </a:rPr>
              <a:t>k</a:t>
            </a:r>
            <a:r>
              <a:rPr sz="3300" dirty="0">
                <a:latin typeface="Times New Roman"/>
                <a:cs typeface="Times New Roman"/>
              </a:rPr>
              <a:t>.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591185" indent="-591185">
              <a:lnSpc>
                <a:spcPct val="100000"/>
              </a:lnSpc>
              <a:buAutoNum type="arabicParenBoth"/>
              <a:tabLst>
                <a:tab pos="591185" algn="l"/>
              </a:tabLst>
            </a:pPr>
            <a:r>
              <a:rPr sz="3300" spc="-114" dirty="0">
                <a:latin typeface="Times New Roman"/>
                <a:cs typeface="Times New Roman"/>
              </a:rPr>
              <a:t>You </a:t>
            </a:r>
            <a:r>
              <a:rPr sz="3300" dirty="0">
                <a:latin typeface="Times New Roman"/>
                <a:cs typeface="Times New Roman"/>
              </a:rPr>
              <a:t>don't know </a:t>
            </a:r>
            <a:r>
              <a:rPr sz="3300" spc="-5" dirty="0">
                <a:latin typeface="Times New Roman"/>
                <a:cs typeface="Times New Roman"/>
              </a:rPr>
              <a:t>the exact price </a:t>
            </a:r>
            <a:r>
              <a:rPr sz="3300" dirty="0">
                <a:latin typeface="Times New Roman"/>
                <a:cs typeface="Times New Roman"/>
              </a:rPr>
              <a:t>p</a:t>
            </a:r>
            <a:r>
              <a:rPr sz="3300" baseline="18939" dirty="0">
                <a:latin typeface="Times New Roman"/>
                <a:cs typeface="Times New Roman"/>
              </a:rPr>
              <a:t>* </a:t>
            </a:r>
            <a:r>
              <a:rPr sz="3300" dirty="0">
                <a:latin typeface="Times New Roman"/>
                <a:cs typeface="Times New Roman"/>
              </a:rPr>
              <a:t>of </a:t>
            </a:r>
            <a:r>
              <a:rPr sz="3300" spc="-5" dirty="0">
                <a:latin typeface="Times New Roman"/>
                <a:cs typeface="Times New Roman"/>
              </a:rPr>
              <a:t>the ruby</a:t>
            </a:r>
            <a:r>
              <a:rPr sz="3300" spc="10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ring.</a:t>
            </a:r>
            <a:endParaRPr sz="3300">
              <a:latin typeface="Times New Roman"/>
              <a:cs typeface="Times New Roman"/>
            </a:endParaRPr>
          </a:p>
          <a:p>
            <a:pPr marL="591185" marR="876935" indent="-591185">
              <a:lnSpc>
                <a:spcPts val="7400"/>
              </a:lnSpc>
              <a:spcBef>
                <a:spcPts val="819"/>
              </a:spcBef>
              <a:buAutoNum type="arabicParenBoth"/>
              <a:tabLst>
                <a:tab pos="591185" algn="l"/>
              </a:tabLst>
            </a:pPr>
            <a:r>
              <a:rPr sz="3300" spc="-114" dirty="0">
                <a:latin typeface="Times New Roman"/>
                <a:cs typeface="Times New Roman"/>
              </a:rPr>
              <a:t>You </a:t>
            </a:r>
            <a:r>
              <a:rPr sz="3300" dirty="0">
                <a:latin typeface="Times New Roman"/>
                <a:cs typeface="Times New Roman"/>
              </a:rPr>
              <a:t>know </a:t>
            </a:r>
            <a:r>
              <a:rPr sz="3300" spc="-5" dirty="0">
                <a:latin typeface="Times New Roman"/>
                <a:cs typeface="Times New Roman"/>
              </a:rPr>
              <a:t>that more than k/2 prices are within the range  [(1-ε)p</a:t>
            </a:r>
            <a:r>
              <a:rPr sz="3300" spc="-7" baseline="18939" dirty="0">
                <a:latin typeface="Times New Roman"/>
                <a:cs typeface="Times New Roman"/>
              </a:rPr>
              <a:t>*</a:t>
            </a:r>
            <a:r>
              <a:rPr sz="3300" spc="-5" dirty="0">
                <a:latin typeface="Times New Roman"/>
                <a:cs typeface="Times New Roman"/>
              </a:rPr>
              <a:t>, (1+ε)p</a:t>
            </a:r>
            <a:r>
              <a:rPr sz="3300" spc="-7" baseline="18939" dirty="0">
                <a:latin typeface="Times New Roman"/>
                <a:cs typeface="Times New Roman"/>
              </a:rPr>
              <a:t>*</a:t>
            </a:r>
            <a:r>
              <a:rPr sz="3300" spc="-5" dirty="0">
                <a:latin typeface="Times New Roman"/>
                <a:cs typeface="Times New Roman"/>
              </a:rPr>
              <a:t>] for some constant </a:t>
            </a:r>
            <a:r>
              <a:rPr sz="3300" dirty="0">
                <a:latin typeface="Times New Roman"/>
                <a:cs typeface="Times New Roman"/>
              </a:rPr>
              <a:t>ε &gt;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0.</a:t>
            </a:r>
            <a:endParaRPr sz="3300">
              <a:latin typeface="Times New Roman"/>
              <a:cs typeface="Times New Roman"/>
            </a:endParaRPr>
          </a:p>
          <a:p>
            <a:pPr marL="12700" marR="923925">
              <a:lnSpc>
                <a:spcPts val="3700"/>
              </a:lnSpc>
              <a:spcBef>
                <a:spcPts val="2960"/>
              </a:spcBef>
            </a:pPr>
            <a:r>
              <a:rPr sz="3300" spc="-5" dirty="0">
                <a:latin typeface="Times New Roman"/>
                <a:cs typeface="Times New Roman"/>
              </a:rPr>
              <a:t>Can </a:t>
            </a:r>
            <a:r>
              <a:rPr sz="3300" dirty="0">
                <a:latin typeface="Times New Roman"/>
                <a:cs typeface="Times New Roman"/>
              </a:rPr>
              <a:t>you </a:t>
            </a:r>
            <a:r>
              <a:rPr sz="3300" spc="-5" dirty="0">
                <a:latin typeface="Times New Roman"/>
                <a:cs typeface="Times New Roman"/>
              </a:rPr>
              <a:t>also bid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price to within the above range with full  confidence?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57937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6185" algn="l"/>
              </a:tabLst>
            </a:pPr>
            <a:r>
              <a:rPr sz="5600" dirty="0"/>
              <a:t>Qu</a:t>
            </a:r>
            <a:r>
              <a:rPr sz="5600" spc="-5" dirty="0"/>
              <a:t>e</a:t>
            </a:r>
            <a:r>
              <a:rPr sz="5600" dirty="0"/>
              <a:t>s</a:t>
            </a:r>
            <a:r>
              <a:rPr sz="5600" spc="-5" dirty="0"/>
              <a:t>ti</a:t>
            </a:r>
            <a:r>
              <a:rPr sz="5600" dirty="0"/>
              <a:t>ons </a:t>
            </a:r>
            <a:r>
              <a:rPr sz="5600" spc="-5" dirty="0"/>
              <a:t>t</a:t>
            </a:r>
            <a:r>
              <a:rPr sz="5600" dirty="0"/>
              <a:t>o	Pond</a:t>
            </a:r>
            <a:r>
              <a:rPr sz="5600" spc="-5" dirty="0"/>
              <a:t>e</a:t>
            </a:r>
            <a:r>
              <a:rPr sz="5600" dirty="0"/>
              <a:t>r</a:t>
            </a:r>
            <a:endParaRPr sz="5600"/>
          </a:p>
        </p:txBody>
      </p:sp>
    </p:spTree>
    <p:extLst>
      <p:ext uri="{BB962C8B-B14F-4D97-AF65-F5344CB8AC3E}">
        <p14:creationId xmlns:p14="http://schemas.microsoft.com/office/powerpoint/2010/main" val="269810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57937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6185" algn="l"/>
              </a:tabLst>
            </a:pPr>
            <a:r>
              <a:rPr sz="5600" dirty="0"/>
              <a:t>Qu</a:t>
            </a:r>
            <a:r>
              <a:rPr sz="5600" spc="-5" dirty="0"/>
              <a:t>e</a:t>
            </a:r>
            <a:r>
              <a:rPr sz="5600" dirty="0"/>
              <a:t>s</a:t>
            </a:r>
            <a:r>
              <a:rPr sz="5600" spc="-5" dirty="0"/>
              <a:t>ti</a:t>
            </a:r>
            <a:r>
              <a:rPr sz="5600" dirty="0"/>
              <a:t>ons </a:t>
            </a:r>
            <a:r>
              <a:rPr sz="5600" spc="-5" dirty="0"/>
              <a:t>t</a:t>
            </a:r>
            <a:r>
              <a:rPr sz="5600" dirty="0"/>
              <a:t>o	Pond</a:t>
            </a:r>
            <a:r>
              <a:rPr sz="5600" spc="-5" dirty="0"/>
              <a:t>e</a:t>
            </a:r>
            <a:r>
              <a:rPr sz="5600" dirty="0"/>
              <a:t>r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3644226" y="7970990"/>
            <a:ext cx="5716905" cy="1399540"/>
          </a:xfrm>
          <a:custGeom>
            <a:avLst/>
            <a:gdLst/>
            <a:ahLst/>
            <a:cxnLst/>
            <a:rect l="l" t="t" r="r" b="b"/>
            <a:pathLst>
              <a:path w="5716905" h="1399540">
                <a:moveTo>
                  <a:pt x="5016652" y="0"/>
                </a:moveTo>
                <a:lnTo>
                  <a:pt x="699681" y="0"/>
                </a:lnTo>
                <a:lnTo>
                  <a:pt x="653374" y="145"/>
                </a:lnTo>
                <a:lnTo>
                  <a:pt x="600689" y="1163"/>
                </a:lnTo>
                <a:lnTo>
                  <a:pt x="543740" y="3925"/>
                </a:lnTo>
                <a:lnTo>
                  <a:pt x="484639" y="9304"/>
                </a:lnTo>
                <a:lnTo>
                  <a:pt x="425500" y="18173"/>
                </a:lnTo>
                <a:lnTo>
                  <a:pt x="379219" y="30291"/>
                </a:lnTo>
                <a:lnTo>
                  <a:pt x="334719" y="46323"/>
                </a:lnTo>
                <a:lnTo>
                  <a:pt x="292192" y="66074"/>
                </a:lnTo>
                <a:lnTo>
                  <a:pt x="251834" y="89351"/>
                </a:lnTo>
                <a:lnTo>
                  <a:pt x="213838" y="115959"/>
                </a:lnTo>
                <a:lnTo>
                  <a:pt x="178398" y="145705"/>
                </a:lnTo>
                <a:lnTo>
                  <a:pt x="145708" y="178395"/>
                </a:lnTo>
                <a:lnTo>
                  <a:pt x="115963" y="213834"/>
                </a:lnTo>
                <a:lnTo>
                  <a:pt x="89355" y="251830"/>
                </a:lnTo>
                <a:lnTo>
                  <a:pt x="66080" y="292187"/>
                </a:lnTo>
                <a:lnTo>
                  <a:pt x="46330" y="334711"/>
                </a:lnTo>
                <a:lnTo>
                  <a:pt x="30301" y="379209"/>
                </a:lnTo>
                <a:lnTo>
                  <a:pt x="18186" y="425488"/>
                </a:lnTo>
                <a:lnTo>
                  <a:pt x="9311" y="484630"/>
                </a:lnTo>
                <a:lnTo>
                  <a:pt x="3928" y="543733"/>
                </a:lnTo>
                <a:lnTo>
                  <a:pt x="1163" y="600684"/>
                </a:lnTo>
                <a:lnTo>
                  <a:pt x="145" y="653371"/>
                </a:lnTo>
                <a:lnTo>
                  <a:pt x="0" y="699683"/>
                </a:lnTo>
                <a:lnTo>
                  <a:pt x="145" y="745995"/>
                </a:lnTo>
                <a:lnTo>
                  <a:pt x="1163" y="798682"/>
                </a:lnTo>
                <a:lnTo>
                  <a:pt x="3928" y="855633"/>
                </a:lnTo>
                <a:lnTo>
                  <a:pt x="9311" y="914735"/>
                </a:lnTo>
                <a:lnTo>
                  <a:pt x="18186" y="973876"/>
                </a:lnTo>
                <a:lnTo>
                  <a:pt x="30301" y="1020155"/>
                </a:lnTo>
                <a:lnTo>
                  <a:pt x="46330" y="1064653"/>
                </a:lnTo>
                <a:lnTo>
                  <a:pt x="66080" y="1107178"/>
                </a:lnTo>
                <a:lnTo>
                  <a:pt x="89355" y="1147535"/>
                </a:lnTo>
                <a:lnTo>
                  <a:pt x="115963" y="1185530"/>
                </a:lnTo>
                <a:lnTo>
                  <a:pt x="145708" y="1220969"/>
                </a:lnTo>
                <a:lnTo>
                  <a:pt x="178398" y="1253659"/>
                </a:lnTo>
                <a:lnTo>
                  <a:pt x="213838" y="1283405"/>
                </a:lnTo>
                <a:lnTo>
                  <a:pt x="251834" y="1310013"/>
                </a:lnTo>
                <a:lnTo>
                  <a:pt x="292192" y="1333289"/>
                </a:lnTo>
                <a:lnTo>
                  <a:pt x="334719" y="1353039"/>
                </a:lnTo>
                <a:lnTo>
                  <a:pt x="379219" y="1369070"/>
                </a:lnTo>
                <a:lnTo>
                  <a:pt x="425500" y="1381187"/>
                </a:lnTo>
                <a:lnTo>
                  <a:pt x="484639" y="1390057"/>
                </a:lnTo>
                <a:lnTo>
                  <a:pt x="543740" y="1395438"/>
                </a:lnTo>
                <a:lnTo>
                  <a:pt x="600689" y="1398201"/>
                </a:lnTo>
                <a:lnTo>
                  <a:pt x="653374" y="1399219"/>
                </a:lnTo>
                <a:lnTo>
                  <a:pt x="699681" y="1399364"/>
                </a:lnTo>
                <a:lnTo>
                  <a:pt x="5016652" y="1399364"/>
                </a:lnTo>
                <a:lnTo>
                  <a:pt x="5062965" y="1399219"/>
                </a:lnTo>
                <a:lnTo>
                  <a:pt x="5115653" y="1398201"/>
                </a:lnTo>
                <a:lnTo>
                  <a:pt x="5172605" y="1395438"/>
                </a:lnTo>
                <a:lnTo>
                  <a:pt x="5231706" y="1390057"/>
                </a:lnTo>
                <a:lnTo>
                  <a:pt x="5290845" y="1381187"/>
                </a:lnTo>
                <a:lnTo>
                  <a:pt x="5337126" y="1369070"/>
                </a:lnTo>
                <a:lnTo>
                  <a:pt x="5381626" y="1353039"/>
                </a:lnTo>
                <a:lnTo>
                  <a:pt x="5424153" y="1333289"/>
                </a:lnTo>
                <a:lnTo>
                  <a:pt x="5464511" y="1310013"/>
                </a:lnTo>
                <a:lnTo>
                  <a:pt x="5502507" y="1283405"/>
                </a:lnTo>
                <a:lnTo>
                  <a:pt x="5537947" y="1253659"/>
                </a:lnTo>
                <a:lnTo>
                  <a:pt x="5570637" y="1220969"/>
                </a:lnTo>
                <a:lnTo>
                  <a:pt x="5600382" y="1185530"/>
                </a:lnTo>
                <a:lnTo>
                  <a:pt x="5626990" y="1147535"/>
                </a:lnTo>
                <a:lnTo>
                  <a:pt x="5650265" y="1107178"/>
                </a:lnTo>
                <a:lnTo>
                  <a:pt x="5670015" y="1064653"/>
                </a:lnTo>
                <a:lnTo>
                  <a:pt x="5686044" y="1020155"/>
                </a:lnTo>
                <a:lnTo>
                  <a:pt x="5698159" y="973876"/>
                </a:lnTo>
                <a:lnTo>
                  <a:pt x="5707028" y="914735"/>
                </a:lnTo>
                <a:lnTo>
                  <a:pt x="5712407" y="855633"/>
                </a:lnTo>
                <a:lnTo>
                  <a:pt x="5715170" y="798682"/>
                </a:lnTo>
                <a:lnTo>
                  <a:pt x="5716188" y="745995"/>
                </a:lnTo>
                <a:lnTo>
                  <a:pt x="5716333" y="699683"/>
                </a:lnTo>
                <a:lnTo>
                  <a:pt x="5716188" y="653371"/>
                </a:lnTo>
                <a:lnTo>
                  <a:pt x="5715170" y="600684"/>
                </a:lnTo>
                <a:lnTo>
                  <a:pt x="5712407" y="543733"/>
                </a:lnTo>
                <a:lnTo>
                  <a:pt x="5707028" y="484630"/>
                </a:lnTo>
                <a:lnTo>
                  <a:pt x="5698159" y="425488"/>
                </a:lnTo>
                <a:lnTo>
                  <a:pt x="5686044" y="379209"/>
                </a:lnTo>
                <a:lnTo>
                  <a:pt x="5670015" y="334711"/>
                </a:lnTo>
                <a:lnTo>
                  <a:pt x="5650265" y="292187"/>
                </a:lnTo>
                <a:lnTo>
                  <a:pt x="5626990" y="251830"/>
                </a:lnTo>
                <a:lnTo>
                  <a:pt x="5600382" y="213834"/>
                </a:lnTo>
                <a:lnTo>
                  <a:pt x="5570637" y="178395"/>
                </a:lnTo>
                <a:lnTo>
                  <a:pt x="5537947" y="145705"/>
                </a:lnTo>
                <a:lnTo>
                  <a:pt x="5502507" y="115959"/>
                </a:lnTo>
                <a:lnTo>
                  <a:pt x="5464511" y="89351"/>
                </a:lnTo>
                <a:lnTo>
                  <a:pt x="5424153" y="66074"/>
                </a:lnTo>
                <a:lnTo>
                  <a:pt x="5381626" y="46323"/>
                </a:lnTo>
                <a:lnTo>
                  <a:pt x="5337126" y="30291"/>
                </a:lnTo>
                <a:lnTo>
                  <a:pt x="5290845" y="18173"/>
                </a:lnTo>
                <a:lnTo>
                  <a:pt x="5231706" y="9304"/>
                </a:lnTo>
                <a:lnTo>
                  <a:pt x="5172605" y="3925"/>
                </a:lnTo>
                <a:lnTo>
                  <a:pt x="5115653" y="1163"/>
                </a:lnTo>
                <a:lnTo>
                  <a:pt x="5062965" y="145"/>
                </a:lnTo>
                <a:lnTo>
                  <a:pt x="5016652" y="0"/>
                </a:lnTo>
                <a:close/>
              </a:path>
            </a:pathLst>
          </a:custGeom>
          <a:solidFill>
            <a:srgbClr val="FFFC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44226" y="7970990"/>
            <a:ext cx="5716905" cy="1399540"/>
          </a:xfrm>
          <a:custGeom>
            <a:avLst/>
            <a:gdLst/>
            <a:ahLst/>
            <a:cxnLst/>
            <a:rect l="l" t="t" r="r" b="b"/>
            <a:pathLst>
              <a:path w="5716905" h="1399540">
                <a:moveTo>
                  <a:pt x="699681" y="0"/>
                </a:moveTo>
                <a:lnTo>
                  <a:pt x="5016652" y="0"/>
                </a:lnTo>
                <a:lnTo>
                  <a:pt x="5062963" y="145"/>
                </a:lnTo>
                <a:lnTo>
                  <a:pt x="5115650" y="1163"/>
                </a:lnTo>
                <a:lnTo>
                  <a:pt x="5172599" y="3926"/>
                </a:lnTo>
                <a:lnTo>
                  <a:pt x="5231701" y="9307"/>
                </a:lnTo>
                <a:lnTo>
                  <a:pt x="5290845" y="18178"/>
                </a:lnTo>
                <a:lnTo>
                  <a:pt x="5337123" y="30294"/>
                </a:lnTo>
                <a:lnTo>
                  <a:pt x="5381621" y="46325"/>
                </a:lnTo>
                <a:lnTo>
                  <a:pt x="5424146" y="66075"/>
                </a:lnTo>
                <a:lnTo>
                  <a:pt x="5464503" y="89351"/>
                </a:lnTo>
                <a:lnTo>
                  <a:pt x="5502498" y="115959"/>
                </a:lnTo>
                <a:lnTo>
                  <a:pt x="5537937" y="145705"/>
                </a:lnTo>
                <a:lnTo>
                  <a:pt x="5570627" y="178395"/>
                </a:lnTo>
                <a:lnTo>
                  <a:pt x="5600373" y="213834"/>
                </a:lnTo>
                <a:lnTo>
                  <a:pt x="5626982" y="251829"/>
                </a:lnTo>
                <a:lnTo>
                  <a:pt x="5650259" y="292186"/>
                </a:lnTo>
                <a:lnTo>
                  <a:pt x="5670010" y="334711"/>
                </a:lnTo>
                <a:lnTo>
                  <a:pt x="5686041" y="379209"/>
                </a:lnTo>
                <a:lnTo>
                  <a:pt x="5698159" y="425488"/>
                </a:lnTo>
                <a:lnTo>
                  <a:pt x="5707028" y="484629"/>
                </a:lnTo>
                <a:lnTo>
                  <a:pt x="5712407" y="543732"/>
                </a:lnTo>
                <a:lnTo>
                  <a:pt x="5715170" y="600682"/>
                </a:lnTo>
                <a:lnTo>
                  <a:pt x="5716188" y="653369"/>
                </a:lnTo>
                <a:lnTo>
                  <a:pt x="5716333" y="699681"/>
                </a:lnTo>
                <a:lnTo>
                  <a:pt x="5716188" y="745992"/>
                </a:lnTo>
                <a:lnTo>
                  <a:pt x="5715170" y="798679"/>
                </a:lnTo>
                <a:lnTo>
                  <a:pt x="5712407" y="855630"/>
                </a:lnTo>
                <a:lnTo>
                  <a:pt x="5707028" y="914732"/>
                </a:lnTo>
                <a:lnTo>
                  <a:pt x="5698159" y="973874"/>
                </a:lnTo>
                <a:lnTo>
                  <a:pt x="5686041" y="1020152"/>
                </a:lnTo>
                <a:lnTo>
                  <a:pt x="5670010" y="1064650"/>
                </a:lnTo>
                <a:lnTo>
                  <a:pt x="5650259" y="1107175"/>
                </a:lnTo>
                <a:lnTo>
                  <a:pt x="5626982" y="1147532"/>
                </a:lnTo>
                <a:lnTo>
                  <a:pt x="5600373" y="1185527"/>
                </a:lnTo>
                <a:lnTo>
                  <a:pt x="5570627" y="1220967"/>
                </a:lnTo>
                <a:lnTo>
                  <a:pt x="5537937" y="1253656"/>
                </a:lnTo>
                <a:lnTo>
                  <a:pt x="5502498" y="1283402"/>
                </a:lnTo>
                <a:lnTo>
                  <a:pt x="5464503" y="1310011"/>
                </a:lnTo>
                <a:lnTo>
                  <a:pt x="5424146" y="1333287"/>
                </a:lnTo>
                <a:lnTo>
                  <a:pt x="5381621" y="1353039"/>
                </a:lnTo>
                <a:lnTo>
                  <a:pt x="5337123" y="1369070"/>
                </a:lnTo>
                <a:lnTo>
                  <a:pt x="5290845" y="1381188"/>
                </a:lnTo>
                <a:lnTo>
                  <a:pt x="5231701" y="1390057"/>
                </a:lnTo>
                <a:lnTo>
                  <a:pt x="5172599" y="1395436"/>
                </a:lnTo>
                <a:lnTo>
                  <a:pt x="5115650" y="1398199"/>
                </a:lnTo>
                <a:lnTo>
                  <a:pt x="5062963" y="1399216"/>
                </a:lnTo>
                <a:lnTo>
                  <a:pt x="5016652" y="1399362"/>
                </a:lnTo>
                <a:lnTo>
                  <a:pt x="699681" y="1399362"/>
                </a:lnTo>
                <a:lnTo>
                  <a:pt x="653369" y="1399216"/>
                </a:lnTo>
                <a:lnTo>
                  <a:pt x="600682" y="1398199"/>
                </a:lnTo>
                <a:lnTo>
                  <a:pt x="543732" y="1395436"/>
                </a:lnTo>
                <a:lnTo>
                  <a:pt x="484629" y="1390057"/>
                </a:lnTo>
                <a:lnTo>
                  <a:pt x="425488" y="1381188"/>
                </a:lnTo>
                <a:lnTo>
                  <a:pt x="379209" y="1369070"/>
                </a:lnTo>
                <a:lnTo>
                  <a:pt x="334711" y="1353039"/>
                </a:lnTo>
                <a:lnTo>
                  <a:pt x="292186" y="1333287"/>
                </a:lnTo>
                <a:lnTo>
                  <a:pt x="251829" y="1310011"/>
                </a:lnTo>
                <a:lnTo>
                  <a:pt x="213834" y="1283402"/>
                </a:lnTo>
                <a:lnTo>
                  <a:pt x="178395" y="1253656"/>
                </a:lnTo>
                <a:lnTo>
                  <a:pt x="145705" y="1220967"/>
                </a:lnTo>
                <a:lnTo>
                  <a:pt x="115959" y="1185527"/>
                </a:lnTo>
                <a:lnTo>
                  <a:pt x="89351" y="1147532"/>
                </a:lnTo>
                <a:lnTo>
                  <a:pt x="66075" y="1107175"/>
                </a:lnTo>
                <a:lnTo>
                  <a:pt x="46325" y="1064650"/>
                </a:lnTo>
                <a:lnTo>
                  <a:pt x="30294" y="1020152"/>
                </a:lnTo>
                <a:lnTo>
                  <a:pt x="18178" y="973874"/>
                </a:lnTo>
                <a:lnTo>
                  <a:pt x="9307" y="914732"/>
                </a:lnTo>
                <a:lnTo>
                  <a:pt x="3926" y="855630"/>
                </a:lnTo>
                <a:lnTo>
                  <a:pt x="1163" y="798679"/>
                </a:lnTo>
                <a:lnTo>
                  <a:pt x="145" y="745992"/>
                </a:lnTo>
                <a:lnTo>
                  <a:pt x="0" y="699681"/>
                </a:lnTo>
                <a:lnTo>
                  <a:pt x="145" y="653369"/>
                </a:lnTo>
                <a:lnTo>
                  <a:pt x="1163" y="600682"/>
                </a:lnTo>
                <a:lnTo>
                  <a:pt x="3926" y="543732"/>
                </a:lnTo>
                <a:lnTo>
                  <a:pt x="9307" y="484629"/>
                </a:lnTo>
                <a:lnTo>
                  <a:pt x="18178" y="425488"/>
                </a:lnTo>
                <a:lnTo>
                  <a:pt x="30294" y="379209"/>
                </a:lnTo>
                <a:lnTo>
                  <a:pt x="46325" y="334711"/>
                </a:lnTo>
                <a:lnTo>
                  <a:pt x="66075" y="292186"/>
                </a:lnTo>
                <a:lnTo>
                  <a:pt x="89351" y="251829"/>
                </a:lnTo>
                <a:lnTo>
                  <a:pt x="115959" y="213834"/>
                </a:lnTo>
                <a:lnTo>
                  <a:pt x="145705" y="178395"/>
                </a:lnTo>
                <a:lnTo>
                  <a:pt x="178395" y="145705"/>
                </a:lnTo>
                <a:lnTo>
                  <a:pt x="213834" y="115959"/>
                </a:lnTo>
                <a:lnTo>
                  <a:pt x="251829" y="89351"/>
                </a:lnTo>
                <a:lnTo>
                  <a:pt x="292186" y="66075"/>
                </a:lnTo>
                <a:lnTo>
                  <a:pt x="334711" y="46325"/>
                </a:lnTo>
                <a:lnTo>
                  <a:pt x="379209" y="30294"/>
                </a:lnTo>
                <a:lnTo>
                  <a:pt x="425488" y="18178"/>
                </a:lnTo>
                <a:lnTo>
                  <a:pt x="484629" y="9307"/>
                </a:lnTo>
                <a:lnTo>
                  <a:pt x="543732" y="3926"/>
                </a:lnTo>
                <a:lnTo>
                  <a:pt x="600682" y="1163"/>
                </a:lnTo>
                <a:lnTo>
                  <a:pt x="653369" y="145"/>
                </a:lnTo>
                <a:lnTo>
                  <a:pt x="699681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6300" y="2286000"/>
            <a:ext cx="10906760" cy="660908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439"/>
              </a:spcBef>
            </a:pPr>
            <a:r>
              <a:rPr sz="3300" spc="-5" dirty="0">
                <a:latin typeface="Times New Roman"/>
                <a:cs typeface="Times New Roman"/>
              </a:rPr>
              <a:t>Each </a:t>
            </a:r>
            <a:r>
              <a:rPr sz="3300" dirty="0">
                <a:latin typeface="Times New Roman"/>
                <a:cs typeface="Times New Roman"/>
              </a:rPr>
              <a:t>of k </a:t>
            </a:r>
            <a:r>
              <a:rPr sz="3300" spc="-5" dirty="0">
                <a:latin typeface="Times New Roman"/>
                <a:cs typeface="Times New Roman"/>
              </a:rPr>
              <a:t>persons bids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price for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ruby ring, </a:t>
            </a:r>
            <a:r>
              <a:rPr sz="3300" dirty="0">
                <a:latin typeface="Times New Roman"/>
                <a:cs typeface="Times New Roman"/>
              </a:rPr>
              <a:t>so you </a:t>
            </a:r>
            <a:r>
              <a:rPr sz="3300" spc="-5" dirty="0">
                <a:latin typeface="Times New Roman"/>
                <a:cs typeface="Times New Roman"/>
              </a:rPr>
              <a:t>have prices  </a:t>
            </a:r>
            <a:r>
              <a:rPr sz="3300" dirty="0">
                <a:latin typeface="Times New Roman"/>
                <a:cs typeface="Times New Roman"/>
              </a:rPr>
              <a:t>p</a:t>
            </a:r>
            <a:r>
              <a:rPr sz="3300" baseline="-6313" dirty="0">
                <a:latin typeface="Times New Roman"/>
                <a:cs typeface="Times New Roman"/>
              </a:rPr>
              <a:t>1</a:t>
            </a:r>
            <a:r>
              <a:rPr sz="3300" dirty="0">
                <a:latin typeface="Times New Roman"/>
                <a:cs typeface="Times New Roman"/>
              </a:rPr>
              <a:t>, p</a:t>
            </a:r>
            <a:r>
              <a:rPr sz="3300" baseline="-6313" dirty="0">
                <a:latin typeface="Times New Roman"/>
                <a:cs typeface="Times New Roman"/>
              </a:rPr>
              <a:t>2</a:t>
            </a:r>
            <a:r>
              <a:rPr sz="3300" dirty="0">
                <a:latin typeface="Times New Roman"/>
                <a:cs typeface="Times New Roman"/>
              </a:rPr>
              <a:t>, ...,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</a:t>
            </a:r>
            <a:r>
              <a:rPr sz="3300" baseline="-6313" dirty="0">
                <a:latin typeface="Times New Roman"/>
                <a:cs typeface="Times New Roman"/>
              </a:rPr>
              <a:t>k</a:t>
            </a:r>
            <a:r>
              <a:rPr sz="3300" dirty="0">
                <a:latin typeface="Times New Roman"/>
                <a:cs typeface="Times New Roman"/>
              </a:rPr>
              <a:t>.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591185" indent="-591185">
              <a:lnSpc>
                <a:spcPct val="100000"/>
              </a:lnSpc>
              <a:buAutoNum type="arabicParenBoth"/>
              <a:tabLst>
                <a:tab pos="591185" algn="l"/>
              </a:tabLst>
            </a:pPr>
            <a:r>
              <a:rPr sz="3300" spc="-114" dirty="0">
                <a:latin typeface="Times New Roman"/>
                <a:cs typeface="Times New Roman"/>
              </a:rPr>
              <a:t>You </a:t>
            </a:r>
            <a:r>
              <a:rPr sz="3300" dirty="0">
                <a:latin typeface="Times New Roman"/>
                <a:cs typeface="Times New Roman"/>
              </a:rPr>
              <a:t>don't know </a:t>
            </a:r>
            <a:r>
              <a:rPr sz="3300" spc="-5" dirty="0">
                <a:latin typeface="Times New Roman"/>
                <a:cs typeface="Times New Roman"/>
              </a:rPr>
              <a:t>the exact price </a:t>
            </a:r>
            <a:r>
              <a:rPr sz="3300" dirty="0">
                <a:latin typeface="Times New Roman"/>
                <a:cs typeface="Times New Roman"/>
              </a:rPr>
              <a:t>p</a:t>
            </a:r>
            <a:r>
              <a:rPr sz="3300" baseline="18939" dirty="0">
                <a:latin typeface="Times New Roman"/>
                <a:cs typeface="Times New Roman"/>
              </a:rPr>
              <a:t>* </a:t>
            </a:r>
            <a:r>
              <a:rPr sz="3300" dirty="0">
                <a:latin typeface="Times New Roman"/>
                <a:cs typeface="Times New Roman"/>
              </a:rPr>
              <a:t>of </a:t>
            </a:r>
            <a:r>
              <a:rPr sz="3300" spc="-5" dirty="0">
                <a:latin typeface="Times New Roman"/>
                <a:cs typeface="Times New Roman"/>
              </a:rPr>
              <a:t>the ruby</a:t>
            </a:r>
            <a:r>
              <a:rPr sz="3300" spc="10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ring.</a:t>
            </a:r>
            <a:endParaRPr sz="3300">
              <a:latin typeface="Times New Roman"/>
              <a:cs typeface="Times New Roman"/>
            </a:endParaRPr>
          </a:p>
          <a:p>
            <a:pPr marL="591185" marR="876935" indent="-591185">
              <a:lnSpc>
                <a:spcPts val="7400"/>
              </a:lnSpc>
              <a:spcBef>
                <a:spcPts val="819"/>
              </a:spcBef>
              <a:buAutoNum type="arabicParenBoth"/>
              <a:tabLst>
                <a:tab pos="591185" algn="l"/>
              </a:tabLst>
            </a:pPr>
            <a:r>
              <a:rPr sz="3300" spc="-114" dirty="0">
                <a:latin typeface="Times New Roman"/>
                <a:cs typeface="Times New Roman"/>
              </a:rPr>
              <a:t>You </a:t>
            </a:r>
            <a:r>
              <a:rPr sz="3300" dirty="0">
                <a:latin typeface="Times New Roman"/>
                <a:cs typeface="Times New Roman"/>
              </a:rPr>
              <a:t>know </a:t>
            </a:r>
            <a:r>
              <a:rPr sz="3300" spc="-5" dirty="0">
                <a:latin typeface="Times New Roman"/>
                <a:cs typeface="Times New Roman"/>
              </a:rPr>
              <a:t>that more than k/2 prices are within the range  [(1-ε)p</a:t>
            </a:r>
            <a:r>
              <a:rPr sz="3300" spc="-7" baseline="18939" dirty="0">
                <a:latin typeface="Times New Roman"/>
                <a:cs typeface="Times New Roman"/>
              </a:rPr>
              <a:t>*</a:t>
            </a:r>
            <a:r>
              <a:rPr sz="3300" spc="-5" dirty="0">
                <a:latin typeface="Times New Roman"/>
                <a:cs typeface="Times New Roman"/>
              </a:rPr>
              <a:t>, (1+ε)p</a:t>
            </a:r>
            <a:r>
              <a:rPr sz="3300" spc="-7" baseline="18939" dirty="0">
                <a:latin typeface="Times New Roman"/>
                <a:cs typeface="Times New Roman"/>
              </a:rPr>
              <a:t>*</a:t>
            </a:r>
            <a:r>
              <a:rPr sz="3300" spc="-5" dirty="0">
                <a:latin typeface="Times New Roman"/>
                <a:cs typeface="Times New Roman"/>
              </a:rPr>
              <a:t>] for some constant </a:t>
            </a:r>
            <a:r>
              <a:rPr sz="3300" dirty="0">
                <a:latin typeface="Times New Roman"/>
                <a:cs typeface="Times New Roman"/>
              </a:rPr>
              <a:t>ε &gt;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0.</a:t>
            </a:r>
            <a:endParaRPr sz="3300">
              <a:latin typeface="Times New Roman"/>
              <a:cs typeface="Times New Roman"/>
            </a:endParaRPr>
          </a:p>
          <a:p>
            <a:pPr marL="12700" marR="923925">
              <a:lnSpc>
                <a:spcPts val="3700"/>
              </a:lnSpc>
              <a:spcBef>
                <a:spcPts val="2960"/>
              </a:spcBef>
            </a:pPr>
            <a:r>
              <a:rPr sz="3300" spc="-5" dirty="0">
                <a:latin typeface="Times New Roman"/>
                <a:cs typeface="Times New Roman"/>
              </a:rPr>
              <a:t>Can </a:t>
            </a:r>
            <a:r>
              <a:rPr sz="3300" dirty="0">
                <a:latin typeface="Times New Roman"/>
                <a:cs typeface="Times New Roman"/>
              </a:rPr>
              <a:t>you </a:t>
            </a:r>
            <a:r>
              <a:rPr sz="3300" spc="-5" dirty="0">
                <a:latin typeface="Times New Roman"/>
                <a:cs typeface="Times New Roman"/>
              </a:rPr>
              <a:t>also bid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price to within the above range with full  confidence?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3378200">
              <a:lnSpc>
                <a:spcPct val="100000"/>
              </a:lnSpc>
              <a:spcBef>
                <a:spcPts val="2820"/>
              </a:spcBef>
            </a:pPr>
            <a:r>
              <a:rPr sz="3200" spc="-5" dirty="0">
                <a:latin typeface="Times New Roman"/>
                <a:cs typeface="Times New Roman"/>
              </a:rPr>
              <a:t>The median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150" spc="7" baseline="-6613" dirty="0">
                <a:latin typeface="Times New Roman"/>
                <a:cs typeface="Times New Roman"/>
              </a:rPr>
              <a:t>1</a:t>
            </a:r>
            <a:r>
              <a:rPr sz="3200" spc="5" dirty="0">
                <a:latin typeface="Times New Roman"/>
                <a:cs typeface="Times New Roman"/>
              </a:rPr>
              <a:t>, p</a:t>
            </a:r>
            <a:r>
              <a:rPr sz="3150" spc="7" baseline="-6613" dirty="0"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, </a:t>
            </a:r>
            <a:r>
              <a:rPr sz="3200" dirty="0">
                <a:latin typeface="Times New Roman"/>
                <a:cs typeface="Times New Roman"/>
              </a:rPr>
              <a:t>...,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150" spc="7" baseline="-6613" dirty="0">
                <a:latin typeface="Times New Roman"/>
                <a:cs typeface="Times New Roman"/>
              </a:rPr>
              <a:t>k</a:t>
            </a:r>
            <a:r>
              <a:rPr sz="3200" spc="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4131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2286000"/>
            <a:ext cx="10964545" cy="569722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1435">
              <a:lnSpc>
                <a:spcPts val="3700"/>
              </a:lnSpc>
              <a:spcBef>
                <a:spcPts val="439"/>
              </a:spcBef>
            </a:pPr>
            <a:r>
              <a:rPr sz="3300" spc="-5" dirty="0">
                <a:latin typeface="Times New Roman"/>
                <a:cs typeface="Times New Roman"/>
              </a:rPr>
              <a:t>Given </a:t>
            </a:r>
            <a:r>
              <a:rPr sz="3300" dirty="0">
                <a:latin typeface="Times New Roman"/>
                <a:cs typeface="Times New Roman"/>
              </a:rPr>
              <a:t>k </a:t>
            </a:r>
            <a:r>
              <a:rPr sz="3300" spc="-5" dirty="0">
                <a:latin typeface="Times New Roman"/>
                <a:cs typeface="Times New Roman"/>
              </a:rPr>
              <a:t>estimates for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value. Some are overestimates, and some  are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underestimates.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700"/>
              </a:lnSpc>
            </a:pPr>
            <a:r>
              <a:rPr sz="3300" spc="-5" dirty="0">
                <a:latin typeface="Times New Roman"/>
                <a:cs typeface="Times New Roman"/>
              </a:rPr>
              <a:t>If more than k/2 estimates are </a:t>
            </a:r>
            <a:r>
              <a:rPr sz="3300" dirty="0">
                <a:latin typeface="Times New Roman"/>
                <a:cs typeface="Times New Roman"/>
              </a:rPr>
              <a:t>good </a:t>
            </a:r>
            <a:r>
              <a:rPr sz="3300" spc="-5" dirty="0">
                <a:latin typeface="Times New Roman"/>
                <a:cs typeface="Times New Roman"/>
              </a:rPr>
              <a:t>esitmates, then the median </a:t>
            </a:r>
            <a:r>
              <a:rPr sz="3300" dirty="0">
                <a:latin typeface="Times New Roman"/>
                <a:cs typeface="Times New Roman"/>
              </a:rPr>
              <a:t>of  </a:t>
            </a:r>
            <a:r>
              <a:rPr sz="3300" spc="-5" dirty="0">
                <a:latin typeface="Times New Roman"/>
                <a:cs typeface="Times New Roman"/>
              </a:rPr>
              <a:t>the </a:t>
            </a:r>
            <a:r>
              <a:rPr sz="3300" dirty="0">
                <a:latin typeface="Times New Roman"/>
                <a:cs typeface="Times New Roman"/>
              </a:rPr>
              <a:t>k </a:t>
            </a:r>
            <a:r>
              <a:rPr sz="3300" spc="-5" dirty="0">
                <a:latin typeface="Times New Roman"/>
                <a:cs typeface="Times New Roman"/>
              </a:rPr>
              <a:t>estimates cannot deviate </a:t>
            </a:r>
            <a:r>
              <a:rPr sz="3300" dirty="0">
                <a:latin typeface="Times New Roman"/>
                <a:cs typeface="Times New Roman"/>
              </a:rPr>
              <a:t>from </a:t>
            </a:r>
            <a:r>
              <a:rPr sz="3300" spc="-5" dirty="0">
                <a:latin typeface="Times New Roman"/>
                <a:cs typeface="Times New Roman"/>
              </a:rPr>
              <a:t>the value too much. In other  </a:t>
            </a:r>
            <a:r>
              <a:rPr sz="3300" dirty="0">
                <a:latin typeface="Times New Roman"/>
                <a:cs typeface="Times New Roman"/>
              </a:rPr>
              <a:t>words, </a:t>
            </a:r>
            <a:r>
              <a:rPr sz="3300" spc="-5" dirty="0">
                <a:latin typeface="Times New Roman"/>
                <a:cs typeface="Times New Roman"/>
              </a:rPr>
              <a:t>the median is guaranteed to </a:t>
            </a:r>
            <a:r>
              <a:rPr sz="3300" dirty="0">
                <a:latin typeface="Times New Roman"/>
                <a:cs typeface="Times New Roman"/>
              </a:rPr>
              <a:t>be a good</a:t>
            </a:r>
            <a:r>
              <a:rPr sz="3300" spc="-5" dirty="0">
                <a:latin typeface="Times New Roman"/>
                <a:cs typeface="Times New Roman"/>
              </a:rPr>
              <a:t> estimate.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1491615">
              <a:lnSpc>
                <a:spcPts val="3700"/>
              </a:lnSpc>
            </a:pPr>
            <a:r>
              <a:rPr sz="3300" dirty="0">
                <a:latin typeface="Times New Roman"/>
                <a:cs typeface="Times New Roman"/>
              </a:rPr>
              <a:t>Count </a:t>
            </a:r>
            <a:r>
              <a:rPr sz="3300" spc="-5" dirty="0">
                <a:latin typeface="Times New Roman"/>
                <a:cs typeface="Times New Roman"/>
              </a:rPr>
              <a:t>Sketch is similar to Count-Min Sketch, </a:t>
            </a:r>
            <a:r>
              <a:rPr sz="3300" dirty="0">
                <a:latin typeface="Times New Roman"/>
                <a:cs typeface="Times New Roman"/>
              </a:rPr>
              <a:t>one of </a:t>
            </a:r>
            <a:r>
              <a:rPr sz="3300" spc="-5" dirty="0">
                <a:latin typeface="Times New Roman"/>
                <a:cs typeface="Times New Roman"/>
              </a:rPr>
              <a:t>the  </a:t>
            </a:r>
            <a:r>
              <a:rPr sz="3300" spc="-10" dirty="0">
                <a:latin typeface="Times New Roman"/>
                <a:cs typeface="Times New Roman"/>
              </a:rPr>
              <a:t>differences </a:t>
            </a:r>
            <a:r>
              <a:rPr sz="3300" spc="-5" dirty="0">
                <a:latin typeface="Times New Roman"/>
                <a:cs typeface="Times New Roman"/>
              </a:rPr>
              <a:t>is to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replace</a:t>
            </a:r>
            <a:endParaRPr sz="3300">
              <a:latin typeface="Times New Roman"/>
              <a:cs typeface="Times New Roman"/>
            </a:endParaRPr>
          </a:p>
          <a:p>
            <a:pPr marL="280670" algn="ctr">
              <a:lnSpc>
                <a:spcPts val="3490"/>
              </a:lnSpc>
            </a:pPr>
            <a:r>
              <a:rPr sz="3300" spc="-5" dirty="0">
                <a:latin typeface="Times New Roman"/>
                <a:cs typeface="Times New Roman"/>
              </a:rPr>
              <a:t>min</a:t>
            </a:r>
            <a:r>
              <a:rPr sz="3300" spc="-7" baseline="-6313" dirty="0">
                <a:latin typeface="Times New Roman"/>
                <a:cs typeface="Times New Roman"/>
              </a:rPr>
              <a:t>j</a:t>
            </a:r>
            <a:r>
              <a:rPr sz="3300" spc="-67" baseline="-6313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T[j][h</a:t>
            </a:r>
            <a:r>
              <a:rPr sz="3300" spc="-7" baseline="-6313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[k]]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ts val="3700"/>
              </a:lnSpc>
            </a:pPr>
            <a:r>
              <a:rPr sz="3300" spc="-5" dirty="0">
                <a:latin typeface="Times New Roman"/>
                <a:cs typeface="Times New Roman"/>
              </a:rPr>
              <a:t>with</a:t>
            </a:r>
            <a:endParaRPr sz="3300">
              <a:latin typeface="Times New Roman"/>
              <a:cs typeface="Times New Roman"/>
            </a:endParaRPr>
          </a:p>
          <a:p>
            <a:pPr marL="281305" algn="ctr">
              <a:lnSpc>
                <a:spcPts val="3829"/>
              </a:lnSpc>
            </a:pPr>
            <a:r>
              <a:rPr sz="3300" spc="-5" dirty="0">
                <a:latin typeface="Times New Roman"/>
                <a:cs typeface="Times New Roman"/>
              </a:rPr>
              <a:t>median</a:t>
            </a:r>
            <a:r>
              <a:rPr sz="3300" spc="-7" baseline="-6313" dirty="0">
                <a:latin typeface="Times New Roman"/>
                <a:cs typeface="Times New Roman"/>
              </a:rPr>
              <a:t>j</a:t>
            </a:r>
            <a:r>
              <a:rPr sz="3300" spc="-67" baseline="-6313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T[j][h</a:t>
            </a:r>
            <a:r>
              <a:rPr sz="3300" spc="-7" baseline="-6313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[k]].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38176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Consequence</a:t>
            </a:r>
            <a:endParaRPr sz="5600"/>
          </a:p>
        </p:txBody>
      </p:sp>
    </p:spTree>
    <p:extLst>
      <p:ext uri="{BB962C8B-B14F-4D97-AF65-F5344CB8AC3E}">
        <p14:creationId xmlns:p14="http://schemas.microsoft.com/office/powerpoint/2010/main" val="3539039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2286000"/>
            <a:ext cx="10569575" cy="567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Times New Roman"/>
                <a:cs typeface="Times New Roman"/>
              </a:rPr>
              <a:t>Recall that the expected noise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1765300">
              <a:lnSpc>
                <a:spcPct val="100000"/>
              </a:lnSpc>
            </a:pPr>
            <a:r>
              <a:rPr sz="3300" spc="55" dirty="0">
                <a:latin typeface="Times New Roman"/>
                <a:cs typeface="Times New Roman"/>
              </a:rPr>
              <a:t>E[</a:t>
            </a:r>
            <a:r>
              <a:rPr sz="3300" spc="55" dirty="0">
                <a:latin typeface="DejaVu Sans"/>
                <a:cs typeface="DejaVu Sans"/>
              </a:rPr>
              <a:t>ℰ</a:t>
            </a:r>
            <a:r>
              <a:rPr sz="3300" spc="82" baseline="-12626" dirty="0">
                <a:latin typeface="DejaVu Sans"/>
                <a:cs typeface="DejaVu Sans"/>
              </a:rPr>
              <a:t>j</a:t>
            </a:r>
            <a:r>
              <a:rPr sz="3300" spc="55" dirty="0">
                <a:latin typeface="DejaVu Sans"/>
                <a:cs typeface="DejaVu Sans"/>
              </a:rPr>
              <a:t>] </a:t>
            </a:r>
            <a:r>
              <a:rPr sz="3300" i="1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∑</a:t>
            </a:r>
            <a:r>
              <a:rPr sz="3300" spc="-7" baseline="-6313" dirty="0">
                <a:latin typeface="Times New Roman"/>
                <a:cs typeface="Times New Roman"/>
              </a:rPr>
              <a:t>ℓ≠k </a:t>
            </a:r>
            <a:r>
              <a:rPr sz="3300" spc="-5" dirty="0">
                <a:latin typeface="Times New Roman"/>
                <a:cs typeface="Times New Roman"/>
              </a:rPr>
              <a:t>f(ℓ)Pr[h</a:t>
            </a:r>
            <a:r>
              <a:rPr sz="3300" spc="-7" baseline="-6313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(ℓ) </a:t>
            </a:r>
            <a:r>
              <a:rPr sz="3300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h</a:t>
            </a:r>
            <a:r>
              <a:rPr sz="3300" spc="-7" baseline="-6313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(k)]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270" dirty="0">
                <a:latin typeface="Times New Roman"/>
                <a:cs typeface="Times New Roman"/>
              </a:rPr>
              <a:t> </a:t>
            </a:r>
            <a:r>
              <a:rPr sz="3300" spc="-20" dirty="0">
                <a:solidFill>
                  <a:srgbClr val="FF2600"/>
                </a:solidFill>
                <a:latin typeface="Times New Roman"/>
                <a:cs typeface="Times New Roman"/>
              </a:rPr>
              <a:t>(n-f(k))/w</a:t>
            </a:r>
            <a:r>
              <a:rPr sz="3300" spc="-20" dirty="0">
                <a:latin typeface="Times New Roman"/>
                <a:cs typeface="Times New Roman"/>
              </a:rPr>
              <a:t>.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40"/>
              </a:spcBef>
            </a:pPr>
            <a:r>
              <a:rPr sz="3300" spc="-5" dirty="0">
                <a:latin typeface="Times New Roman"/>
                <a:cs typeface="Times New Roman"/>
              </a:rPr>
              <a:t>Observe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that</a:t>
            </a:r>
            <a:endParaRPr sz="3300">
              <a:latin typeface="Times New Roman"/>
              <a:cs typeface="Times New Roman"/>
            </a:endParaRPr>
          </a:p>
          <a:p>
            <a:pPr marL="12700" marR="5080" indent="673100">
              <a:lnSpc>
                <a:spcPts val="8200"/>
              </a:lnSpc>
              <a:spcBef>
                <a:spcPts val="880"/>
              </a:spcBef>
            </a:pPr>
            <a:r>
              <a:rPr sz="3300" spc="-55" dirty="0">
                <a:latin typeface="Times New Roman"/>
                <a:cs typeface="Times New Roman"/>
              </a:rPr>
              <a:t>E[</a:t>
            </a:r>
            <a:r>
              <a:rPr sz="3300" spc="-55" dirty="0">
                <a:latin typeface="DejaVu Sans"/>
                <a:cs typeface="DejaVu Sans"/>
              </a:rPr>
              <a:t>ℰ</a:t>
            </a:r>
            <a:r>
              <a:rPr sz="3300" spc="-82" baseline="-12626" dirty="0">
                <a:latin typeface="DejaVu Sans"/>
                <a:cs typeface="DejaVu Sans"/>
              </a:rPr>
              <a:t>j</a:t>
            </a:r>
            <a:r>
              <a:rPr sz="3300" spc="-82" baseline="18939" dirty="0">
                <a:latin typeface="DejaVu Sans"/>
                <a:cs typeface="DejaVu Sans"/>
              </a:rPr>
              <a:t>+1</a:t>
            </a:r>
            <a:r>
              <a:rPr sz="3300" spc="-55" dirty="0">
                <a:latin typeface="DejaVu Sans"/>
                <a:cs typeface="DejaVu Sans"/>
              </a:rPr>
              <a:t>] </a:t>
            </a:r>
            <a:r>
              <a:rPr sz="3300" i="1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∑</a:t>
            </a:r>
            <a:r>
              <a:rPr sz="3300" spc="-7" baseline="-6313" dirty="0">
                <a:latin typeface="Times New Roman"/>
                <a:cs typeface="Times New Roman"/>
              </a:rPr>
              <a:t>ℓ≠k </a:t>
            </a:r>
            <a:r>
              <a:rPr sz="3300" spc="-5" dirty="0">
                <a:latin typeface="Times New Roman"/>
                <a:cs typeface="Times New Roman"/>
              </a:rPr>
              <a:t>f(ℓ)Pr[h</a:t>
            </a:r>
            <a:r>
              <a:rPr sz="3300" spc="-7" baseline="-6313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(ℓ) </a:t>
            </a:r>
            <a:r>
              <a:rPr sz="3300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h</a:t>
            </a:r>
            <a:r>
              <a:rPr sz="3300" spc="-7" baseline="-6313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(k)+1] </a:t>
            </a:r>
            <a:r>
              <a:rPr sz="3300" dirty="0">
                <a:latin typeface="Times New Roman"/>
                <a:cs typeface="Times New Roman"/>
              </a:rPr>
              <a:t>= </a:t>
            </a:r>
            <a:r>
              <a:rPr sz="3300" spc="-20" dirty="0">
                <a:solidFill>
                  <a:srgbClr val="FF2600"/>
                </a:solidFill>
                <a:latin typeface="Times New Roman"/>
                <a:cs typeface="Times New Roman"/>
              </a:rPr>
              <a:t>(n-f(k))/w</a:t>
            </a:r>
            <a:r>
              <a:rPr sz="3300" spc="-20" dirty="0">
                <a:latin typeface="Times New Roman"/>
                <a:cs typeface="Times New Roman"/>
              </a:rPr>
              <a:t>. </a:t>
            </a:r>
            <a:r>
              <a:rPr sz="3300" spc="-5" dirty="0">
                <a:solidFill>
                  <a:srgbClr val="CCCCCC"/>
                </a:solidFill>
                <a:latin typeface="Times New Roman"/>
                <a:cs typeface="Times New Roman"/>
              </a:rPr>
              <a:t>(Why?)  </a:t>
            </a:r>
            <a:r>
              <a:rPr sz="3300" spc="-5" dirty="0">
                <a:latin typeface="Times New Roman"/>
                <a:cs typeface="Times New Roman"/>
              </a:rPr>
              <a:t>Observe further that</a:t>
            </a:r>
            <a:endParaRPr sz="3300">
              <a:latin typeface="Times New Roman"/>
              <a:cs typeface="Times New Roman"/>
            </a:endParaRPr>
          </a:p>
          <a:p>
            <a:pPr marL="693420" algn="ctr">
              <a:lnSpc>
                <a:spcPct val="100000"/>
              </a:lnSpc>
              <a:spcBef>
                <a:spcPts val="3060"/>
              </a:spcBef>
            </a:pPr>
            <a:r>
              <a:rPr sz="3300" spc="-15" dirty="0">
                <a:latin typeface="Times New Roman"/>
                <a:cs typeface="Times New Roman"/>
              </a:rPr>
              <a:t>E[</a:t>
            </a:r>
            <a:r>
              <a:rPr sz="3300" spc="-15" dirty="0">
                <a:latin typeface="DejaVu Sans"/>
                <a:cs typeface="DejaVu Sans"/>
              </a:rPr>
              <a:t>ℰ</a:t>
            </a:r>
            <a:r>
              <a:rPr sz="3300" spc="-22" baseline="-12626" dirty="0">
                <a:latin typeface="DejaVu Sans"/>
                <a:cs typeface="DejaVu Sans"/>
              </a:rPr>
              <a:t>j</a:t>
            </a:r>
            <a:r>
              <a:rPr sz="3300" spc="-22" baseline="18939" dirty="0">
                <a:latin typeface="DejaVu Sans"/>
                <a:cs typeface="DejaVu Sans"/>
              </a:rPr>
              <a:t>-1</a:t>
            </a:r>
            <a:r>
              <a:rPr sz="3300" spc="-15" dirty="0">
                <a:latin typeface="DejaVu Sans"/>
                <a:cs typeface="DejaVu Sans"/>
              </a:rPr>
              <a:t>] </a:t>
            </a:r>
            <a:r>
              <a:rPr sz="3300" i="1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∑</a:t>
            </a:r>
            <a:r>
              <a:rPr sz="3300" spc="-7" baseline="-6313" dirty="0">
                <a:latin typeface="Times New Roman"/>
                <a:cs typeface="Times New Roman"/>
              </a:rPr>
              <a:t>ℓ≠k </a:t>
            </a:r>
            <a:r>
              <a:rPr sz="3300" spc="-5" dirty="0">
                <a:latin typeface="Times New Roman"/>
                <a:cs typeface="Times New Roman"/>
              </a:rPr>
              <a:t>f(ℓ)Pr[h</a:t>
            </a:r>
            <a:r>
              <a:rPr sz="3300" spc="-7" baseline="-6313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(ℓ) </a:t>
            </a:r>
            <a:r>
              <a:rPr sz="3300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h</a:t>
            </a:r>
            <a:r>
              <a:rPr sz="3300" spc="-7" baseline="-6313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(k)-1]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195" dirty="0">
                <a:latin typeface="Times New Roman"/>
                <a:cs typeface="Times New Roman"/>
              </a:rPr>
              <a:t> </a:t>
            </a:r>
            <a:r>
              <a:rPr sz="3300" spc="-20" dirty="0">
                <a:solidFill>
                  <a:srgbClr val="FF2600"/>
                </a:solidFill>
                <a:latin typeface="Times New Roman"/>
                <a:cs typeface="Times New Roman"/>
              </a:rPr>
              <a:t>(n-f(k))/w</a:t>
            </a:r>
            <a:r>
              <a:rPr sz="3300" spc="-20" dirty="0">
                <a:latin typeface="Times New Roman"/>
                <a:cs typeface="Times New Roman"/>
              </a:rPr>
              <a:t>.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54019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315" algn="l"/>
              </a:tabLst>
            </a:pPr>
            <a:r>
              <a:rPr sz="5600" spc="-5" dirty="0"/>
              <a:t>Another	</a:t>
            </a:r>
            <a:r>
              <a:rPr sz="5600" spc="-15" dirty="0"/>
              <a:t>difference</a:t>
            </a:r>
            <a:endParaRPr sz="5600"/>
          </a:p>
        </p:txBody>
      </p:sp>
    </p:spTree>
    <p:extLst>
      <p:ext uri="{BB962C8B-B14F-4D97-AF65-F5344CB8AC3E}">
        <p14:creationId xmlns:p14="http://schemas.microsoft.com/office/powerpoint/2010/main" val="3692841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54019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0315" algn="l"/>
              </a:tabLst>
            </a:pPr>
            <a:r>
              <a:rPr sz="5600" spc="-5" dirty="0"/>
              <a:t>Another	</a:t>
            </a:r>
            <a:r>
              <a:rPr sz="5600" spc="-15" dirty="0"/>
              <a:t>difference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1010549" y="8510905"/>
            <a:ext cx="10984230" cy="1103630"/>
          </a:xfrm>
          <a:custGeom>
            <a:avLst/>
            <a:gdLst/>
            <a:ahLst/>
            <a:cxnLst/>
            <a:rect l="l" t="t" r="r" b="b"/>
            <a:pathLst>
              <a:path w="10984230" h="1103629">
                <a:moveTo>
                  <a:pt x="10432138" y="0"/>
                </a:moveTo>
                <a:lnTo>
                  <a:pt x="551563" y="0"/>
                </a:lnTo>
                <a:lnTo>
                  <a:pt x="503972" y="2024"/>
                </a:lnTo>
                <a:lnTo>
                  <a:pt x="457505" y="7987"/>
                </a:lnTo>
                <a:lnTo>
                  <a:pt x="412328" y="17724"/>
                </a:lnTo>
                <a:lnTo>
                  <a:pt x="368607" y="31068"/>
                </a:lnTo>
                <a:lnTo>
                  <a:pt x="326506" y="47854"/>
                </a:lnTo>
                <a:lnTo>
                  <a:pt x="286191" y="67917"/>
                </a:lnTo>
                <a:lnTo>
                  <a:pt x="247829" y="91091"/>
                </a:lnTo>
                <a:lnTo>
                  <a:pt x="211584" y="117210"/>
                </a:lnTo>
                <a:lnTo>
                  <a:pt x="177622" y="146109"/>
                </a:lnTo>
                <a:lnTo>
                  <a:pt x="146109" y="177622"/>
                </a:lnTo>
                <a:lnTo>
                  <a:pt x="117210" y="211584"/>
                </a:lnTo>
                <a:lnTo>
                  <a:pt x="91091" y="247829"/>
                </a:lnTo>
                <a:lnTo>
                  <a:pt x="67917" y="286192"/>
                </a:lnTo>
                <a:lnTo>
                  <a:pt x="47854" y="326506"/>
                </a:lnTo>
                <a:lnTo>
                  <a:pt x="31068" y="368607"/>
                </a:lnTo>
                <a:lnTo>
                  <a:pt x="17724" y="412329"/>
                </a:lnTo>
                <a:lnTo>
                  <a:pt x="7987" y="457506"/>
                </a:lnTo>
                <a:lnTo>
                  <a:pt x="2024" y="503973"/>
                </a:lnTo>
                <a:lnTo>
                  <a:pt x="0" y="551564"/>
                </a:lnTo>
                <a:lnTo>
                  <a:pt x="2024" y="599155"/>
                </a:lnTo>
                <a:lnTo>
                  <a:pt x="7987" y="645622"/>
                </a:lnTo>
                <a:lnTo>
                  <a:pt x="17724" y="690799"/>
                </a:lnTo>
                <a:lnTo>
                  <a:pt x="31068" y="734521"/>
                </a:lnTo>
                <a:lnTo>
                  <a:pt x="47854" y="776622"/>
                </a:lnTo>
                <a:lnTo>
                  <a:pt x="67917" y="816936"/>
                </a:lnTo>
                <a:lnTo>
                  <a:pt x="91091" y="855299"/>
                </a:lnTo>
                <a:lnTo>
                  <a:pt x="117210" y="891544"/>
                </a:lnTo>
                <a:lnTo>
                  <a:pt x="146109" y="925505"/>
                </a:lnTo>
                <a:lnTo>
                  <a:pt x="177622" y="957019"/>
                </a:lnTo>
                <a:lnTo>
                  <a:pt x="211584" y="985917"/>
                </a:lnTo>
                <a:lnTo>
                  <a:pt x="247829" y="1012037"/>
                </a:lnTo>
                <a:lnTo>
                  <a:pt x="286191" y="1035210"/>
                </a:lnTo>
                <a:lnTo>
                  <a:pt x="326506" y="1055273"/>
                </a:lnTo>
                <a:lnTo>
                  <a:pt x="368607" y="1072059"/>
                </a:lnTo>
                <a:lnTo>
                  <a:pt x="412328" y="1085403"/>
                </a:lnTo>
                <a:lnTo>
                  <a:pt x="457505" y="1095140"/>
                </a:lnTo>
                <a:lnTo>
                  <a:pt x="503972" y="1101103"/>
                </a:lnTo>
                <a:lnTo>
                  <a:pt x="551563" y="1103128"/>
                </a:lnTo>
                <a:lnTo>
                  <a:pt x="10432138" y="1103128"/>
                </a:lnTo>
                <a:lnTo>
                  <a:pt x="10479729" y="1101103"/>
                </a:lnTo>
                <a:lnTo>
                  <a:pt x="10526196" y="1095140"/>
                </a:lnTo>
                <a:lnTo>
                  <a:pt x="10571373" y="1085403"/>
                </a:lnTo>
                <a:lnTo>
                  <a:pt x="10615095" y="1072059"/>
                </a:lnTo>
                <a:lnTo>
                  <a:pt x="10657196" y="1055273"/>
                </a:lnTo>
                <a:lnTo>
                  <a:pt x="10697510" y="1035210"/>
                </a:lnTo>
                <a:lnTo>
                  <a:pt x="10735872" y="1012037"/>
                </a:lnTo>
                <a:lnTo>
                  <a:pt x="10772117" y="985917"/>
                </a:lnTo>
                <a:lnTo>
                  <a:pt x="10806079" y="957019"/>
                </a:lnTo>
                <a:lnTo>
                  <a:pt x="10837591" y="925505"/>
                </a:lnTo>
                <a:lnTo>
                  <a:pt x="10866490" y="891544"/>
                </a:lnTo>
                <a:lnTo>
                  <a:pt x="10892609" y="855299"/>
                </a:lnTo>
                <a:lnTo>
                  <a:pt x="10915782" y="816936"/>
                </a:lnTo>
                <a:lnTo>
                  <a:pt x="10935845" y="776622"/>
                </a:lnTo>
                <a:lnTo>
                  <a:pt x="10952631" y="734521"/>
                </a:lnTo>
                <a:lnTo>
                  <a:pt x="10965975" y="690799"/>
                </a:lnTo>
                <a:lnTo>
                  <a:pt x="10975711" y="645622"/>
                </a:lnTo>
                <a:lnTo>
                  <a:pt x="10981674" y="599155"/>
                </a:lnTo>
                <a:lnTo>
                  <a:pt x="10983699" y="551564"/>
                </a:lnTo>
                <a:lnTo>
                  <a:pt x="10981674" y="503973"/>
                </a:lnTo>
                <a:lnTo>
                  <a:pt x="10975711" y="457506"/>
                </a:lnTo>
                <a:lnTo>
                  <a:pt x="10965975" y="412329"/>
                </a:lnTo>
                <a:lnTo>
                  <a:pt x="10952631" y="368607"/>
                </a:lnTo>
                <a:lnTo>
                  <a:pt x="10935845" y="326506"/>
                </a:lnTo>
                <a:lnTo>
                  <a:pt x="10915782" y="286192"/>
                </a:lnTo>
                <a:lnTo>
                  <a:pt x="10892609" y="247829"/>
                </a:lnTo>
                <a:lnTo>
                  <a:pt x="10866490" y="211584"/>
                </a:lnTo>
                <a:lnTo>
                  <a:pt x="10837591" y="177622"/>
                </a:lnTo>
                <a:lnTo>
                  <a:pt x="10806079" y="146109"/>
                </a:lnTo>
                <a:lnTo>
                  <a:pt x="10772117" y="117210"/>
                </a:lnTo>
                <a:lnTo>
                  <a:pt x="10735872" y="91091"/>
                </a:lnTo>
                <a:lnTo>
                  <a:pt x="10697510" y="67917"/>
                </a:lnTo>
                <a:lnTo>
                  <a:pt x="10657196" y="47854"/>
                </a:lnTo>
                <a:lnTo>
                  <a:pt x="10615095" y="31068"/>
                </a:lnTo>
                <a:lnTo>
                  <a:pt x="10571373" y="17724"/>
                </a:lnTo>
                <a:lnTo>
                  <a:pt x="10526196" y="7987"/>
                </a:lnTo>
                <a:lnTo>
                  <a:pt x="10479729" y="2024"/>
                </a:lnTo>
                <a:lnTo>
                  <a:pt x="10432138" y="0"/>
                </a:lnTo>
                <a:close/>
              </a:path>
            </a:pathLst>
          </a:custGeom>
          <a:solidFill>
            <a:srgbClr val="FFFC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0549" y="8510905"/>
            <a:ext cx="10984230" cy="1103630"/>
          </a:xfrm>
          <a:custGeom>
            <a:avLst/>
            <a:gdLst/>
            <a:ahLst/>
            <a:cxnLst/>
            <a:rect l="l" t="t" r="r" b="b"/>
            <a:pathLst>
              <a:path w="10984230" h="1103629">
                <a:moveTo>
                  <a:pt x="551564" y="0"/>
                </a:moveTo>
                <a:lnTo>
                  <a:pt x="10432135" y="0"/>
                </a:lnTo>
                <a:lnTo>
                  <a:pt x="10479726" y="2024"/>
                </a:lnTo>
                <a:lnTo>
                  <a:pt x="10526193" y="7987"/>
                </a:lnTo>
                <a:lnTo>
                  <a:pt x="10571371" y="17724"/>
                </a:lnTo>
                <a:lnTo>
                  <a:pt x="10615092" y="31068"/>
                </a:lnTo>
                <a:lnTo>
                  <a:pt x="10657193" y="47854"/>
                </a:lnTo>
                <a:lnTo>
                  <a:pt x="10697508" y="67917"/>
                </a:lnTo>
                <a:lnTo>
                  <a:pt x="10735870" y="91091"/>
                </a:lnTo>
                <a:lnTo>
                  <a:pt x="10772115" y="117210"/>
                </a:lnTo>
                <a:lnTo>
                  <a:pt x="10806076" y="146109"/>
                </a:lnTo>
                <a:lnTo>
                  <a:pt x="10837589" y="177622"/>
                </a:lnTo>
                <a:lnTo>
                  <a:pt x="10866487" y="211584"/>
                </a:lnTo>
                <a:lnTo>
                  <a:pt x="10892606" y="247829"/>
                </a:lnTo>
                <a:lnTo>
                  <a:pt x="10915780" y="286192"/>
                </a:lnTo>
                <a:lnTo>
                  <a:pt x="10935842" y="326506"/>
                </a:lnTo>
                <a:lnTo>
                  <a:pt x="10952628" y="368607"/>
                </a:lnTo>
                <a:lnTo>
                  <a:pt x="10965972" y="412329"/>
                </a:lnTo>
                <a:lnTo>
                  <a:pt x="10975708" y="457506"/>
                </a:lnTo>
                <a:lnTo>
                  <a:pt x="10981672" y="503973"/>
                </a:lnTo>
                <a:lnTo>
                  <a:pt x="10983696" y="551564"/>
                </a:lnTo>
                <a:lnTo>
                  <a:pt x="10981672" y="599155"/>
                </a:lnTo>
                <a:lnTo>
                  <a:pt x="10975708" y="645622"/>
                </a:lnTo>
                <a:lnTo>
                  <a:pt x="10965972" y="690800"/>
                </a:lnTo>
                <a:lnTo>
                  <a:pt x="10952628" y="734521"/>
                </a:lnTo>
                <a:lnTo>
                  <a:pt x="10935842" y="776623"/>
                </a:lnTo>
                <a:lnTo>
                  <a:pt x="10915780" y="816937"/>
                </a:lnTo>
                <a:lnTo>
                  <a:pt x="10892606" y="855300"/>
                </a:lnTo>
                <a:lnTo>
                  <a:pt x="10866487" y="891545"/>
                </a:lnTo>
                <a:lnTo>
                  <a:pt x="10837589" y="925507"/>
                </a:lnTo>
                <a:lnTo>
                  <a:pt x="10806076" y="957020"/>
                </a:lnTo>
                <a:lnTo>
                  <a:pt x="10772115" y="985919"/>
                </a:lnTo>
                <a:lnTo>
                  <a:pt x="10735870" y="1012038"/>
                </a:lnTo>
                <a:lnTo>
                  <a:pt x="10697508" y="1035211"/>
                </a:lnTo>
                <a:lnTo>
                  <a:pt x="10657193" y="1055274"/>
                </a:lnTo>
                <a:lnTo>
                  <a:pt x="10615092" y="1072060"/>
                </a:lnTo>
                <a:lnTo>
                  <a:pt x="10571371" y="1085405"/>
                </a:lnTo>
                <a:lnTo>
                  <a:pt x="10526193" y="1095141"/>
                </a:lnTo>
                <a:lnTo>
                  <a:pt x="10479726" y="1101105"/>
                </a:lnTo>
                <a:lnTo>
                  <a:pt x="10432135" y="1103129"/>
                </a:lnTo>
                <a:lnTo>
                  <a:pt x="551564" y="1103129"/>
                </a:lnTo>
                <a:lnTo>
                  <a:pt x="503973" y="1101105"/>
                </a:lnTo>
                <a:lnTo>
                  <a:pt x="457506" y="1095141"/>
                </a:lnTo>
                <a:lnTo>
                  <a:pt x="412329" y="1085405"/>
                </a:lnTo>
                <a:lnTo>
                  <a:pt x="368607" y="1072060"/>
                </a:lnTo>
                <a:lnTo>
                  <a:pt x="326506" y="1055274"/>
                </a:lnTo>
                <a:lnTo>
                  <a:pt x="286192" y="1035211"/>
                </a:lnTo>
                <a:lnTo>
                  <a:pt x="247829" y="1012038"/>
                </a:lnTo>
                <a:lnTo>
                  <a:pt x="211584" y="985919"/>
                </a:lnTo>
                <a:lnTo>
                  <a:pt x="177622" y="957020"/>
                </a:lnTo>
                <a:lnTo>
                  <a:pt x="146109" y="925507"/>
                </a:lnTo>
                <a:lnTo>
                  <a:pt x="117210" y="891545"/>
                </a:lnTo>
                <a:lnTo>
                  <a:pt x="91091" y="855300"/>
                </a:lnTo>
                <a:lnTo>
                  <a:pt x="67917" y="816937"/>
                </a:lnTo>
                <a:lnTo>
                  <a:pt x="47854" y="776623"/>
                </a:lnTo>
                <a:lnTo>
                  <a:pt x="31068" y="734521"/>
                </a:lnTo>
                <a:lnTo>
                  <a:pt x="17724" y="690800"/>
                </a:lnTo>
                <a:lnTo>
                  <a:pt x="7987" y="645622"/>
                </a:lnTo>
                <a:lnTo>
                  <a:pt x="2024" y="599155"/>
                </a:lnTo>
                <a:lnTo>
                  <a:pt x="0" y="551564"/>
                </a:lnTo>
                <a:lnTo>
                  <a:pt x="2024" y="503973"/>
                </a:lnTo>
                <a:lnTo>
                  <a:pt x="7987" y="457506"/>
                </a:lnTo>
                <a:lnTo>
                  <a:pt x="17724" y="412329"/>
                </a:lnTo>
                <a:lnTo>
                  <a:pt x="31068" y="368607"/>
                </a:lnTo>
                <a:lnTo>
                  <a:pt x="47854" y="326506"/>
                </a:lnTo>
                <a:lnTo>
                  <a:pt x="67917" y="286192"/>
                </a:lnTo>
                <a:lnTo>
                  <a:pt x="91091" y="247829"/>
                </a:lnTo>
                <a:lnTo>
                  <a:pt x="117210" y="211584"/>
                </a:lnTo>
                <a:lnTo>
                  <a:pt x="146109" y="177622"/>
                </a:lnTo>
                <a:lnTo>
                  <a:pt x="177622" y="146109"/>
                </a:lnTo>
                <a:lnTo>
                  <a:pt x="211584" y="117210"/>
                </a:lnTo>
                <a:lnTo>
                  <a:pt x="247829" y="91091"/>
                </a:lnTo>
                <a:lnTo>
                  <a:pt x="286192" y="67917"/>
                </a:lnTo>
                <a:lnTo>
                  <a:pt x="326506" y="47854"/>
                </a:lnTo>
                <a:lnTo>
                  <a:pt x="368607" y="31068"/>
                </a:lnTo>
                <a:lnTo>
                  <a:pt x="412329" y="17724"/>
                </a:lnTo>
                <a:lnTo>
                  <a:pt x="457506" y="7987"/>
                </a:lnTo>
                <a:lnTo>
                  <a:pt x="503973" y="2024"/>
                </a:lnTo>
                <a:lnTo>
                  <a:pt x="551564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6300" y="2286000"/>
            <a:ext cx="10569575" cy="699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Times New Roman"/>
                <a:cs typeface="Times New Roman"/>
              </a:rPr>
              <a:t>Recall that the expected noise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1765300">
              <a:lnSpc>
                <a:spcPct val="100000"/>
              </a:lnSpc>
            </a:pPr>
            <a:r>
              <a:rPr sz="3300" spc="55" dirty="0">
                <a:latin typeface="Times New Roman"/>
                <a:cs typeface="Times New Roman"/>
              </a:rPr>
              <a:t>E[</a:t>
            </a:r>
            <a:r>
              <a:rPr sz="3300" spc="55" dirty="0">
                <a:latin typeface="DejaVu Sans"/>
                <a:cs typeface="DejaVu Sans"/>
              </a:rPr>
              <a:t>ℰ</a:t>
            </a:r>
            <a:r>
              <a:rPr sz="3300" spc="82" baseline="-12626" dirty="0">
                <a:latin typeface="DejaVu Sans"/>
                <a:cs typeface="DejaVu Sans"/>
              </a:rPr>
              <a:t>j</a:t>
            </a:r>
            <a:r>
              <a:rPr sz="3300" spc="55" dirty="0">
                <a:latin typeface="DejaVu Sans"/>
                <a:cs typeface="DejaVu Sans"/>
              </a:rPr>
              <a:t>] </a:t>
            </a:r>
            <a:r>
              <a:rPr sz="3300" i="1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∑</a:t>
            </a:r>
            <a:r>
              <a:rPr sz="3300" spc="-7" baseline="-6313" dirty="0">
                <a:latin typeface="Times New Roman"/>
                <a:cs typeface="Times New Roman"/>
              </a:rPr>
              <a:t>ℓ≠k </a:t>
            </a:r>
            <a:r>
              <a:rPr sz="3300" spc="-5" dirty="0">
                <a:latin typeface="Times New Roman"/>
                <a:cs typeface="Times New Roman"/>
              </a:rPr>
              <a:t>f(ℓ)Pr[h</a:t>
            </a:r>
            <a:r>
              <a:rPr sz="3300" spc="-7" baseline="-6313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(ℓ) </a:t>
            </a:r>
            <a:r>
              <a:rPr sz="3300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h</a:t>
            </a:r>
            <a:r>
              <a:rPr sz="3300" spc="-7" baseline="-6313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(k)]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270" dirty="0">
                <a:latin typeface="Times New Roman"/>
                <a:cs typeface="Times New Roman"/>
              </a:rPr>
              <a:t> </a:t>
            </a:r>
            <a:r>
              <a:rPr sz="3300" spc="-20" dirty="0">
                <a:solidFill>
                  <a:srgbClr val="FF2600"/>
                </a:solidFill>
                <a:latin typeface="Times New Roman"/>
                <a:cs typeface="Times New Roman"/>
              </a:rPr>
              <a:t>(n-f(k))/w</a:t>
            </a:r>
            <a:r>
              <a:rPr sz="3300" spc="-20" dirty="0">
                <a:latin typeface="Times New Roman"/>
                <a:cs typeface="Times New Roman"/>
              </a:rPr>
              <a:t>.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40"/>
              </a:spcBef>
            </a:pPr>
            <a:r>
              <a:rPr sz="3300" spc="-5" dirty="0">
                <a:latin typeface="Times New Roman"/>
                <a:cs typeface="Times New Roman"/>
              </a:rPr>
              <a:t>Observe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that</a:t>
            </a:r>
            <a:endParaRPr sz="3300">
              <a:latin typeface="Times New Roman"/>
              <a:cs typeface="Times New Roman"/>
            </a:endParaRPr>
          </a:p>
          <a:p>
            <a:pPr marL="12700" marR="5080" indent="673100">
              <a:lnSpc>
                <a:spcPts val="8200"/>
              </a:lnSpc>
              <a:spcBef>
                <a:spcPts val="880"/>
              </a:spcBef>
            </a:pPr>
            <a:r>
              <a:rPr sz="3300" spc="-55" dirty="0">
                <a:latin typeface="Times New Roman"/>
                <a:cs typeface="Times New Roman"/>
              </a:rPr>
              <a:t>E[</a:t>
            </a:r>
            <a:r>
              <a:rPr sz="3300" spc="-55" dirty="0">
                <a:latin typeface="DejaVu Sans"/>
                <a:cs typeface="DejaVu Sans"/>
              </a:rPr>
              <a:t>ℰ</a:t>
            </a:r>
            <a:r>
              <a:rPr sz="3300" spc="-82" baseline="-12626" dirty="0">
                <a:latin typeface="DejaVu Sans"/>
                <a:cs typeface="DejaVu Sans"/>
              </a:rPr>
              <a:t>j</a:t>
            </a:r>
            <a:r>
              <a:rPr sz="3300" spc="-82" baseline="18939" dirty="0">
                <a:latin typeface="DejaVu Sans"/>
                <a:cs typeface="DejaVu Sans"/>
              </a:rPr>
              <a:t>+1</a:t>
            </a:r>
            <a:r>
              <a:rPr sz="3300" spc="-55" dirty="0">
                <a:latin typeface="DejaVu Sans"/>
                <a:cs typeface="DejaVu Sans"/>
              </a:rPr>
              <a:t>] </a:t>
            </a:r>
            <a:r>
              <a:rPr sz="3300" i="1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∑</a:t>
            </a:r>
            <a:r>
              <a:rPr sz="3300" spc="-7" baseline="-6313" dirty="0">
                <a:latin typeface="Times New Roman"/>
                <a:cs typeface="Times New Roman"/>
              </a:rPr>
              <a:t>ℓ≠k </a:t>
            </a:r>
            <a:r>
              <a:rPr sz="3300" spc="-5" dirty="0">
                <a:latin typeface="Times New Roman"/>
                <a:cs typeface="Times New Roman"/>
              </a:rPr>
              <a:t>f(ℓ)Pr[h</a:t>
            </a:r>
            <a:r>
              <a:rPr sz="3300" spc="-7" baseline="-6313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(ℓ) </a:t>
            </a:r>
            <a:r>
              <a:rPr sz="3300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h</a:t>
            </a:r>
            <a:r>
              <a:rPr sz="3300" spc="-7" baseline="-6313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(k)+1] </a:t>
            </a:r>
            <a:r>
              <a:rPr sz="3300" dirty="0">
                <a:latin typeface="Times New Roman"/>
                <a:cs typeface="Times New Roman"/>
              </a:rPr>
              <a:t>= </a:t>
            </a:r>
            <a:r>
              <a:rPr sz="3300" spc="-20" dirty="0">
                <a:solidFill>
                  <a:srgbClr val="FF2600"/>
                </a:solidFill>
                <a:latin typeface="Times New Roman"/>
                <a:cs typeface="Times New Roman"/>
              </a:rPr>
              <a:t>(n-f(k))/w</a:t>
            </a:r>
            <a:r>
              <a:rPr sz="3300" spc="-20" dirty="0">
                <a:latin typeface="Times New Roman"/>
                <a:cs typeface="Times New Roman"/>
              </a:rPr>
              <a:t>. </a:t>
            </a:r>
            <a:r>
              <a:rPr sz="3300" spc="-5" dirty="0">
                <a:solidFill>
                  <a:srgbClr val="CCCCCC"/>
                </a:solidFill>
                <a:latin typeface="Times New Roman"/>
                <a:cs typeface="Times New Roman"/>
              </a:rPr>
              <a:t>(Why?)  </a:t>
            </a:r>
            <a:r>
              <a:rPr sz="3300" spc="-5" dirty="0">
                <a:latin typeface="Times New Roman"/>
                <a:cs typeface="Times New Roman"/>
              </a:rPr>
              <a:t>Observe further that</a:t>
            </a:r>
            <a:endParaRPr sz="3300">
              <a:latin typeface="Times New Roman"/>
              <a:cs typeface="Times New Roman"/>
            </a:endParaRPr>
          </a:p>
          <a:p>
            <a:pPr marL="693420" algn="ctr">
              <a:lnSpc>
                <a:spcPct val="100000"/>
              </a:lnSpc>
              <a:spcBef>
                <a:spcPts val="3060"/>
              </a:spcBef>
            </a:pPr>
            <a:r>
              <a:rPr sz="3300" spc="-15" dirty="0">
                <a:latin typeface="Times New Roman"/>
                <a:cs typeface="Times New Roman"/>
              </a:rPr>
              <a:t>E[</a:t>
            </a:r>
            <a:r>
              <a:rPr sz="3300" spc="-15" dirty="0">
                <a:latin typeface="DejaVu Sans"/>
                <a:cs typeface="DejaVu Sans"/>
              </a:rPr>
              <a:t>ℰ</a:t>
            </a:r>
            <a:r>
              <a:rPr sz="3300" spc="-22" baseline="-12626" dirty="0">
                <a:latin typeface="DejaVu Sans"/>
                <a:cs typeface="DejaVu Sans"/>
              </a:rPr>
              <a:t>j</a:t>
            </a:r>
            <a:r>
              <a:rPr sz="3300" spc="-22" baseline="18939" dirty="0">
                <a:latin typeface="DejaVu Sans"/>
                <a:cs typeface="DejaVu Sans"/>
              </a:rPr>
              <a:t>-1</a:t>
            </a:r>
            <a:r>
              <a:rPr sz="3300" spc="-15" dirty="0">
                <a:latin typeface="DejaVu Sans"/>
                <a:cs typeface="DejaVu Sans"/>
              </a:rPr>
              <a:t>] </a:t>
            </a:r>
            <a:r>
              <a:rPr sz="3300" i="1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∑</a:t>
            </a:r>
            <a:r>
              <a:rPr sz="3300" spc="-7" baseline="-6313" dirty="0">
                <a:latin typeface="Times New Roman"/>
                <a:cs typeface="Times New Roman"/>
              </a:rPr>
              <a:t>ℓ≠k </a:t>
            </a:r>
            <a:r>
              <a:rPr sz="3300" spc="-5" dirty="0">
                <a:latin typeface="Times New Roman"/>
                <a:cs typeface="Times New Roman"/>
              </a:rPr>
              <a:t>f(ℓ)Pr[h</a:t>
            </a:r>
            <a:r>
              <a:rPr sz="3300" spc="-7" baseline="-6313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(ℓ) </a:t>
            </a:r>
            <a:r>
              <a:rPr sz="3300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h</a:t>
            </a:r>
            <a:r>
              <a:rPr sz="3300" spc="-7" baseline="-6313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(k)-1]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195" dirty="0">
                <a:latin typeface="Times New Roman"/>
                <a:cs typeface="Times New Roman"/>
              </a:rPr>
              <a:t> </a:t>
            </a:r>
            <a:r>
              <a:rPr sz="3300" spc="-20" dirty="0">
                <a:solidFill>
                  <a:srgbClr val="FF2600"/>
                </a:solidFill>
                <a:latin typeface="Times New Roman"/>
                <a:cs typeface="Times New Roman"/>
              </a:rPr>
              <a:t>(n-f(k))/w</a:t>
            </a:r>
            <a:r>
              <a:rPr sz="3300" spc="-20" dirty="0">
                <a:latin typeface="Times New Roman"/>
                <a:cs typeface="Times New Roman"/>
              </a:rPr>
              <a:t>.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650">
              <a:latin typeface="Times New Roman"/>
              <a:cs typeface="Times New Roman"/>
            </a:endParaRPr>
          </a:p>
          <a:p>
            <a:pPr marL="675640" algn="ctr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E[</a:t>
            </a:r>
            <a:r>
              <a:rPr sz="3200" spc="-5" dirty="0">
                <a:solidFill>
                  <a:srgbClr val="FF2600"/>
                </a:solidFill>
                <a:latin typeface="Times New Roman"/>
                <a:cs typeface="Times New Roman"/>
              </a:rPr>
              <a:t>T[j][h</a:t>
            </a:r>
            <a:r>
              <a:rPr sz="3150" spc="-7" baseline="-6613" dirty="0">
                <a:solidFill>
                  <a:srgbClr val="FF260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FF2600"/>
                </a:solidFill>
                <a:latin typeface="Times New Roman"/>
                <a:cs typeface="Times New Roman"/>
              </a:rPr>
              <a:t>(k)]</a:t>
            </a:r>
            <a:r>
              <a:rPr sz="3200" spc="-5" dirty="0">
                <a:latin typeface="Times New Roman"/>
                <a:cs typeface="Times New Roman"/>
              </a:rPr>
              <a:t>-</a:t>
            </a:r>
            <a:r>
              <a:rPr sz="3200" spc="-5" dirty="0">
                <a:solidFill>
                  <a:srgbClr val="FF2600"/>
                </a:solidFill>
                <a:latin typeface="Times New Roman"/>
                <a:cs typeface="Times New Roman"/>
              </a:rPr>
              <a:t>T[j][h</a:t>
            </a:r>
            <a:r>
              <a:rPr sz="3150" spc="-7" baseline="-6613" dirty="0">
                <a:solidFill>
                  <a:srgbClr val="FF260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FF2600"/>
                </a:solidFill>
                <a:latin typeface="Times New Roman"/>
                <a:cs typeface="Times New Roman"/>
              </a:rPr>
              <a:t>(k)+1]</a:t>
            </a:r>
            <a:r>
              <a:rPr sz="3200" spc="-5" dirty="0">
                <a:latin typeface="Times New Roman"/>
                <a:cs typeface="Times New Roman"/>
              </a:rPr>
              <a:t>] </a:t>
            </a:r>
            <a:r>
              <a:rPr sz="3200" dirty="0">
                <a:latin typeface="Times New Roman"/>
                <a:cs typeface="Times New Roman"/>
              </a:rPr>
              <a:t>= </a:t>
            </a:r>
            <a:r>
              <a:rPr sz="3200" spc="-5" dirty="0">
                <a:latin typeface="Times New Roman"/>
                <a:cs typeface="Times New Roman"/>
              </a:rPr>
              <a:t>f(k) </a:t>
            </a:r>
            <a:r>
              <a:rPr sz="3200" dirty="0">
                <a:latin typeface="Times New Roman"/>
                <a:cs typeface="Times New Roman"/>
              </a:rPr>
              <a:t>+ </a:t>
            </a:r>
            <a:r>
              <a:rPr sz="3200" spc="-45" dirty="0">
                <a:latin typeface="Times New Roman"/>
                <a:cs typeface="Times New Roman"/>
              </a:rPr>
              <a:t>E[</a:t>
            </a:r>
            <a:r>
              <a:rPr sz="3200" spc="-45" dirty="0">
                <a:latin typeface="DejaVu Sans"/>
                <a:cs typeface="DejaVu Sans"/>
              </a:rPr>
              <a:t>ℰ</a:t>
            </a:r>
            <a:r>
              <a:rPr sz="3150" spc="-67" baseline="-13227" dirty="0">
                <a:latin typeface="DejaVu Sans"/>
                <a:cs typeface="DejaVu Sans"/>
              </a:rPr>
              <a:t>j</a:t>
            </a:r>
            <a:r>
              <a:rPr sz="3150" spc="-67" baseline="18518" dirty="0">
                <a:latin typeface="DejaVu Sans"/>
                <a:cs typeface="DejaVu Sans"/>
              </a:rPr>
              <a:t>+1</a:t>
            </a:r>
            <a:r>
              <a:rPr sz="3200" spc="-45" dirty="0">
                <a:latin typeface="DejaVu Sans"/>
                <a:cs typeface="DejaVu Sans"/>
              </a:rPr>
              <a:t>] </a:t>
            </a:r>
            <a:r>
              <a:rPr sz="3200" spc="-90" dirty="0">
                <a:latin typeface="DejaVu Sans"/>
                <a:cs typeface="DejaVu Sans"/>
              </a:rPr>
              <a:t>- </a:t>
            </a:r>
            <a:r>
              <a:rPr sz="3200" spc="-5" dirty="0">
                <a:latin typeface="Times New Roman"/>
                <a:cs typeface="Times New Roman"/>
              </a:rPr>
              <a:t>E[</a:t>
            </a:r>
            <a:r>
              <a:rPr sz="3200" spc="-5" dirty="0">
                <a:latin typeface="DejaVu Sans"/>
                <a:cs typeface="DejaVu Sans"/>
              </a:rPr>
              <a:t>ℰ</a:t>
            </a:r>
            <a:r>
              <a:rPr sz="3150" spc="-7" baseline="-13227" dirty="0">
                <a:latin typeface="DejaVu Sans"/>
                <a:cs typeface="DejaVu Sans"/>
              </a:rPr>
              <a:t>j</a:t>
            </a:r>
            <a:r>
              <a:rPr sz="3150" spc="-7" baseline="18518" dirty="0">
                <a:latin typeface="DejaVu Sans"/>
                <a:cs typeface="DejaVu Sans"/>
              </a:rPr>
              <a:t>-1</a:t>
            </a:r>
            <a:r>
              <a:rPr sz="3200" spc="-5" dirty="0">
                <a:latin typeface="DejaVu Sans"/>
                <a:cs typeface="DejaVu Sans"/>
              </a:rPr>
              <a:t>] </a:t>
            </a:r>
            <a:r>
              <a:rPr sz="3200" spc="-490" dirty="0">
                <a:latin typeface="DejaVu Sans"/>
                <a:cs typeface="DejaVu Sans"/>
              </a:rPr>
              <a:t>=</a:t>
            </a:r>
            <a:r>
              <a:rPr sz="3200" spc="-650" dirty="0">
                <a:latin typeface="DejaVu Sans"/>
                <a:cs typeface="DejaVu Sans"/>
              </a:rPr>
              <a:t> </a:t>
            </a:r>
            <a:r>
              <a:rPr sz="3200" spc="-140" dirty="0">
                <a:latin typeface="DejaVu Sans"/>
                <a:cs typeface="DejaVu Sans"/>
              </a:rPr>
              <a:t>f(k)</a:t>
            </a:r>
            <a:r>
              <a:rPr sz="3200" spc="-14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221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635634" y="2229662"/>
            <a:ext cx="11733530" cy="248786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72415" marR="5080">
              <a:lnSpc>
                <a:spcPts val="3700"/>
              </a:lnSpc>
              <a:spcBef>
                <a:spcPts val="439"/>
              </a:spcBef>
            </a:pPr>
            <a:r>
              <a:rPr spc="-5" dirty="0"/>
              <a:t>Sample functions </a:t>
            </a:r>
            <a:r>
              <a:rPr dirty="0"/>
              <a:t>h</a:t>
            </a:r>
            <a:r>
              <a:rPr sz="3300" baseline="-6313" dirty="0"/>
              <a:t>1</a:t>
            </a:r>
            <a:r>
              <a:rPr sz="3300" dirty="0"/>
              <a:t>, h</a:t>
            </a:r>
            <a:r>
              <a:rPr sz="3300" baseline="-6313" dirty="0"/>
              <a:t>2</a:t>
            </a:r>
            <a:r>
              <a:rPr sz="3300" dirty="0"/>
              <a:t>, ..., h</a:t>
            </a:r>
            <a:r>
              <a:rPr sz="3300" baseline="-6313" dirty="0"/>
              <a:t>d </a:t>
            </a:r>
            <a:r>
              <a:rPr sz="3300" spc="-20" dirty="0"/>
              <a:t>independently, </a:t>
            </a:r>
            <a:r>
              <a:rPr sz="3300" spc="-5" dirty="0"/>
              <a:t>uniformly at random  </a:t>
            </a:r>
            <a:r>
              <a:rPr sz="3300" dirty="0"/>
              <a:t>from H</a:t>
            </a:r>
            <a:r>
              <a:rPr sz="3300" baseline="-6313" dirty="0"/>
              <a:t>w </a:t>
            </a:r>
            <a:r>
              <a:rPr sz="3300" dirty="0"/>
              <a:t>= </a:t>
            </a:r>
            <a:r>
              <a:rPr sz="3300" spc="-5" dirty="0"/>
              <a:t>{h</a:t>
            </a:r>
            <a:r>
              <a:rPr sz="3300" spc="-7" baseline="-6313" dirty="0"/>
              <a:t>a,b,c</a:t>
            </a:r>
            <a:r>
              <a:rPr sz="3300" spc="-5" dirty="0"/>
              <a:t>(x)=</a:t>
            </a:r>
            <a:r>
              <a:rPr sz="3300" spc="-5" dirty="0">
                <a:solidFill>
                  <a:srgbClr val="FF2600"/>
                </a:solidFill>
              </a:rPr>
              <a:t>ax</a:t>
            </a:r>
            <a:r>
              <a:rPr sz="3300" spc="-7" baseline="18939" dirty="0">
                <a:solidFill>
                  <a:srgbClr val="FF2600"/>
                </a:solidFill>
              </a:rPr>
              <a:t>2</a:t>
            </a:r>
            <a:r>
              <a:rPr sz="3300" spc="-5" dirty="0">
                <a:solidFill>
                  <a:srgbClr val="FF2600"/>
                </a:solidFill>
              </a:rPr>
              <a:t>+bx+c</a:t>
            </a:r>
            <a:r>
              <a:rPr sz="3300" spc="-5" dirty="0"/>
              <a:t>%w </a:t>
            </a:r>
            <a:r>
              <a:rPr sz="3300" dirty="0"/>
              <a:t>: </a:t>
            </a:r>
            <a:r>
              <a:rPr sz="3300" spc="-5" dirty="0"/>
              <a:t>a, </a:t>
            </a:r>
            <a:r>
              <a:rPr sz="3300" dirty="0"/>
              <a:t>b, c </a:t>
            </a:r>
            <a:r>
              <a:rPr sz="3300" dirty="0">
                <a:latin typeface="Symbol"/>
                <a:cs typeface="Symbol"/>
              </a:rPr>
              <a:t></a:t>
            </a:r>
            <a:r>
              <a:rPr sz="3300" dirty="0"/>
              <a:t> </a:t>
            </a:r>
            <a:r>
              <a:rPr sz="3300" b="1" dirty="0">
                <a:latin typeface="Times New Roman"/>
                <a:cs typeface="Times New Roman"/>
              </a:rPr>
              <a:t>Z</a:t>
            </a:r>
            <a:r>
              <a:rPr sz="3300" baseline="-6313" dirty="0"/>
              <a:t>p</a:t>
            </a:r>
            <a:r>
              <a:rPr sz="3300" dirty="0"/>
              <a:t>} </a:t>
            </a:r>
            <a:r>
              <a:rPr sz="3300" spc="-5" dirty="0"/>
              <a:t>where </a:t>
            </a:r>
            <a:r>
              <a:rPr sz="3300" dirty="0"/>
              <a:t>w </a:t>
            </a:r>
            <a:r>
              <a:rPr lang="en-US" sz="3300" dirty="0" smtClean="0"/>
              <a:t>&lt;&lt; </a:t>
            </a:r>
            <a:r>
              <a:rPr sz="3300" spc="-1035" dirty="0" smtClean="0">
                <a:latin typeface="DejaVu Sans"/>
                <a:cs typeface="DejaVu Sans"/>
              </a:rPr>
              <a:t> </a:t>
            </a:r>
            <a:r>
              <a:rPr sz="3300" dirty="0"/>
              <a:t>p = |U|.</a:t>
            </a:r>
            <a:endParaRPr sz="3300" dirty="0">
              <a:latin typeface="DejaVu Sans"/>
              <a:cs typeface="DejaVu Sans"/>
            </a:endParaRPr>
          </a:p>
          <a:p>
            <a:pPr marL="259715">
              <a:lnSpc>
                <a:spcPct val="100000"/>
              </a:lnSpc>
              <a:spcBef>
                <a:spcPts val="20"/>
              </a:spcBef>
            </a:pPr>
            <a:endParaRPr sz="3250" dirty="0"/>
          </a:p>
          <a:p>
            <a:pPr marL="272415">
              <a:lnSpc>
                <a:spcPct val="100000"/>
              </a:lnSpc>
            </a:pPr>
            <a:r>
              <a:rPr spc="-5" dirty="0"/>
              <a:t>T[d][w] </a:t>
            </a:r>
            <a:r>
              <a:rPr dirty="0"/>
              <a:t>← {0, 0, ..., 0}.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4622800"/>
            <a:ext cx="3679190" cy="240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9"/>
              </a:lnSpc>
              <a:spcBef>
                <a:spcPts val="100"/>
              </a:spcBef>
            </a:pPr>
            <a:r>
              <a:rPr sz="3300" b="1" spc="-15" dirty="0">
                <a:latin typeface="Times New Roman"/>
                <a:cs typeface="Times New Roman"/>
              </a:rPr>
              <a:t>foreach </a:t>
            </a:r>
            <a:r>
              <a:rPr sz="3300" dirty="0">
                <a:latin typeface="Times New Roman"/>
                <a:cs typeface="Times New Roman"/>
              </a:rPr>
              <a:t>(e</a:t>
            </a:r>
            <a:r>
              <a:rPr sz="3300" baseline="-6313" dirty="0">
                <a:latin typeface="Times New Roman"/>
                <a:cs typeface="Times New Roman"/>
              </a:rPr>
              <a:t>i</a:t>
            </a:r>
            <a:r>
              <a:rPr sz="3300" dirty="0">
                <a:latin typeface="Times New Roman"/>
                <a:cs typeface="Times New Roman"/>
              </a:rPr>
              <a:t>, c</a:t>
            </a:r>
            <a:r>
              <a:rPr sz="3300" baseline="-6313" dirty="0">
                <a:latin typeface="Times New Roman"/>
                <a:cs typeface="Times New Roman"/>
              </a:rPr>
              <a:t>i</a:t>
            </a:r>
            <a:r>
              <a:rPr sz="3300" dirty="0">
                <a:latin typeface="Times New Roman"/>
                <a:cs typeface="Times New Roman"/>
              </a:rPr>
              <a:t>)</a:t>
            </a:r>
            <a:r>
              <a:rPr sz="3300" spc="-28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{</a:t>
            </a:r>
            <a:endParaRPr sz="3300">
              <a:latin typeface="Times New Roman"/>
              <a:cs typeface="Times New Roman"/>
            </a:endParaRPr>
          </a:p>
          <a:p>
            <a:pPr marL="843280" marR="5080" indent="-412115">
              <a:lnSpc>
                <a:spcPts val="3700"/>
              </a:lnSpc>
              <a:spcBef>
                <a:spcPts val="209"/>
              </a:spcBef>
            </a:pPr>
            <a:r>
              <a:rPr sz="3300" b="1" spc="-15" dirty="0">
                <a:latin typeface="Times New Roman"/>
                <a:cs typeface="Times New Roman"/>
              </a:rPr>
              <a:t>foreach </a:t>
            </a:r>
            <a:r>
              <a:rPr sz="3300" dirty="0">
                <a:latin typeface="Times New Roman"/>
                <a:cs typeface="Times New Roman"/>
              </a:rPr>
              <a:t>h</a:t>
            </a:r>
            <a:r>
              <a:rPr sz="3300" baseline="-6313" dirty="0">
                <a:latin typeface="Times New Roman"/>
                <a:cs typeface="Times New Roman"/>
              </a:rPr>
              <a:t>j </a:t>
            </a:r>
            <a:r>
              <a:rPr sz="3300" dirty="0">
                <a:latin typeface="Times New Roman"/>
                <a:cs typeface="Times New Roman"/>
              </a:rPr>
              <a:t>{  </a:t>
            </a:r>
            <a:r>
              <a:rPr sz="3300" spc="-5" dirty="0">
                <a:latin typeface="Times New Roman"/>
                <a:cs typeface="Times New Roman"/>
              </a:rPr>
              <a:t>T[j][h</a:t>
            </a:r>
            <a:r>
              <a:rPr sz="3300" spc="-7" baseline="-6313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(e</a:t>
            </a:r>
            <a:r>
              <a:rPr sz="3300" spc="-7" baseline="-6313" dirty="0">
                <a:latin typeface="Times New Roman"/>
                <a:cs typeface="Times New Roman"/>
              </a:rPr>
              <a:t>i</a:t>
            </a:r>
            <a:r>
              <a:rPr sz="3300" spc="-5" dirty="0">
                <a:latin typeface="Times New Roman"/>
                <a:cs typeface="Times New Roman"/>
              </a:rPr>
              <a:t>)] </a:t>
            </a:r>
            <a:r>
              <a:rPr sz="3300" dirty="0">
                <a:latin typeface="Times New Roman"/>
                <a:cs typeface="Times New Roman"/>
              </a:rPr>
              <a:t>+=</a:t>
            </a:r>
            <a:r>
              <a:rPr sz="3300" spc="-4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c</a:t>
            </a:r>
            <a:r>
              <a:rPr sz="3300" spc="-7" baseline="-6313" dirty="0">
                <a:latin typeface="Times New Roman"/>
                <a:cs typeface="Times New Roman"/>
              </a:rPr>
              <a:t>i</a:t>
            </a:r>
            <a:r>
              <a:rPr sz="3300" spc="-5" dirty="0">
                <a:latin typeface="Times New Roman"/>
                <a:cs typeface="Times New Roman"/>
              </a:rPr>
              <a:t>;</a:t>
            </a:r>
            <a:endParaRPr sz="3300">
              <a:latin typeface="Times New Roman"/>
              <a:cs typeface="Times New Roman"/>
            </a:endParaRPr>
          </a:p>
          <a:p>
            <a:pPr marL="431800">
              <a:lnSpc>
                <a:spcPts val="3490"/>
              </a:lnSpc>
            </a:pPr>
            <a:r>
              <a:rPr sz="3300" dirty="0">
                <a:latin typeface="Times New Roman"/>
                <a:cs typeface="Times New Roman"/>
              </a:rPr>
              <a:t>}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ts val="3829"/>
              </a:lnSpc>
            </a:pPr>
            <a:r>
              <a:rPr sz="3300" dirty="0">
                <a:latin typeface="Times New Roman"/>
                <a:cs typeface="Times New Roman"/>
              </a:rPr>
              <a:t>}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29889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Algorithm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850900" y="7416669"/>
            <a:ext cx="9450070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b="1" spc="-5" dirty="0">
                <a:latin typeface="Times New Roman"/>
                <a:cs typeface="Times New Roman"/>
              </a:rPr>
              <a:t>let </a:t>
            </a:r>
            <a:r>
              <a:rPr sz="5325" i="1" spc="-82" baseline="-1564" dirty="0">
                <a:latin typeface="Trebuchet MS"/>
                <a:cs typeface="Trebuchet MS"/>
              </a:rPr>
              <a:t>f</a:t>
            </a:r>
            <a:r>
              <a:rPr sz="5325" spc="-82" baseline="13302" dirty="0">
                <a:latin typeface="Arial Black"/>
                <a:cs typeface="Arial Black"/>
              </a:rPr>
              <a:t>ˆ</a:t>
            </a:r>
            <a:r>
              <a:rPr sz="5325" spc="-82" baseline="-1564" dirty="0">
                <a:latin typeface="Arial Black"/>
                <a:cs typeface="Arial Black"/>
              </a:rPr>
              <a:t>(</a:t>
            </a:r>
            <a:r>
              <a:rPr sz="5325" i="1" spc="-82" baseline="-1564" dirty="0">
                <a:latin typeface="Trebuchet MS"/>
                <a:cs typeface="Trebuchet MS"/>
              </a:rPr>
              <a:t>k</a:t>
            </a:r>
            <a:r>
              <a:rPr sz="5325" spc="-82" baseline="-1564" dirty="0">
                <a:latin typeface="Arial Black"/>
                <a:cs typeface="Arial Black"/>
              </a:rPr>
              <a:t>)</a:t>
            </a:r>
            <a:r>
              <a:rPr sz="5325" spc="-1072" baseline="-1564" dirty="0">
                <a:latin typeface="Arial Black"/>
                <a:cs typeface="Arial Black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median</a:t>
            </a:r>
            <a:r>
              <a:rPr sz="3300" spc="-7" baseline="-5050" dirty="0">
                <a:latin typeface="Times New Roman"/>
                <a:cs typeface="Times New Roman"/>
              </a:rPr>
              <a:t>j</a:t>
            </a:r>
            <a:r>
              <a:rPr sz="2200" spc="-5" dirty="0">
                <a:latin typeface="Symbol"/>
                <a:cs typeface="Symbol"/>
              </a:rPr>
              <a:t></a:t>
            </a:r>
            <a:r>
              <a:rPr sz="3300" spc="-7" baseline="-5050" dirty="0">
                <a:latin typeface="Times New Roman"/>
                <a:cs typeface="Times New Roman"/>
              </a:rPr>
              <a:t>[d] </a:t>
            </a:r>
            <a:r>
              <a:rPr sz="3300" spc="-5" dirty="0">
                <a:latin typeface="Times New Roman"/>
                <a:cs typeface="Times New Roman"/>
              </a:rPr>
              <a:t>{T[j][h</a:t>
            </a:r>
            <a:r>
              <a:rPr sz="3300" spc="-7" baseline="-5050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(k)] </a:t>
            </a:r>
            <a:r>
              <a:rPr sz="3300" dirty="0">
                <a:latin typeface="Times New Roman"/>
                <a:cs typeface="Times New Roman"/>
              </a:rPr>
              <a:t>- </a:t>
            </a:r>
            <a:r>
              <a:rPr sz="3300" spc="-5" dirty="0">
                <a:latin typeface="Times New Roman"/>
                <a:cs typeface="Times New Roman"/>
              </a:rPr>
              <a:t>T[j][(h</a:t>
            </a:r>
            <a:r>
              <a:rPr sz="3300" spc="-7" baseline="-5050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(k)+1)%w]};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35050" y="4380263"/>
            <a:ext cx="7493671" cy="2669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87573" y="4431855"/>
            <a:ext cx="457200" cy="563880"/>
          </a:xfrm>
          <a:custGeom>
            <a:avLst/>
            <a:gdLst/>
            <a:ahLst/>
            <a:cxnLst/>
            <a:rect l="l" t="t" r="r" b="b"/>
            <a:pathLst>
              <a:path w="457200" h="563879">
                <a:moveTo>
                  <a:pt x="0" y="0"/>
                </a:moveTo>
                <a:lnTo>
                  <a:pt x="456704" y="0"/>
                </a:lnTo>
                <a:lnTo>
                  <a:pt x="456704" y="563372"/>
                </a:lnTo>
                <a:lnTo>
                  <a:pt x="0" y="5633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31300" y="4495800"/>
            <a:ext cx="37401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Times New Roman"/>
                <a:cs typeface="Times New Roman"/>
              </a:rPr>
              <a:t>+</a:t>
            </a:r>
            <a:r>
              <a:rPr sz="2300" spc="-5" dirty="0">
                <a:latin typeface="Times New Roman"/>
                <a:cs typeface="Times New Roman"/>
              </a:rPr>
              <a:t>c</a:t>
            </a:r>
            <a:r>
              <a:rPr sz="2250" spc="7" baseline="-5555" dirty="0">
                <a:latin typeface="Times New Roman"/>
                <a:cs typeface="Times New Roman"/>
              </a:rPr>
              <a:t>i</a:t>
            </a:r>
            <a:endParaRPr sz="2250" baseline="-555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69937" y="5352043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3" y="0"/>
                </a:moveTo>
                <a:lnTo>
                  <a:pt x="242013" y="3347"/>
                </a:lnTo>
                <a:lnTo>
                  <a:pt x="199106" y="13391"/>
                </a:lnTo>
                <a:lnTo>
                  <a:pt x="157863" y="30130"/>
                </a:lnTo>
                <a:lnTo>
                  <a:pt x="119115" y="53565"/>
                </a:lnTo>
                <a:lnTo>
                  <a:pt x="83696" y="83696"/>
                </a:lnTo>
                <a:lnTo>
                  <a:pt x="53565" y="119115"/>
                </a:lnTo>
                <a:lnTo>
                  <a:pt x="30130" y="157863"/>
                </a:lnTo>
                <a:lnTo>
                  <a:pt x="13391" y="199106"/>
                </a:lnTo>
                <a:lnTo>
                  <a:pt x="3347" y="242013"/>
                </a:lnTo>
                <a:lnTo>
                  <a:pt x="0" y="285753"/>
                </a:lnTo>
                <a:lnTo>
                  <a:pt x="3347" y="329492"/>
                </a:lnTo>
                <a:lnTo>
                  <a:pt x="13391" y="372399"/>
                </a:lnTo>
                <a:lnTo>
                  <a:pt x="30130" y="413642"/>
                </a:lnTo>
                <a:lnTo>
                  <a:pt x="53565" y="452390"/>
                </a:lnTo>
                <a:lnTo>
                  <a:pt x="83696" y="487810"/>
                </a:lnTo>
                <a:lnTo>
                  <a:pt x="119115" y="517940"/>
                </a:lnTo>
                <a:lnTo>
                  <a:pt x="157863" y="541375"/>
                </a:lnTo>
                <a:lnTo>
                  <a:pt x="199106" y="558114"/>
                </a:lnTo>
                <a:lnTo>
                  <a:pt x="242013" y="568158"/>
                </a:lnTo>
                <a:lnTo>
                  <a:pt x="285753" y="571506"/>
                </a:lnTo>
                <a:lnTo>
                  <a:pt x="329492" y="568158"/>
                </a:lnTo>
                <a:lnTo>
                  <a:pt x="372399" y="558114"/>
                </a:lnTo>
                <a:lnTo>
                  <a:pt x="413642" y="541375"/>
                </a:lnTo>
                <a:lnTo>
                  <a:pt x="452390" y="517940"/>
                </a:lnTo>
                <a:lnTo>
                  <a:pt x="487810" y="487810"/>
                </a:lnTo>
                <a:lnTo>
                  <a:pt x="517940" y="452390"/>
                </a:lnTo>
                <a:lnTo>
                  <a:pt x="541375" y="413642"/>
                </a:lnTo>
                <a:lnTo>
                  <a:pt x="558114" y="372399"/>
                </a:lnTo>
                <a:lnTo>
                  <a:pt x="568158" y="329492"/>
                </a:lnTo>
                <a:lnTo>
                  <a:pt x="571506" y="285753"/>
                </a:lnTo>
                <a:lnTo>
                  <a:pt x="568158" y="242013"/>
                </a:lnTo>
                <a:lnTo>
                  <a:pt x="558114" y="199106"/>
                </a:lnTo>
                <a:lnTo>
                  <a:pt x="541375" y="157863"/>
                </a:lnTo>
                <a:lnTo>
                  <a:pt x="517940" y="119115"/>
                </a:lnTo>
                <a:lnTo>
                  <a:pt x="487810" y="83696"/>
                </a:lnTo>
                <a:lnTo>
                  <a:pt x="452390" y="53565"/>
                </a:lnTo>
                <a:lnTo>
                  <a:pt x="413642" y="30130"/>
                </a:lnTo>
                <a:lnTo>
                  <a:pt x="372399" y="13391"/>
                </a:lnTo>
                <a:lnTo>
                  <a:pt x="329492" y="3347"/>
                </a:lnTo>
                <a:lnTo>
                  <a:pt x="2857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38800" y="5397500"/>
            <a:ext cx="1720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5358" y="5531375"/>
            <a:ext cx="8699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5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87573" y="5059045"/>
            <a:ext cx="457200" cy="563880"/>
          </a:xfrm>
          <a:custGeom>
            <a:avLst/>
            <a:gdLst/>
            <a:ahLst/>
            <a:cxnLst/>
            <a:rect l="l" t="t" r="r" b="b"/>
            <a:pathLst>
              <a:path w="457200" h="563879">
                <a:moveTo>
                  <a:pt x="0" y="0"/>
                </a:moveTo>
                <a:lnTo>
                  <a:pt x="456704" y="0"/>
                </a:lnTo>
                <a:lnTo>
                  <a:pt x="456704" y="563371"/>
                </a:lnTo>
                <a:lnTo>
                  <a:pt x="0" y="5633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31300" y="5118100"/>
            <a:ext cx="37401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Times New Roman"/>
                <a:cs typeface="Times New Roman"/>
              </a:rPr>
              <a:t>+</a:t>
            </a:r>
            <a:r>
              <a:rPr sz="2300" spc="-5" dirty="0">
                <a:latin typeface="Times New Roman"/>
                <a:cs typeface="Times New Roman"/>
              </a:rPr>
              <a:t>c</a:t>
            </a:r>
            <a:r>
              <a:rPr sz="2250" spc="7" baseline="-5555" dirty="0">
                <a:latin typeface="Times New Roman"/>
                <a:cs typeface="Times New Roman"/>
              </a:rPr>
              <a:t>i</a:t>
            </a:r>
            <a:endParaRPr sz="2250" baseline="-555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61407" y="5737529"/>
            <a:ext cx="457200" cy="5638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87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20"/>
              </a:spcBef>
            </a:pPr>
            <a:r>
              <a:rPr sz="2300" dirty="0">
                <a:latin typeface="Times New Roman"/>
                <a:cs typeface="Times New Roman"/>
              </a:rPr>
              <a:t>+c</a:t>
            </a:r>
            <a:r>
              <a:rPr sz="2250" baseline="-5555" dirty="0">
                <a:latin typeface="Times New Roman"/>
                <a:cs typeface="Times New Roman"/>
              </a:rPr>
              <a:t>i</a:t>
            </a:r>
            <a:endParaRPr sz="2250" baseline="-555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68851" y="6391618"/>
            <a:ext cx="457200" cy="5638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239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70"/>
              </a:spcBef>
            </a:pPr>
            <a:r>
              <a:rPr sz="2300" dirty="0">
                <a:latin typeface="Times New Roman"/>
                <a:cs typeface="Times New Roman"/>
              </a:rPr>
              <a:t>+c</a:t>
            </a:r>
            <a:r>
              <a:rPr sz="2250" baseline="-5555" dirty="0">
                <a:latin typeface="Times New Roman"/>
                <a:cs typeface="Times New Roman"/>
              </a:rPr>
              <a:t>i</a:t>
            </a:r>
            <a:endParaRPr sz="2250" baseline="-5555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642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500" y="4330700"/>
            <a:ext cx="75406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Pairwise</a:t>
            </a:r>
            <a:r>
              <a:rPr spc="-55" dirty="0"/>
              <a:t> </a:t>
            </a:r>
            <a:r>
              <a:rPr spc="-5" dirty="0"/>
              <a:t>Independence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635634" y="2229662"/>
            <a:ext cx="11733530" cy="248786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72415" marR="5080">
              <a:lnSpc>
                <a:spcPts val="3700"/>
              </a:lnSpc>
              <a:spcBef>
                <a:spcPts val="439"/>
              </a:spcBef>
            </a:pPr>
            <a:r>
              <a:rPr spc="-5" dirty="0"/>
              <a:t>Sample functions </a:t>
            </a:r>
            <a:r>
              <a:rPr dirty="0"/>
              <a:t>h</a:t>
            </a:r>
            <a:r>
              <a:rPr sz="3300" baseline="-6313" dirty="0"/>
              <a:t>1</a:t>
            </a:r>
            <a:r>
              <a:rPr sz="3300" dirty="0"/>
              <a:t>, h</a:t>
            </a:r>
            <a:r>
              <a:rPr sz="3300" baseline="-6313" dirty="0"/>
              <a:t>2</a:t>
            </a:r>
            <a:r>
              <a:rPr sz="3300" dirty="0"/>
              <a:t>, ..., h</a:t>
            </a:r>
            <a:r>
              <a:rPr sz="3300" baseline="-6313" dirty="0"/>
              <a:t>d </a:t>
            </a:r>
            <a:r>
              <a:rPr sz="3300" spc="-20" dirty="0"/>
              <a:t>independently, </a:t>
            </a:r>
            <a:r>
              <a:rPr sz="3300" spc="-5" dirty="0"/>
              <a:t>uniformly at random  </a:t>
            </a:r>
            <a:r>
              <a:rPr sz="3300" dirty="0"/>
              <a:t>from H</a:t>
            </a:r>
            <a:r>
              <a:rPr sz="3300" baseline="-6313" dirty="0"/>
              <a:t>w </a:t>
            </a:r>
            <a:r>
              <a:rPr sz="3300" dirty="0"/>
              <a:t>= </a:t>
            </a:r>
            <a:r>
              <a:rPr sz="3300" spc="-5" dirty="0"/>
              <a:t>{h</a:t>
            </a:r>
            <a:r>
              <a:rPr sz="3300" spc="-7" baseline="-6313" dirty="0"/>
              <a:t>a,b,c</a:t>
            </a:r>
            <a:r>
              <a:rPr sz="3300" spc="-5" dirty="0"/>
              <a:t>(x)=</a:t>
            </a:r>
            <a:r>
              <a:rPr sz="3300" spc="-5" dirty="0">
                <a:solidFill>
                  <a:srgbClr val="FF2600"/>
                </a:solidFill>
              </a:rPr>
              <a:t>ax</a:t>
            </a:r>
            <a:r>
              <a:rPr sz="3300" spc="-7" baseline="18939" dirty="0">
                <a:solidFill>
                  <a:srgbClr val="FF2600"/>
                </a:solidFill>
              </a:rPr>
              <a:t>2</a:t>
            </a:r>
            <a:r>
              <a:rPr sz="3300" spc="-5" dirty="0">
                <a:solidFill>
                  <a:srgbClr val="FF2600"/>
                </a:solidFill>
              </a:rPr>
              <a:t>+bx+c</a:t>
            </a:r>
            <a:r>
              <a:rPr sz="3300" spc="-5" dirty="0"/>
              <a:t>%w </a:t>
            </a:r>
            <a:r>
              <a:rPr sz="3300" dirty="0"/>
              <a:t>: </a:t>
            </a:r>
            <a:r>
              <a:rPr sz="3300" spc="-5" dirty="0"/>
              <a:t>a, </a:t>
            </a:r>
            <a:r>
              <a:rPr sz="3300" dirty="0"/>
              <a:t>b, c </a:t>
            </a:r>
            <a:r>
              <a:rPr sz="3300" dirty="0">
                <a:latin typeface="Symbol"/>
                <a:cs typeface="Symbol"/>
              </a:rPr>
              <a:t></a:t>
            </a:r>
            <a:r>
              <a:rPr sz="3300" dirty="0"/>
              <a:t> </a:t>
            </a:r>
            <a:r>
              <a:rPr sz="3300" b="1" dirty="0">
                <a:latin typeface="Times New Roman"/>
                <a:cs typeface="Times New Roman"/>
              </a:rPr>
              <a:t>Z</a:t>
            </a:r>
            <a:r>
              <a:rPr sz="3300" baseline="-6313" dirty="0"/>
              <a:t>p</a:t>
            </a:r>
            <a:r>
              <a:rPr sz="3300" dirty="0"/>
              <a:t>} </a:t>
            </a:r>
            <a:r>
              <a:rPr sz="3300" spc="-5" dirty="0"/>
              <a:t>where </a:t>
            </a:r>
            <a:r>
              <a:rPr sz="3300" dirty="0"/>
              <a:t>w </a:t>
            </a:r>
            <a:r>
              <a:rPr lang="en-US" altLang="zh-TW" sz="3300" dirty="0" smtClean="0"/>
              <a:t>&lt;&lt;</a:t>
            </a:r>
            <a:r>
              <a:rPr lang="zh-TW" altLang="en-US" sz="3300" dirty="0" smtClean="0"/>
              <a:t> </a:t>
            </a:r>
            <a:r>
              <a:rPr sz="3300" spc="-1035" dirty="0" smtClean="0">
                <a:latin typeface="DejaVu Sans"/>
                <a:cs typeface="DejaVu Sans"/>
              </a:rPr>
              <a:t> </a:t>
            </a:r>
            <a:r>
              <a:rPr sz="3300" dirty="0"/>
              <a:t>p = |U|.</a:t>
            </a:r>
            <a:endParaRPr sz="3300" dirty="0">
              <a:latin typeface="DejaVu Sans"/>
              <a:cs typeface="DejaVu Sans"/>
            </a:endParaRPr>
          </a:p>
          <a:p>
            <a:pPr marL="259715">
              <a:lnSpc>
                <a:spcPct val="100000"/>
              </a:lnSpc>
              <a:spcBef>
                <a:spcPts val="20"/>
              </a:spcBef>
            </a:pPr>
            <a:endParaRPr sz="3250" dirty="0"/>
          </a:p>
          <a:p>
            <a:pPr marL="272415">
              <a:lnSpc>
                <a:spcPct val="100000"/>
              </a:lnSpc>
            </a:pPr>
            <a:r>
              <a:rPr spc="-5" dirty="0"/>
              <a:t>T[d][w] </a:t>
            </a:r>
            <a:r>
              <a:rPr dirty="0"/>
              <a:t>← {0, 0, ..., 0}.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4622800"/>
            <a:ext cx="3679190" cy="240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9"/>
              </a:lnSpc>
              <a:spcBef>
                <a:spcPts val="100"/>
              </a:spcBef>
            </a:pPr>
            <a:r>
              <a:rPr sz="3300" b="1" spc="-15" dirty="0">
                <a:latin typeface="Times New Roman"/>
                <a:cs typeface="Times New Roman"/>
              </a:rPr>
              <a:t>foreach </a:t>
            </a:r>
            <a:r>
              <a:rPr sz="3300" dirty="0">
                <a:latin typeface="Times New Roman"/>
                <a:cs typeface="Times New Roman"/>
              </a:rPr>
              <a:t>(e</a:t>
            </a:r>
            <a:r>
              <a:rPr sz="3300" baseline="-6313" dirty="0">
                <a:latin typeface="Times New Roman"/>
                <a:cs typeface="Times New Roman"/>
              </a:rPr>
              <a:t>i</a:t>
            </a:r>
            <a:r>
              <a:rPr sz="3300" dirty="0">
                <a:latin typeface="Times New Roman"/>
                <a:cs typeface="Times New Roman"/>
              </a:rPr>
              <a:t>, c</a:t>
            </a:r>
            <a:r>
              <a:rPr sz="3300" baseline="-6313" dirty="0">
                <a:latin typeface="Times New Roman"/>
                <a:cs typeface="Times New Roman"/>
              </a:rPr>
              <a:t>i</a:t>
            </a:r>
            <a:r>
              <a:rPr sz="3300" dirty="0">
                <a:latin typeface="Times New Roman"/>
                <a:cs typeface="Times New Roman"/>
              </a:rPr>
              <a:t>)</a:t>
            </a:r>
            <a:r>
              <a:rPr sz="3300" spc="-28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{</a:t>
            </a:r>
            <a:endParaRPr sz="3300">
              <a:latin typeface="Times New Roman"/>
              <a:cs typeface="Times New Roman"/>
            </a:endParaRPr>
          </a:p>
          <a:p>
            <a:pPr marL="843280" marR="5080" indent="-412115">
              <a:lnSpc>
                <a:spcPts val="3700"/>
              </a:lnSpc>
              <a:spcBef>
                <a:spcPts val="209"/>
              </a:spcBef>
            </a:pPr>
            <a:r>
              <a:rPr sz="3300" b="1" spc="-15" dirty="0">
                <a:latin typeface="Times New Roman"/>
                <a:cs typeface="Times New Roman"/>
              </a:rPr>
              <a:t>foreach </a:t>
            </a:r>
            <a:r>
              <a:rPr sz="3300" dirty="0">
                <a:latin typeface="Times New Roman"/>
                <a:cs typeface="Times New Roman"/>
              </a:rPr>
              <a:t>h</a:t>
            </a:r>
            <a:r>
              <a:rPr sz="3300" baseline="-6313" dirty="0">
                <a:latin typeface="Times New Roman"/>
                <a:cs typeface="Times New Roman"/>
              </a:rPr>
              <a:t>j </a:t>
            </a:r>
            <a:r>
              <a:rPr sz="3300" dirty="0">
                <a:latin typeface="Times New Roman"/>
                <a:cs typeface="Times New Roman"/>
              </a:rPr>
              <a:t>{  </a:t>
            </a:r>
            <a:r>
              <a:rPr sz="3300" spc="-5" dirty="0">
                <a:latin typeface="Times New Roman"/>
                <a:cs typeface="Times New Roman"/>
              </a:rPr>
              <a:t>T[j][h</a:t>
            </a:r>
            <a:r>
              <a:rPr sz="3300" spc="-7" baseline="-6313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(e</a:t>
            </a:r>
            <a:r>
              <a:rPr sz="3300" spc="-7" baseline="-6313" dirty="0">
                <a:latin typeface="Times New Roman"/>
                <a:cs typeface="Times New Roman"/>
              </a:rPr>
              <a:t>i</a:t>
            </a:r>
            <a:r>
              <a:rPr sz="3300" spc="-5" dirty="0">
                <a:latin typeface="Times New Roman"/>
                <a:cs typeface="Times New Roman"/>
              </a:rPr>
              <a:t>)] </a:t>
            </a:r>
            <a:r>
              <a:rPr sz="3300" dirty="0">
                <a:latin typeface="Times New Roman"/>
                <a:cs typeface="Times New Roman"/>
              </a:rPr>
              <a:t>+=</a:t>
            </a:r>
            <a:r>
              <a:rPr sz="3300" spc="-4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c</a:t>
            </a:r>
            <a:r>
              <a:rPr sz="3300" spc="-7" baseline="-6313" dirty="0">
                <a:latin typeface="Times New Roman"/>
                <a:cs typeface="Times New Roman"/>
              </a:rPr>
              <a:t>i</a:t>
            </a:r>
            <a:r>
              <a:rPr sz="3300" spc="-5" dirty="0">
                <a:latin typeface="Times New Roman"/>
                <a:cs typeface="Times New Roman"/>
              </a:rPr>
              <a:t>;</a:t>
            </a:r>
            <a:endParaRPr sz="3300">
              <a:latin typeface="Times New Roman"/>
              <a:cs typeface="Times New Roman"/>
            </a:endParaRPr>
          </a:p>
          <a:p>
            <a:pPr marL="431800">
              <a:lnSpc>
                <a:spcPts val="3490"/>
              </a:lnSpc>
            </a:pPr>
            <a:r>
              <a:rPr sz="3300" dirty="0">
                <a:latin typeface="Times New Roman"/>
                <a:cs typeface="Times New Roman"/>
              </a:rPr>
              <a:t>}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ts val="3829"/>
              </a:lnSpc>
            </a:pPr>
            <a:r>
              <a:rPr sz="3300" dirty="0">
                <a:latin typeface="Times New Roman"/>
                <a:cs typeface="Times New Roman"/>
              </a:rPr>
              <a:t>}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29889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Algorithm</a:t>
            </a:r>
            <a:endParaRPr sz="5600"/>
          </a:p>
        </p:txBody>
      </p:sp>
      <p:sp>
        <p:nvSpPr>
          <p:cNvPr id="5" name="object 5"/>
          <p:cNvSpPr/>
          <p:nvPr/>
        </p:nvSpPr>
        <p:spPr>
          <a:xfrm>
            <a:off x="5435050" y="4380263"/>
            <a:ext cx="7493671" cy="2669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7573" y="4431855"/>
            <a:ext cx="457200" cy="563880"/>
          </a:xfrm>
          <a:custGeom>
            <a:avLst/>
            <a:gdLst/>
            <a:ahLst/>
            <a:cxnLst/>
            <a:rect l="l" t="t" r="r" b="b"/>
            <a:pathLst>
              <a:path w="457200" h="563879">
                <a:moveTo>
                  <a:pt x="0" y="0"/>
                </a:moveTo>
                <a:lnTo>
                  <a:pt x="456704" y="0"/>
                </a:lnTo>
                <a:lnTo>
                  <a:pt x="456704" y="563372"/>
                </a:lnTo>
                <a:lnTo>
                  <a:pt x="0" y="5633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31300" y="4495800"/>
            <a:ext cx="37401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Times New Roman"/>
                <a:cs typeface="Times New Roman"/>
              </a:rPr>
              <a:t>+</a:t>
            </a:r>
            <a:r>
              <a:rPr sz="2300" spc="-5" dirty="0">
                <a:latin typeface="Times New Roman"/>
                <a:cs typeface="Times New Roman"/>
              </a:rPr>
              <a:t>c</a:t>
            </a:r>
            <a:r>
              <a:rPr sz="2250" spc="7" baseline="-5555" dirty="0">
                <a:latin typeface="Times New Roman"/>
                <a:cs typeface="Times New Roman"/>
              </a:rPr>
              <a:t>i</a:t>
            </a:r>
            <a:endParaRPr sz="2250" baseline="-555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69937" y="5352043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3" y="0"/>
                </a:moveTo>
                <a:lnTo>
                  <a:pt x="242013" y="3347"/>
                </a:lnTo>
                <a:lnTo>
                  <a:pt x="199106" y="13391"/>
                </a:lnTo>
                <a:lnTo>
                  <a:pt x="157863" y="30130"/>
                </a:lnTo>
                <a:lnTo>
                  <a:pt x="119115" y="53565"/>
                </a:lnTo>
                <a:lnTo>
                  <a:pt x="83696" y="83696"/>
                </a:lnTo>
                <a:lnTo>
                  <a:pt x="53565" y="119115"/>
                </a:lnTo>
                <a:lnTo>
                  <a:pt x="30130" y="157863"/>
                </a:lnTo>
                <a:lnTo>
                  <a:pt x="13391" y="199106"/>
                </a:lnTo>
                <a:lnTo>
                  <a:pt x="3347" y="242013"/>
                </a:lnTo>
                <a:lnTo>
                  <a:pt x="0" y="285753"/>
                </a:lnTo>
                <a:lnTo>
                  <a:pt x="3347" y="329492"/>
                </a:lnTo>
                <a:lnTo>
                  <a:pt x="13391" y="372399"/>
                </a:lnTo>
                <a:lnTo>
                  <a:pt x="30130" y="413642"/>
                </a:lnTo>
                <a:lnTo>
                  <a:pt x="53565" y="452390"/>
                </a:lnTo>
                <a:lnTo>
                  <a:pt x="83696" y="487810"/>
                </a:lnTo>
                <a:lnTo>
                  <a:pt x="119115" y="517940"/>
                </a:lnTo>
                <a:lnTo>
                  <a:pt x="157863" y="541375"/>
                </a:lnTo>
                <a:lnTo>
                  <a:pt x="199106" y="558114"/>
                </a:lnTo>
                <a:lnTo>
                  <a:pt x="242013" y="568158"/>
                </a:lnTo>
                <a:lnTo>
                  <a:pt x="285753" y="571506"/>
                </a:lnTo>
                <a:lnTo>
                  <a:pt x="329492" y="568158"/>
                </a:lnTo>
                <a:lnTo>
                  <a:pt x="372399" y="558114"/>
                </a:lnTo>
                <a:lnTo>
                  <a:pt x="413642" y="541375"/>
                </a:lnTo>
                <a:lnTo>
                  <a:pt x="452390" y="517940"/>
                </a:lnTo>
                <a:lnTo>
                  <a:pt x="487810" y="487810"/>
                </a:lnTo>
                <a:lnTo>
                  <a:pt x="517940" y="452390"/>
                </a:lnTo>
                <a:lnTo>
                  <a:pt x="541375" y="413642"/>
                </a:lnTo>
                <a:lnTo>
                  <a:pt x="558114" y="372399"/>
                </a:lnTo>
                <a:lnTo>
                  <a:pt x="568158" y="329492"/>
                </a:lnTo>
                <a:lnTo>
                  <a:pt x="571506" y="285753"/>
                </a:lnTo>
                <a:lnTo>
                  <a:pt x="568158" y="242013"/>
                </a:lnTo>
                <a:lnTo>
                  <a:pt x="558114" y="199106"/>
                </a:lnTo>
                <a:lnTo>
                  <a:pt x="541375" y="157863"/>
                </a:lnTo>
                <a:lnTo>
                  <a:pt x="517940" y="119115"/>
                </a:lnTo>
                <a:lnTo>
                  <a:pt x="487810" y="83696"/>
                </a:lnTo>
                <a:lnTo>
                  <a:pt x="452390" y="53565"/>
                </a:lnTo>
                <a:lnTo>
                  <a:pt x="413642" y="30130"/>
                </a:lnTo>
                <a:lnTo>
                  <a:pt x="372399" y="13391"/>
                </a:lnTo>
                <a:lnTo>
                  <a:pt x="329492" y="3347"/>
                </a:lnTo>
                <a:lnTo>
                  <a:pt x="2857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38800" y="5397500"/>
            <a:ext cx="1720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5358" y="5531375"/>
            <a:ext cx="8699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5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87573" y="5059045"/>
            <a:ext cx="457200" cy="563880"/>
          </a:xfrm>
          <a:custGeom>
            <a:avLst/>
            <a:gdLst/>
            <a:ahLst/>
            <a:cxnLst/>
            <a:rect l="l" t="t" r="r" b="b"/>
            <a:pathLst>
              <a:path w="457200" h="563879">
                <a:moveTo>
                  <a:pt x="0" y="0"/>
                </a:moveTo>
                <a:lnTo>
                  <a:pt x="456704" y="0"/>
                </a:lnTo>
                <a:lnTo>
                  <a:pt x="456704" y="563371"/>
                </a:lnTo>
                <a:lnTo>
                  <a:pt x="0" y="5633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31300" y="5118100"/>
            <a:ext cx="37401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Times New Roman"/>
                <a:cs typeface="Times New Roman"/>
              </a:rPr>
              <a:t>+</a:t>
            </a:r>
            <a:r>
              <a:rPr sz="2300" spc="-5" dirty="0">
                <a:latin typeface="Times New Roman"/>
                <a:cs typeface="Times New Roman"/>
              </a:rPr>
              <a:t>c</a:t>
            </a:r>
            <a:r>
              <a:rPr sz="2250" spc="7" baseline="-5555" dirty="0">
                <a:latin typeface="Times New Roman"/>
                <a:cs typeface="Times New Roman"/>
              </a:rPr>
              <a:t>i</a:t>
            </a:r>
            <a:endParaRPr sz="2250" baseline="-555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61407" y="5737529"/>
            <a:ext cx="457200" cy="5638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87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20"/>
              </a:spcBef>
            </a:pPr>
            <a:r>
              <a:rPr sz="2300" dirty="0">
                <a:latin typeface="Times New Roman"/>
                <a:cs typeface="Times New Roman"/>
              </a:rPr>
              <a:t>+c</a:t>
            </a:r>
            <a:r>
              <a:rPr sz="2250" baseline="-5555" dirty="0">
                <a:latin typeface="Times New Roman"/>
                <a:cs typeface="Times New Roman"/>
              </a:rPr>
              <a:t>i</a:t>
            </a:r>
            <a:endParaRPr sz="2250" baseline="-555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68851" y="6391618"/>
            <a:ext cx="457200" cy="5638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239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570"/>
              </a:spcBef>
            </a:pPr>
            <a:r>
              <a:rPr sz="2300" dirty="0">
                <a:latin typeface="Times New Roman"/>
                <a:cs typeface="Times New Roman"/>
              </a:rPr>
              <a:t>+c</a:t>
            </a:r>
            <a:r>
              <a:rPr sz="2250" baseline="-5555" dirty="0">
                <a:latin typeface="Times New Roman"/>
                <a:cs typeface="Times New Roman"/>
              </a:rPr>
              <a:t>i</a:t>
            </a:r>
            <a:endParaRPr sz="2250" baseline="-555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09377" y="8510905"/>
            <a:ext cx="5186045" cy="1103630"/>
          </a:xfrm>
          <a:custGeom>
            <a:avLst/>
            <a:gdLst/>
            <a:ahLst/>
            <a:cxnLst/>
            <a:rect l="l" t="t" r="r" b="b"/>
            <a:pathLst>
              <a:path w="5186045" h="1103629">
                <a:moveTo>
                  <a:pt x="4634484" y="0"/>
                </a:moveTo>
                <a:lnTo>
                  <a:pt x="551561" y="0"/>
                </a:lnTo>
                <a:lnTo>
                  <a:pt x="503971" y="2024"/>
                </a:lnTo>
                <a:lnTo>
                  <a:pt x="457505" y="7987"/>
                </a:lnTo>
                <a:lnTo>
                  <a:pt x="412329" y="17724"/>
                </a:lnTo>
                <a:lnTo>
                  <a:pt x="368608" y="31068"/>
                </a:lnTo>
                <a:lnTo>
                  <a:pt x="326508" y="47854"/>
                </a:lnTo>
                <a:lnTo>
                  <a:pt x="286194" y="67917"/>
                </a:lnTo>
                <a:lnTo>
                  <a:pt x="247831" y="91091"/>
                </a:lnTo>
                <a:lnTo>
                  <a:pt x="211586" y="117210"/>
                </a:lnTo>
                <a:lnTo>
                  <a:pt x="177625" y="146109"/>
                </a:lnTo>
                <a:lnTo>
                  <a:pt x="146111" y="177622"/>
                </a:lnTo>
                <a:lnTo>
                  <a:pt x="117212" y="211584"/>
                </a:lnTo>
                <a:lnTo>
                  <a:pt x="91093" y="247829"/>
                </a:lnTo>
                <a:lnTo>
                  <a:pt x="67919" y="286191"/>
                </a:lnTo>
                <a:lnTo>
                  <a:pt x="47855" y="326506"/>
                </a:lnTo>
                <a:lnTo>
                  <a:pt x="31069" y="368607"/>
                </a:lnTo>
                <a:lnTo>
                  <a:pt x="17724" y="412328"/>
                </a:lnTo>
                <a:lnTo>
                  <a:pt x="7988" y="457505"/>
                </a:lnTo>
                <a:lnTo>
                  <a:pt x="2024" y="503972"/>
                </a:lnTo>
                <a:lnTo>
                  <a:pt x="0" y="551563"/>
                </a:lnTo>
                <a:lnTo>
                  <a:pt x="2024" y="599154"/>
                </a:lnTo>
                <a:lnTo>
                  <a:pt x="7988" y="645621"/>
                </a:lnTo>
                <a:lnTo>
                  <a:pt x="17724" y="690798"/>
                </a:lnTo>
                <a:lnTo>
                  <a:pt x="31069" y="734520"/>
                </a:lnTo>
                <a:lnTo>
                  <a:pt x="47855" y="776621"/>
                </a:lnTo>
                <a:lnTo>
                  <a:pt x="67919" y="816936"/>
                </a:lnTo>
                <a:lnTo>
                  <a:pt x="91093" y="855298"/>
                </a:lnTo>
                <a:lnTo>
                  <a:pt x="117212" y="891543"/>
                </a:lnTo>
                <a:lnTo>
                  <a:pt x="146111" y="925505"/>
                </a:lnTo>
                <a:lnTo>
                  <a:pt x="177625" y="957018"/>
                </a:lnTo>
                <a:lnTo>
                  <a:pt x="211586" y="985917"/>
                </a:lnTo>
                <a:lnTo>
                  <a:pt x="247831" y="1012036"/>
                </a:lnTo>
                <a:lnTo>
                  <a:pt x="286194" y="1035210"/>
                </a:lnTo>
                <a:lnTo>
                  <a:pt x="326508" y="1055273"/>
                </a:lnTo>
                <a:lnTo>
                  <a:pt x="368608" y="1072059"/>
                </a:lnTo>
                <a:lnTo>
                  <a:pt x="412329" y="1085403"/>
                </a:lnTo>
                <a:lnTo>
                  <a:pt x="457505" y="1095140"/>
                </a:lnTo>
                <a:lnTo>
                  <a:pt x="503971" y="1101103"/>
                </a:lnTo>
                <a:lnTo>
                  <a:pt x="551561" y="1103128"/>
                </a:lnTo>
                <a:lnTo>
                  <a:pt x="4634484" y="1103128"/>
                </a:lnTo>
                <a:lnTo>
                  <a:pt x="4682073" y="1101103"/>
                </a:lnTo>
                <a:lnTo>
                  <a:pt x="4728539" y="1095140"/>
                </a:lnTo>
                <a:lnTo>
                  <a:pt x="4773715" y="1085403"/>
                </a:lnTo>
                <a:lnTo>
                  <a:pt x="4817436" y="1072059"/>
                </a:lnTo>
                <a:lnTo>
                  <a:pt x="4859536" y="1055273"/>
                </a:lnTo>
                <a:lnTo>
                  <a:pt x="4899850" y="1035210"/>
                </a:lnTo>
                <a:lnTo>
                  <a:pt x="4938213" y="1012036"/>
                </a:lnTo>
                <a:lnTo>
                  <a:pt x="4974458" y="985917"/>
                </a:lnTo>
                <a:lnTo>
                  <a:pt x="5008419" y="957018"/>
                </a:lnTo>
                <a:lnTo>
                  <a:pt x="5039933" y="925505"/>
                </a:lnTo>
                <a:lnTo>
                  <a:pt x="5068832" y="891543"/>
                </a:lnTo>
                <a:lnTo>
                  <a:pt x="5094951" y="855298"/>
                </a:lnTo>
                <a:lnTo>
                  <a:pt x="5118125" y="816936"/>
                </a:lnTo>
                <a:lnTo>
                  <a:pt x="5138189" y="776621"/>
                </a:lnTo>
                <a:lnTo>
                  <a:pt x="5154975" y="734520"/>
                </a:lnTo>
                <a:lnTo>
                  <a:pt x="5168320" y="690798"/>
                </a:lnTo>
                <a:lnTo>
                  <a:pt x="5178056" y="645621"/>
                </a:lnTo>
                <a:lnTo>
                  <a:pt x="5184020" y="599154"/>
                </a:lnTo>
                <a:lnTo>
                  <a:pt x="5186045" y="551563"/>
                </a:lnTo>
                <a:lnTo>
                  <a:pt x="5184020" y="503972"/>
                </a:lnTo>
                <a:lnTo>
                  <a:pt x="5178056" y="457505"/>
                </a:lnTo>
                <a:lnTo>
                  <a:pt x="5168320" y="412328"/>
                </a:lnTo>
                <a:lnTo>
                  <a:pt x="5154975" y="368607"/>
                </a:lnTo>
                <a:lnTo>
                  <a:pt x="5138189" y="326506"/>
                </a:lnTo>
                <a:lnTo>
                  <a:pt x="5118125" y="286191"/>
                </a:lnTo>
                <a:lnTo>
                  <a:pt x="5094951" y="247829"/>
                </a:lnTo>
                <a:lnTo>
                  <a:pt x="5068832" y="211584"/>
                </a:lnTo>
                <a:lnTo>
                  <a:pt x="5039933" y="177622"/>
                </a:lnTo>
                <a:lnTo>
                  <a:pt x="5008419" y="146109"/>
                </a:lnTo>
                <a:lnTo>
                  <a:pt x="4974458" y="117210"/>
                </a:lnTo>
                <a:lnTo>
                  <a:pt x="4938213" y="91091"/>
                </a:lnTo>
                <a:lnTo>
                  <a:pt x="4899850" y="67917"/>
                </a:lnTo>
                <a:lnTo>
                  <a:pt x="4859536" y="47854"/>
                </a:lnTo>
                <a:lnTo>
                  <a:pt x="4817436" y="31068"/>
                </a:lnTo>
                <a:lnTo>
                  <a:pt x="4773715" y="17724"/>
                </a:lnTo>
                <a:lnTo>
                  <a:pt x="4728539" y="7987"/>
                </a:lnTo>
                <a:lnTo>
                  <a:pt x="4682073" y="2024"/>
                </a:lnTo>
                <a:lnTo>
                  <a:pt x="4634484" y="0"/>
                </a:lnTo>
                <a:close/>
              </a:path>
            </a:pathLst>
          </a:custGeom>
          <a:solidFill>
            <a:srgbClr val="FFFC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9377" y="8510905"/>
            <a:ext cx="5186045" cy="1103630"/>
          </a:xfrm>
          <a:custGeom>
            <a:avLst/>
            <a:gdLst/>
            <a:ahLst/>
            <a:cxnLst/>
            <a:rect l="l" t="t" r="r" b="b"/>
            <a:pathLst>
              <a:path w="5186045" h="1103629">
                <a:moveTo>
                  <a:pt x="551564" y="0"/>
                </a:moveTo>
                <a:lnTo>
                  <a:pt x="4634471" y="0"/>
                </a:lnTo>
                <a:lnTo>
                  <a:pt x="4682062" y="2024"/>
                </a:lnTo>
                <a:lnTo>
                  <a:pt x="4728529" y="7987"/>
                </a:lnTo>
                <a:lnTo>
                  <a:pt x="4773706" y="17724"/>
                </a:lnTo>
                <a:lnTo>
                  <a:pt x="4817428" y="31068"/>
                </a:lnTo>
                <a:lnTo>
                  <a:pt x="4859529" y="47854"/>
                </a:lnTo>
                <a:lnTo>
                  <a:pt x="4899843" y="67917"/>
                </a:lnTo>
                <a:lnTo>
                  <a:pt x="4938206" y="91091"/>
                </a:lnTo>
                <a:lnTo>
                  <a:pt x="4974450" y="117210"/>
                </a:lnTo>
                <a:lnTo>
                  <a:pt x="5008412" y="146109"/>
                </a:lnTo>
                <a:lnTo>
                  <a:pt x="5039925" y="177622"/>
                </a:lnTo>
                <a:lnTo>
                  <a:pt x="5068823" y="211584"/>
                </a:lnTo>
                <a:lnTo>
                  <a:pt x="5094942" y="247829"/>
                </a:lnTo>
                <a:lnTo>
                  <a:pt x="5118115" y="286192"/>
                </a:lnTo>
                <a:lnTo>
                  <a:pt x="5138178" y="326506"/>
                </a:lnTo>
                <a:lnTo>
                  <a:pt x="5154964" y="368607"/>
                </a:lnTo>
                <a:lnTo>
                  <a:pt x="5168308" y="412329"/>
                </a:lnTo>
                <a:lnTo>
                  <a:pt x="5178044" y="457506"/>
                </a:lnTo>
                <a:lnTo>
                  <a:pt x="5184007" y="503973"/>
                </a:lnTo>
                <a:lnTo>
                  <a:pt x="5186032" y="551564"/>
                </a:lnTo>
                <a:lnTo>
                  <a:pt x="5184007" y="599155"/>
                </a:lnTo>
                <a:lnTo>
                  <a:pt x="5178044" y="645622"/>
                </a:lnTo>
                <a:lnTo>
                  <a:pt x="5168308" y="690800"/>
                </a:lnTo>
                <a:lnTo>
                  <a:pt x="5154964" y="734521"/>
                </a:lnTo>
                <a:lnTo>
                  <a:pt x="5138178" y="776623"/>
                </a:lnTo>
                <a:lnTo>
                  <a:pt x="5118115" y="816937"/>
                </a:lnTo>
                <a:lnTo>
                  <a:pt x="5094942" y="855300"/>
                </a:lnTo>
                <a:lnTo>
                  <a:pt x="5068823" y="891545"/>
                </a:lnTo>
                <a:lnTo>
                  <a:pt x="5039925" y="925507"/>
                </a:lnTo>
                <a:lnTo>
                  <a:pt x="5008412" y="957020"/>
                </a:lnTo>
                <a:lnTo>
                  <a:pt x="4974450" y="985919"/>
                </a:lnTo>
                <a:lnTo>
                  <a:pt x="4938206" y="1012038"/>
                </a:lnTo>
                <a:lnTo>
                  <a:pt x="4899843" y="1035211"/>
                </a:lnTo>
                <a:lnTo>
                  <a:pt x="4859529" y="1055274"/>
                </a:lnTo>
                <a:lnTo>
                  <a:pt x="4817428" y="1072060"/>
                </a:lnTo>
                <a:lnTo>
                  <a:pt x="4773706" y="1085405"/>
                </a:lnTo>
                <a:lnTo>
                  <a:pt x="4728529" y="1095141"/>
                </a:lnTo>
                <a:lnTo>
                  <a:pt x="4682062" y="1101105"/>
                </a:lnTo>
                <a:lnTo>
                  <a:pt x="4634471" y="1103129"/>
                </a:lnTo>
                <a:lnTo>
                  <a:pt x="551564" y="1103129"/>
                </a:lnTo>
                <a:lnTo>
                  <a:pt x="503973" y="1101105"/>
                </a:lnTo>
                <a:lnTo>
                  <a:pt x="457506" y="1095141"/>
                </a:lnTo>
                <a:lnTo>
                  <a:pt x="412329" y="1085405"/>
                </a:lnTo>
                <a:lnTo>
                  <a:pt x="368607" y="1072060"/>
                </a:lnTo>
                <a:lnTo>
                  <a:pt x="326506" y="1055274"/>
                </a:lnTo>
                <a:lnTo>
                  <a:pt x="286192" y="1035211"/>
                </a:lnTo>
                <a:lnTo>
                  <a:pt x="247829" y="1012038"/>
                </a:lnTo>
                <a:lnTo>
                  <a:pt x="211584" y="985919"/>
                </a:lnTo>
                <a:lnTo>
                  <a:pt x="177622" y="957020"/>
                </a:lnTo>
                <a:lnTo>
                  <a:pt x="146109" y="925507"/>
                </a:lnTo>
                <a:lnTo>
                  <a:pt x="117210" y="891545"/>
                </a:lnTo>
                <a:lnTo>
                  <a:pt x="91091" y="855300"/>
                </a:lnTo>
                <a:lnTo>
                  <a:pt x="67917" y="816937"/>
                </a:lnTo>
                <a:lnTo>
                  <a:pt x="47854" y="776623"/>
                </a:lnTo>
                <a:lnTo>
                  <a:pt x="31068" y="734521"/>
                </a:lnTo>
                <a:lnTo>
                  <a:pt x="17724" y="690800"/>
                </a:lnTo>
                <a:lnTo>
                  <a:pt x="7987" y="645622"/>
                </a:lnTo>
                <a:lnTo>
                  <a:pt x="2024" y="599155"/>
                </a:lnTo>
                <a:lnTo>
                  <a:pt x="0" y="551564"/>
                </a:lnTo>
                <a:lnTo>
                  <a:pt x="2024" y="503973"/>
                </a:lnTo>
                <a:lnTo>
                  <a:pt x="7987" y="457506"/>
                </a:lnTo>
                <a:lnTo>
                  <a:pt x="17724" y="412329"/>
                </a:lnTo>
                <a:lnTo>
                  <a:pt x="31068" y="368607"/>
                </a:lnTo>
                <a:lnTo>
                  <a:pt x="47854" y="326506"/>
                </a:lnTo>
                <a:lnTo>
                  <a:pt x="67917" y="286192"/>
                </a:lnTo>
                <a:lnTo>
                  <a:pt x="91091" y="247829"/>
                </a:lnTo>
                <a:lnTo>
                  <a:pt x="117210" y="211584"/>
                </a:lnTo>
                <a:lnTo>
                  <a:pt x="146109" y="177622"/>
                </a:lnTo>
                <a:lnTo>
                  <a:pt x="177622" y="146109"/>
                </a:lnTo>
                <a:lnTo>
                  <a:pt x="211584" y="117210"/>
                </a:lnTo>
                <a:lnTo>
                  <a:pt x="247829" y="91091"/>
                </a:lnTo>
                <a:lnTo>
                  <a:pt x="286192" y="67917"/>
                </a:lnTo>
                <a:lnTo>
                  <a:pt x="326506" y="47854"/>
                </a:lnTo>
                <a:lnTo>
                  <a:pt x="368607" y="31068"/>
                </a:lnTo>
                <a:lnTo>
                  <a:pt x="412329" y="17724"/>
                </a:lnTo>
                <a:lnTo>
                  <a:pt x="457506" y="7987"/>
                </a:lnTo>
                <a:lnTo>
                  <a:pt x="503973" y="2024"/>
                </a:lnTo>
                <a:lnTo>
                  <a:pt x="551564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50900" y="7416669"/>
            <a:ext cx="9450070" cy="188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b="1" spc="-5" dirty="0">
                <a:latin typeface="Times New Roman"/>
                <a:cs typeface="Times New Roman"/>
              </a:rPr>
              <a:t>let </a:t>
            </a:r>
            <a:r>
              <a:rPr sz="5325" i="1" spc="-82" baseline="-1564" dirty="0">
                <a:latin typeface="Trebuchet MS"/>
                <a:cs typeface="Trebuchet MS"/>
              </a:rPr>
              <a:t>f</a:t>
            </a:r>
            <a:r>
              <a:rPr sz="5325" spc="-82" baseline="13302" dirty="0">
                <a:latin typeface="Arial Black"/>
                <a:cs typeface="Arial Black"/>
              </a:rPr>
              <a:t>ˆ</a:t>
            </a:r>
            <a:r>
              <a:rPr sz="5325" spc="-82" baseline="-1564" dirty="0">
                <a:latin typeface="Arial Black"/>
                <a:cs typeface="Arial Black"/>
              </a:rPr>
              <a:t>(</a:t>
            </a:r>
            <a:r>
              <a:rPr sz="5325" i="1" spc="-82" baseline="-1564" dirty="0">
                <a:latin typeface="Trebuchet MS"/>
                <a:cs typeface="Trebuchet MS"/>
              </a:rPr>
              <a:t>k</a:t>
            </a:r>
            <a:r>
              <a:rPr sz="5325" spc="-82" baseline="-1564" dirty="0">
                <a:latin typeface="Arial Black"/>
                <a:cs typeface="Arial Black"/>
              </a:rPr>
              <a:t>)</a:t>
            </a:r>
            <a:r>
              <a:rPr sz="5325" spc="-1072" baseline="-1564" dirty="0">
                <a:latin typeface="Arial Black"/>
                <a:cs typeface="Arial Black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median</a:t>
            </a:r>
            <a:r>
              <a:rPr sz="3300" spc="-7" baseline="-5050" dirty="0">
                <a:latin typeface="Times New Roman"/>
                <a:cs typeface="Times New Roman"/>
              </a:rPr>
              <a:t>j</a:t>
            </a:r>
            <a:r>
              <a:rPr sz="2200" spc="-5" dirty="0">
                <a:latin typeface="Symbol"/>
                <a:cs typeface="Symbol"/>
              </a:rPr>
              <a:t></a:t>
            </a:r>
            <a:r>
              <a:rPr sz="3300" spc="-7" baseline="-5050" dirty="0">
                <a:latin typeface="Times New Roman"/>
                <a:cs typeface="Times New Roman"/>
              </a:rPr>
              <a:t>[d] </a:t>
            </a:r>
            <a:r>
              <a:rPr sz="3300" spc="-5" dirty="0">
                <a:latin typeface="Times New Roman"/>
                <a:cs typeface="Times New Roman"/>
              </a:rPr>
              <a:t>{T[j][h</a:t>
            </a:r>
            <a:r>
              <a:rPr sz="3300" spc="-7" baseline="-5050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(k)] </a:t>
            </a:r>
            <a:r>
              <a:rPr sz="3300" dirty="0">
                <a:latin typeface="Times New Roman"/>
                <a:cs typeface="Times New Roman"/>
              </a:rPr>
              <a:t>- </a:t>
            </a:r>
            <a:r>
              <a:rPr sz="3300" spc="-5" dirty="0">
                <a:latin typeface="Times New Roman"/>
                <a:cs typeface="Times New Roman"/>
              </a:rPr>
              <a:t>T[j][(h</a:t>
            </a:r>
            <a:r>
              <a:rPr sz="3300" spc="-7" baseline="-5050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(k)+1)%w]};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200">
              <a:latin typeface="Times New Roman"/>
              <a:cs typeface="Times New Roman"/>
            </a:endParaRPr>
          </a:p>
          <a:p>
            <a:pPr marL="4368800">
              <a:lnSpc>
                <a:spcPct val="100000"/>
              </a:lnSpc>
            </a:pPr>
            <a:r>
              <a:rPr sz="3200" spc="-60" dirty="0">
                <a:latin typeface="Times New Roman"/>
                <a:cs typeface="Times New Roman"/>
              </a:rPr>
              <a:t>E[</a:t>
            </a:r>
            <a:r>
              <a:rPr sz="5400" i="1" spc="-89" baseline="-3858" dirty="0">
                <a:latin typeface="Trebuchet MS"/>
                <a:cs typeface="Trebuchet MS"/>
              </a:rPr>
              <a:t>f</a:t>
            </a:r>
            <a:r>
              <a:rPr sz="5400" spc="-89" baseline="11574" dirty="0">
                <a:latin typeface="Arial Black"/>
                <a:cs typeface="Arial Black"/>
              </a:rPr>
              <a:t>ˆ</a:t>
            </a:r>
            <a:r>
              <a:rPr sz="5400" spc="-89" baseline="-3858" dirty="0">
                <a:latin typeface="Arial Black"/>
                <a:cs typeface="Arial Black"/>
              </a:rPr>
              <a:t>(</a:t>
            </a:r>
            <a:r>
              <a:rPr sz="5400" i="1" spc="-89" baseline="-3858" dirty="0">
                <a:latin typeface="Trebuchet MS"/>
                <a:cs typeface="Trebuchet MS"/>
              </a:rPr>
              <a:t>k</a:t>
            </a:r>
            <a:r>
              <a:rPr sz="5400" spc="-89" baseline="-3858" dirty="0">
                <a:latin typeface="Arial Black"/>
                <a:cs typeface="Arial Black"/>
              </a:rPr>
              <a:t>)</a:t>
            </a:r>
            <a:r>
              <a:rPr sz="5400" spc="-1335" baseline="-3858" dirty="0">
                <a:latin typeface="Arial Black"/>
                <a:cs typeface="Arial Black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] = f(k).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3215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718883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7925" algn="l"/>
                <a:tab pos="2658110" algn="l"/>
                <a:tab pos="4139565" algn="l"/>
                <a:tab pos="6687184" algn="l"/>
              </a:tabLst>
            </a:pPr>
            <a:r>
              <a:rPr sz="5600" dirty="0"/>
              <a:t>For	</a:t>
            </a:r>
            <a:r>
              <a:rPr sz="5600" spc="-5" dirty="0"/>
              <a:t>eac</a:t>
            </a:r>
            <a:r>
              <a:rPr sz="5600" dirty="0"/>
              <a:t>h	h</a:t>
            </a:r>
            <a:r>
              <a:rPr sz="5600" spc="-5" dirty="0"/>
              <a:t>a</a:t>
            </a:r>
            <a:r>
              <a:rPr sz="5600" dirty="0"/>
              <a:t>sh	fun</a:t>
            </a:r>
            <a:r>
              <a:rPr sz="5600" spc="-5" dirty="0"/>
              <a:t>cti</a:t>
            </a:r>
            <a:r>
              <a:rPr sz="5600" dirty="0"/>
              <a:t>on	h</a:t>
            </a:r>
            <a:r>
              <a:rPr sz="5550" spc="7" baseline="-6006" dirty="0"/>
              <a:t>j</a:t>
            </a:r>
            <a:endParaRPr sz="5550" baseline="-6006"/>
          </a:p>
        </p:txBody>
      </p:sp>
      <p:sp>
        <p:nvSpPr>
          <p:cNvPr id="3" name="object 3"/>
          <p:cNvSpPr txBox="1"/>
          <p:nvPr/>
        </p:nvSpPr>
        <p:spPr>
          <a:xfrm>
            <a:off x="850900" y="2222500"/>
            <a:ext cx="11294110" cy="6732611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97155">
              <a:lnSpc>
                <a:spcPts val="3700"/>
              </a:lnSpc>
              <a:spcBef>
                <a:spcPts val="439"/>
              </a:spcBef>
            </a:pPr>
            <a:r>
              <a:rPr sz="3300" spc="-5" dirty="0">
                <a:latin typeface="Times New Roman"/>
                <a:cs typeface="Times New Roman"/>
              </a:rPr>
              <a:t>Let each </a:t>
            </a:r>
            <a:r>
              <a:rPr sz="3300" dirty="0">
                <a:latin typeface="Times New Roman"/>
                <a:cs typeface="Times New Roman"/>
              </a:rPr>
              <a:t>X</a:t>
            </a:r>
            <a:r>
              <a:rPr sz="3300" baseline="-6313" dirty="0">
                <a:latin typeface="Times New Roman"/>
                <a:cs typeface="Times New Roman"/>
              </a:rPr>
              <a:t>i </a:t>
            </a:r>
            <a:r>
              <a:rPr sz="3300" dirty="0">
                <a:latin typeface="Times New Roman"/>
                <a:cs typeface="Times New Roman"/>
              </a:rPr>
              <a:t>be a </a:t>
            </a:r>
            <a:r>
              <a:rPr sz="3300" spc="-5" dirty="0">
                <a:latin typeface="Times New Roman"/>
                <a:cs typeface="Times New Roman"/>
              </a:rPr>
              <a:t>random variable {-f(i), </a:t>
            </a:r>
            <a:r>
              <a:rPr sz="3300" dirty="0">
                <a:latin typeface="Times New Roman"/>
                <a:cs typeface="Times New Roman"/>
              </a:rPr>
              <a:t>0, </a:t>
            </a:r>
            <a:r>
              <a:rPr sz="3300" spc="-5" dirty="0">
                <a:latin typeface="Times New Roman"/>
                <a:cs typeface="Times New Roman"/>
              </a:rPr>
              <a:t>+f(i)}. If </a:t>
            </a:r>
            <a:r>
              <a:rPr sz="3300" dirty="0">
                <a:latin typeface="Times New Roman"/>
                <a:cs typeface="Times New Roman"/>
              </a:rPr>
              <a:t>h</a:t>
            </a:r>
            <a:r>
              <a:rPr sz="3300" baseline="-6313" dirty="0">
                <a:latin typeface="Times New Roman"/>
                <a:cs typeface="Times New Roman"/>
              </a:rPr>
              <a:t>j</a:t>
            </a:r>
            <a:r>
              <a:rPr sz="3300" dirty="0">
                <a:latin typeface="Times New Roman"/>
                <a:cs typeface="Times New Roman"/>
              </a:rPr>
              <a:t>(i) = </a:t>
            </a:r>
            <a:r>
              <a:rPr sz="3300" spc="-5" dirty="0">
                <a:latin typeface="Times New Roman"/>
                <a:cs typeface="Times New Roman"/>
              </a:rPr>
              <a:t>h</a:t>
            </a:r>
            <a:r>
              <a:rPr sz="3300" spc="-7" baseline="-6313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(k)+1,  </a:t>
            </a:r>
            <a:r>
              <a:rPr sz="3300" dirty="0">
                <a:latin typeface="Times New Roman"/>
                <a:cs typeface="Times New Roman"/>
              </a:rPr>
              <a:t>X</a:t>
            </a:r>
            <a:r>
              <a:rPr sz="3300" baseline="-6313" dirty="0">
                <a:latin typeface="Times New Roman"/>
                <a:cs typeface="Times New Roman"/>
              </a:rPr>
              <a:t>i </a:t>
            </a:r>
            <a:r>
              <a:rPr sz="3300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-f(i). If h</a:t>
            </a:r>
            <a:r>
              <a:rPr sz="3300" spc="-7" baseline="-6313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(i) </a:t>
            </a:r>
            <a:r>
              <a:rPr sz="3300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h</a:t>
            </a:r>
            <a:r>
              <a:rPr sz="3300" spc="-7" baseline="-6313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(k), </a:t>
            </a:r>
            <a:r>
              <a:rPr sz="3300" dirty="0">
                <a:latin typeface="Times New Roman"/>
                <a:cs typeface="Times New Roman"/>
              </a:rPr>
              <a:t>X</a:t>
            </a:r>
            <a:r>
              <a:rPr sz="3300" baseline="-6313" dirty="0">
                <a:latin typeface="Times New Roman"/>
                <a:cs typeface="Times New Roman"/>
              </a:rPr>
              <a:t>i </a:t>
            </a:r>
            <a:r>
              <a:rPr sz="3300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f(i). Otherwise, </a:t>
            </a:r>
            <a:r>
              <a:rPr sz="3300" dirty="0">
                <a:latin typeface="Times New Roman"/>
                <a:cs typeface="Times New Roman"/>
              </a:rPr>
              <a:t>X</a:t>
            </a:r>
            <a:r>
              <a:rPr sz="3300" baseline="-6313" dirty="0">
                <a:latin typeface="Times New Roman"/>
                <a:cs typeface="Times New Roman"/>
              </a:rPr>
              <a:t>i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5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0.</a:t>
            </a:r>
          </a:p>
          <a:p>
            <a:pPr marL="12700">
              <a:lnSpc>
                <a:spcPct val="100000"/>
              </a:lnSpc>
              <a:spcBef>
                <a:spcPts val="3110"/>
              </a:spcBef>
            </a:pPr>
            <a:r>
              <a:rPr sz="3300" spc="-5" dirty="0">
                <a:latin typeface="Times New Roman"/>
                <a:cs typeface="Times New Roman"/>
              </a:rPr>
              <a:t>In </a:t>
            </a:r>
            <a:r>
              <a:rPr sz="3300" dirty="0">
                <a:latin typeface="Times New Roman"/>
                <a:cs typeface="Times New Roman"/>
              </a:rPr>
              <a:t>words, </a:t>
            </a:r>
            <a:r>
              <a:rPr sz="3300" spc="-5" dirty="0">
                <a:latin typeface="Times New Roman"/>
                <a:cs typeface="Times New Roman"/>
              </a:rPr>
              <a:t>X</a:t>
            </a:r>
            <a:r>
              <a:rPr sz="3300" spc="-7" baseline="-6313" dirty="0">
                <a:latin typeface="Times New Roman"/>
                <a:cs typeface="Times New Roman"/>
              </a:rPr>
              <a:t>i </a:t>
            </a:r>
            <a:r>
              <a:rPr sz="3300" spc="-5" dirty="0">
                <a:latin typeface="Times New Roman"/>
                <a:cs typeface="Times New Roman"/>
              </a:rPr>
              <a:t>is the contribution </a:t>
            </a:r>
            <a:r>
              <a:rPr sz="3300" dirty="0">
                <a:latin typeface="Times New Roman"/>
                <a:cs typeface="Times New Roman"/>
              </a:rPr>
              <a:t>of e</a:t>
            </a:r>
            <a:r>
              <a:rPr sz="3300" baseline="-6313" dirty="0">
                <a:latin typeface="Times New Roman"/>
                <a:cs typeface="Times New Roman"/>
              </a:rPr>
              <a:t>i </a:t>
            </a:r>
            <a:r>
              <a:rPr sz="3300" spc="-5" dirty="0">
                <a:latin typeface="Times New Roman"/>
                <a:cs typeface="Times New Roman"/>
              </a:rPr>
              <a:t>to</a:t>
            </a:r>
            <a:r>
              <a:rPr sz="3300" spc="-175" dirty="0">
                <a:latin typeface="Times New Roman"/>
                <a:cs typeface="Times New Roman"/>
              </a:rPr>
              <a:t> </a:t>
            </a:r>
            <a:r>
              <a:rPr sz="5325" i="1" spc="-112" baseline="-2347" dirty="0">
                <a:latin typeface="Trebuchet MS"/>
                <a:cs typeface="Trebuchet MS"/>
              </a:rPr>
              <a:t>f</a:t>
            </a:r>
            <a:r>
              <a:rPr sz="5325" spc="-112" baseline="12519" dirty="0">
                <a:latin typeface="Arial Black"/>
                <a:cs typeface="Arial Black"/>
              </a:rPr>
              <a:t>ˆ</a:t>
            </a:r>
            <a:r>
              <a:rPr sz="5325" spc="-112" baseline="-2347" dirty="0">
                <a:latin typeface="Arial Black"/>
                <a:cs typeface="Arial Black"/>
              </a:rPr>
              <a:t>(</a:t>
            </a:r>
            <a:r>
              <a:rPr sz="5325" i="1" spc="-112" baseline="-2347" dirty="0">
                <a:latin typeface="Trebuchet MS"/>
                <a:cs typeface="Trebuchet MS"/>
              </a:rPr>
              <a:t>k</a:t>
            </a:r>
            <a:r>
              <a:rPr sz="5325" spc="-112" baseline="-2347" dirty="0">
                <a:latin typeface="Arial Black"/>
                <a:cs typeface="Arial Black"/>
              </a:rPr>
              <a:t>)</a:t>
            </a:r>
            <a:r>
              <a:rPr sz="3300" spc="-75" dirty="0">
                <a:latin typeface="Times New Roman"/>
                <a:cs typeface="Times New Roman"/>
              </a:rPr>
              <a:t>.</a:t>
            </a:r>
            <a:endParaRPr sz="3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40"/>
              </a:spcBef>
            </a:pPr>
            <a:r>
              <a:rPr sz="3300" spc="-5" dirty="0">
                <a:latin typeface="Times New Roman"/>
                <a:cs typeface="Times New Roman"/>
              </a:rPr>
              <a:t>Let </a:t>
            </a:r>
            <a:r>
              <a:rPr sz="3300" dirty="0">
                <a:latin typeface="Times New Roman"/>
                <a:cs typeface="Times New Roman"/>
              </a:rPr>
              <a:t>X = </a:t>
            </a:r>
            <a:r>
              <a:rPr sz="3300" spc="-5" dirty="0">
                <a:latin typeface="Times New Roman"/>
                <a:cs typeface="Times New Roman"/>
              </a:rPr>
              <a:t>∑</a:t>
            </a:r>
            <a:r>
              <a:rPr sz="3300" spc="-7" baseline="-6313" dirty="0">
                <a:latin typeface="Times New Roman"/>
                <a:cs typeface="Times New Roman"/>
              </a:rPr>
              <a:t>i≠k </a:t>
            </a:r>
            <a:r>
              <a:rPr sz="3300" dirty="0">
                <a:latin typeface="Times New Roman"/>
                <a:cs typeface="Times New Roman"/>
              </a:rPr>
              <a:t>X</a:t>
            </a:r>
            <a:r>
              <a:rPr sz="3300" baseline="-6313" dirty="0">
                <a:latin typeface="Times New Roman"/>
                <a:cs typeface="Times New Roman"/>
              </a:rPr>
              <a:t>i</a:t>
            </a:r>
            <a:r>
              <a:rPr sz="3300" dirty="0">
                <a:latin typeface="Times New Roman"/>
                <a:cs typeface="Times New Roman"/>
              </a:rPr>
              <a:t>. </a:t>
            </a:r>
            <a:r>
              <a:rPr sz="3300" spc="-5" dirty="0">
                <a:latin typeface="Times New Roman"/>
                <a:cs typeface="Times New Roman"/>
              </a:rPr>
              <a:t>Then, </a:t>
            </a:r>
            <a:r>
              <a:rPr sz="5325" i="1" spc="-7" baseline="-3912" dirty="0">
                <a:latin typeface="Trebuchet MS"/>
                <a:cs typeface="Trebuchet MS"/>
              </a:rPr>
              <a:t>f</a:t>
            </a:r>
            <a:r>
              <a:rPr sz="5325" spc="-7" baseline="10954" dirty="0">
                <a:latin typeface="Arial Black"/>
                <a:cs typeface="Arial Black"/>
              </a:rPr>
              <a:t>ˆ</a:t>
            </a:r>
            <a:r>
              <a:rPr sz="5325" spc="-7" baseline="-3912" dirty="0">
                <a:latin typeface="Arial Black"/>
                <a:cs typeface="Arial Black"/>
              </a:rPr>
              <a:t>(</a:t>
            </a:r>
            <a:r>
              <a:rPr sz="5325" i="1" spc="-7" baseline="-3912" dirty="0">
                <a:latin typeface="Trebuchet MS"/>
                <a:cs typeface="Trebuchet MS"/>
              </a:rPr>
              <a:t>k</a:t>
            </a:r>
            <a:r>
              <a:rPr sz="5325" spc="-7" baseline="-3912" dirty="0">
                <a:latin typeface="Arial Black"/>
                <a:cs typeface="Arial Black"/>
              </a:rPr>
              <a:t>)</a:t>
            </a:r>
            <a:r>
              <a:rPr sz="3300" spc="-5" dirty="0">
                <a:latin typeface="Times New Roman"/>
                <a:cs typeface="Times New Roman"/>
              </a:rPr>
              <a:t>= f(k) </a:t>
            </a:r>
            <a:r>
              <a:rPr sz="3300" dirty="0">
                <a:latin typeface="Times New Roman"/>
                <a:cs typeface="Times New Roman"/>
              </a:rPr>
              <a:t>+ X. </a:t>
            </a:r>
            <a:r>
              <a:rPr sz="3300" spc="-5" dirty="0">
                <a:latin typeface="Times New Roman"/>
                <a:cs typeface="Times New Roman"/>
              </a:rPr>
              <a:t>Note that E[X]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1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0.</a:t>
            </a:r>
          </a:p>
          <a:p>
            <a:pPr marL="12700" marR="5080">
              <a:lnSpc>
                <a:spcPts val="3700"/>
              </a:lnSpc>
              <a:spcBef>
                <a:spcPts val="3729"/>
              </a:spcBef>
            </a:pPr>
            <a:r>
              <a:rPr sz="3300" spc="-65" dirty="0">
                <a:latin typeface="Times New Roman"/>
                <a:cs typeface="Times New Roman"/>
              </a:rPr>
              <a:t>Var[X] </a:t>
            </a:r>
            <a:r>
              <a:rPr sz="3300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E[(X-E[X])</a:t>
            </a:r>
            <a:r>
              <a:rPr sz="3300" spc="-7" baseline="18939" dirty="0">
                <a:latin typeface="Times New Roman"/>
                <a:cs typeface="Times New Roman"/>
              </a:rPr>
              <a:t>2</a:t>
            </a:r>
            <a:r>
              <a:rPr sz="3300" spc="-5" dirty="0">
                <a:latin typeface="Times New Roman"/>
                <a:cs typeface="Times New Roman"/>
              </a:rPr>
              <a:t>] </a:t>
            </a:r>
            <a:r>
              <a:rPr sz="3300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E[∑</a:t>
            </a:r>
            <a:r>
              <a:rPr sz="3300" spc="-7" baseline="-6313" dirty="0">
                <a:latin typeface="Times New Roman"/>
                <a:cs typeface="Times New Roman"/>
              </a:rPr>
              <a:t>i≠k</a:t>
            </a:r>
            <a:r>
              <a:rPr sz="3300" spc="-5" dirty="0">
                <a:latin typeface="Times New Roman"/>
                <a:cs typeface="Times New Roman"/>
              </a:rPr>
              <a:t>(X</a:t>
            </a:r>
            <a:r>
              <a:rPr sz="3300" spc="-7" baseline="-6313" dirty="0">
                <a:latin typeface="Times New Roman"/>
                <a:cs typeface="Times New Roman"/>
              </a:rPr>
              <a:t>i</a:t>
            </a:r>
            <a:r>
              <a:rPr sz="3300" spc="-5" dirty="0">
                <a:latin typeface="Times New Roman"/>
                <a:cs typeface="Times New Roman"/>
              </a:rPr>
              <a:t>-E[X</a:t>
            </a:r>
            <a:r>
              <a:rPr sz="3300" spc="-7" baseline="-6313" dirty="0">
                <a:latin typeface="Times New Roman"/>
                <a:cs typeface="Times New Roman"/>
              </a:rPr>
              <a:t>i</a:t>
            </a:r>
            <a:r>
              <a:rPr sz="3300" spc="-5" dirty="0">
                <a:latin typeface="Times New Roman"/>
                <a:cs typeface="Times New Roman"/>
              </a:rPr>
              <a:t>])</a:t>
            </a:r>
            <a:r>
              <a:rPr sz="3300" spc="-7" baseline="18939" dirty="0">
                <a:latin typeface="Times New Roman"/>
                <a:cs typeface="Times New Roman"/>
              </a:rPr>
              <a:t>2 </a:t>
            </a:r>
            <a:r>
              <a:rPr sz="3300" dirty="0">
                <a:latin typeface="Times New Roman"/>
                <a:cs typeface="Times New Roman"/>
              </a:rPr>
              <a:t>+ </a:t>
            </a:r>
            <a:r>
              <a:rPr sz="3300" spc="-5" dirty="0">
                <a:latin typeface="Times New Roman"/>
                <a:cs typeface="Times New Roman"/>
              </a:rPr>
              <a:t>∑</a:t>
            </a:r>
            <a:r>
              <a:rPr sz="3300" spc="-7" baseline="-6313" dirty="0">
                <a:latin typeface="Times New Roman"/>
                <a:cs typeface="Times New Roman"/>
              </a:rPr>
              <a:t>i≠k</a:t>
            </a:r>
            <a:r>
              <a:rPr sz="3300" spc="-5" dirty="0">
                <a:latin typeface="Times New Roman"/>
                <a:cs typeface="Times New Roman"/>
              </a:rPr>
              <a:t>∑</a:t>
            </a:r>
            <a:r>
              <a:rPr sz="3300" spc="-7" baseline="-6313" dirty="0">
                <a:latin typeface="Times New Roman"/>
                <a:cs typeface="Times New Roman"/>
              </a:rPr>
              <a:t>ℓ≠k,ℓ≠i </a:t>
            </a:r>
            <a:r>
              <a:rPr sz="3300" spc="-5" dirty="0">
                <a:latin typeface="Times New Roman"/>
                <a:cs typeface="Times New Roman"/>
              </a:rPr>
              <a:t>(X</a:t>
            </a:r>
            <a:r>
              <a:rPr sz="3300" spc="-7" baseline="-6313" dirty="0">
                <a:latin typeface="Times New Roman"/>
                <a:cs typeface="Times New Roman"/>
              </a:rPr>
              <a:t>i</a:t>
            </a:r>
            <a:r>
              <a:rPr sz="3300" spc="-5" dirty="0">
                <a:latin typeface="Times New Roman"/>
                <a:cs typeface="Times New Roman"/>
              </a:rPr>
              <a:t>-E[X</a:t>
            </a:r>
            <a:r>
              <a:rPr sz="3300" spc="-7" baseline="-6313" dirty="0">
                <a:latin typeface="Times New Roman"/>
                <a:cs typeface="Times New Roman"/>
              </a:rPr>
              <a:t>i</a:t>
            </a:r>
            <a:r>
              <a:rPr sz="3300" spc="-5" dirty="0">
                <a:latin typeface="Times New Roman"/>
                <a:cs typeface="Times New Roman"/>
              </a:rPr>
              <a:t>])  (X</a:t>
            </a:r>
            <a:r>
              <a:rPr sz="3300" spc="-7" baseline="-6313" dirty="0">
                <a:latin typeface="Times New Roman"/>
                <a:cs typeface="Times New Roman"/>
              </a:rPr>
              <a:t>ℓ</a:t>
            </a:r>
            <a:r>
              <a:rPr sz="3300" spc="-5" dirty="0">
                <a:latin typeface="Times New Roman"/>
                <a:cs typeface="Times New Roman"/>
              </a:rPr>
              <a:t>-E[X</a:t>
            </a:r>
            <a:r>
              <a:rPr sz="3300" spc="-7" baseline="-6313" dirty="0">
                <a:latin typeface="Times New Roman"/>
                <a:cs typeface="Times New Roman"/>
              </a:rPr>
              <a:t>ℓ</a:t>
            </a:r>
            <a:r>
              <a:rPr sz="3300" spc="-5" dirty="0">
                <a:latin typeface="Times New Roman"/>
                <a:cs typeface="Times New Roman"/>
              </a:rPr>
              <a:t>])] </a:t>
            </a:r>
            <a:r>
              <a:rPr sz="3300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∑</a:t>
            </a:r>
            <a:r>
              <a:rPr sz="3300" spc="-7" baseline="-6313" dirty="0">
                <a:latin typeface="Times New Roman"/>
                <a:cs typeface="Times New Roman"/>
              </a:rPr>
              <a:t>i≠k </a:t>
            </a:r>
            <a:r>
              <a:rPr sz="3300" spc="-55" dirty="0">
                <a:latin typeface="Times New Roman"/>
                <a:cs typeface="Times New Roman"/>
              </a:rPr>
              <a:t>Var[X</a:t>
            </a:r>
            <a:r>
              <a:rPr sz="3300" spc="-82" baseline="-6313" dirty="0">
                <a:latin typeface="Times New Roman"/>
                <a:cs typeface="Times New Roman"/>
              </a:rPr>
              <a:t>i</a:t>
            </a:r>
            <a:r>
              <a:rPr sz="3300" spc="-55" dirty="0">
                <a:latin typeface="Times New Roman"/>
                <a:cs typeface="Times New Roman"/>
              </a:rPr>
              <a:t>] </a:t>
            </a:r>
            <a:r>
              <a:rPr sz="3300" dirty="0">
                <a:latin typeface="Times New Roman"/>
                <a:cs typeface="Times New Roman"/>
              </a:rPr>
              <a:t>+ 0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(due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to 3-wise</a:t>
            </a:r>
            <a:r>
              <a:rPr sz="3300" spc="-125" dirty="0">
                <a:solidFill>
                  <a:srgbClr val="4278F5"/>
                </a:solidFill>
                <a:latin typeface="Times New Roman"/>
                <a:cs typeface="Times New Roman"/>
              </a:rPr>
              <a:t>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independence)</a:t>
            </a:r>
            <a:endParaRPr sz="3300" dirty="0">
              <a:latin typeface="Times New Roman"/>
              <a:cs typeface="Times New Roman"/>
            </a:endParaRPr>
          </a:p>
          <a:p>
            <a:pPr marL="12700">
              <a:lnSpc>
                <a:spcPts val="3620"/>
              </a:lnSpc>
            </a:pPr>
            <a:r>
              <a:rPr sz="3300" dirty="0">
                <a:latin typeface="Times New Roman"/>
                <a:cs typeface="Times New Roman"/>
              </a:rPr>
              <a:t>= </a:t>
            </a:r>
            <a:r>
              <a:rPr lang="en-US" altLang="zh-TW" sz="3300" spc="-5" dirty="0">
                <a:solidFill>
                  <a:srgbClr val="FF0000"/>
                </a:solidFill>
                <a:latin typeface="Times New Roman"/>
                <a:cs typeface="Times New Roman"/>
              </a:rPr>
              <a:t>∑</a:t>
            </a:r>
            <a:r>
              <a:rPr lang="en-US" altLang="zh-TW" sz="3300" spc="-7" baseline="-6313" dirty="0" err="1">
                <a:solidFill>
                  <a:srgbClr val="FF0000"/>
                </a:solidFill>
                <a:latin typeface="Times New Roman"/>
                <a:cs typeface="Times New Roman"/>
              </a:rPr>
              <a:t>i≠</a:t>
            </a:r>
            <a:r>
              <a:rPr lang="en-US" altLang="zh-TW" sz="3300" spc="-7" baseline="-6313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lang="zh-TW" altLang="en-US" sz="3300" spc="-7" baseline="-6313" dirty="0" smtClean="0">
                <a:latin typeface="Times New Roman"/>
                <a:cs typeface="Times New Roman"/>
              </a:rPr>
              <a:t> </a:t>
            </a:r>
            <a:r>
              <a:rPr sz="3300" spc="-5" dirty="0" smtClean="0">
                <a:latin typeface="Times New Roman"/>
                <a:cs typeface="Times New Roman"/>
              </a:rPr>
              <a:t>(2/w</a:t>
            </a:r>
            <a:r>
              <a:rPr sz="3300" spc="-5" dirty="0">
                <a:latin typeface="Times New Roman"/>
                <a:cs typeface="Times New Roman"/>
              </a:rPr>
              <a:t>) (f(i))</a:t>
            </a:r>
            <a:r>
              <a:rPr sz="3300" spc="-7" baseline="18939" dirty="0">
                <a:latin typeface="Times New Roman"/>
                <a:cs typeface="Times New Roman"/>
              </a:rPr>
              <a:t>2</a:t>
            </a:r>
            <a:endParaRPr sz="3300" baseline="18939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2700"/>
            <a:r>
              <a:rPr sz="3300" spc="-5" dirty="0">
                <a:latin typeface="Times New Roman"/>
                <a:cs typeface="Times New Roman"/>
              </a:rPr>
              <a:t>Let </a:t>
            </a:r>
            <a:r>
              <a:rPr sz="3300" dirty="0">
                <a:latin typeface="Times New Roman"/>
                <a:cs typeface="Times New Roman"/>
              </a:rPr>
              <a:t>F</a:t>
            </a:r>
            <a:r>
              <a:rPr sz="3300" baseline="-5050" dirty="0">
                <a:latin typeface="Times New Roman"/>
                <a:cs typeface="Times New Roman"/>
              </a:rPr>
              <a:t>2 </a:t>
            </a:r>
            <a:r>
              <a:rPr sz="3300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∑</a:t>
            </a:r>
            <a:r>
              <a:rPr sz="3300" spc="-7" baseline="-5050" dirty="0" err="1">
                <a:latin typeface="Times New Roman"/>
                <a:cs typeface="Times New Roman"/>
              </a:rPr>
              <a:t>i</a:t>
            </a:r>
            <a:r>
              <a:rPr sz="2200" spc="-5" dirty="0" err="1">
                <a:latin typeface="Symbol"/>
                <a:cs typeface="Symbol"/>
              </a:rPr>
              <a:t></a:t>
            </a:r>
            <a:r>
              <a:rPr sz="3300" spc="-7" baseline="-5050" dirty="0" err="1">
                <a:latin typeface="Times New Roman"/>
                <a:cs typeface="Times New Roman"/>
              </a:rPr>
              <a:t>U</a:t>
            </a:r>
            <a:r>
              <a:rPr sz="3300" spc="-7" baseline="-5050" dirty="0">
                <a:latin typeface="Times New Roman"/>
                <a:cs typeface="Times New Roman"/>
              </a:rPr>
              <a:t> </a:t>
            </a:r>
            <a:r>
              <a:rPr lang="en-US" altLang="zh-TW" sz="3300" spc="-5" dirty="0">
                <a:solidFill>
                  <a:srgbClr val="FF0000"/>
                </a:solidFill>
                <a:latin typeface="Times New Roman"/>
                <a:cs typeface="Times New Roman"/>
              </a:rPr>
              <a:t>(f(</a:t>
            </a:r>
            <a:r>
              <a:rPr lang="en-US" altLang="zh-TW" sz="33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zh-TW" sz="3300" spc="-5" dirty="0">
                <a:solidFill>
                  <a:srgbClr val="FF0000"/>
                </a:solidFill>
                <a:latin typeface="Times New Roman"/>
                <a:cs typeface="Times New Roman"/>
              </a:rPr>
              <a:t>))</a:t>
            </a:r>
            <a:r>
              <a:rPr lang="en-US" altLang="zh-TW" sz="3300" spc="-7" baseline="189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300" spc="-5" dirty="0" smtClean="0">
                <a:latin typeface="Times New Roman"/>
                <a:cs typeface="Times New Roman"/>
              </a:rPr>
              <a:t>. </a:t>
            </a:r>
            <a:r>
              <a:rPr sz="3300" dirty="0">
                <a:latin typeface="Times New Roman"/>
                <a:cs typeface="Times New Roman"/>
              </a:rPr>
              <a:t>By </a:t>
            </a:r>
            <a:r>
              <a:rPr sz="3300" spc="-5" dirty="0">
                <a:latin typeface="Times New Roman"/>
                <a:cs typeface="Times New Roman"/>
              </a:rPr>
              <a:t>Chebyshev </a:t>
            </a:r>
            <a:r>
              <a:rPr sz="3300" spc="-25" dirty="0">
                <a:latin typeface="Times New Roman"/>
                <a:cs typeface="Times New Roman"/>
              </a:rPr>
              <a:t>inequality, </a:t>
            </a:r>
            <a:r>
              <a:rPr sz="3300" dirty="0">
                <a:latin typeface="Times New Roman"/>
                <a:cs typeface="Times New Roman"/>
              </a:rPr>
              <a:t>we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get</a:t>
            </a:r>
            <a:endParaRPr sz="3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2959100">
              <a:lnSpc>
                <a:spcPct val="100000"/>
              </a:lnSpc>
            </a:pPr>
            <a:r>
              <a:rPr sz="3300" spc="-5" dirty="0">
                <a:latin typeface="Times New Roman"/>
                <a:cs typeface="Times New Roman"/>
              </a:rPr>
              <a:t>Pr[|X-E[X]| </a:t>
            </a:r>
            <a:r>
              <a:rPr sz="3300" dirty="0">
                <a:latin typeface="Times New Roman"/>
                <a:cs typeface="Times New Roman"/>
              </a:rPr>
              <a:t>≥ </a:t>
            </a:r>
            <a:r>
              <a:rPr sz="3300" spc="-5" dirty="0">
                <a:latin typeface="Times New Roman"/>
                <a:cs typeface="Times New Roman"/>
              </a:rPr>
              <a:t>2((2/w)F</a:t>
            </a:r>
            <a:r>
              <a:rPr sz="3300" spc="-7" baseline="-6313" dirty="0">
                <a:latin typeface="Times New Roman"/>
                <a:cs typeface="Times New Roman"/>
              </a:rPr>
              <a:t>2</a:t>
            </a:r>
            <a:r>
              <a:rPr sz="3300" spc="-5" dirty="0">
                <a:latin typeface="Times New Roman"/>
                <a:cs typeface="Times New Roman"/>
              </a:rPr>
              <a:t>)</a:t>
            </a:r>
            <a:r>
              <a:rPr sz="3300" spc="-7" baseline="18939" dirty="0">
                <a:latin typeface="Times New Roman"/>
                <a:cs typeface="Times New Roman"/>
              </a:rPr>
              <a:t>1/2</a:t>
            </a:r>
            <a:r>
              <a:rPr sz="3300" spc="-5" dirty="0">
                <a:latin typeface="Times New Roman"/>
                <a:cs typeface="Times New Roman"/>
              </a:rPr>
              <a:t>] </a:t>
            </a:r>
            <a:r>
              <a:rPr sz="3300" dirty="0">
                <a:latin typeface="Times New Roman"/>
                <a:cs typeface="Times New Roman"/>
              </a:rPr>
              <a:t>≤ </a:t>
            </a:r>
            <a:r>
              <a:rPr sz="3300" spc="-5" dirty="0">
                <a:latin typeface="Times New Roman"/>
                <a:cs typeface="Times New Roman"/>
              </a:rPr>
              <a:t>1/4.</a:t>
            </a:r>
            <a:endParaRPr sz="33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4039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97053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7925" algn="l"/>
                <a:tab pos="3547745" algn="l"/>
                <a:tab pos="8209915" algn="l"/>
                <a:tab pos="9098915" algn="l"/>
              </a:tabLst>
            </a:pPr>
            <a:r>
              <a:rPr sz="5600" dirty="0"/>
              <a:t>For	</a:t>
            </a:r>
            <a:r>
              <a:rPr sz="5600" spc="-5" dirty="0"/>
              <a:t>al</a:t>
            </a:r>
            <a:r>
              <a:rPr sz="5600" dirty="0"/>
              <a:t>l</a:t>
            </a:r>
            <a:r>
              <a:rPr sz="5600" spc="-5" dirty="0"/>
              <a:t> </a:t>
            </a:r>
            <a:r>
              <a:rPr sz="5600" dirty="0"/>
              <a:t>h</a:t>
            </a:r>
            <a:r>
              <a:rPr sz="5600" spc="-5" dirty="0"/>
              <a:t>a</a:t>
            </a:r>
            <a:r>
              <a:rPr sz="5600" dirty="0"/>
              <a:t>sh	fun</a:t>
            </a:r>
            <a:r>
              <a:rPr sz="5600" spc="-5" dirty="0"/>
              <a:t>cti</a:t>
            </a:r>
            <a:r>
              <a:rPr sz="5600" dirty="0"/>
              <a:t>ons h</a:t>
            </a:r>
            <a:r>
              <a:rPr sz="5550" spc="22" baseline="-6006" dirty="0"/>
              <a:t>1</a:t>
            </a:r>
            <a:r>
              <a:rPr sz="5600" dirty="0"/>
              <a:t>,</a:t>
            </a:r>
            <a:r>
              <a:rPr sz="5600" spc="-470" dirty="0"/>
              <a:t> </a:t>
            </a:r>
            <a:r>
              <a:rPr sz="5600" dirty="0"/>
              <a:t>h</a:t>
            </a:r>
            <a:r>
              <a:rPr sz="5550" spc="22" baseline="-6006" dirty="0"/>
              <a:t>2</a:t>
            </a:r>
            <a:r>
              <a:rPr sz="5600" dirty="0"/>
              <a:t>,	...,	h</a:t>
            </a:r>
            <a:r>
              <a:rPr sz="5550" spc="22" baseline="-6006" dirty="0"/>
              <a:t>d</a:t>
            </a:r>
            <a:endParaRPr sz="5550" baseline="-6006"/>
          </a:p>
        </p:txBody>
      </p:sp>
      <p:sp>
        <p:nvSpPr>
          <p:cNvPr id="3" name="object 3"/>
          <p:cNvSpPr txBox="1"/>
          <p:nvPr/>
        </p:nvSpPr>
        <p:spPr>
          <a:xfrm>
            <a:off x="850900" y="2305862"/>
            <a:ext cx="11400790" cy="5704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Times New Roman"/>
                <a:cs typeface="Times New Roman"/>
              </a:rPr>
              <a:t>Pr[median</a:t>
            </a:r>
            <a:r>
              <a:rPr sz="3300" spc="-7" baseline="-5050" dirty="0">
                <a:latin typeface="Times New Roman"/>
                <a:cs typeface="Times New Roman"/>
              </a:rPr>
              <a:t>j</a:t>
            </a:r>
            <a:r>
              <a:rPr sz="2200" spc="-5" dirty="0">
                <a:latin typeface="Symbol"/>
                <a:cs typeface="Symbol"/>
              </a:rPr>
              <a:t></a:t>
            </a:r>
            <a:r>
              <a:rPr sz="3300" spc="-7" baseline="-5050" dirty="0">
                <a:latin typeface="Times New Roman"/>
                <a:cs typeface="Times New Roman"/>
              </a:rPr>
              <a:t>[d] </a:t>
            </a:r>
            <a:r>
              <a:rPr sz="3300" spc="114" dirty="0">
                <a:latin typeface="Times New Roman"/>
                <a:cs typeface="Times New Roman"/>
              </a:rPr>
              <a:t>|</a:t>
            </a:r>
            <a:r>
              <a:rPr sz="3300" spc="114" dirty="0">
                <a:latin typeface="DejaVu Sans"/>
                <a:cs typeface="DejaVu Sans"/>
              </a:rPr>
              <a:t>ℰ</a:t>
            </a:r>
            <a:r>
              <a:rPr sz="3300" spc="172" baseline="-11363" dirty="0">
                <a:latin typeface="DejaVu Sans"/>
                <a:cs typeface="DejaVu Sans"/>
              </a:rPr>
              <a:t>j</a:t>
            </a:r>
            <a:r>
              <a:rPr sz="3300" spc="114" dirty="0">
                <a:latin typeface="Times New Roman"/>
                <a:cs typeface="Times New Roman"/>
              </a:rPr>
              <a:t>| </a:t>
            </a:r>
            <a:r>
              <a:rPr sz="3300" dirty="0">
                <a:latin typeface="Times New Roman"/>
                <a:cs typeface="Times New Roman"/>
              </a:rPr>
              <a:t>≥</a:t>
            </a:r>
            <a:r>
              <a:rPr sz="3300" spc="-114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2((2/w)F</a:t>
            </a:r>
            <a:r>
              <a:rPr sz="3300" spc="-7" baseline="-5050" dirty="0">
                <a:latin typeface="Times New Roman"/>
                <a:cs typeface="Times New Roman"/>
              </a:rPr>
              <a:t>2</a:t>
            </a:r>
            <a:r>
              <a:rPr sz="3300" spc="-5" dirty="0">
                <a:latin typeface="Times New Roman"/>
                <a:cs typeface="Times New Roman"/>
              </a:rPr>
              <a:t>)</a:t>
            </a:r>
            <a:r>
              <a:rPr sz="3300" spc="-7" baseline="20202" dirty="0">
                <a:latin typeface="Times New Roman"/>
                <a:cs typeface="Times New Roman"/>
              </a:rPr>
              <a:t>1/2</a:t>
            </a:r>
            <a:r>
              <a:rPr sz="3300" spc="-5" dirty="0">
                <a:latin typeface="Times New Roman"/>
                <a:cs typeface="Times New Roman"/>
              </a:rPr>
              <a:t>]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300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Pr[∑</a:t>
            </a:r>
            <a:r>
              <a:rPr sz="3300" spc="-7" baseline="-6313" dirty="0">
                <a:latin typeface="Times New Roman"/>
                <a:cs typeface="Times New Roman"/>
              </a:rPr>
              <a:t>j </a:t>
            </a:r>
            <a:r>
              <a:rPr sz="3300" b="1" spc="75" dirty="0">
                <a:latin typeface="Times New Roman"/>
                <a:cs typeface="Times New Roman"/>
              </a:rPr>
              <a:t>1</a:t>
            </a:r>
            <a:r>
              <a:rPr sz="3300" spc="75" dirty="0">
                <a:latin typeface="Times New Roman"/>
                <a:cs typeface="Times New Roman"/>
              </a:rPr>
              <a:t>[|</a:t>
            </a:r>
            <a:r>
              <a:rPr sz="3300" spc="75" dirty="0">
                <a:latin typeface="DejaVu Sans"/>
                <a:cs typeface="DejaVu Sans"/>
              </a:rPr>
              <a:t>ℰ</a:t>
            </a:r>
            <a:r>
              <a:rPr sz="3300" spc="112" baseline="-12626" dirty="0">
                <a:latin typeface="DejaVu Sans"/>
                <a:cs typeface="DejaVu Sans"/>
              </a:rPr>
              <a:t>j</a:t>
            </a:r>
            <a:r>
              <a:rPr sz="3300" spc="75" dirty="0">
                <a:latin typeface="Times New Roman"/>
                <a:cs typeface="Times New Roman"/>
              </a:rPr>
              <a:t>| </a:t>
            </a:r>
            <a:r>
              <a:rPr sz="3300" dirty="0">
                <a:latin typeface="Times New Roman"/>
                <a:cs typeface="Times New Roman"/>
              </a:rPr>
              <a:t>≥ </a:t>
            </a:r>
            <a:r>
              <a:rPr sz="3300" spc="-5" dirty="0">
                <a:latin typeface="Times New Roman"/>
                <a:cs typeface="Times New Roman"/>
              </a:rPr>
              <a:t>2((2/w)F</a:t>
            </a:r>
            <a:r>
              <a:rPr sz="3300" spc="-7" baseline="-6313" dirty="0">
                <a:latin typeface="Times New Roman"/>
                <a:cs typeface="Times New Roman"/>
              </a:rPr>
              <a:t>2</a:t>
            </a:r>
            <a:r>
              <a:rPr sz="3300" spc="-5" dirty="0">
                <a:latin typeface="Times New Roman"/>
                <a:cs typeface="Times New Roman"/>
              </a:rPr>
              <a:t>)</a:t>
            </a:r>
            <a:r>
              <a:rPr sz="3300" spc="-7" baseline="18939" dirty="0">
                <a:latin typeface="Times New Roman"/>
                <a:cs typeface="Times New Roman"/>
              </a:rPr>
              <a:t>1/2</a:t>
            </a:r>
            <a:r>
              <a:rPr sz="3300" spc="-5" dirty="0">
                <a:latin typeface="Times New Roman"/>
                <a:cs typeface="Times New Roman"/>
              </a:rPr>
              <a:t>] </a:t>
            </a:r>
            <a:r>
              <a:rPr sz="3300" dirty="0">
                <a:latin typeface="Times New Roman"/>
                <a:cs typeface="Times New Roman"/>
              </a:rPr>
              <a:t>≥ </a:t>
            </a:r>
            <a:r>
              <a:rPr sz="3300" spc="-5" dirty="0">
                <a:latin typeface="Times New Roman"/>
                <a:cs typeface="Times New Roman"/>
              </a:rPr>
              <a:t>d/2]</a:t>
            </a:r>
            <a:r>
              <a:rPr sz="3300" spc="-70" dirty="0">
                <a:latin typeface="Times New Roman"/>
                <a:cs typeface="Times New Roman"/>
              </a:rPr>
              <a:t>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(Why?)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300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Pr[∑</a:t>
            </a:r>
            <a:r>
              <a:rPr sz="3300" spc="-7" baseline="-6313" dirty="0">
                <a:latin typeface="Times New Roman"/>
                <a:cs typeface="Times New Roman"/>
              </a:rPr>
              <a:t>j </a:t>
            </a:r>
            <a:r>
              <a:rPr sz="3300" b="1" spc="75" dirty="0">
                <a:latin typeface="Times New Roman"/>
                <a:cs typeface="Times New Roman"/>
              </a:rPr>
              <a:t>1</a:t>
            </a:r>
            <a:r>
              <a:rPr sz="3300" spc="75" dirty="0">
                <a:latin typeface="Times New Roman"/>
                <a:cs typeface="Times New Roman"/>
              </a:rPr>
              <a:t>[|</a:t>
            </a:r>
            <a:r>
              <a:rPr sz="3300" spc="75" dirty="0">
                <a:latin typeface="DejaVu Sans"/>
                <a:cs typeface="DejaVu Sans"/>
              </a:rPr>
              <a:t>ℰ</a:t>
            </a:r>
            <a:r>
              <a:rPr sz="3300" spc="112" baseline="-12626" dirty="0">
                <a:latin typeface="DejaVu Sans"/>
                <a:cs typeface="DejaVu Sans"/>
              </a:rPr>
              <a:t>j</a:t>
            </a:r>
            <a:r>
              <a:rPr sz="3300" spc="75" dirty="0">
                <a:latin typeface="Times New Roman"/>
                <a:cs typeface="Times New Roman"/>
              </a:rPr>
              <a:t>| </a:t>
            </a:r>
            <a:r>
              <a:rPr sz="3300" dirty="0">
                <a:latin typeface="Times New Roman"/>
                <a:cs typeface="Times New Roman"/>
              </a:rPr>
              <a:t>≥ </a:t>
            </a:r>
            <a:r>
              <a:rPr sz="3300" spc="-5" dirty="0">
                <a:latin typeface="Times New Roman"/>
                <a:cs typeface="Times New Roman"/>
              </a:rPr>
              <a:t>2((2/w)F</a:t>
            </a:r>
            <a:r>
              <a:rPr sz="3300" spc="-7" baseline="-6313" dirty="0">
                <a:latin typeface="Times New Roman"/>
                <a:cs typeface="Times New Roman"/>
              </a:rPr>
              <a:t>2</a:t>
            </a:r>
            <a:r>
              <a:rPr sz="3300" spc="-5" dirty="0">
                <a:latin typeface="Times New Roman"/>
                <a:cs typeface="Times New Roman"/>
              </a:rPr>
              <a:t>)</a:t>
            </a:r>
            <a:r>
              <a:rPr sz="3300" spc="-7" baseline="18939" dirty="0">
                <a:latin typeface="Times New Roman"/>
                <a:cs typeface="Times New Roman"/>
              </a:rPr>
              <a:t>1/2</a:t>
            </a:r>
            <a:r>
              <a:rPr sz="3300" spc="-5" dirty="0">
                <a:latin typeface="Times New Roman"/>
                <a:cs typeface="Times New Roman"/>
              </a:rPr>
              <a:t>] </a:t>
            </a:r>
            <a:r>
              <a:rPr sz="3300" dirty="0">
                <a:latin typeface="Times New Roman"/>
                <a:cs typeface="Times New Roman"/>
              </a:rPr>
              <a:t>≥ </a:t>
            </a:r>
            <a:r>
              <a:rPr sz="3300" spc="-5" dirty="0">
                <a:latin typeface="Times New Roman"/>
                <a:cs typeface="Times New Roman"/>
              </a:rPr>
              <a:t>(1+1)d/4] </a:t>
            </a:r>
            <a:r>
              <a:rPr sz="3300" dirty="0">
                <a:latin typeface="Times New Roman"/>
                <a:cs typeface="Times New Roman"/>
              </a:rPr>
              <a:t>≤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exp(-(1/6)(d/2))</a:t>
            </a: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ct val="186900"/>
              </a:lnSpc>
              <a:spcBef>
                <a:spcPts val="795"/>
              </a:spcBef>
            </a:pPr>
            <a:r>
              <a:rPr sz="3300" spc="-5" dirty="0">
                <a:latin typeface="Times New Roman"/>
                <a:cs typeface="Times New Roman"/>
              </a:rPr>
              <a:t>If </a:t>
            </a:r>
            <a:r>
              <a:rPr sz="3300" dirty="0">
                <a:latin typeface="Times New Roman"/>
                <a:cs typeface="Times New Roman"/>
              </a:rPr>
              <a:t>we </a:t>
            </a:r>
            <a:r>
              <a:rPr sz="3300" spc="-5" dirty="0">
                <a:latin typeface="Times New Roman"/>
                <a:cs typeface="Times New Roman"/>
              </a:rPr>
              <a:t>pick </a:t>
            </a:r>
            <a:r>
              <a:rPr sz="3300" dirty="0">
                <a:latin typeface="Times New Roman"/>
                <a:cs typeface="Times New Roman"/>
              </a:rPr>
              <a:t>d = 12 </a:t>
            </a:r>
            <a:r>
              <a:rPr sz="3300" spc="-5" dirty="0">
                <a:latin typeface="Times New Roman"/>
                <a:cs typeface="Times New Roman"/>
              </a:rPr>
              <a:t>log </a:t>
            </a:r>
            <a:r>
              <a:rPr sz="3300" dirty="0">
                <a:latin typeface="Times New Roman"/>
                <a:cs typeface="Times New Roman"/>
              </a:rPr>
              <a:t>nU, </a:t>
            </a:r>
            <a:r>
              <a:rPr sz="3300" spc="-5" dirty="0">
                <a:latin typeface="Times New Roman"/>
                <a:cs typeface="Times New Roman"/>
              </a:rPr>
              <a:t>then this happens with probability 1/(nU).  </a:t>
            </a:r>
            <a:r>
              <a:rPr sz="3300" dirty="0">
                <a:latin typeface="Times New Roman"/>
                <a:cs typeface="Times New Roman"/>
              </a:rPr>
              <a:t>By </a:t>
            </a:r>
            <a:r>
              <a:rPr sz="3300" spc="-5" dirty="0">
                <a:latin typeface="Times New Roman"/>
                <a:cs typeface="Times New Roman"/>
              </a:rPr>
              <a:t>the union </a:t>
            </a:r>
            <a:r>
              <a:rPr sz="3300" dirty="0">
                <a:latin typeface="Times New Roman"/>
                <a:cs typeface="Times New Roman"/>
              </a:rPr>
              <a:t>bound, we</a:t>
            </a:r>
            <a:r>
              <a:rPr sz="3300" spc="-5" dirty="0">
                <a:latin typeface="Times New Roman"/>
                <a:cs typeface="Times New Roman"/>
              </a:rPr>
              <a:t> get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Times New Roman"/>
              <a:cs typeface="Times New Roman"/>
            </a:endParaRPr>
          </a:p>
          <a:p>
            <a:pPr marL="1447800">
              <a:lnSpc>
                <a:spcPct val="100000"/>
              </a:lnSpc>
            </a:pPr>
            <a:r>
              <a:rPr sz="3300" spc="20" dirty="0">
                <a:latin typeface="Times New Roman"/>
                <a:cs typeface="Times New Roman"/>
              </a:rPr>
              <a:t>Pr[|</a:t>
            </a:r>
            <a:r>
              <a:rPr sz="3550" i="1" spc="20" dirty="0">
                <a:latin typeface="Trebuchet MS"/>
                <a:cs typeface="Trebuchet MS"/>
              </a:rPr>
              <a:t>f</a:t>
            </a:r>
            <a:r>
              <a:rPr sz="5325" spc="30" baseline="14866" dirty="0">
                <a:latin typeface="Arial Black"/>
                <a:cs typeface="Arial Black"/>
              </a:rPr>
              <a:t>ˆ</a:t>
            </a:r>
            <a:r>
              <a:rPr sz="3550" spc="20" dirty="0">
                <a:latin typeface="Arial Black"/>
                <a:cs typeface="Arial Black"/>
              </a:rPr>
              <a:t>(</a:t>
            </a:r>
            <a:r>
              <a:rPr sz="3550" i="1" spc="20" dirty="0">
                <a:latin typeface="Trebuchet MS"/>
                <a:cs typeface="Trebuchet MS"/>
              </a:rPr>
              <a:t>k</a:t>
            </a:r>
            <a:r>
              <a:rPr sz="3550" spc="20" dirty="0">
                <a:latin typeface="Arial Black"/>
                <a:cs typeface="Arial Black"/>
              </a:rPr>
              <a:t>)</a:t>
            </a:r>
            <a:r>
              <a:rPr sz="3300" spc="20" dirty="0">
                <a:latin typeface="Times New Roman"/>
                <a:cs typeface="Times New Roman"/>
              </a:rPr>
              <a:t>- </a:t>
            </a:r>
            <a:r>
              <a:rPr sz="3300" dirty="0">
                <a:latin typeface="Times New Roman"/>
                <a:cs typeface="Times New Roman"/>
              </a:rPr>
              <a:t>f(k)| = </a:t>
            </a:r>
            <a:r>
              <a:rPr sz="3300" spc="-5" dirty="0">
                <a:latin typeface="Times New Roman"/>
                <a:cs typeface="Times New Roman"/>
              </a:rPr>
              <a:t>O((F</a:t>
            </a:r>
            <a:r>
              <a:rPr sz="3300" spc="-7" baseline="-5050" dirty="0">
                <a:latin typeface="Times New Roman"/>
                <a:cs typeface="Times New Roman"/>
              </a:rPr>
              <a:t>2</a:t>
            </a:r>
            <a:r>
              <a:rPr sz="3300" spc="-5" dirty="0">
                <a:latin typeface="Times New Roman"/>
                <a:cs typeface="Times New Roman"/>
              </a:rPr>
              <a:t>/w)</a:t>
            </a:r>
            <a:r>
              <a:rPr sz="3300" spc="-7" baseline="20202" dirty="0">
                <a:latin typeface="Times New Roman"/>
                <a:cs typeface="Times New Roman"/>
              </a:rPr>
              <a:t>1/2</a:t>
            </a:r>
            <a:r>
              <a:rPr sz="3300" spc="-5" dirty="0">
                <a:latin typeface="Times New Roman"/>
                <a:cs typeface="Times New Roman"/>
              </a:rPr>
              <a:t>) for all </a:t>
            </a:r>
            <a:r>
              <a:rPr sz="3300" dirty="0">
                <a:latin typeface="Times New Roman"/>
                <a:cs typeface="Times New Roman"/>
              </a:rPr>
              <a:t>k </a:t>
            </a:r>
            <a:r>
              <a:rPr sz="3300" dirty="0">
                <a:latin typeface="Symbol"/>
                <a:cs typeface="Symbol"/>
              </a:rPr>
              <a:t></a:t>
            </a:r>
            <a:r>
              <a:rPr sz="3300" dirty="0">
                <a:latin typeface="Times New Roman"/>
                <a:cs typeface="Times New Roman"/>
              </a:rPr>
              <a:t> U] ≥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1-1/n.</a:t>
            </a:r>
            <a:endParaRPr sz="33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9962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2311400"/>
            <a:ext cx="10337165" cy="146812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439"/>
              </a:spcBef>
            </a:pPr>
            <a:r>
              <a:rPr sz="3300" dirty="0">
                <a:latin typeface="Times New Roman"/>
                <a:cs typeface="Times New Roman"/>
              </a:rPr>
              <a:t>By </a:t>
            </a:r>
            <a:r>
              <a:rPr sz="3300" spc="-5" dirty="0">
                <a:latin typeface="Times New Roman"/>
                <a:cs typeface="Times New Roman"/>
              </a:rPr>
              <a:t>the </a:t>
            </a:r>
            <a:r>
              <a:rPr sz="3300" dirty="0">
                <a:latin typeface="Times New Roman"/>
                <a:cs typeface="Times New Roman"/>
              </a:rPr>
              <a:t>Count </a:t>
            </a:r>
            <a:r>
              <a:rPr sz="3300" spc="-5" dirty="0">
                <a:latin typeface="Times New Roman"/>
                <a:cs typeface="Times New Roman"/>
              </a:rPr>
              <a:t>Sketch, </a:t>
            </a:r>
            <a:r>
              <a:rPr sz="3300" dirty="0">
                <a:latin typeface="Times New Roman"/>
                <a:cs typeface="Times New Roman"/>
              </a:rPr>
              <a:t>one </a:t>
            </a:r>
            <a:r>
              <a:rPr sz="3300" spc="-5" dirty="0">
                <a:latin typeface="Times New Roman"/>
                <a:cs typeface="Times New Roman"/>
              </a:rPr>
              <a:t>can </a:t>
            </a:r>
            <a:r>
              <a:rPr sz="3300" spc="-5" dirty="0">
                <a:solidFill>
                  <a:srgbClr val="FF2600"/>
                </a:solidFill>
                <a:latin typeface="Times New Roman"/>
                <a:cs typeface="Times New Roman"/>
              </a:rPr>
              <a:t>estimate </a:t>
            </a:r>
            <a:r>
              <a:rPr sz="3300" spc="-5" dirty="0">
                <a:latin typeface="Times New Roman"/>
                <a:cs typeface="Times New Roman"/>
              </a:rPr>
              <a:t>each f(k) to within the  additive error (εF</a:t>
            </a:r>
            <a:r>
              <a:rPr sz="3300" spc="-7" baseline="-6313" dirty="0">
                <a:latin typeface="Times New Roman"/>
                <a:cs typeface="Times New Roman"/>
              </a:rPr>
              <a:t>2</a:t>
            </a:r>
            <a:r>
              <a:rPr sz="3300" spc="-5" dirty="0">
                <a:latin typeface="Times New Roman"/>
                <a:cs typeface="Times New Roman"/>
              </a:rPr>
              <a:t>)</a:t>
            </a:r>
            <a:r>
              <a:rPr sz="3300" spc="-7" baseline="18939" dirty="0">
                <a:latin typeface="Times New Roman"/>
                <a:cs typeface="Times New Roman"/>
              </a:rPr>
              <a:t>1/2 </a:t>
            </a:r>
            <a:r>
              <a:rPr sz="3300" spc="-5" dirty="0">
                <a:latin typeface="Times New Roman"/>
                <a:cs typeface="Times New Roman"/>
              </a:rPr>
              <a:t>with probability at least 1-1/n</a:t>
            </a:r>
            <a:r>
              <a:rPr sz="3300" spc="-7" baseline="18939" dirty="0">
                <a:latin typeface="Times New Roman"/>
                <a:cs typeface="Times New Roman"/>
              </a:rPr>
              <a:t>Ω(1) </a:t>
            </a:r>
            <a:r>
              <a:rPr sz="3300" spc="-5" dirty="0">
                <a:latin typeface="Times New Roman"/>
                <a:cs typeface="Times New Roman"/>
              </a:rPr>
              <a:t>using  O((1/ε) log </a:t>
            </a:r>
            <a:r>
              <a:rPr sz="3300" dirty="0">
                <a:latin typeface="Times New Roman"/>
                <a:cs typeface="Times New Roman"/>
              </a:rPr>
              <a:t>nU) </a:t>
            </a:r>
            <a:r>
              <a:rPr sz="3300" spc="-5" dirty="0">
                <a:latin typeface="Times New Roman"/>
                <a:cs typeface="Times New Roman"/>
              </a:rPr>
              <a:t>space and O(n log </a:t>
            </a:r>
            <a:r>
              <a:rPr sz="3300" dirty="0">
                <a:latin typeface="Times New Roman"/>
                <a:cs typeface="Times New Roman"/>
              </a:rPr>
              <a:t>nU)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time.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18427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R</a:t>
            </a:r>
            <a:r>
              <a:rPr sz="5600" spc="-5" dirty="0"/>
              <a:t>e</a:t>
            </a:r>
            <a:r>
              <a:rPr sz="5600" dirty="0"/>
              <a:t>su</a:t>
            </a:r>
            <a:r>
              <a:rPr sz="5600" spc="-5" dirty="0"/>
              <a:t>l</a:t>
            </a:r>
            <a:r>
              <a:rPr sz="5600" dirty="0"/>
              <a:t>t</a:t>
            </a:r>
            <a:endParaRPr sz="5600"/>
          </a:p>
        </p:txBody>
      </p:sp>
    </p:spTree>
    <p:extLst>
      <p:ext uri="{BB962C8B-B14F-4D97-AF65-F5344CB8AC3E}">
        <p14:creationId xmlns:p14="http://schemas.microsoft.com/office/powerpoint/2010/main" val="1119615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104495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41775" algn="l"/>
                <a:tab pos="5161915" algn="l"/>
                <a:tab pos="8500745" algn="l"/>
              </a:tabLst>
            </a:pPr>
            <a:r>
              <a:rPr sz="5600" dirty="0"/>
              <a:t>Count</a:t>
            </a:r>
            <a:r>
              <a:rPr sz="5600" spc="-5" dirty="0"/>
              <a:t> </a:t>
            </a:r>
            <a:r>
              <a:rPr sz="5600" dirty="0"/>
              <a:t>Sk</a:t>
            </a:r>
            <a:r>
              <a:rPr sz="5600" spc="-5" dirty="0"/>
              <a:t>etc</a:t>
            </a:r>
            <a:r>
              <a:rPr sz="5600" dirty="0"/>
              <a:t>h	</a:t>
            </a:r>
            <a:r>
              <a:rPr sz="5600" spc="-365" dirty="0"/>
              <a:t>v</a:t>
            </a:r>
            <a:r>
              <a:rPr sz="5600" dirty="0"/>
              <a:t>.s.	Coun</a:t>
            </a:r>
            <a:r>
              <a:rPr sz="5600" spc="-5" dirty="0"/>
              <a:t>t</a:t>
            </a:r>
            <a:r>
              <a:rPr sz="5600" dirty="0"/>
              <a:t>-M</a:t>
            </a:r>
            <a:r>
              <a:rPr sz="5600" spc="-5" dirty="0"/>
              <a:t>i</a:t>
            </a:r>
            <a:r>
              <a:rPr sz="5600" dirty="0"/>
              <a:t>n	Sk</a:t>
            </a:r>
            <a:r>
              <a:rPr sz="5600" spc="-5" dirty="0"/>
              <a:t>etc</a:t>
            </a:r>
            <a:r>
              <a:rPr sz="5600" dirty="0"/>
              <a:t>h</a:t>
            </a:r>
            <a:endParaRPr sz="5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7700" y="2463800"/>
          <a:ext cx="11711937" cy="4014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3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3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3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7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9920">
                        <a:lnSpc>
                          <a:spcPct val="100000"/>
                        </a:lnSpc>
                        <a:spcBef>
                          <a:spcPts val="2900"/>
                        </a:spcBef>
                      </a:pPr>
                      <a:r>
                        <a:rPr sz="3600" b="1" dirty="0">
                          <a:latin typeface="Times New Roman"/>
                          <a:cs typeface="Times New Roman"/>
                        </a:rPr>
                        <a:t>Count</a:t>
                      </a:r>
                      <a:r>
                        <a:rPr sz="36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spc="-5" dirty="0">
                          <a:latin typeface="Times New Roman"/>
                          <a:cs typeface="Times New Roman"/>
                        </a:rPr>
                        <a:t>Sketch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900"/>
                        </a:spcBef>
                      </a:pPr>
                      <a:r>
                        <a:rPr sz="3600" b="1" spc="-5" dirty="0">
                          <a:latin typeface="Times New Roman"/>
                          <a:cs typeface="Times New Roman"/>
                        </a:rPr>
                        <a:t>Count-Min</a:t>
                      </a:r>
                      <a:r>
                        <a:rPr sz="36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spc="-5" dirty="0">
                          <a:latin typeface="Times New Roman"/>
                          <a:cs typeface="Times New Roman"/>
                        </a:rPr>
                        <a:t>Sketch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25"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3060"/>
                        </a:spcBef>
                      </a:pPr>
                      <a:r>
                        <a:rPr sz="3600" b="1" spc="-15" dirty="0">
                          <a:latin typeface="Times New Roman"/>
                          <a:cs typeface="Times New Roman"/>
                        </a:rPr>
                        <a:t>error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200">
                        <a:latin typeface="Times New Roman"/>
                        <a:cs typeface="Times New Roman"/>
                      </a:endParaRPr>
                    </a:p>
                    <a:p>
                      <a:pPr marR="13335" algn="ctr">
                        <a:lnSpc>
                          <a:spcPct val="100000"/>
                        </a:lnSpc>
                      </a:pPr>
                      <a:r>
                        <a:rPr sz="3600" b="1" spc="-15" dirty="0">
                          <a:latin typeface="Times New Roman"/>
                          <a:cs typeface="Times New Roman"/>
                        </a:rPr>
                        <a:t>error</a:t>
                      </a:r>
                      <a:r>
                        <a:rPr sz="36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dirty="0">
                          <a:latin typeface="Times New Roman"/>
                          <a:cs typeface="Times New Roman"/>
                        </a:rPr>
                        <a:t>bound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8862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55320" marR="617855" indent="-11430" algn="ctr">
                        <a:lnSpc>
                          <a:spcPts val="4200"/>
                        </a:lnSpc>
                        <a:spcBef>
                          <a:spcPts val="1200"/>
                        </a:spcBef>
                      </a:pPr>
                      <a:r>
                        <a:rPr sz="3600" b="1" spc="-25" dirty="0">
                          <a:latin typeface="Times New Roman"/>
                          <a:cs typeface="Times New Roman"/>
                        </a:rPr>
                        <a:t>under- </a:t>
                      </a:r>
                      <a:r>
                        <a:rPr sz="3600" b="1" dirty="0">
                          <a:latin typeface="Times New Roman"/>
                          <a:cs typeface="Times New Roman"/>
                        </a:rPr>
                        <a:t>or  ov</a:t>
                      </a:r>
                      <a:r>
                        <a:rPr sz="36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600" b="1" spc="-1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360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36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600" b="1" dirty="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sz="3600" b="1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3600" b="1" dirty="0">
                          <a:latin typeface="Times New Roman"/>
                          <a:cs typeface="Times New Roman"/>
                        </a:rPr>
                        <a:t>mate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marL="228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600" b="1" spc="-5" dirty="0">
                          <a:latin typeface="Times New Roman"/>
                          <a:cs typeface="Times New Roman"/>
                        </a:rPr>
                        <a:t>(εF</a:t>
                      </a:r>
                      <a:r>
                        <a:rPr sz="3600" b="1" spc="-7" baseline="-578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600" b="1" spc="-5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3600" b="1" spc="-7" baseline="18518" dirty="0">
                          <a:latin typeface="Times New Roman"/>
                          <a:cs typeface="Times New Roman"/>
                        </a:rPr>
                        <a:t>1/2</a:t>
                      </a:r>
                      <a:endParaRPr sz="3600" baseline="18518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5240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60"/>
                        </a:spcBef>
                      </a:pPr>
                      <a:r>
                        <a:rPr sz="3600" b="1" spc="-15" dirty="0">
                          <a:latin typeface="Times New Roman"/>
                          <a:cs typeface="Times New Roman"/>
                        </a:rPr>
                        <a:t>over-estimate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200" dirty="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3600" b="1" spc="-5" dirty="0">
                          <a:latin typeface="Times New Roman"/>
                          <a:cs typeface="Times New Roman"/>
                        </a:rPr>
                        <a:t>εF</a:t>
                      </a:r>
                      <a:r>
                        <a:rPr sz="3600" b="1" spc="-7" baseline="-5787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 baseline="-5787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862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061816" y="7010907"/>
            <a:ext cx="11449685" cy="2603500"/>
          </a:xfrm>
          <a:custGeom>
            <a:avLst/>
            <a:gdLst/>
            <a:ahLst/>
            <a:cxnLst/>
            <a:rect l="l" t="t" r="r" b="b"/>
            <a:pathLst>
              <a:path w="11449685" h="2603500">
                <a:moveTo>
                  <a:pt x="10603870" y="0"/>
                </a:moveTo>
                <a:lnTo>
                  <a:pt x="849572" y="0"/>
                </a:lnTo>
                <a:lnTo>
                  <a:pt x="657648" y="1118"/>
                </a:lnTo>
                <a:lnTo>
                  <a:pt x="604788" y="2652"/>
                </a:lnTo>
                <a:lnTo>
                  <a:pt x="556176" y="5180"/>
                </a:lnTo>
                <a:lnTo>
                  <a:pt x="511029" y="8951"/>
                </a:lnTo>
                <a:lnTo>
                  <a:pt x="468560" y="14213"/>
                </a:lnTo>
                <a:lnTo>
                  <a:pt x="427986" y="21217"/>
                </a:lnTo>
                <a:lnTo>
                  <a:pt x="388522" y="30209"/>
                </a:lnTo>
                <a:lnTo>
                  <a:pt x="349382" y="41440"/>
                </a:lnTo>
                <a:lnTo>
                  <a:pt x="302839" y="61010"/>
                </a:lnTo>
                <a:lnTo>
                  <a:pt x="258796" y="84824"/>
                </a:lnTo>
                <a:lnTo>
                  <a:pt x="217501" y="112632"/>
                </a:lnTo>
                <a:lnTo>
                  <a:pt x="179204" y="144186"/>
                </a:lnTo>
                <a:lnTo>
                  <a:pt x="144154" y="179236"/>
                </a:lnTo>
                <a:lnTo>
                  <a:pt x="112601" y="217533"/>
                </a:lnTo>
                <a:lnTo>
                  <a:pt x="84793" y="258828"/>
                </a:lnTo>
                <a:lnTo>
                  <a:pt x="60979" y="302872"/>
                </a:lnTo>
                <a:lnTo>
                  <a:pt x="41410" y="349415"/>
                </a:lnTo>
                <a:lnTo>
                  <a:pt x="30175" y="388554"/>
                </a:lnTo>
                <a:lnTo>
                  <a:pt x="21176" y="428019"/>
                </a:lnTo>
                <a:lnTo>
                  <a:pt x="14163" y="468593"/>
                </a:lnTo>
                <a:lnTo>
                  <a:pt x="8891" y="511061"/>
                </a:lnTo>
                <a:lnTo>
                  <a:pt x="5139" y="555739"/>
                </a:lnTo>
                <a:lnTo>
                  <a:pt x="2611" y="604008"/>
                </a:lnTo>
                <a:lnTo>
                  <a:pt x="1077" y="656391"/>
                </a:lnTo>
                <a:lnTo>
                  <a:pt x="290" y="713650"/>
                </a:lnTo>
                <a:lnTo>
                  <a:pt x="0" y="776547"/>
                </a:lnTo>
                <a:lnTo>
                  <a:pt x="12" y="1826569"/>
                </a:lnTo>
                <a:lnTo>
                  <a:pt x="290" y="1887541"/>
                </a:lnTo>
                <a:lnTo>
                  <a:pt x="1077" y="1945435"/>
                </a:lnTo>
                <a:lnTo>
                  <a:pt x="2611" y="1998296"/>
                </a:lnTo>
                <a:lnTo>
                  <a:pt x="5139" y="2046908"/>
                </a:lnTo>
                <a:lnTo>
                  <a:pt x="8941" y="2092297"/>
                </a:lnTo>
                <a:lnTo>
                  <a:pt x="14193" y="2134627"/>
                </a:lnTo>
                <a:lnTo>
                  <a:pt x="21188" y="2175129"/>
                </a:lnTo>
                <a:lnTo>
                  <a:pt x="30177" y="2214567"/>
                </a:lnTo>
                <a:lnTo>
                  <a:pt x="41410" y="2253702"/>
                </a:lnTo>
                <a:lnTo>
                  <a:pt x="60979" y="2300245"/>
                </a:lnTo>
                <a:lnTo>
                  <a:pt x="84793" y="2344289"/>
                </a:lnTo>
                <a:lnTo>
                  <a:pt x="112601" y="2385583"/>
                </a:lnTo>
                <a:lnTo>
                  <a:pt x="144154" y="2423880"/>
                </a:lnTo>
                <a:lnTo>
                  <a:pt x="179204" y="2458930"/>
                </a:lnTo>
                <a:lnTo>
                  <a:pt x="217501" y="2490483"/>
                </a:lnTo>
                <a:lnTo>
                  <a:pt x="258796" y="2518291"/>
                </a:lnTo>
                <a:lnTo>
                  <a:pt x="302839" y="2542105"/>
                </a:lnTo>
                <a:lnTo>
                  <a:pt x="349382" y="2561675"/>
                </a:lnTo>
                <a:lnTo>
                  <a:pt x="388518" y="2572908"/>
                </a:lnTo>
                <a:lnTo>
                  <a:pt x="427956" y="2581902"/>
                </a:lnTo>
                <a:lnTo>
                  <a:pt x="468459" y="2588907"/>
                </a:lnTo>
                <a:lnTo>
                  <a:pt x="510788" y="2594172"/>
                </a:lnTo>
                <a:lnTo>
                  <a:pt x="555706" y="2597944"/>
                </a:lnTo>
                <a:lnTo>
                  <a:pt x="603976" y="2600472"/>
                </a:lnTo>
                <a:lnTo>
                  <a:pt x="656359" y="2602006"/>
                </a:lnTo>
                <a:lnTo>
                  <a:pt x="776515" y="2603083"/>
                </a:lnTo>
                <a:lnTo>
                  <a:pt x="845812" y="2603125"/>
                </a:lnTo>
                <a:lnTo>
                  <a:pt x="10600111" y="2603125"/>
                </a:lnTo>
                <a:lnTo>
                  <a:pt x="10734141" y="2602793"/>
                </a:lnTo>
                <a:lnTo>
                  <a:pt x="10792037" y="2602006"/>
                </a:lnTo>
                <a:lnTo>
                  <a:pt x="10844898" y="2600472"/>
                </a:lnTo>
                <a:lnTo>
                  <a:pt x="10893511" y="2597944"/>
                </a:lnTo>
                <a:lnTo>
                  <a:pt x="10938659" y="2594172"/>
                </a:lnTo>
                <a:lnTo>
                  <a:pt x="10981128" y="2588907"/>
                </a:lnTo>
                <a:lnTo>
                  <a:pt x="11021701" y="2581902"/>
                </a:lnTo>
                <a:lnTo>
                  <a:pt x="11061164" y="2572908"/>
                </a:lnTo>
                <a:lnTo>
                  <a:pt x="11100300" y="2561675"/>
                </a:lnTo>
                <a:lnTo>
                  <a:pt x="11146843" y="2542105"/>
                </a:lnTo>
                <a:lnTo>
                  <a:pt x="11190887" y="2518291"/>
                </a:lnTo>
                <a:lnTo>
                  <a:pt x="11232182" y="2490483"/>
                </a:lnTo>
                <a:lnTo>
                  <a:pt x="11270479" y="2458930"/>
                </a:lnTo>
                <a:lnTo>
                  <a:pt x="11305529" y="2423880"/>
                </a:lnTo>
                <a:lnTo>
                  <a:pt x="11337083" y="2385583"/>
                </a:lnTo>
                <a:lnTo>
                  <a:pt x="11364891" y="2344289"/>
                </a:lnTo>
                <a:lnTo>
                  <a:pt x="11388705" y="2300245"/>
                </a:lnTo>
                <a:lnTo>
                  <a:pt x="11408275" y="2253702"/>
                </a:lnTo>
                <a:lnTo>
                  <a:pt x="11419510" y="2214563"/>
                </a:lnTo>
                <a:lnTo>
                  <a:pt x="11428510" y="2175099"/>
                </a:lnTo>
                <a:lnTo>
                  <a:pt x="11435522" y="2134525"/>
                </a:lnTo>
                <a:lnTo>
                  <a:pt x="11440795" y="2092056"/>
                </a:lnTo>
                <a:lnTo>
                  <a:pt x="11444547" y="2047378"/>
                </a:lnTo>
                <a:lnTo>
                  <a:pt x="11447075" y="1999108"/>
                </a:lnTo>
                <a:lnTo>
                  <a:pt x="11448609" y="1946725"/>
                </a:lnTo>
                <a:lnTo>
                  <a:pt x="11449397" y="1889466"/>
                </a:lnTo>
                <a:lnTo>
                  <a:pt x="11449687" y="1826569"/>
                </a:lnTo>
                <a:lnTo>
                  <a:pt x="11449674" y="776547"/>
                </a:lnTo>
                <a:lnTo>
                  <a:pt x="11449397" y="715575"/>
                </a:lnTo>
                <a:lnTo>
                  <a:pt x="11448609" y="657681"/>
                </a:lnTo>
                <a:lnTo>
                  <a:pt x="11447075" y="604820"/>
                </a:lnTo>
                <a:lnTo>
                  <a:pt x="11444547" y="556209"/>
                </a:lnTo>
                <a:lnTo>
                  <a:pt x="11440745" y="510821"/>
                </a:lnTo>
                <a:lnTo>
                  <a:pt x="11435492" y="468491"/>
                </a:lnTo>
                <a:lnTo>
                  <a:pt x="11428497" y="427989"/>
                </a:lnTo>
                <a:lnTo>
                  <a:pt x="11419508" y="388551"/>
                </a:lnTo>
                <a:lnTo>
                  <a:pt x="11408275" y="349415"/>
                </a:lnTo>
                <a:lnTo>
                  <a:pt x="11388705" y="302872"/>
                </a:lnTo>
                <a:lnTo>
                  <a:pt x="11364891" y="258828"/>
                </a:lnTo>
                <a:lnTo>
                  <a:pt x="11337083" y="217533"/>
                </a:lnTo>
                <a:lnTo>
                  <a:pt x="11305529" y="179236"/>
                </a:lnTo>
                <a:lnTo>
                  <a:pt x="11270479" y="144186"/>
                </a:lnTo>
                <a:lnTo>
                  <a:pt x="11232182" y="112632"/>
                </a:lnTo>
                <a:lnTo>
                  <a:pt x="11190887" y="84824"/>
                </a:lnTo>
                <a:lnTo>
                  <a:pt x="11146843" y="61010"/>
                </a:lnTo>
                <a:lnTo>
                  <a:pt x="11100300" y="41440"/>
                </a:lnTo>
                <a:lnTo>
                  <a:pt x="11061167" y="30209"/>
                </a:lnTo>
                <a:lnTo>
                  <a:pt x="11021731" y="21217"/>
                </a:lnTo>
                <a:lnTo>
                  <a:pt x="10981229" y="14213"/>
                </a:lnTo>
                <a:lnTo>
                  <a:pt x="10938900" y="8951"/>
                </a:lnTo>
                <a:lnTo>
                  <a:pt x="10893981" y="5180"/>
                </a:lnTo>
                <a:lnTo>
                  <a:pt x="10845710" y="2652"/>
                </a:lnTo>
                <a:lnTo>
                  <a:pt x="10793326" y="1118"/>
                </a:lnTo>
                <a:lnTo>
                  <a:pt x="10736066" y="331"/>
                </a:lnTo>
                <a:lnTo>
                  <a:pt x="10673168" y="41"/>
                </a:lnTo>
                <a:lnTo>
                  <a:pt x="10603870" y="0"/>
                </a:lnTo>
                <a:close/>
              </a:path>
            </a:pathLst>
          </a:custGeom>
          <a:solidFill>
            <a:srgbClr val="FFFC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1816" y="7010907"/>
            <a:ext cx="11450320" cy="2603500"/>
          </a:xfrm>
          <a:custGeom>
            <a:avLst/>
            <a:gdLst/>
            <a:ahLst/>
            <a:cxnLst/>
            <a:rect l="l" t="t" r="r" b="b"/>
            <a:pathLst>
              <a:path w="11450320" h="2603500">
                <a:moveTo>
                  <a:pt x="845854" y="0"/>
                </a:moveTo>
                <a:lnTo>
                  <a:pt x="10603915" y="0"/>
                </a:lnTo>
                <a:lnTo>
                  <a:pt x="10673213" y="41"/>
                </a:lnTo>
                <a:lnTo>
                  <a:pt x="10736110" y="331"/>
                </a:lnTo>
                <a:lnTo>
                  <a:pt x="10793369" y="1119"/>
                </a:lnTo>
                <a:lnTo>
                  <a:pt x="10845752" y="2652"/>
                </a:lnTo>
                <a:lnTo>
                  <a:pt x="10894021" y="5181"/>
                </a:lnTo>
                <a:lnTo>
                  <a:pt x="10938940" y="8953"/>
                </a:lnTo>
                <a:lnTo>
                  <a:pt x="10981269" y="14217"/>
                </a:lnTo>
                <a:lnTo>
                  <a:pt x="11021771" y="21222"/>
                </a:lnTo>
                <a:lnTo>
                  <a:pt x="11061209" y="30217"/>
                </a:lnTo>
                <a:lnTo>
                  <a:pt x="11100346" y="41450"/>
                </a:lnTo>
                <a:lnTo>
                  <a:pt x="11146889" y="61020"/>
                </a:lnTo>
                <a:lnTo>
                  <a:pt x="11190932" y="84834"/>
                </a:lnTo>
                <a:lnTo>
                  <a:pt x="11232227" y="112642"/>
                </a:lnTo>
                <a:lnTo>
                  <a:pt x="11270524" y="144195"/>
                </a:lnTo>
                <a:lnTo>
                  <a:pt x="11305574" y="179245"/>
                </a:lnTo>
                <a:lnTo>
                  <a:pt x="11337128" y="217542"/>
                </a:lnTo>
                <a:lnTo>
                  <a:pt x="11364937" y="258837"/>
                </a:lnTo>
                <a:lnTo>
                  <a:pt x="11388751" y="302880"/>
                </a:lnTo>
                <a:lnTo>
                  <a:pt x="11408321" y="349423"/>
                </a:lnTo>
                <a:lnTo>
                  <a:pt x="11419554" y="388562"/>
                </a:lnTo>
                <a:lnTo>
                  <a:pt x="11428550" y="428027"/>
                </a:lnTo>
                <a:lnTo>
                  <a:pt x="11435555" y="468600"/>
                </a:lnTo>
                <a:lnTo>
                  <a:pt x="11440820" y="511069"/>
                </a:lnTo>
                <a:lnTo>
                  <a:pt x="11444592" y="556217"/>
                </a:lnTo>
                <a:lnTo>
                  <a:pt x="11447120" y="604829"/>
                </a:lnTo>
                <a:lnTo>
                  <a:pt x="11448654" y="657690"/>
                </a:lnTo>
                <a:lnTo>
                  <a:pt x="11449442" y="715585"/>
                </a:lnTo>
                <a:lnTo>
                  <a:pt x="11449732" y="779298"/>
                </a:lnTo>
                <a:lnTo>
                  <a:pt x="11449773" y="849614"/>
                </a:lnTo>
                <a:lnTo>
                  <a:pt x="11449773" y="1757273"/>
                </a:lnTo>
                <a:lnTo>
                  <a:pt x="11449732" y="1826571"/>
                </a:lnTo>
                <a:lnTo>
                  <a:pt x="11449442" y="1889469"/>
                </a:lnTo>
                <a:lnTo>
                  <a:pt x="11448654" y="1946729"/>
                </a:lnTo>
                <a:lnTo>
                  <a:pt x="11447120" y="1999113"/>
                </a:lnTo>
                <a:lnTo>
                  <a:pt x="11444592" y="2047384"/>
                </a:lnTo>
                <a:lnTo>
                  <a:pt x="11440820" y="2092303"/>
                </a:lnTo>
                <a:lnTo>
                  <a:pt x="11435555" y="2134632"/>
                </a:lnTo>
                <a:lnTo>
                  <a:pt x="11428550" y="2175134"/>
                </a:lnTo>
                <a:lnTo>
                  <a:pt x="11419554" y="2214570"/>
                </a:lnTo>
                <a:lnTo>
                  <a:pt x="11408321" y="2253703"/>
                </a:lnTo>
                <a:lnTo>
                  <a:pt x="11388751" y="2300246"/>
                </a:lnTo>
                <a:lnTo>
                  <a:pt x="11364937" y="2344290"/>
                </a:lnTo>
                <a:lnTo>
                  <a:pt x="11337128" y="2385585"/>
                </a:lnTo>
                <a:lnTo>
                  <a:pt x="11305574" y="2423882"/>
                </a:lnTo>
                <a:lnTo>
                  <a:pt x="11270524" y="2458932"/>
                </a:lnTo>
                <a:lnTo>
                  <a:pt x="11232227" y="2490486"/>
                </a:lnTo>
                <a:lnTo>
                  <a:pt x="11190932" y="2518294"/>
                </a:lnTo>
                <a:lnTo>
                  <a:pt x="11146889" y="2542108"/>
                </a:lnTo>
                <a:lnTo>
                  <a:pt x="11100346" y="2561678"/>
                </a:lnTo>
                <a:lnTo>
                  <a:pt x="11061206" y="2572912"/>
                </a:lnTo>
                <a:lnTo>
                  <a:pt x="11021741" y="2581907"/>
                </a:lnTo>
                <a:lnTo>
                  <a:pt x="10981167" y="2588913"/>
                </a:lnTo>
                <a:lnTo>
                  <a:pt x="10938699" y="2594177"/>
                </a:lnTo>
                <a:lnTo>
                  <a:pt x="10893552" y="2597950"/>
                </a:lnTo>
                <a:lnTo>
                  <a:pt x="10844940" y="2600478"/>
                </a:lnTo>
                <a:lnTo>
                  <a:pt x="10792080" y="2602012"/>
                </a:lnTo>
                <a:lnTo>
                  <a:pt x="10734185" y="2602800"/>
                </a:lnTo>
                <a:lnTo>
                  <a:pt x="10670472" y="2603090"/>
                </a:lnTo>
                <a:lnTo>
                  <a:pt x="10600156" y="2603131"/>
                </a:lnTo>
                <a:lnTo>
                  <a:pt x="845854" y="2603131"/>
                </a:lnTo>
                <a:lnTo>
                  <a:pt x="776556" y="2603090"/>
                </a:lnTo>
                <a:lnTo>
                  <a:pt x="713659" y="2602800"/>
                </a:lnTo>
                <a:lnTo>
                  <a:pt x="656400" y="2602012"/>
                </a:lnTo>
                <a:lnTo>
                  <a:pt x="604017" y="2600478"/>
                </a:lnTo>
                <a:lnTo>
                  <a:pt x="555747" y="2597950"/>
                </a:lnTo>
                <a:lnTo>
                  <a:pt x="510828" y="2594177"/>
                </a:lnTo>
                <a:lnTo>
                  <a:pt x="468499" y="2588913"/>
                </a:lnTo>
                <a:lnTo>
                  <a:pt x="427996" y="2581907"/>
                </a:lnTo>
                <a:lnTo>
                  <a:pt x="388559" y="2572912"/>
                </a:lnTo>
                <a:lnTo>
                  <a:pt x="349423" y="2561678"/>
                </a:lnTo>
                <a:lnTo>
                  <a:pt x="302880" y="2542108"/>
                </a:lnTo>
                <a:lnTo>
                  <a:pt x="258837" y="2518294"/>
                </a:lnTo>
                <a:lnTo>
                  <a:pt x="217542" y="2490486"/>
                </a:lnTo>
                <a:lnTo>
                  <a:pt x="179245" y="2458932"/>
                </a:lnTo>
                <a:lnTo>
                  <a:pt x="144195" y="2423882"/>
                </a:lnTo>
                <a:lnTo>
                  <a:pt x="112642" y="2385585"/>
                </a:lnTo>
                <a:lnTo>
                  <a:pt x="84834" y="2344290"/>
                </a:lnTo>
                <a:lnTo>
                  <a:pt x="61020" y="2300246"/>
                </a:lnTo>
                <a:lnTo>
                  <a:pt x="41450" y="2253703"/>
                </a:lnTo>
                <a:lnTo>
                  <a:pt x="30217" y="2214567"/>
                </a:lnTo>
                <a:lnTo>
                  <a:pt x="21222" y="2175104"/>
                </a:lnTo>
                <a:lnTo>
                  <a:pt x="14217" y="2134531"/>
                </a:lnTo>
                <a:lnTo>
                  <a:pt x="8953" y="2092062"/>
                </a:lnTo>
                <a:lnTo>
                  <a:pt x="5181" y="2046914"/>
                </a:lnTo>
                <a:lnTo>
                  <a:pt x="2652" y="1998301"/>
                </a:lnTo>
                <a:lnTo>
                  <a:pt x="1119" y="1945440"/>
                </a:lnTo>
                <a:lnTo>
                  <a:pt x="331" y="1887544"/>
                </a:lnTo>
                <a:lnTo>
                  <a:pt x="41" y="1823831"/>
                </a:lnTo>
                <a:lnTo>
                  <a:pt x="0" y="1753514"/>
                </a:lnTo>
                <a:lnTo>
                  <a:pt x="0" y="845854"/>
                </a:lnTo>
                <a:lnTo>
                  <a:pt x="41" y="776556"/>
                </a:lnTo>
                <a:lnTo>
                  <a:pt x="331" y="713659"/>
                </a:lnTo>
                <a:lnTo>
                  <a:pt x="1119" y="656400"/>
                </a:lnTo>
                <a:lnTo>
                  <a:pt x="2652" y="604017"/>
                </a:lnTo>
                <a:lnTo>
                  <a:pt x="5181" y="555747"/>
                </a:lnTo>
                <a:lnTo>
                  <a:pt x="8953" y="510828"/>
                </a:lnTo>
                <a:lnTo>
                  <a:pt x="14217" y="468499"/>
                </a:lnTo>
                <a:lnTo>
                  <a:pt x="21222" y="427996"/>
                </a:lnTo>
                <a:lnTo>
                  <a:pt x="30217" y="388559"/>
                </a:lnTo>
                <a:lnTo>
                  <a:pt x="41450" y="349423"/>
                </a:lnTo>
                <a:lnTo>
                  <a:pt x="61020" y="302880"/>
                </a:lnTo>
                <a:lnTo>
                  <a:pt x="84834" y="258837"/>
                </a:lnTo>
                <a:lnTo>
                  <a:pt x="112642" y="217542"/>
                </a:lnTo>
                <a:lnTo>
                  <a:pt x="144195" y="179245"/>
                </a:lnTo>
                <a:lnTo>
                  <a:pt x="179245" y="144195"/>
                </a:lnTo>
                <a:lnTo>
                  <a:pt x="217542" y="112642"/>
                </a:lnTo>
                <a:lnTo>
                  <a:pt x="258837" y="84834"/>
                </a:lnTo>
                <a:lnTo>
                  <a:pt x="302880" y="61020"/>
                </a:lnTo>
                <a:lnTo>
                  <a:pt x="349423" y="41450"/>
                </a:lnTo>
                <a:lnTo>
                  <a:pt x="388562" y="30217"/>
                </a:lnTo>
                <a:lnTo>
                  <a:pt x="428027" y="21222"/>
                </a:lnTo>
                <a:lnTo>
                  <a:pt x="468600" y="14217"/>
                </a:lnTo>
                <a:lnTo>
                  <a:pt x="511069" y="8953"/>
                </a:lnTo>
                <a:lnTo>
                  <a:pt x="556217" y="5181"/>
                </a:lnTo>
                <a:lnTo>
                  <a:pt x="604829" y="2652"/>
                </a:lnTo>
                <a:lnTo>
                  <a:pt x="657690" y="1119"/>
                </a:lnTo>
                <a:lnTo>
                  <a:pt x="715585" y="331"/>
                </a:lnTo>
                <a:lnTo>
                  <a:pt x="779298" y="41"/>
                </a:lnTo>
                <a:lnTo>
                  <a:pt x="849614" y="0"/>
                </a:lnTo>
                <a:lnTo>
                  <a:pt x="845854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1100" y="7327900"/>
            <a:ext cx="11197590" cy="19227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ctr">
              <a:lnSpc>
                <a:spcPts val="3700"/>
              </a:lnSpc>
              <a:spcBef>
                <a:spcPts val="340"/>
              </a:spcBef>
            </a:pPr>
            <a:r>
              <a:rPr sz="3200" spc="-5" dirty="0">
                <a:latin typeface="Times New Roman"/>
                <a:cs typeface="Times New Roman"/>
              </a:rPr>
              <a:t>Let </a:t>
            </a:r>
            <a:r>
              <a:rPr sz="3200" dirty="0">
                <a:latin typeface="Times New Roman"/>
                <a:cs typeface="Times New Roman"/>
              </a:rPr>
              <a:t>D be </a:t>
            </a:r>
            <a:r>
              <a:rPr sz="3200" spc="-5" dirty="0">
                <a:latin typeface="Times New Roman"/>
                <a:cs typeface="Times New Roman"/>
              </a:rPr>
              <a:t>the distribution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the frequencies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input elements. If </a:t>
            </a:r>
            <a:r>
              <a:rPr sz="3200" dirty="0">
                <a:latin typeface="Times New Roman"/>
                <a:cs typeface="Times New Roman"/>
              </a:rPr>
              <a:t>D </a:t>
            </a:r>
            <a:r>
              <a:rPr sz="3200" spc="-5" dirty="0">
                <a:latin typeface="Times New Roman"/>
                <a:cs typeface="Times New Roman"/>
              </a:rPr>
              <a:t>is  close to uniform, then Count-Min Sketch is </a:t>
            </a:r>
            <a:r>
              <a:rPr sz="3200" spc="-30" dirty="0">
                <a:latin typeface="Times New Roman"/>
                <a:cs typeface="Times New Roman"/>
              </a:rPr>
              <a:t>better. </a:t>
            </a: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dirty="0">
                <a:latin typeface="Times New Roman"/>
                <a:cs typeface="Times New Roman"/>
              </a:rPr>
              <a:t>D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spc="-45" dirty="0">
                <a:latin typeface="Times New Roman"/>
                <a:cs typeface="Times New Roman"/>
              </a:rPr>
              <a:t>skew, </a:t>
            </a:r>
            <a:r>
              <a:rPr sz="3200" spc="-5" dirty="0">
                <a:latin typeface="Times New Roman"/>
                <a:cs typeface="Times New Roman"/>
              </a:rPr>
              <a:t>then  </a:t>
            </a:r>
            <a:r>
              <a:rPr sz="3200" dirty="0">
                <a:latin typeface="Times New Roman"/>
                <a:cs typeface="Times New Roman"/>
              </a:rPr>
              <a:t>Count </a:t>
            </a:r>
            <a:r>
              <a:rPr sz="3200" spc="-5" dirty="0">
                <a:latin typeface="Times New Roman"/>
                <a:cs typeface="Times New Roman"/>
              </a:rPr>
              <a:t>Sketch is </a:t>
            </a:r>
            <a:r>
              <a:rPr sz="3200" spc="-30" dirty="0">
                <a:latin typeface="Times New Roman"/>
                <a:cs typeface="Times New Roman"/>
              </a:rPr>
              <a:t>better. </a:t>
            </a:r>
            <a:r>
              <a:rPr sz="3200" spc="-20" dirty="0">
                <a:latin typeface="Times New Roman"/>
                <a:cs typeface="Times New Roman"/>
              </a:rPr>
              <a:t>However, </a:t>
            </a:r>
            <a:r>
              <a:rPr sz="3200" spc="-5" dirty="0">
                <a:latin typeface="Times New Roman"/>
                <a:cs typeface="Times New Roman"/>
              </a:rPr>
              <a:t>the theoretical analysis is </a:t>
            </a:r>
            <a:r>
              <a:rPr sz="3200" dirty="0">
                <a:latin typeface="Times New Roman"/>
                <a:cs typeface="Times New Roman"/>
              </a:rPr>
              <a:t>not </a:t>
            </a:r>
            <a:r>
              <a:rPr sz="3200" spc="-5" dirty="0">
                <a:latin typeface="Times New Roman"/>
                <a:cs typeface="Times New Roman"/>
              </a:rPr>
              <a:t>tight,  </a:t>
            </a:r>
            <a:r>
              <a:rPr sz="3200" dirty="0">
                <a:latin typeface="Times New Roman"/>
                <a:cs typeface="Times New Roman"/>
              </a:rPr>
              <a:t>so </a:t>
            </a:r>
            <a:r>
              <a:rPr sz="3200" spc="-5" dirty="0">
                <a:latin typeface="Times New Roman"/>
                <a:cs typeface="Times New Roman"/>
              </a:rPr>
              <a:t>their relative order is </a:t>
            </a:r>
            <a:r>
              <a:rPr sz="3200" dirty="0">
                <a:latin typeface="Times New Roman"/>
                <a:cs typeface="Times New Roman"/>
              </a:rPr>
              <a:t>not </a:t>
            </a:r>
            <a:r>
              <a:rPr sz="3200" spc="-5" dirty="0">
                <a:latin typeface="Times New Roman"/>
                <a:cs typeface="Times New Roman"/>
              </a:rPr>
              <a:t>predictable.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07000" y="6364592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sz="3600" dirty="0">
                <a:latin typeface="Times New Roman"/>
                <a:cs typeface="Times New Roman"/>
              </a:rPr>
              <a:t>F</a:t>
            </a:r>
            <a:r>
              <a:rPr lang="nn-NO" altLang="zh-TW" sz="3600" baseline="-5050" dirty="0">
                <a:latin typeface="Times New Roman"/>
                <a:cs typeface="Times New Roman"/>
              </a:rPr>
              <a:t>2 </a:t>
            </a:r>
            <a:r>
              <a:rPr lang="nn-NO" altLang="zh-TW" sz="3600" dirty="0">
                <a:latin typeface="Times New Roman"/>
                <a:cs typeface="Times New Roman"/>
              </a:rPr>
              <a:t>= </a:t>
            </a:r>
            <a:r>
              <a:rPr lang="nn-NO" altLang="zh-TW" sz="3600" spc="-5" dirty="0">
                <a:latin typeface="Times New Roman"/>
                <a:cs typeface="Times New Roman"/>
              </a:rPr>
              <a:t>∑</a:t>
            </a:r>
            <a:r>
              <a:rPr lang="nn-NO" altLang="zh-TW" sz="3600" spc="-7" baseline="-5050" dirty="0">
                <a:latin typeface="Times New Roman"/>
                <a:cs typeface="Times New Roman"/>
              </a:rPr>
              <a:t>i</a:t>
            </a:r>
            <a:r>
              <a:rPr lang="nn-NO" altLang="zh-TW" sz="2400" spc="-5" dirty="0">
                <a:latin typeface="Symbol"/>
                <a:cs typeface="Symbol"/>
              </a:rPr>
              <a:t></a:t>
            </a:r>
            <a:r>
              <a:rPr lang="nn-NO" altLang="zh-TW" sz="3600" spc="-7" baseline="-5050" dirty="0">
                <a:latin typeface="Times New Roman"/>
                <a:cs typeface="Times New Roman"/>
              </a:rPr>
              <a:t>U </a:t>
            </a:r>
            <a:r>
              <a:rPr lang="nn-NO" altLang="zh-TW"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(f(i))</a:t>
            </a:r>
            <a:r>
              <a:rPr lang="nn-NO" altLang="zh-TW" sz="3600" spc="-7" baseline="18939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altLang="zh-TW" sz="3600" spc="-5" dirty="0" smtClean="0">
                <a:latin typeface="Times New Roman"/>
                <a:cs typeface="Times New Roman"/>
              </a:rPr>
              <a:t> </a:t>
            </a:r>
            <a:endParaRPr lang="zh-TW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9093200" y="6364592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sz="3600" dirty="0" smtClean="0">
                <a:latin typeface="Times New Roman"/>
                <a:cs typeface="Times New Roman"/>
              </a:rPr>
              <a:t>F</a:t>
            </a:r>
            <a:r>
              <a:rPr lang="en-US" altLang="zh-TW" sz="3600" baseline="-5050" dirty="0" smtClean="0">
                <a:latin typeface="Times New Roman"/>
                <a:cs typeface="Times New Roman"/>
              </a:rPr>
              <a:t>1</a:t>
            </a:r>
            <a:r>
              <a:rPr lang="nn-NO" altLang="zh-TW" sz="3600" baseline="-5050" dirty="0" smtClean="0">
                <a:latin typeface="Times New Roman"/>
                <a:cs typeface="Times New Roman"/>
              </a:rPr>
              <a:t> </a:t>
            </a:r>
            <a:r>
              <a:rPr lang="nn-NO" altLang="zh-TW" sz="3600" dirty="0">
                <a:latin typeface="Times New Roman"/>
                <a:cs typeface="Times New Roman"/>
              </a:rPr>
              <a:t>= </a:t>
            </a:r>
            <a:r>
              <a:rPr lang="nn-NO" altLang="zh-TW" sz="3600" spc="-5" dirty="0">
                <a:latin typeface="Times New Roman"/>
                <a:cs typeface="Times New Roman"/>
              </a:rPr>
              <a:t>∑</a:t>
            </a:r>
            <a:r>
              <a:rPr lang="nn-NO" altLang="zh-TW" sz="3600" spc="-7" baseline="-5050" dirty="0">
                <a:latin typeface="Times New Roman"/>
                <a:cs typeface="Times New Roman"/>
              </a:rPr>
              <a:t>i</a:t>
            </a:r>
            <a:r>
              <a:rPr lang="nn-NO" altLang="zh-TW" sz="2400" spc="-5" dirty="0">
                <a:latin typeface="Symbol"/>
                <a:cs typeface="Symbol"/>
              </a:rPr>
              <a:t></a:t>
            </a:r>
            <a:r>
              <a:rPr lang="nn-NO" altLang="zh-TW" sz="3600" spc="-7" baseline="-5050" dirty="0">
                <a:latin typeface="Times New Roman"/>
                <a:cs typeface="Times New Roman"/>
              </a:rPr>
              <a:t>U </a:t>
            </a:r>
            <a:r>
              <a:rPr lang="nn-NO" altLang="zh-TW" sz="36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f(i)</a:t>
            </a:r>
            <a:r>
              <a:rPr lang="en-US" altLang="zh-TW" sz="3600" spc="-5" dirty="0" smtClean="0">
                <a:latin typeface="Times New Roman"/>
                <a:cs typeface="Times New Roman"/>
              </a:rPr>
              <a:t> 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46670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103530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00900" algn="l"/>
                <a:tab pos="8523605" algn="l"/>
              </a:tabLst>
            </a:pPr>
            <a:r>
              <a:rPr sz="5600" dirty="0"/>
              <a:t>Co</a:t>
            </a:r>
            <a:r>
              <a:rPr sz="5600" spc="-5" dirty="0"/>
              <a:t>m</a:t>
            </a:r>
            <a:r>
              <a:rPr sz="5600" dirty="0"/>
              <a:t>p</a:t>
            </a:r>
            <a:r>
              <a:rPr sz="5600" spc="-5" dirty="0"/>
              <a:t>ac</a:t>
            </a:r>
            <a:r>
              <a:rPr sz="5600" dirty="0"/>
              <a:t>t</a:t>
            </a:r>
            <a:r>
              <a:rPr sz="5600" spc="-5" dirty="0"/>
              <a:t> </a:t>
            </a:r>
            <a:r>
              <a:rPr sz="5600" dirty="0"/>
              <a:t>R</a:t>
            </a:r>
            <a:r>
              <a:rPr sz="5600" spc="-5" dirty="0"/>
              <a:t>e</a:t>
            </a:r>
            <a:r>
              <a:rPr sz="5600" dirty="0"/>
              <a:t>pr</a:t>
            </a:r>
            <a:r>
              <a:rPr sz="5600" spc="-5" dirty="0"/>
              <a:t>e</a:t>
            </a:r>
            <a:r>
              <a:rPr sz="5600" dirty="0"/>
              <a:t>s</a:t>
            </a:r>
            <a:r>
              <a:rPr sz="5600" spc="-5" dirty="0"/>
              <a:t>e</a:t>
            </a:r>
            <a:r>
              <a:rPr sz="5600" dirty="0"/>
              <a:t>n</a:t>
            </a:r>
            <a:r>
              <a:rPr sz="5600" spc="-5" dirty="0"/>
              <a:t>tati</a:t>
            </a:r>
            <a:r>
              <a:rPr sz="5600" dirty="0"/>
              <a:t>on	(1</a:t>
            </a:r>
            <a:r>
              <a:rPr sz="5600" spc="-5" dirty="0"/>
              <a:t>/</a:t>
            </a:r>
            <a:r>
              <a:rPr sz="5600" dirty="0"/>
              <a:t>2	sp</a:t>
            </a:r>
            <a:r>
              <a:rPr sz="5600" spc="-5" dirty="0"/>
              <a:t>ace</a:t>
            </a:r>
            <a:r>
              <a:rPr sz="5600" dirty="0"/>
              <a:t>)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3019183" y="6342839"/>
            <a:ext cx="1174750" cy="406400"/>
          </a:xfrm>
          <a:custGeom>
            <a:avLst/>
            <a:gdLst/>
            <a:ahLst/>
            <a:cxnLst/>
            <a:rect l="l" t="t" r="r" b="b"/>
            <a:pathLst>
              <a:path w="1174750" h="406400">
                <a:moveTo>
                  <a:pt x="0" y="405839"/>
                </a:moveTo>
                <a:lnTo>
                  <a:pt x="37530" y="358985"/>
                </a:lnTo>
                <a:lnTo>
                  <a:pt x="74992" y="315004"/>
                </a:lnTo>
                <a:lnTo>
                  <a:pt x="112386" y="273895"/>
                </a:lnTo>
                <a:lnTo>
                  <a:pt x="149711" y="235660"/>
                </a:lnTo>
                <a:lnTo>
                  <a:pt x="186967" y="200298"/>
                </a:lnTo>
                <a:lnTo>
                  <a:pt x="224155" y="167809"/>
                </a:lnTo>
                <a:lnTo>
                  <a:pt x="261274" y="138193"/>
                </a:lnTo>
                <a:lnTo>
                  <a:pt x="298324" y="111450"/>
                </a:lnTo>
                <a:lnTo>
                  <a:pt x="335306" y="87580"/>
                </a:lnTo>
                <a:lnTo>
                  <a:pt x="372219" y="66583"/>
                </a:lnTo>
                <a:lnTo>
                  <a:pt x="409064" y="48460"/>
                </a:lnTo>
                <a:lnTo>
                  <a:pt x="445840" y="33209"/>
                </a:lnTo>
                <a:lnTo>
                  <a:pt x="482548" y="20832"/>
                </a:lnTo>
                <a:lnTo>
                  <a:pt x="555757" y="4696"/>
                </a:lnTo>
                <a:lnTo>
                  <a:pt x="628691" y="52"/>
                </a:lnTo>
                <a:lnTo>
                  <a:pt x="665055" y="2040"/>
                </a:lnTo>
                <a:lnTo>
                  <a:pt x="737578" y="14635"/>
                </a:lnTo>
                <a:lnTo>
                  <a:pt x="809827" y="38723"/>
                </a:lnTo>
                <a:lnTo>
                  <a:pt x="845848" y="55076"/>
                </a:lnTo>
                <a:lnTo>
                  <a:pt x="881801" y="74302"/>
                </a:lnTo>
                <a:lnTo>
                  <a:pt x="917685" y="96402"/>
                </a:lnTo>
                <a:lnTo>
                  <a:pt x="953500" y="121374"/>
                </a:lnTo>
                <a:lnTo>
                  <a:pt x="989247" y="149220"/>
                </a:lnTo>
                <a:lnTo>
                  <a:pt x="1024925" y="179939"/>
                </a:lnTo>
                <a:lnTo>
                  <a:pt x="1060535" y="213531"/>
                </a:lnTo>
                <a:lnTo>
                  <a:pt x="1096076" y="249995"/>
                </a:lnTo>
                <a:lnTo>
                  <a:pt x="1131548" y="289333"/>
                </a:lnTo>
                <a:lnTo>
                  <a:pt x="1166952" y="331544"/>
                </a:lnTo>
                <a:lnTo>
                  <a:pt x="1174633" y="3416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37545" y="6637566"/>
            <a:ext cx="122555" cy="134620"/>
          </a:xfrm>
          <a:custGeom>
            <a:avLst/>
            <a:gdLst/>
            <a:ahLst/>
            <a:cxnLst/>
            <a:rect l="l" t="t" r="r" b="b"/>
            <a:pathLst>
              <a:path w="122554" h="134620">
                <a:moveTo>
                  <a:pt x="97218" y="0"/>
                </a:moveTo>
                <a:lnTo>
                  <a:pt x="0" y="73583"/>
                </a:lnTo>
                <a:lnTo>
                  <a:pt x="122174" y="134010"/>
                </a:lnTo>
                <a:lnTo>
                  <a:pt x="97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55986" y="6859116"/>
            <a:ext cx="1750695" cy="1979930"/>
          </a:xfrm>
          <a:prstGeom prst="rect">
            <a:avLst/>
          </a:prstGeom>
          <a:solidFill>
            <a:srgbClr val="E3E5E8"/>
          </a:solidFill>
        </p:spPr>
        <p:txBody>
          <a:bodyPr vert="horz" wrap="square" lIns="0" tIns="39243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3090"/>
              </a:spcBef>
            </a:pPr>
            <a:r>
              <a:rPr sz="3600" spc="-5" dirty="0">
                <a:latin typeface="Times New Roman"/>
                <a:cs typeface="Times New Roman"/>
              </a:rPr>
              <a:t>T[j][1]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7239000"/>
            <a:ext cx="1269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[</a:t>
            </a:r>
            <a:r>
              <a:rPr sz="3600" spc="-5" dirty="0">
                <a:latin typeface="Times New Roman"/>
                <a:cs typeface="Times New Roman"/>
              </a:rPr>
              <a:t>j</a:t>
            </a:r>
            <a:r>
              <a:rPr sz="3600" dirty="0">
                <a:latin typeface="Times New Roman"/>
                <a:cs typeface="Times New Roman"/>
              </a:rPr>
              <a:t>][2]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7122" y="6859116"/>
            <a:ext cx="1750695" cy="1979930"/>
          </a:xfrm>
          <a:prstGeom prst="rect">
            <a:avLst/>
          </a:prstGeom>
          <a:solidFill>
            <a:srgbClr val="E3E5E8"/>
          </a:solidFill>
        </p:spPr>
        <p:txBody>
          <a:bodyPr vert="horz" wrap="square" lIns="0" tIns="39243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3090"/>
              </a:spcBef>
            </a:pPr>
            <a:r>
              <a:rPr sz="3600" spc="-5" dirty="0">
                <a:latin typeface="Times New Roman"/>
                <a:cs typeface="Times New Roman"/>
              </a:rPr>
              <a:t>T[j][3]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0" y="7239000"/>
            <a:ext cx="1269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[</a:t>
            </a:r>
            <a:r>
              <a:rPr sz="3600" spc="-5" dirty="0">
                <a:latin typeface="Times New Roman"/>
                <a:cs typeface="Times New Roman"/>
              </a:rPr>
              <a:t>j</a:t>
            </a:r>
            <a:r>
              <a:rPr sz="3600" dirty="0">
                <a:latin typeface="Times New Roman"/>
                <a:cs typeface="Times New Roman"/>
              </a:rPr>
              <a:t>][4]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6600" y="7239000"/>
            <a:ext cx="1269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[</a:t>
            </a:r>
            <a:r>
              <a:rPr sz="3600" spc="-5" dirty="0">
                <a:latin typeface="Times New Roman"/>
                <a:cs typeface="Times New Roman"/>
              </a:rPr>
              <a:t>j</a:t>
            </a:r>
            <a:r>
              <a:rPr sz="3600" dirty="0">
                <a:latin typeface="Times New Roman"/>
                <a:cs typeface="Times New Roman"/>
              </a:rPr>
              <a:t>][5]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5059" y="9189920"/>
            <a:ext cx="1174750" cy="406400"/>
          </a:xfrm>
          <a:custGeom>
            <a:avLst/>
            <a:gdLst/>
            <a:ahLst/>
            <a:cxnLst/>
            <a:rect l="l" t="t" r="r" b="b"/>
            <a:pathLst>
              <a:path w="1174750" h="406400">
                <a:moveTo>
                  <a:pt x="1174633" y="0"/>
                </a:moveTo>
                <a:lnTo>
                  <a:pt x="1137102" y="46854"/>
                </a:lnTo>
                <a:lnTo>
                  <a:pt x="1099640" y="90835"/>
                </a:lnTo>
                <a:lnTo>
                  <a:pt x="1062246" y="131944"/>
                </a:lnTo>
                <a:lnTo>
                  <a:pt x="1024921" y="170179"/>
                </a:lnTo>
                <a:lnTo>
                  <a:pt x="987665" y="205541"/>
                </a:lnTo>
                <a:lnTo>
                  <a:pt x="950477" y="238030"/>
                </a:lnTo>
                <a:lnTo>
                  <a:pt x="913358" y="267646"/>
                </a:lnTo>
                <a:lnTo>
                  <a:pt x="876307" y="294389"/>
                </a:lnTo>
                <a:lnTo>
                  <a:pt x="839325" y="318259"/>
                </a:lnTo>
                <a:lnTo>
                  <a:pt x="802412" y="339256"/>
                </a:lnTo>
                <a:lnTo>
                  <a:pt x="765568" y="357379"/>
                </a:lnTo>
                <a:lnTo>
                  <a:pt x="728792" y="372630"/>
                </a:lnTo>
                <a:lnTo>
                  <a:pt x="692084" y="385008"/>
                </a:lnTo>
                <a:lnTo>
                  <a:pt x="618875" y="401143"/>
                </a:lnTo>
                <a:lnTo>
                  <a:pt x="545941" y="405787"/>
                </a:lnTo>
                <a:lnTo>
                  <a:pt x="509576" y="403799"/>
                </a:lnTo>
                <a:lnTo>
                  <a:pt x="437053" y="391204"/>
                </a:lnTo>
                <a:lnTo>
                  <a:pt x="364805" y="367117"/>
                </a:lnTo>
                <a:lnTo>
                  <a:pt x="328784" y="350763"/>
                </a:lnTo>
                <a:lnTo>
                  <a:pt x="292831" y="331537"/>
                </a:lnTo>
                <a:lnTo>
                  <a:pt x="256947" y="309437"/>
                </a:lnTo>
                <a:lnTo>
                  <a:pt x="221132" y="284465"/>
                </a:lnTo>
                <a:lnTo>
                  <a:pt x="185385" y="256619"/>
                </a:lnTo>
                <a:lnTo>
                  <a:pt x="149707" y="225901"/>
                </a:lnTo>
                <a:lnTo>
                  <a:pt x="114097" y="192309"/>
                </a:lnTo>
                <a:lnTo>
                  <a:pt x="78556" y="155844"/>
                </a:lnTo>
                <a:lnTo>
                  <a:pt x="43084" y="116506"/>
                </a:lnTo>
                <a:lnTo>
                  <a:pt x="7680" y="74295"/>
                </a:lnTo>
                <a:lnTo>
                  <a:pt x="0" y="641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09150" y="9166975"/>
            <a:ext cx="122555" cy="134620"/>
          </a:xfrm>
          <a:custGeom>
            <a:avLst/>
            <a:gdLst/>
            <a:ahLst/>
            <a:cxnLst/>
            <a:rect l="l" t="t" r="r" b="b"/>
            <a:pathLst>
              <a:path w="122555" h="134620">
                <a:moveTo>
                  <a:pt x="0" y="0"/>
                </a:moveTo>
                <a:lnTo>
                  <a:pt x="24968" y="134005"/>
                </a:lnTo>
                <a:lnTo>
                  <a:pt x="122186" y="604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41858" y="6342839"/>
            <a:ext cx="1174750" cy="406400"/>
          </a:xfrm>
          <a:custGeom>
            <a:avLst/>
            <a:gdLst/>
            <a:ahLst/>
            <a:cxnLst/>
            <a:rect l="l" t="t" r="r" b="b"/>
            <a:pathLst>
              <a:path w="1174750" h="406400">
                <a:moveTo>
                  <a:pt x="0" y="405839"/>
                </a:moveTo>
                <a:lnTo>
                  <a:pt x="37530" y="358985"/>
                </a:lnTo>
                <a:lnTo>
                  <a:pt x="74992" y="315004"/>
                </a:lnTo>
                <a:lnTo>
                  <a:pt x="112386" y="273895"/>
                </a:lnTo>
                <a:lnTo>
                  <a:pt x="149711" y="235660"/>
                </a:lnTo>
                <a:lnTo>
                  <a:pt x="186967" y="200298"/>
                </a:lnTo>
                <a:lnTo>
                  <a:pt x="224155" y="167809"/>
                </a:lnTo>
                <a:lnTo>
                  <a:pt x="261274" y="138193"/>
                </a:lnTo>
                <a:lnTo>
                  <a:pt x="298324" y="111450"/>
                </a:lnTo>
                <a:lnTo>
                  <a:pt x="335306" y="87580"/>
                </a:lnTo>
                <a:lnTo>
                  <a:pt x="372219" y="66583"/>
                </a:lnTo>
                <a:lnTo>
                  <a:pt x="409064" y="48460"/>
                </a:lnTo>
                <a:lnTo>
                  <a:pt x="445840" y="33209"/>
                </a:lnTo>
                <a:lnTo>
                  <a:pt x="482548" y="20832"/>
                </a:lnTo>
                <a:lnTo>
                  <a:pt x="555757" y="4696"/>
                </a:lnTo>
                <a:lnTo>
                  <a:pt x="628691" y="52"/>
                </a:lnTo>
                <a:lnTo>
                  <a:pt x="665055" y="2040"/>
                </a:lnTo>
                <a:lnTo>
                  <a:pt x="737578" y="14635"/>
                </a:lnTo>
                <a:lnTo>
                  <a:pt x="809827" y="38723"/>
                </a:lnTo>
                <a:lnTo>
                  <a:pt x="845848" y="55076"/>
                </a:lnTo>
                <a:lnTo>
                  <a:pt x="881801" y="74302"/>
                </a:lnTo>
                <a:lnTo>
                  <a:pt x="917685" y="96402"/>
                </a:lnTo>
                <a:lnTo>
                  <a:pt x="953500" y="121374"/>
                </a:lnTo>
                <a:lnTo>
                  <a:pt x="989247" y="149220"/>
                </a:lnTo>
                <a:lnTo>
                  <a:pt x="1024925" y="179939"/>
                </a:lnTo>
                <a:lnTo>
                  <a:pt x="1060535" y="213531"/>
                </a:lnTo>
                <a:lnTo>
                  <a:pt x="1096076" y="249995"/>
                </a:lnTo>
                <a:lnTo>
                  <a:pt x="1131548" y="289333"/>
                </a:lnTo>
                <a:lnTo>
                  <a:pt x="1166952" y="331544"/>
                </a:lnTo>
                <a:lnTo>
                  <a:pt x="1174633" y="3416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60220" y="6637566"/>
            <a:ext cx="122555" cy="134620"/>
          </a:xfrm>
          <a:custGeom>
            <a:avLst/>
            <a:gdLst/>
            <a:ahLst/>
            <a:cxnLst/>
            <a:rect l="l" t="t" r="r" b="b"/>
            <a:pathLst>
              <a:path w="122554" h="134620">
                <a:moveTo>
                  <a:pt x="97218" y="0"/>
                </a:moveTo>
                <a:lnTo>
                  <a:pt x="0" y="73583"/>
                </a:lnTo>
                <a:lnTo>
                  <a:pt x="122186" y="134010"/>
                </a:lnTo>
                <a:lnTo>
                  <a:pt x="97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40086" y="6200510"/>
            <a:ext cx="1174750" cy="406400"/>
          </a:xfrm>
          <a:custGeom>
            <a:avLst/>
            <a:gdLst/>
            <a:ahLst/>
            <a:cxnLst/>
            <a:rect l="l" t="t" r="r" b="b"/>
            <a:pathLst>
              <a:path w="1174750" h="406400">
                <a:moveTo>
                  <a:pt x="0" y="405839"/>
                </a:moveTo>
                <a:lnTo>
                  <a:pt x="37530" y="358985"/>
                </a:lnTo>
                <a:lnTo>
                  <a:pt x="74992" y="315004"/>
                </a:lnTo>
                <a:lnTo>
                  <a:pt x="112386" y="273895"/>
                </a:lnTo>
                <a:lnTo>
                  <a:pt x="149711" y="235660"/>
                </a:lnTo>
                <a:lnTo>
                  <a:pt x="186967" y="200298"/>
                </a:lnTo>
                <a:lnTo>
                  <a:pt x="224155" y="167809"/>
                </a:lnTo>
                <a:lnTo>
                  <a:pt x="261274" y="138193"/>
                </a:lnTo>
                <a:lnTo>
                  <a:pt x="298324" y="111450"/>
                </a:lnTo>
                <a:lnTo>
                  <a:pt x="335306" y="87580"/>
                </a:lnTo>
                <a:lnTo>
                  <a:pt x="372219" y="66583"/>
                </a:lnTo>
                <a:lnTo>
                  <a:pt x="409064" y="48460"/>
                </a:lnTo>
                <a:lnTo>
                  <a:pt x="445840" y="33209"/>
                </a:lnTo>
                <a:lnTo>
                  <a:pt x="482548" y="20832"/>
                </a:lnTo>
                <a:lnTo>
                  <a:pt x="555757" y="4696"/>
                </a:lnTo>
                <a:lnTo>
                  <a:pt x="628691" y="52"/>
                </a:lnTo>
                <a:lnTo>
                  <a:pt x="665055" y="2040"/>
                </a:lnTo>
                <a:lnTo>
                  <a:pt x="737578" y="14635"/>
                </a:lnTo>
                <a:lnTo>
                  <a:pt x="809827" y="38723"/>
                </a:lnTo>
                <a:lnTo>
                  <a:pt x="845848" y="55076"/>
                </a:lnTo>
                <a:lnTo>
                  <a:pt x="881801" y="74302"/>
                </a:lnTo>
                <a:lnTo>
                  <a:pt x="917685" y="96402"/>
                </a:lnTo>
                <a:lnTo>
                  <a:pt x="953500" y="121374"/>
                </a:lnTo>
                <a:lnTo>
                  <a:pt x="989247" y="149220"/>
                </a:lnTo>
                <a:lnTo>
                  <a:pt x="1024925" y="179939"/>
                </a:lnTo>
                <a:lnTo>
                  <a:pt x="1060535" y="213531"/>
                </a:lnTo>
                <a:lnTo>
                  <a:pt x="1096076" y="249995"/>
                </a:lnTo>
                <a:lnTo>
                  <a:pt x="1131548" y="289333"/>
                </a:lnTo>
                <a:lnTo>
                  <a:pt x="1166952" y="331544"/>
                </a:lnTo>
                <a:lnTo>
                  <a:pt x="1174633" y="3416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58448" y="6495237"/>
            <a:ext cx="122555" cy="134620"/>
          </a:xfrm>
          <a:custGeom>
            <a:avLst/>
            <a:gdLst/>
            <a:ahLst/>
            <a:cxnLst/>
            <a:rect l="l" t="t" r="r" b="b"/>
            <a:pathLst>
              <a:path w="122554" h="134620">
                <a:moveTo>
                  <a:pt x="97218" y="0"/>
                </a:moveTo>
                <a:lnTo>
                  <a:pt x="0" y="73571"/>
                </a:lnTo>
                <a:lnTo>
                  <a:pt x="122186" y="134010"/>
                </a:lnTo>
                <a:lnTo>
                  <a:pt x="97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97747" y="9091620"/>
            <a:ext cx="1174750" cy="406400"/>
          </a:xfrm>
          <a:custGeom>
            <a:avLst/>
            <a:gdLst/>
            <a:ahLst/>
            <a:cxnLst/>
            <a:rect l="l" t="t" r="r" b="b"/>
            <a:pathLst>
              <a:path w="1174750" h="406400">
                <a:moveTo>
                  <a:pt x="1174633" y="0"/>
                </a:moveTo>
                <a:lnTo>
                  <a:pt x="1137102" y="46854"/>
                </a:lnTo>
                <a:lnTo>
                  <a:pt x="1099640" y="90835"/>
                </a:lnTo>
                <a:lnTo>
                  <a:pt x="1062246" y="131944"/>
                </a:lnTo>
                <a:lnTo>
                  <a:pt x="1024921" y="170179"/>
                </a:lnTo>
                <a:lnTo>
                  <a:pt x="987665" y="205541"/>
                </a:lnTo>
                <a:lnTo>
                  <a:pt x="950477" y="238030"/>
                </a:lnTo>
                <a:lnTo>
                  <a:pt x="913358" y="267646"/>
                </a:lnTo>
                <a:lnTo>
                  <a:pt x="876307" y="294389"/>
                </a:lnTo>
                <a:lnTo>
                  <a:pt x="839325" y="318259"/>
                </a:lnTo>
                <a:lnTo>
                  <a:pt x="802412" y="339256"/>
                </a:lnTo>
                <a:lnTo>
                  <a:pt x="765568" y="357379"/>
                </a:lnTo>
                <a:lnTo>
                  <a:pt x="728792" y="372630"/>
                </a:lnTo>
                <a:lnTo>
                  <a:pt x="692084" y="385008"/>
                </a:lnTo>
                <a:lnTo>
                  <a:pt x="618875" y="401143"/>
                </a:lnTo>
                <a:lnTo>
                  <a:pt x="545941" y="405787"/>
                </a:lnTo>
                <a:lnTo>
                  <a:pt x="509576" y="403799"/>
                </a:lnTo>
                <a:lnTo>
                  <a:pt x="437053" y="391204"/>
                </a:lnTo>
                <a:lnTo>
                  <a:pt x="364805" y="367117"/>
                </a:lnTo>
                <a:lnTo>
                  <a:pt x="328784" y="350763"/>
                </a:lnTo>
                <a:lnTo>
                  <a:pt x="292831" y="331537"/>
                </a:lnTo>
                <a:lnTo>
                  <a:pt x="256947" y="309437"/>
                </a:lnTo>
                <a:lnTo>
                  <a:pt x="221132" y="284465"/>
                </a:lnTo>
                <a:lnTo>
                  <a:pt x="185385" y="256619"/>
                </a:lnTo>
                <a:lnTo>
                  <a:pt x="149707" y="225901"/>
                </a:lnTo>
                <a:lnTo>
                  <a:pt x="114097" y="192309"/>
                </a:lnTo>
                <a:lnTo>
                  <a:pt x="78556" y="155844"/>
                </a:lnTo>
                <a:lnTo>
                  <a:pt x="43084" y="116506"/>
                </a:lnTo>
                <a:lnTo>
                  <a:pt x="7680" y="74295"/>
                </a:lnTo>
                <a:lnTo>
                  <a:pt x="0" y="641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31838" y="9068675"/>
            <a:ext cx="122555" cy="134620"/>
          </a:xfrm>
          <a:custGeom>
            <a:avLst/>
            <a:gdLst/>
            <a:ahLst/>
            <a:cxnLst/>
            <a:rect l="l" t="t" r="r" b="b"/>
            <a:pathLst>
              <a:path w="122554" h="134620">
                <a:moveTo>
                  <a:pt x="0" y="0"/>
                </a:moveTo>
                <a:lnTo>
                  <a:pt x="24968" y="134005"/>
                </a:lnTo>
                <a:lnTo>
                  <a:pt x="122186" y="604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95974" y="9091620"/>
            <a:ext cx="1174750" cy="406400"/>
          </a:xfrm>
          <a:custGeom>
            <a:avLst/>
            <a:gdLst/>
            <a:ahLst/>
            <a:cxnLst/>
            <a:rect l="l" t="t" r="r" b="b"/>
            <a:pathLst>
              <a:path w="1174750" h="406400">
                <a:moveTo>
                  <a:pt x="1174633" y="0"/>
                </a:moveTo>
                <a:lnTo>
                  <a:pt x="1137102" y="46854"/>
                </a:lnTo>
                <a:lnTo>
                  <a:pt x="1099640" y="90835"/>
                </a:lnTo>
                <a:lnTo>
                  <a:pt x="1062246" y="131944"/>
                </a:lnTo>
                <a:lnTo>
                  <a:pt x="1024921" y="170179"/>
                </a:lnTo>
                <a:lnTo>
                  <a:pt x="987665" y="205541"/>
                </a:lnTo>
                <a:lnTo>
                  <a:pt x="950477" y="238030"/>
                </a:lnTo>
                <a:lnTo>
                  <a:pt x="913358" y="267646"/>
                </a:lnTo>
                <a:lnTo>
                  <a:pt x="876307" y="294389"/>
                </a:lnTo>
                <a:lnTo>
                  <a:pt x="839325" y="318259"/>
                </a:lnTo>
                <a:lnTo>
                  <a:pt x="802412" y="339256"/>
                </a:lnTo>
                <a:lnTo>
                  <a:pt x="765568" y="357379"/>
                </a:lnTo>
                <a:lnTo>
                  <a:pt x="728792" y="372630"/>
                </a:lnTo>
                <a:lnTo>
                  <a:pt x="692084" y="385008"/>
                </a:lnTo>
                <a:lnTo>
                  <a:pt x="618875" y="401143"/>
                </a:lnTo>
                <a:lnTo>
                  <a:pt x="545941" y="405787"/>
                </a:lnTo>
                <a:lnTo>
                  <a:pt x="509576" y="403799"/>
                </a:lnTo>
                <a:lnTo>
                  <a:pt x="437053" y="391204"/>
                </a:lnTo>
                <a:lnTo>
                  <a:pt x="364805" y="367117"/>
                </a:lnTo>
                <a:lnTo>
                  <a:pt x="328784" y="350763"/>
                </a:lnTo>
                <a:lnTo>
                  <a:pt x="292831" y="331537"/>
                </a:lnTo>
                <a:lnTo>
                  <a:pt x="256947" y="309437"/>
                </a:lnTo>
                <a:lnTo>
                  <a:pt x="221132" y="284465"/>
                </a:lnTo>
                <a:lnTo>
                  <a:pt x="185385" y="256619"/>
                </a:lnTo>
                <a:lnTo>
                  <a:pt x="149707" y="225901"/>
                </a:lnTo>
                <a:lnTo>
                  <a:pt x="114097" y="192309"/>
                </a:lnTo>
                <a:lnTo>
                  <a:pt x="78556" y="155844"/>
                </a:lnTo>
                <a:lnTo>
                  <a:pt x="43084" y="116506"/>
                </a:lnTo>
                <a:lnTo>
                  <a:pt x="7680" y="74295"/>
                </a:lnTo>
                <a:lnTo>
                  <a:pt x="0" y="641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30066" y="9068675"/>
            <a:ext cx="122555" cy="134620"/>
          </a:xfrm>
          <a:custGeom>
            <a:avLst/>
            <a:gdLst/>
            <a:ahLst/>
            <a:cxnLst/>
            <a:rect l="l" t="t" r="r" b="b"/>
            <a:pathLst>
              <a:path w="122554" h="134620">
                <a:moveTo>
                  <a:pt x="0" y="0"/>
                </a:moveTo>
                <a:lnTo>
                  <a:pt x="24968" y="134005"/>
                </a:lnTo>
                <a:lnTo>
                  <a:pt x="122186" y="604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55986" y="3095217"/>
            <a:ext cx="1750695" cy="989965"/>
          </a:xfrm>
          <a:custGeom>
            <a:avLst/>
            <a:gdLst/>
            <a:ahLst/>
            <a:cxnLst/>
            <a:rect l="l" t="t" r="r" b="b"/>
            <a:pathLst>
              <a:path w="1750695" h="989964">
                <a:moveTo>
                  <a:pt x="0" y="989839"/>
                </a:moveTo>
                <a:lnTo>
                  <a:pt x="1750567" y="989839"/>
                </a:lnTo>
                <a:lnTo>
                  <a:pt x="1750567" y="0"/>
                </a:lnTo>
                <a:lnTo>
                  <a:pt x="0" y="0"/>
                </a:lnTo>
                <a:lnTo>
                  <a:pt x="0" y="989839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57122" y="3095217"/>
            <a:ext cx="1750695" cy="989965"/>
          </a:xfrm>
          <a:custGeom>
            <a:avLst/>
            <a:gdLst/>
            <a:ahLst/>
            <a:cxnLst/>
            <a:rect l="l" t="t" r="r" b="b"/>
            <a:pathLst>
              <a:path w="1750695" h="989964">
                <a:moveTo>
                  <a:pt x="0" y="989839"/>
                </a:moveTo>
                <a:lnTo>
                  <a:pt x="1750568" y="989839"/>
                </a:lnTo>
                <a:lnTo>
                  <a:pt x="1750568" y="0"/>
                </a:lnTo>
                <a:lnTo>
                  <a:pt x="0" y="0"/>
                </a:lnTo>
                <a:lnTo>
                  <a:pt x="0" y="989839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55986" y="4085055"/>
            <a:ext cx="1750695" cy="989965"/>
          </a:xfrm>
          <a:custGeom>
            <a:avLst/>
            <a:gdLst/>
            <a:ahLst/>
            <a:cxnLst/>
            <a:rect l="l" t="t" r="r" b="b"/>
            <a:pathLst>
              <a:path w="1750695" h="989964">
                <a:moveTo>
                  <a:pt x="0" y="989839"/>
                </a:moveTo>
                <a:lnTo>
                  <a:pt x="1750567" y="989839"/>
                </a:lnTo>
                <a:lnTo>
                  <a:pt x="1750567" y="0"/>
                </a:lnTo>
                <a:lnTo>
                  <a:pt x="0" y="0"/>
                </a:lnTo>
                <a:lnTo>
                  <a:pt x="0" y="989839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57122" y="4085055"/>
            <a:ext cx="1750695" cy="989965"/>
          </a:xfrm>
          <a:custGeom>
            <a:avLst/>
            <a:gdLst/>
            <a:ahLst/>
            <a:cxnLst/>
            <a:rect l="l" t="t" r="r" b="b"/>
            <a:pathLst>
              <a:path w="1750695" h="989964">
                <a:moveTo>
                  <a:pt x="0" y="989839"/>
                </a:moveTo>
                <a:lnTo>
                  <a:pt x="1750568" y="989839"/>
                </a:lnTo>
                <a:lnTo>
                  <a:pt x="1750568" y="0"/>
                </a:lnTo>
                <a:lnTo>
                  <a:pt x="0" y="0"/>
                </a:lnTo>
                <a:lnTo>
                  <a:pt x="0" y="989839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46300" y="3467100"/>
            <a:ext cx="1269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[</a:t>
            </a:r>
            <a:r>
              <a:rPr sz="3600" spc="-5" dirty="0">
                <a:latin typeface="Times New Roman"/>
                <a:cs typeface="Times New Roman"/>
              </a:rPr>
              <a:t>j</a:t>
            </a:r>
            <a:r>
              <a:rPr sz="3600" dirty="0">
                <a:latin typeface="Times New Roman"/>
                <a:cs typeface="Times New Roman"/>
              </a:rPr>
              <a:t>][0]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55986" y="3467100"/>
            <a:ext cx="1750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T[j][1]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51500" y="3467100"/>
            <a:ext cx="1269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[</a:t>
            </a:r>
            <a:r>
              <a:rPr sz="3600" spc="-5" dirty="0">
                <a:latin typeface="Times New Roman"/>
                <a:cs typeface="Times New Roman"/>
              </a:rPr>
              <a:t>j</a:t>
            </a:r>
            <a:r>
              <a:rPr sz="3600" dirty="0">
                <a:latin typeface="Times New Roman"/>
                <a:cs typeface="Times New Roman"/>
              </a:rPr>
              <a:t>][2]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57122" y="3467100"/>
            <a:ext cx="1750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T[j][3]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44000" y="3467100"/>
            <a:ext cx="1269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[</a:t>
            </a:r>
            <a:r>
              <a:rPr sz="3600" spc="-5" dirty="0">
                <a:latin typeface="Times New Roman"/>
                <a:cs typeface="Times New Roman"/>
              </a:rPr>
              <a:t>j</a:t>
            </a:r>
            <a:r>
              <a:rPr sz="3600" dirty="0">
                <a:latin typeface="Times New Roman"/>
                <a:cs typeface="Times New Roman"/>
              </a:rPr>
              <a:t>][4]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896600" y="3467100"/>
            <a:ext cx="1269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[</a:t>
            </a:r>
            <a:r>
              <a:rPr sz="3600" spc="-5" dirty="0">
                <a:latin typeface="Times New Roman"/>
                <a:cs typeface="Times New Roman"/>
              </a:rPr>
              <a:t>j</a:t>
            </a:r>
            <a:r>
              <a:rPr sz="3600" dirty="0">
                <a:latin typeface="Times New Roman"/>
                <a:cs typeface="Times New Roman"/>
              </a:rPr>
              <a:t>][5]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41912" y="2449120"/>
            <a:ext cx="1174750" cy="406400"/>
          </a:xfrm>
          <a:custGeom>
            <a:avLst/>
            <a:gdLst/>
            <a:ahLst/>
            <a:cxnLst/>
            <a:rect l="l" t="t" r="r" b="b"/>
            <a:pathLst>
              <a:path w="1174750" h="406400">
                <a:moveTo>
                  <a:pt x="0" y="405839"/>
                </a:moveTo>
                <a:lnTo>
                  <a:pt x="37530" y="358985"/>
                </a:lnTo>
                <a:lnTo>
                  <a:pt x="74992" y="315004"/>
                </a:lnTo>
                <a:lnTo>
                  <a:pt x="112386" y="273895"/>
                </a:lnTo>
                <a:lnTo>
                  <a:pt x="149711" y="235660"/>
                </a:lnTo>
                <a:lnTo>
                  <a:pt x="186967" y="200298"/>
                </a:lnTo>
                <a:lnTo>
                  <a:pt x="224155" y="167809"/>
                </a:lnTo>
                <a:lnTo>
                  <a:pt x="261274" y="138193"/>
                </a:lnTo>
                <a:lnTo>
                  <a:pt x="298324" y="111450"/>
                </a:lnTo>
                <a:lnTo>
                  <a:pt x="335306" y="87580"/>
                </a:lnTo>
                <a:lnTo>
                  <a:pt x="372219" y="66583"/>
                </a:lnTo>
                <a:lnTo>
                  <a:pt x="409064" y="48460"/>
                </a:lnTo>
                <a:lnTo>
                  <a:pt x="445840" y="33209"/>
                </a:lnTo>
                <a:lnTo>
                  <a:pt x="482548" y="20832"/>
                </a:lnTo>
                <a:lnTo>
                  <a:pt x="555757" y="4696"/>
                </a:lnTo>
                <a:lnTo>
                  <a:pt x="628691" y="52"/>
                </a:lnTo>
                <a:lnTo>
                  <a:pt x="665055" y="2040"/>
                </a:lnTo>
                <a:lnTo>
                  <a:pt x="737578" y="14635"/>
                </a:lnTo>
                <a:lnTo>
                  <a:pt x="809827" y="38723"/>
                </a:lnTo>
                <a:lnTo>
                  <a:pt x="845848" y="55076"/>
                </a:lnTo>
                <a:lnTo>
                  <a:pt x="881801" y="74302"/>
                </a:lnTo>
                <a:lnTo>
                  <a:pt x="917685" y="96402"/>
                </a:lnTo>
                <a:lnTo>
                  <a:pt x="953500" y="121374"/>
                </a:lnTo>
                <a:lnTo>
                  <a:pt x="989247" y="149220"/>
                </a:lnTo>
                <a:lnTo>
                  <a:pt x="1024925" y="179939"/>
                </a:lnTo>
                <a:lnTo>
                  <a:pt x="1060535" y="213531"/>
                </a:lnTo>
                <a:lnTo>
                  <a:pt x="1096076" y="249995"/>
                </a:lnTo>
                <a:lnTo>
                  <a:pt x="1131548" y="289333"/>
                </a:lnTo>
                <a:lnTo>
                  <a:pt x="1166952" y="331544"/>
                </a:lnTo>
                <a:lnTo>
                  <a:pt x="1174633" y="3416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60274" y="2743847"/>
            <a:ext cx="122555" cy="134620"/>
          </a:xfrm>
          <a:custGeom>
            <a:avLst/>
            <a:gdLst/>
            <a:ahLst/>
            <a:cxnLst/>
            <a:rect l="l" t="t" r="r" b="b"/>
            <a:pathLst>
              <a:path w="122554" h="134619">
                <a:moveTo>
                  <a:pt x="97218" y="0"/>
                </a:moveTo>
                <a:lnTo>
                  <a:pt x="0" y="73571"/>
                </a:lnTo>
                <a:lnTo>
                  <a:pt x="122186" y="133997"/>
                </a:lnTo>
                <a:lnTo>
                  <a:pt x="97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78523" y="2449120"/>
            <a:ext cx="1174750" cy="406400"/>
          </a:xfrm>
          <a:custGeom>
            <a:avLst/>
            <a:gdLst/>
            <a:ahLst/>
            <a:cxnLst/>
            <a:rect l="l" t="t" r="r" b="b"/>
            <a:pathLst>
              <a:path w="1174750" h="406400">
                <a:moveTo>
                  <a:pt x="0" y="405839"/>
                </a:moveTo>
                <a:lnTo>
                  <a:pt x="37530" y="358985"/>
                </a:lnTo>
                <a:lnTo>
                  <a:pt x="74992" y="315004"/>
                </a:lnTo>
                <a:lnTo>
                  <a:pt x="112386" y="273895"/>
                </a:lnTo>
                <a:lnTo>
                  <a:pt x="149711" y="235660"/>
                </a:lnTo>
                <a:lnTo>
                  <a:pt x="186967" y="200298"/>
                </a:lnTo>
                <a:lnTo>
                  <a:pt x="224155" y="167809"/>
                </a:lnTo>
                <a:lnTo>
                  <a:pt x="261274" y="138193"/>
                </a:lnTo>
                <a:lnTo>
                  <a:pt x="298324" y="111450"/>
                </a:lnTo>
                <a:lnTo>
                  <a:pt x="335306" y="87580"/>
                </a:lnTo>
                <a:lnTo>
                  <a:pt x="372219" y="66583"/>
                </a:lnTo>
                <a:lnTo>
                  <a:pt x="409064" y="48460"/>
                </a:lnTo>
                <a:lnTo>
                  <a:pt x="445840" y="33209"/>
                </a:lnTo>
                <a:lnTo>
                  <a:pt x="482548" y="20832"/>
                </a:lnTo>
                <a:lnTo>
                  <a:pt x="555757" y="4696"/>
                </a:lnTo>
                <a:lnTo>
                  <a:pt x="628691" y="52"/>
                </a:lnTo>
                <a:lnTo>
                  <a:pt x="665055" y="2040"/>
                </a:lnTo>
                <a:lnTo>
                  <a:pt x="737578" y="14635"/>
                </a:lnTo>
                <a:lnTo>
                  <a:pt x="809827" y="38723"/>
                </a:lnTo>
                <a:lnTo>
                  <a:pt x="845848" y="55076"/>
                </a:lnTo>
                <a:lnTo>
                  <a:pt x="881801" y="74302"/>
                </a:lnTo>
                <a:lnTo>
                  <a:pt x="917685" y="96402"/>
                </a:lnTo>
                <a:lnTo>
                  <a:pt x="953500" y="121374"/>
                </a:lnTo>
                <a:lnTo>
                  <a:pt x="989247" y="149220"/>
                </a:lnTo>
                <a:lnTo>
                  <a:pt x="1024925" y="179939"/>
                </a:lnTo>
                <a:lnTo>
                  <a:pt x="1060535" y="213531"/>
                </a:lnTo>
                <a:lnTo>
                  <a:pt x="1096076" y="249995"/>
                </a:lnTo>
                <a:lnTo>
                  <a:pt x="1131548" y="289333"/>
                </a:lnTo>
                <a:lnTo>
                  <a:pt x="1166952" y="331544"/>
                </a:lnTo>
                <a:lnTo>
                  <a:pt x="1174633" y="3416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96885" y="2743847"/>
            <a:ext cx="122555" cy="134620"/>
          </a:xfrm>
          <a:custGeom>
            <a:avLst/>
            <a:gdLst/>
            <a:ahLst/>
            <a:cxnLst/>
            <a:rect l="l" t="t" r="r" b="b"/>
            <a:pathLst>
              <a:path w="122554" h="134619">
                <a:moveTo>
                  <a:pt x="97218" y="0"/>
                </a:moveTo>
                <a:lnTo>
                  <a:pt x="0" y="73571"/>
                </a:lnTo>
                <a:lnTo>
                  <a:pt x="122186" y="133997"/>
                </a:lnTo>
                <a:lnTo>
                  <a:pt x="97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59977" y="2449120"/>
            <a:ext cx="1174750" cy="406400"/>
          </a:xfrm>
          <a:custGeom>
            <a:avLst/>
            <a:gdLst/>
            <a:ahLst/>
            <a:cxnLst/>
            <a:rect l="l" t="t" r="r" b="b"/>
            <a:pathLst>
              <a:path w="1174750" h="406400">
                <a:moveTo>
                  <a:pt x="0" y="405839"/>
                </a:moveTo>
                <a:lnTo>
                  <a:pt x="37530" y="358985"/>
                </a:lnTo>
                <a:lnTo>
                  <a:pt x="74992" y="315004"/>
                </a:lnTo>
                <a:lnTo>
                  <a:pt x="112386" y="273895"/>
                </a:lnTo>
                <a:lnTo>
                  <a:pt x="149711" y="235660"/>
                </a:lnTo>
                <a:lnTo>
                  <a:pt x="186967" y="200298"/>
                </a:lnTo>
                <a:lnTo>
                  <a:pt x="224155" y="167809"/>
                </a:lnTo>
                <a:lnTo>
                  <a:pt x="261274" y="138193"/>
                </a:lnTo>
                <a:lnTo>
                  <a:pt x="298324" y="111450"/>
                </a:lnTo>
                <a:lnTo>
                  <a:pt x="335306" y="87580"/>
                </a:lnTo>
                <a:lnTo>
                  <a:pt x="372219" y="66583"/>
                </a:lnTo>
                <a:lnTo>
                  <a:pt x="409064" y="48460"/>
                </a:lnTo>
                <a:lnTo>
                  <a:pt x="445840" y="33209"/>
                </a:lnTo>
                <a:lnTo>
                  <a:pt x="482548" y="20832"/>
                </a:lnTo>
                <a:lnTo>
                  <a:pt x="555757" y="4696"/>
                </a:lnTo>
                <a:lnTo>
                  <a:pt x="628691" y="52"/>
                </a:lnTo>
                <a:lnTo>
                  <a:pt x="665055" y="2040"/>
                </a:lnTo>
                <a:lnTo>
                  <a:pt x="737578" y="14635"/>
                </a:lnTo>
                <a:lnTo>
                  <a:pt x="809827" y="38723"/>
                </a:lnTo>
                <a:lnTo>
                  <a:pt x="845848" y="55076"/>
                </a:lnTo>
                <a:lnTo>
                  <a:pt x="881801" y="74302"/>
                </a:lnTo>
                <a:lnTo>
                  <a:pt x="917685" y="96402"/>
                </a:lnTo>
                <a:lnTo>
                  <a:pt x="953500" y="121374"/>
                </a:lnTo>
                <a:lnTo>
                  <a:pt x="989247" y="149220"/>
                </a:lnTo>
                <a:lnTo>
                  <a:pt x="1024925" y="179939"/>
                </a:lnTo>
                <a:lnTo>
                  <a:pt x="1060535" y="213531"/>
                </a:lnTo>
                <a:lnTo>
                  <a:pt x="1096076" y="249995"/>
                </a:lnTo>
                <a:lnTo>
                  <a:pt x="1131548" y="289333"/>
                </a:lnTo>
                <a:lnTo>
                  <a:pt x="1166952" y="331544"/>
                </a:lnTo>
                <a:lnTo>
                  <a:pt x="1174633" y="3416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78339" y="2743847"/>
            <a:ext cx="122555" cy="134620"/>
          </a:xfrm>
          <a:custGeom>
            <a:avLst/>
            <a:gdLst/>
            <a:ahLst/>
            <a:cxnLst/>
            <a:rect l="l" t="t" r="r" b="b"/>
            <a:pathLst>
              <a:path w="122554" h="134619">
                <a:moveTo>
                  <a:pt x="97218" y="0"/>
                </a:moveTo>
                <a:lnTo>
                  <a:pt x="0" y="73571"/>
                </a:lnTo>
                <a:lnTo>
                  <a:pt x="122186" y="133997"/>
                </a:lnTo>
                <a:lnTo>
                  <a:pt x="97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341444" y="2449120"/>
            <a:ext cx="1174750" cy="406400"/>
          </a:xfrm>
          <a:custGeom>
            <a:avLst/>
            <a:gdLst/>
            <a:ahLst/>
            <a:cxnLst/>
            <a:rect l="l" t="t" r="r" b="b"/>
            <a:pathLst>
              <a:path w="1174750" h="406400">
                <a:moveTo>
                  <a:pt x="0" y="405839"/>
                </a:moveTo>
                <a:lnTo>
                  <a:pt x="37530" y="358985"/>
                </a:lnTo>
                <a:lnTo>
                  <a:pt x="74992" y="315004"/>
                </a:lnTo>
                <a:lnTo>
                  <a:pt x="112386" y="273895"/>
                </a:lnTo>
                <a:lnTo>
                  <a:pt x="149711" y="235660"/>
                </a:lnTo>
                <a:lnTo>
                  <a:pt x="186967" y="200298"/>
                </a:lnTo>
                <a:lnTo>
                  <a:pt x="224155" y="167809"/>
                </a:lnTo>
                <a:lnTo>
                  <a:pt x="261274" y="138193"/>
                </a:lnTo>
                <a:lnTo>
                  <a:pt x="298324" y="111450"/>
                </a:lnTo>
                <a:lnTo>
                  <a:pt x="335306" y="87580"/>
                </a:lnTo>
                <a:lnTo>
                  <a:pt x="372219" y="66583"/>
                </a:lnTo>
                <a:lnTo>
                  <a:pt x="409064" y="48460"/>
                </a:lnTo>
                <a:lnTo>
                  <a:pt x="445840" y="33209"/>
                </a:lnTo>
                <a:lnTo>
                  <a:pt x="482548" y="20832"/>
                </a:lnTo>
                <a:lnTo>
                  <a:pt x="555757" y="4696"/>
                </a:lnTo>
                <a:lnTo>
                  <a:pt x="628691" y="52"/>
                </a:lnTo>
                <a:lnTo>
                  <a:pt x="665055" y="2040"/>
                </a:lnTo>
                <a:lnTo>
                  <a:pt x="737578" y="14635"/>
                </a:lnTo>
                <a:lnTo>
                  <a:pt x="809827" y="38723"/>
                </a:lnTo>
                <a:lnTo>
                  <a:pt x="845848" y="55076"/>
                </a:lnTo>
                <a:lnTo>
                  <a:pt x="881801" y="74302"/>
                </a:lnTo>
                <a:lnTo>
                  <a:pt x="917685" y="96402"/>
                </a:lnTo>
                <a:lnTo>
                  <a:pt x="953500" y="121374"/>
                </a:lnTo>
                <a:lnTo>
                  <a:pt x="989247" y="149220"/>
                </a:lnTo>
                <a:lnTo>
                  <a:pt x="1024925" y="179939"/>
                </a:lnTo>
                <a:lnTo>
                  <a:pt x="1060535" y="213531"/>
                </a:lnTo>
                <a:lnTo>
                  <a:pt x="1096076" y="249995"/>
                </a:lnTo>
                <a:lnTo>
                  <a:pt x="1131548" y="289333"/>
                </a:lnTo>
                <a:lnTo>
                  <a:pt x="1166952" y="331544"/>
                </a:lnTo>
                <a:lnTo>
                  <a:pt x="1174633" y="3416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59794" y="2743847"/>
            <a:ext cx="122555" cy="134620"/>
          </a:xfrm>
          <a:custGeom>
            <a:avLst/>
            <a:gdLst/>
            <a:ahLst/>
            <a:cxnLst/>
            <a:rect l="l" t="t" r="r" b="b"/>
            <a:pathLst>
              <a:path w="122554" h="134619">
                <a:moveTo>
                  <a:pt x="97218" y="0"/>
                </a:moveTo>
                <a:lnTo>
                  <a:pt x="0" y="73571"/>
                </a:lnTo>
                <a:lnTo>
                  <a:pt x="122186" y="133997"/>
                </a:lnTo>
                <a:lnTo>
                  <a:pt x="97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79381" y="4411167"/>
            <a:ext cx="8648065" cy="1324610"/>
          </a:xfrm>
          <a:custGeom>
            <a:avLst/>
            <a:gdLst/>
            <a:ahLst/>
            <a:cxnLst/>
            <a:rect l="l" t="t" r="r" b="b"/>
            <a:pathLst>
              <a:path w="8648065" h="1324610">
                <a:moveTo>
                  <a:pt x="8647963" y="0"/>
                </a:moveTo>
                <a:lnTo>
                  <a:pt x="8607912" y="26643"/>
                </a:lnTo>
                <a:lnTo>
                  <a:pt x="8567793" y="53017"/>
                </a:lnTo>
                <a:lnTo>
                  <a:pt x="8527604" y="79119"/>
                </a:lnTo>
                <a:lnTo>
                  <a:pt x="8487346" y="104950"/>
                </a:lnTo>
                <a:lnTo>
                  <a:pt x="8447019" y="130511"/>
                </a:lnTo>
                <a:lnTo>
                  <a:pt x="8406624" y="155801"/>
                </a:lnTo>
                <a:lnTo>
                  <a:pt x="8366159" y="180820"/>
                </a:lnTo>
                <a:lnTo>
                  <a:pt x="8325625" y="205568"/>
                </a:lnTo>
                <a:lnTo>
                  <a:pt x="8285023" y="230046"/>
                </a:lnTo>
                <a:lnTo>
                  <a:pt x="8244351" y="254252"/>
                </a:lnTo>
                <a:lnTo>
                  <a:pt x="8203611" y="278188"/>
                </a:lnTo>
                <a:lnTo>
                  <a:pt x="8162801" y="301853"/>
                </a:lnTo>
                <a:lnTo>
                  <a:pt x="8121922" y="325247"/>
                </a:lnTo>
                <a:lnTo>
                  <a:pt x="8080975" y="348370"/>
                </a:lnTo>
                <a:lnTo>
                  <a:pt x="8039958" y="371223"/>
                </a:lnTo>
                <a:lnTo>
                  <a:pt x="7998873" y="393805"/>
                </a:lnTo>
                <a:lnTo>
                  <a:pt x="7957718" y="416115"/>
                </a:lnTo>
                <a:lnTo>
                  <a:pt x="7916495" y="438155"/>
                </a:lnTo>
                <a:lnTo>
                  <a:pt x="7875202" y="459925"/>
                </a:lnTo>
                <a:lnTo>
                  <a:pt x="7833841" y="481423"/>
                </a:lnTo>
                <a:lnTo>
                  <a:pt x="7792410" y="502651"/>
                </a:lnTo>
                <a:lnTo>
                  <a:pt x="7750911" y="523607"/>
                </a:lnTo>
                <a:lnTo>
                  <a:pt x="7709342" y="544293"/>
                </a:lnTo>
                <a:lnTo>
                  <a:pt x="7667705" y="564708"/>
                </a:lnTo>
                <a:lnTo>
                  <a:pt x="7625998" y="584853"/>
                </a:lnTo>
                <a:lnTo>
                  <a:pt x="7584223" y="604726"/>
                </a:lnTo>
                <a:lnTo>
                  <a:pt x="7542378" y="624329"/>
                </a:lnTo>
                <a:lnTo>
                  <a:pt x="7500465" y="643660"/>
                </a:lnTo>
                <a:lnTo>
                  <a:pt x="7458483" y="662721"/>
                </a:lnTo>
                <a:lnTo>
                  <a:pt x="7416431" y="681512"/>
                </a:lnTo>
                <a:lnTo>
                  <a:pt x="7374311" y="700031"/>
                </a:lnTo>
                <a:lnTo>
                  <a:pt x="7332122" y="718279"/>
                </a:lnTo>
                <a:lnTo>
                  <a:pt x="7289863" y="736257"/>
                </a:lnTo>
                <a:lnTo>
                  <a:pt x="7247536" y="753964"/>
                </a:lnTo>
                <a:lnTo>
                  <a:pt x="7205140" y="771400"/>
                </a:lnTo>
                <a:lnTo>
                  <a:pt x="7162674" y="788565"/>
                </a:lnTo>
                <a:lnTo>
                  <a:pt x="7120140" y="805460"/>
                </a:lnTo>
                <a:lnTo>
                  <a:pt x="7077537" y="822083"/>
                </a:lnTo>
                <a:lnTo>
                  <a:pt x="7034865" y="838436"/>
                </a:lnTo>
                <a:lnTo>
                  <a:pt x="6992123" y="854518"/>
                </a:lnTo>
                <a:lnTo>
                  <a:pt x="6949313" y="870329"/>
                </a:lnTo>
                <a:lnTo>
                  <a:pt x="6906434" y="885869"/>
                </a:lnTo>
                <a:lnTo>
                  <a:pt x="6863486" y="901139"/>
                </a:lnTo>
                <a:lnTo>
                  <a:pt x="6820469" y="916138"/>
                </a:lnTo>
                <a:lnTo>
                  <a:pt x="6777382" y="930865"/>
                </a:lnTo>
                <a:lnTo>
                  <a:pt x="6734227" y="945322"/>
                </a:lnTo>
                <a:lnTo>
                  <a:pt x="6691003" y="959509"/>
                </a:lnTo>
                <a:lnTo>
                  <a:pt x="6647710" y="973424"/>
                </a:lnTo>
                <a:lnTo>
                  <a:pt x="6604348" y="987069"/>
                </a:lnTo>
                <a:lnTo>
                  <a:pt x="6560917" y="1000442"/>
                </a:lnTo>
                <a:lnTo>
                  <a:pt x="6517417" y="1013545"/>
                </a:lnTo>
                <a:lnTo>
                  <a:pt x="6473848" y="1026377"/>
                </a:lnTo>
                <a:lnTo>
                  <a:pt x="6430210" y="1038939"/>
                </a:lnTo>
                <a:lnTo>
                  <a:pt x="6386503" y="1051229"/>
                </a:lnTo>
                <a:lnTo>
                  <a:pt x="6342727" y="1063249"/>
                </a:lnTo>
                <a:lnTo>
                  <a:pt x="6298882" y="1074998"/>
                </a:lnTo>
                <a:lnTo>
                  <a:pt x="6254968" y="1086476"/>
                </a:lnTo>
                <a:lnTo>
                  <a:pt x="6210985" y="1097683"/>
                </a:lnTo>
                <a:lnTo>
                  <a:pt x="6166933" y="1108619"/>
                </a:lnTo>
                <a:lnTo>
                  <a:pt x="6122812" y="1119285"/>
                </a:lnTo>
                <a:lnTo>
                  <a:pt x="6078622" y="1129679"/>
                </a:lnTo>
                <a:lnTo>
                  <a:pt x="6034363" y="1139803"/>
                </a:lnTo>
                <a:lnTo>
                  <a:pt x="5990035" y="1149656"/>
                </a:lnTo>
                <a:lnTo>
                  <a:pt x="5945638" y="1159238"/>
                </a:lnTo>
                <a:lnTo>
                  <a:pt x="5901172" y="1168550"/>
                </a:lnTo>
                <a:lnTo>
                  <a:pt x="5856638" y="1177591"/>
                </a:lnTo>
                <a:lnTo>
                  <a:pt x="5812034" y="1186360"/>
                </a:lnTo>
                <a:lnTo>
                  <a:pt x="5767361" y="1194859"/>
                </a:lnTo>
                <a:lnTo>
                  <a:pt x="5722619" y="1203087"/>
                </a:lnTo>
                <a:lnTo>
                  <a:pt x="5677808" y="1211045"/>
                </a:lnTo>
                <a:lnTo>
                  <a:pt x="5632928" y="1218731"/>
                </a:lnTo>
                <a:lnTo>
                  <a:pt x="5587980" y="1226147"/>
                </a:lnTo>
                <a:lnTo>
                  <a:pt x="5542962" y="1233292"/>
                </a:lnTo>
                <a:lnTo>
                  <a:pt x="5497875" y="1240166"/>
                </a:lnTo>
                <a:lnTo>
                  <a:pt x="5452720" y="1246769"/>
                </a:lnTo>
                <a:lnTo>
                  <a:pt x="5407495" y="1253101"/>
                </a:lnTo>
                <a:lnTo>
                  <a:pt x="5362201" y="1259163"/>
                </a:lnTo>
                <a:lnTo>
                  <a:pt x="5316838" y="1264954"/>
                </a:lnTo>
                <a:lnTo>
                  <a:pt x="5271407" y="1270474"/>
                </a:lnTo>
                <a:lnTo>
                  <a:pt x="5225906" y="1275723"/>
                </a:lnTo>
                <a:lnTo>
                  <a:pt x="5180336" y="1280701"/>
                </a:lnTo>
                <a:lnTo>
                  <a:pt x="5134698" y="1285408"/>
                </a:lnTo>
                <a:lnTo>
                  <a:pt x="5088990" y="1289845"/>
                </a:lnTo>
                <a:lnTo>
                  <a:pt x="5043214" y="1294011"/>
                </a:lnTo>
                <a:lnTo>
                  <a:pt x="4997368" y="1297906"/>
                </a:lnTo>
                <a:lnTo>
                  <a:pt x="4951454" y="1301530"/>
                </a:lnTo>
                <a:lnTo>
                  <a:pt x="4905470" y="1304883"/>
                </a:lnTo>
                <a:lnTo>
                  <a:pt x="4859417" y="1307966"/>
                </a:lnTo>
                <a:lnTo>
                  <a:pt x="4813296" y="1310778"/>
                </a:lnTo>
                <a:lnTo>
                  <a:pt x="4767105" y="1313319"/>
                </a:lnTo>
                <a:lnTo>
                  <a:pt x="4720846" y="1315589"/>
                </a:lnTo>
                <a:lnTo>
                  <a:pt x="4674517" y="1317588"/>
                </a:lnTo>
                <a:lnTo>
                  <a:pt x="4628120" y="1319316"/>
                </a:lnTo>
                <a:lnTo>
                  <a:pt x="4581654" y="1320774"/>
                </a:lnTo>
                <a:lnTo>
                  <a:pt x="4535118" y="1321961"/>
                </a:lnTo>
                <a:lnTo>
                  <a:pt x="4488514" y="1322877"/>
                </a:lnTo>
                <a:lnTo>
                  <a:pt x="4441840" y="1323522"/>
                </a:lnTo>
                <a:lnTo>
                  <a:pt x="4395098" y="1323896"/>
                </a:lnTo>
                <a:lnTo>
                  <a:pt x="4348287" y="1324000"/>
                </a:lnTo>
                <a:lnTo>
                  <a:pt x="4301406" y="1323832"/>
                </a:lnTo>
                <a:lnTo>
                  <a:pt x="4254457" y="1323394"/>
                </a:lnTo>
                <a:lnTo>
                  <a:pt x="4207439" y="1322685"/>
                </a:lnTo>
                <a:lnTo>
                  <a:pt x="4160351" y="1321705"/>
                </a:lnTo>
                <a:lnTo>
                  <a:pt x="4113195" y="1320455"/>
                </a:lnTo>
                <a:lnTo>
                  <a:pt x="4065970" y="1318933"/>
                </a:lnTo>
                <a:lnTo>
                  <a:pt x="4018675" y="1317141"/>
                </a:lnTo>
                <a:lnTo>
                  <a:pt x="3971312" y="1315078"/>
                </a:lnTo>
                <a:lnTo>
                  <a:pt x="3923880" y="1312744"/>
                </a:lnTo>
                <a:lnTo>
                  <a:pt x="3876379" y="1310139"/>
                </a:lnTo>
                <a:lnTo>
                  <a:pt x="3828808" y="1307264"/>
                </a:lnTo>
                <a:lnTo>
                  <a:pt x="3781169" y="1304118"/>
                </a:lnTo>
                <a:lnTo>
                  <a:pt x="3733461" y="1300700"/>
                </a:lnTo>
                <a:lnTo>
                  <a:pt x="3685684" y="1297012"/>
                </a:lnTo>
                <a:lnTo>
                  <a:pt x="3637838" y="1293054"/>
                </a:lnTo>
                <a:lnTo>
                  <a:pt x="3589923" y="1288824"/>
                </a:lnTo>
                <a:lnTo>
                  <a:pt x="3541939" y="1284323"/>
                </a:lnTo>
                <a:lnTo>
                  <a:pt x="3493885" y="1279552"/>
                </a:lnTo>
                <a:lnTo>
                  <a:pt x="3445763" y="1274510"/>
                </a:lnTo>
                <a:lnTo>
                  <a:pt x="3397572" y="1269197"/>
                </a:lnTo>
                <a:lnTo>
                  <a:pt x="3349312" y="1263613"/>
                </a:lnTo>
                <a:lnTo>
                  <a:pt x="3300983" y="1257759"/>
                </a:lnTo>
                <a:lnTo>
                  <a:pt x="3252585" y="1251633"/>
                </a:lnTo>
                <a:lnTo>
                  <a:pt x="3204118" y="1245237"/>
                </a:lnTo>
                <a:lnTo>
                  <a:pt x="3155582" y="1238570"/>
                </a:lnTo>
                <a:lnTo>
                  <a:pt x="3106977" y="1231632"/>
                </a:lnTo>
                <a:lnTo>
                  <a:pt x="3058303" y="1224424"/>
                </a:lnTo>
                <a:lnTo>
                  <a:pt x="3009560" y="1216944"/>
                </a:lnTo>
                <a:lnTo>
                  <a:pt x="2960748" y="1209194"/>
                </a:lnTo>
                <a:lnTo>
                  <a:pt x="2911868" y="1201173"/>
                </a:lnTo>
                <a:lnTo>
                  <a:pt x="2862918" y="1192881"/>
                </a:lnTo>
                <a:lnTo>
                  <a:pt x="2813899" y="1184318"/>
                </a:lnTo>
                <a:lnTo>
                  <a:pt x="2764811" y="1175484"/>
                </a:lnTo>
                <a:lnTo>
                  <a:pt x="2715654" y="1166380"/>
                </a:lnTo>
                <a:lnTo>
                  <a:pt x="2666428" y="1157005"/>
                </a:lnTo>
                <a:lnTo>
                  <a:pt x="2617133" y="1147358"/>
                </a:lnTo>
                <a:lnTo>
                  <a:pt x="2567770" y="1137442"/>
                </a:lnTo>
                <a:lnTo>
                  <a:pt x="2518337" y="1127254"/>
                </a:lnTo>
                <a:lnTo>
                  <a:pt x="2468835" y="1116795"/>
                </a:lnTo>
                <a:lnTo>
                  <a:pt x="2419264" y="1106066"/>
                </a:lnTo>
                <a:lnTo>
                  <a:pt x="2369624" y="1095066"/>
                </a:lnTo>
                <a:lnTo>
                  <a:pt x="2319916" y="1083795"/>
                </a:lnTo>
                <a:lnTo>
                  <a:pt x="2270138" y="1072253"/>
                </a:lnTo>
                <a:lnTo>
                  <a:pt x="2220291" y="1060440"/>
                </a:lnTo>
                <a:lnTo>
                  <a:pt x="2170376" y="1048357"/>
                </a:lnTo>
                <a:lnTo>
                  <a:pt x="2120391" y="1036003"/>
                </a:lnTo>
                <a:lnTo>
                  <a:pt x="2070337" y="1023377"/>
                </a:lnTo>
                <a:lnTo>
                  <a:pt x="2020215" y="1010482"/>
                </a:lnTo>
                <a:lnTo>
                  <a:pt x="1970023" y="997315"/>
                </a:lnTo>
                <a:lnTo>
                  <a:pt x="1919762" y="983877"/>
                </a:lnTo>
                <a:lnTo>
                  <a:pt x="1869433" y="970169"/>
                </a:lnTo>
                <a:lnTo>
                  <a:pt x="1819034" y="956190"/>
                </a:lnTo>
                <a:lnTo>
                  <a:pt x="1768567" y="941940"/>
                </a:lnTo>
                <a:lnTo>
                  <a:pt x="1718030" y="927419"/>
                </a:lnTo>
                <a:lnTo>
                  <a:pt x="1667425" y="912627"/>
                </a:lnTo>
                <a:lnTo>
                  <a:pt x="1616750" y="897565"/>
                </a:lnTo>
                <a:lnTo>
                  <a:pt x="1566007" y="882231"/>
                </a:lnTo>
                <a:lnTo>
                  <a:pt x="1515194" y="866627"/>
                </a:lnTo>
                <a:lnTo>
                  <a:pt x="1464313" y="850752"/>
                </a:lnTo>
                <a:lnTo>
                  <a:pt x="1413362" y="834606"/>
                </a:lnTo>
                <a:lnTo>
                  <a:pt x="1362343" y="818190"/>
                </a:lnTo>
                <a:lnTo>
                  <a:pt x="1311255" y="801502"/>
                </a:lnTo>
                <a:lnTo>
                  <a:pt x="1260097" y="784544"/>
                </a:lnTo>
                <a:lnTo>
                  <a:pt x="1208871" y="767315"/>
                </a:lnTo>
                <a:lnTo>
                  <a:pt x="1157575" y="749815"/>
                </a:lnTo>
                <a:lnTo>
                  <a:pt x="1106211" y="732044"/>
                </a:lnTo>
                <a:lnTo>
                  <a:pt x="1054778" y="714003"/>
                </a:lnTo>
                <a:lnTo>
                  <a:pt x="1003275" y="695690"/>
                </a:lnTo>
                <a:lnTo>
                  <a:pt x="951704" y="677107"/>
                </a:lnTo>
                <a:lnTo>
                  <a:pt x="900064" y="658253"/>
                </a:lnTo>
                <a:lnTo>
                  <a:pt x="848355" y="639128"/>
                </a:lnTo>
                <a:lnTo>
                  <a:pt x="796576" y="619733"/>
                </a:lnTo>
                <a:lnTo>
                  <a:pt x="744729" y="600066"/>
                </a:lnTo>
                <a:lnTo>
                  <a:pt x="692813" y="580129"/>
                </a:lnTo>
                <a:lnTo>
                  <a:pt x="640828" y="559921"/>
                </a:lnTo>
                <a:lnTo>
                  <a:pt x="588773" y="539442"/>
                </a:lnTo>
                <a:lnTo>
                  <a:pt x="536650" y="518692"/>
                </a:lnTo>
                <a:lnTo>
                  <a:pt x="484458" y="497672"/>
                </a:lnTo>
                <a:lnTo>
                  <a:pt x="432197" y="476380"/>
                </a:lnTo>
                <a:lnTo>
                  <a:pt x="379867" y="454818"/>
                </a:lnTo>
                <a:lnTo>
                  <a:pt x="327468" y="432985"/>
                </a:lnTo>
                <a:lnTo>
                  <a:pt x="275000" y="410881"/>
                </a:lnTo>
                <a:lnTo>
                  <a:pt x="222463" y="388506"/>
                </a:lnTo>
                <a:lnTo>
                  <a:pt x="169857" y="365861"/>
                </a:lnTo>
                <a:lnTo>
                  <a:pt x="117181" y="342945"/>
                </a:lnTo>
                <a:lnTo>
                  <a:pt x="64437" y="319757"/>
                </a:lnTo>
                <a:lnTo>
                  <a:pt x="11624" y="296299"/>
                </a:lnTo>
                <a:lnTo>
                  <a:pt x="0" y="2910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79826" y="4651883"/>
            <a:ext cx="136525" cy="111125"/>
          </a:xfrm>
          <a:custGeom>
            <a:avLst/>
            <a:gdLst/>
            <a:ahLst/>
            <a:cxnLst/>
            <a:rect l="l" t="t" r="r" b="b"/>
            <a:pathLst>
              <a:path w="136525" h="111125">
                <a:moveTo>
                  <a:pt x="136207" y="0"/>
                </a:moveTo>
                <a:lnTo>
                  <a:pt x="0" y="5422"/>
                </a:lnTo>
                <a:lnTo>
                  <a:pt x="86067" y="111125"/>
                </a:lnTo>
                <a:lnTo>
                  <a:pt x="136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05302" y="2449120"/>
            <a:ext cx="1174750" cy="406400"/>
          </a:xfrm>
          <a:custGeom>
            <a:avLst/>
            <a:gdLst/>
            <a:ahLst/>
            <a:cxnLst/>
            <a:rect l="l" t="t" r="r" b="b"/>
            <a:pathLst>
              <a:path w="1174750" h="406400">
                <a:moveTo>
                  <a:pt x="0" y="405839"/>
                </a:moveTo>
                <a:lnTo>
                  <a:pt x="37530" y="358985"/>
                </a:lnTo>
                <a:lnTo>
                  <a:pt x="74992" y="315004"/>
                </a:lnTo>
                <a:lnTo>
                  <a:pt x="112386" y="273895"/>
                </a:lnTo>
                <a:lnTo>
                  <a:pt x="149711" y="235660"/>
                </a:lnTo>
                <a:lnTo>
                  <a:pt x="186967" y="200298"/>
                </a:lnTo>
                <a:lnTo>
                  <a:pt x="224155" y="167809"/>
                </a:lnTo>
                <a:lnTo>
                  <a:pt x="261274" y="138193"/>
                </a:lnTo>
                <a:lnTo>
                  <a:pt x="298324" y="111450"/>
                </a:lnTo>
                <a:lnTo>
                  <a:pt x="335306" y="87580"/>
                </a:lnTo>
                <a:lnTo>
                  <a:pt x="372219" y="66583"/>
                </a:lnTo>
                <a:lnTo>
                  <a:pt x="409064" y="48460"/>
                </a:lnTo>
                <a:lnTo>
                  <a:pt x="445840" y="33209"/>
                </a:lnTo>
                <a:lnTo>
                  <a:pt x="482548" y="20832"/>
                </a:lnTo>
                <a:lnTo>
                  <a:pt x="555757" y="4696"/>
                </a:lnTo>
                <a:lnTo>
                  <a:pt x="628691" y="52"/>
                </a:lnTo>
                <a:lnTo>
                  <a:pt x="665055" y="2040"/>
                </a:lnTo>
                <a:lnTo>
                  <a:pt x="737578" y="14635"/>
                </a:lnTo>
                <a:lnTo>
                  <a:pt x="809827" y="38723"/>
                </a:lnTo>
                <a:lnTo>
                  <a:pt x="845848" y="55076"/>
                </a:lnTo>
                <a:lnTo>
                  <a:pt x="881801" y="74302"/>
                </a:lnTo>
                <a:lnTo>
                  <a:pt x="917685" y="96402"/>
                </a:lnTo>
                <a:lnTo>
                  <a:pt x="953500" y="121374"/>
                </a:lnTo>
                <a:lnTo>
                  <a:pt x="989247" y="149220"/>
                </a:lnTo>
                <a:lnTo>
                  <a:pt x="1024925" y="179939"/>
                </a:lnTo>
                <a:lnTo>
                  <a:pt x="1060535" y="213531"/>
                </a:lnTo>
                <a:lnTo>
                  <a:pt x="1096076" y="249995"/>
                </a:lnTo>
                <a:lnTo>
                  <a:pt x="1131548" y="289333"/>
                </a:lnTo>
                <a:lnTo>
                  <a:pt x="1166952" y="331544"/>
                </a:lnTo>
                <a:lnTo>
                  <a:pt x="1174633" y="3416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23664" y="2743847"/>
            <a:ext cx="122555" cy="134620"/>
          </a:xfrm>
          <a:custGeom>
            <a:avLst/>
            <a:gdLst/>
            <a:ahLst/>
            <a:cxnLst/>
            <a:rect l="l" t="t" r="r" b="b"/>
            <a:pathLst>
              <a:path w="122554" h="134619">
                <a:moveTo>
                  <a:pt x="97218" y="0"/>
                </a:moveTo>
                <a:lnTo>
                  <a:pt x="0" y="73571"/>
                </a:lnTo>
                <a:lnTo>
                  <a:pt x="122174" y="133997"/>
                </a:lnTo>
                <a:lnTo>
                  <a:pt x="97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69900" y="3517900"/>
            <a:ext cx="14224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Times New Roman"/>
                <a:cs typeface="Times New Roman"/>
              </a:rPr>
              <a:t>Current: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800" y="7239000"/>
            <a:ext cx="3364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Times New Roman"/>
                <a:cs typeface="Times New Roman"/>
              </a:rPr>
              <a:t>Alternative:</a:t>
            </a:r>
            <a:r>
              <a:rPr sz="3300" spc="-19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T[j][0]</a:t>
            </a:r>
            <a:endParaRPr sz="3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1497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103530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00900" algn="l"/>
                <a:tab pos="8523605" algn="l"/>
              </a:tabLst>
            </a:pPr>
            <a:r>
              <a:rPr sz="5600" dirty="0"/>
              <a:t>Co</a:t>
            </a:r>
            <a:r>
              <a:rPr sz="5600" spc="-5" dirty="0"/>
              <a:t>m</a:t>
            </a:r>
            <a:r>
              <a:rPr sz="5600" dirty="0"/>
              <a:t>p</a:t>
            </a:r>
            <a:r>
              <a:rPr sz="5600" spc="-5" dirty="0"/>
              <a:t>ac</a:t>
            </a:r>
            <a:r>
              <a:rPr sz="5600" dirty="0"/>
              <a:t>t</a:t>
            </a:r>
            <a:r>
              <a:rPr sz="5600" spc="-5" dirty="0"/>
              <a:t> </a:t>
            </a:r>
            <a:r>
              <a:rPr sz="5600" dirty="0"/>
              <a:t>R</a:t>
            </a:r>
            <a:r>
              <a:rPr sz="5600" spc="-5" dirty="0"/>
              <a:t>e</a:t>
            </a:r>
            <a:r>
              <a:rPr sz="5600" dirty="0"/>
              <a:t>pr</a:t>
            </a:r>
            <a:r>
              <a:rPr sz="5600" spc="-5" dirty="0"/>
              <a:t>e</a:t>
            </a:r>
            <a:r>
              <a:rPr sz="5600" dirty="0"/>
              <a:t>s</a:t>
            </a:r>
            <a:r>
              <a:rPr sz="5600" spc="-5" dirty="0"/>
              <a:t>e</a:t>
            </a:r>
            <a:r>
              <a:rPr sz="5600" dirty="0"/>
              <a:t>n</a:t>
            </a:r>
            <a:r>
              <a:rPr sz="5600" spc="-5" dirty="0"/>
              <a:t>tati</a:t>
            </a:r>
            <a:r>
              <a:rPr sz="5600" dirty="0"/>
              <a:t>on	(1</a:t>
            </a:r>
            <a:r>
              <a:rPr sz="5600" spc="-5" dirty="0"/>
              <a:t>/</a:t>
            </a:r>
            <a:r>
              <a:rPr sz="5600" dirty="0"/>
              <a:t>2	sp</a:t>
            </a:r>
            <a:r>
              <a:rPr sz="5600" spc="-5" dirty="0"/>
              <a:t>ace</a:t>
            </a:r>
            <a:r>
              <a:rPr sz="5600" dirty="0"/>
              <a:t>)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1663700" y="3746500"/>
            <a:ext cx="6583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7265" algn="l"/>
              </a:tabLst>
            </a:pPr>
            <a:r>
              <a:rPr sz="3600" spc="-5" dirty="0">
                <a:latin typeface="Times New Roman"/>
                <a:cs typeface="Times New Roman"/>
              </a:rPr>
              <a:t>T[j][0]-T[j][1]	T[j][2]-T[j][3]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1400" y="3746500"/>
            <a:ext cx="2665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T[j][4]-T[j][5]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7555" y="6886168"/>
            <a:ext cx="11449685" cy="1677035"/>
          </a:xfrm>
          <a:custGeom>
            <a:avLst/>
            <a:gdLst/>
            <a:ahLst/>
            <a:cxnLst/>
            <a:rect l="l" t="t" r="r" b="b"/>
            <a:pathLst>
              <a:path w="11449685" h="1677034">
                <a:moveTo>
                  <a:pt x="10611245" y="0"/>
                </a:moveTo>
                <a:lnTo>
                  <a:pt x="838442" y="0"/>
                </a:lnTo>
                <a:lnTo>
                  <a:pt x="654273" y="1088"/>
                </a:lnTo>
                <a:lnTo>
                  <a:pt x="602985" y="2579"/>
                </a:lnTo>
                <a:lnTo>
                  <a:pt x="555584" y="5038"/>
                </a:lnTo>
                <a:lnTo>
                  <a:pt x="511373" y="8706"/>
                </a:lnTo>
                <a:lnTo>
                  <a:pt x="469651" y="13826"/>
                </a:lnTo>
                <a:lnTo>
                  <a:pt x="429722" y="20638"/>
                </a:lnTo>
                <a:lnTo>
                  <a:pt x="390887" y="29385"/>
                </a:lnTo>
                <a:lnTo>
                  <a:pt x="352448" y="40309"/>
                </a:lnTo>
                <a:lnTo>
                  <a:pt x="305113" y="59926"/>
                </a:lnTo>
                <a:lnTo>
                  <a:pt x="260336" y="83916"/>
                </a:lnTo>
                <a:lnTo>
                  <a:pt x="218373" y="112019"/>
                </a:lnTo>
                <a:lnTo>
                  <a:pt x="179487" y="143976"/>
                </a:lnTo>
                <a:lnTo>
                  <a:pt x="143935" y="179527"/>
                </a:lnTo>
                <a:lnTo>
                  <a:pt x="111977" y="218413"/>
                </a:lnTo>
                <a:lnTo>
                  <a:pt x="83874" y="260375"/>
                </a:lnTo>
                <a:lnTo>
                  <a:pt x="59884" y="305153"/>
                </a:lnTo>
                <a:lnTo>
                  <a:pt x="40268" y="352488"/>
                </a:lnTo>
                <a:lnTo>
                  <a:pt x="29344" y="390927"/>
                </a:lnTo>
                <a:lnTo>
                  <a:pt x="20597" y="429761"/>
                </a:lnTo>
                <a:lnTo>
                  <a:pt x="13785" y="469689"/>
                </a:lnTo>
                <a:lnTo>
                  <a:pt x="8666" y="511410"/>
                </a:lnTo>
                <a:lnTo>
                  <a:pt x="4998" y="555621"/>
                </a:lnTo>
                <a:lnTo>
                  <a:pt x="2539" y="603022"/>
                </a:lnTo>
                <a:lnTo>
                  <a:pt x="1048" y="654309"/>
                </a:lnTo>
                <a:lnTo>
                  <a:pt x="282" y="710183"/>
                </a:lnTo>
                <a:lnTo>
                  <a:pt x="0" y="771340"/>
                </a:lnTo>
                <a:lnTo>
                  <a:pt x="0" y="905615"/>
                </a:lnTo>
                <a:lnTo>
                  <a:pt x="282" y="966770"/>
                </a:lnTo>
                <a:lnTo>
                  <a:pt x="1048" y="1022643"/>
                </a:lnTo>
                <a:lnTo>
                  <a:pt x="2539" y="1073931"/>
                </a:lnTo>
                <a:lnTo>
                  <a:pt x="4998" y="1121332"/>
                </a:lnTo>
                <a:lnTo>
                  <a:pt x="8666" y="1165544"/>
                </a:lnTo>
                <a:lnTo>
                  <a:pt x="13785" y="1207266"/>
                </a:lnTo>
                <a:lnTo>
                  <a:pt x="20597" y="1247196"/>
                </a:lnTo>
                <a:lnTo>
                  <a:pt x="29344" y="1286031"/>
                </a:lnTo>
                <a:lnTo>
                  <a:pt x="40268" y="1324470"/>
                </a:lnTo>
                <a:lnTo>
                  <a:pt x="59884" y="1371805"/>
                </a:lnTo>
                <a:lnTo>
                  <a:pt x="83874" y="1416583"/>
                </a:lnTo>
                <a:lnTo>
                  <a:pt x="111977" y="1458545"/>
                </a:lnTo>
                <a:lnTo>
                  <a:pt x="143935" y="1497431"/>
                </a:lnTo>
                <a:lnTo>
                  <a:pt x="179487" y="1532982"/>
                </a:lnTo>
                <a:lnTo>
                  <a:pt x="218373" y="1564939"/>
                </a:lnTo>
                <a:lnTo>
                  <a:pt x="260336" y="1593042"/>
                </a:lnTo>
                <a:lnTo>
                  <a:pt x="305113" y="1617032"/>
                </a:lnTo>
                <a:lnTo>
                  <a:pt x="352448" y="1636649"/>
                </a:lnTo>
                <a:lnTo>
                  <a:pt x="390887" y="1647572"/>
                </a:lnTo>
                <a:lnTo>
                  <a:pt x="429722" y="1656319"/>
                </a:lnTo>
                <a:lnTo>
                  <a:pt x="469651" y="1663131"/>
                </a:lnTo>
                <a:lnTo>
                  <a:pt x="511373" y="1668250"/>
                </a:lnTo>
                <a:lnTo>
                  <a:pt x="555584" y="1671918"/>
                </a:lnTo>
                <a:lnTo>
                  <a:pt x="602985" y="1674377"/>
                </a:lnTo>
                <a:lnTo>
                  <a:pt x="654273" y="1675869"/>
                </a:lnTo>
                <a:lnTo>
                  <a:pt x="710146" y="1676635"/>
                </a:lnTo>
                <a:lnTo>
                  <a:pt x="838442" y="1676957"/>
                </a:lnTo>
                <a:lnTo>
                  <a:pt x="10611245" y="1676957"/>
                </a:lnTo>
                <a:lnTo>
                  <a:pt x="10678384" y="1676917"/>
                </a:lnTo>
                <a:lnTo>
                  <a:pt x="10739541" y="1676635"/>
                </a:lnTo>
                <a:lnTo>
                  <a:pt x="10795414" y="1675869"/>
                </a:lnTo>
                <a:lnTo>
                  <a:pt x="10846702" y="1674377"/>
                </a:lnTo>
                <a:lnTo>
                  <a:pt x="10894102" y="1671918"/>
                </a:lnTo>
                <a:lnTo>
                  <a:pt x="10938314" y="1668250"/>
                </a:lnTo>
                <a:lnTo>
                  <a:pt x="10980035" y="1663131"/>
                </a:lnTo>
                <a:lnTo>
                  <a:pt x="11019963" y="1656319"/>
                </a:lnTo>
                <a:lnTo>
                  <a:pt x="11058797" y="1647572"/>
                </a:lnTo>
                <a:lnTo>
                  <a:pt x="11097236" y="1636649"/>
                </a:lnTo>
                <a:lnTo>
                  <a:pt x="11144571" y="1617032"/>
                </a:lnTo>
                <a:lnTo>
                  <a:pt x="11189349" y="1593042"/>
                </a:lnTo>
                <a:lnTo>
                  <a:pt x="11231311" y="1564939"/>
                </a:lnTo>
                <a:lnTo>
                  <a:pt x="11270197" y="1532982"/>
                </a:lnTo>
                <a:lnTo>
                  <a:pt x="11305748" y="1497431"/>
                </a:lnTo>
                <a:lnTo>
                  <a:pt x="11337705" y="1458545"/>
                </a:lnTo>
                <a:lnTo>
                  <a:pt x="11365808" y="1416583"/>
                </a:lnTo>
                <a:lnTo>
                  <a:pt x="11389798" y="1371805"/>
                </a:lnTo>
                <a:lnTo>
                  <a:pt x="11409414" y="1324470"/>
                </a:lnTo>
                <a:lnTo>
                  <a:pt x="11420338" y="1286031"/>
                </a:lnTo>
                <a:lnTo>
                  <a:pt x="11429086" y="1247196"/>
                </a:lnTo>
                <a:lnTo>
                  <a:pt x="11435898" y="1207266"/>
                </a:lnTo>
                <a:lnTo>
                  <a:pt x="11441017" y="1165544"/>
                </a:lnTo>
                <a:lnTo>
                  <a:pt x="11444685" y="1121332"/>
                </a:lnTo>
                <a:lnTo>
                  <a:pt x="11447144" y="1073931"/>
                </a:lnTo>
                <a:lnTo>
                  <a:pt x="11448636" y="1022643"/>
                </a:lnTo>
                <a:lnTo>
                  <a:pt x="11449402" y="966770"/>
                </a:lnTo>
                <a:lnTo>
                  <a:pt x="11449684" y="905615"/>
                </a:lnTo>
                <a:lnTo>
                  <a:pt x="11449684" y="771340"/>
                </a:lnTo>
                <a:lnTo>
                  <a:pt x="11449402" y="710183"/>
                </a:lnTo>
                <a:lnTo>
                  <a:pt x="11448636" y="654309"/>
                </a:lnTo>
                <a:lnTo>
                  <a:pt x="11447144" y="603022"/>
                </a:lnTo>
                <a:lnTo>
                  <a:pt x="11444685" y="555621"/>
                </a:lnTo>
                <a:lnTo>
                  <a:pt x="11441017" y="511410"/>
                </a:lnTo>
                <a:lnTo>
                  <a:pt x="11435898" y="469689"/>
                </a:lnTo>
                <a:lnTo>
                  <a:pt x="11429086" y="429761"/>
                </a:lnTo>
                <a:lnTo>
                  <a:pt x="11420338" y="390927"/>
                </a:lnTo>
                <a:lnTo>
                  <a:pt x="11409414" y="352488"/>
                </a:lnTo>
                <a:lnTo>
                  <a:pt x="11389798" y="305153"/>
                </a:lnTo>
                <a:lnTo>
                  <a:pt x="11365808" y="260375"/>
                </a:lnTo>
                <a:lnTo>
                  <a:pt x="11337705" y="218413"/>
                </a:lnTo>
                <a:lnTo>
                  <a:pt x="11305748" y="179527"/>
                </a:lnTo>
                <a:lnTo>
                  <a:pt x="11270197" y="143976"/>
                </a:lnTo>
                <a:lnTo>
                  <a:pt x="11231311" y="112019"/>
                </a:lnTo>
                <a:lnTo>
                  <a:pt x="11189349" y="83916"/>
                </a:lnTo>
                <a:lnTo>
                  <a:pt x="11144571" y="59926"/>
                </a:lnTo>
                <a:lnTo>
                  <a:pt x="11097236" y="40309"/>
                </a:lnTo>
                <a:lnTo>
                  <a:pt x="11058797" y="29385"/>
                </a:lnTo>
                <a:lnTo>
                  <a:pt x="11019963" y="20638"/>
                </a:lnTo>
                <a:lnTo>
                  <a:pt x="10980035" y="13826"/>
                </a:lnTo>
                <a:lnTo>
                  <a:pt x="10938314" y="8706"/>
                </a:lnTo>
                <a:lnTo>
                  <a:pt x="10894102" y="5038"/>
                </a:lnTo>
                <a:lnTo>
                  <a:pt x="10846702" y="2579"/>
                </a:lnTo>
                <a:lnTo>
                  <a:pt x="10795414" y="1088"/>
                </a:lnTo>
                <a:lnTo>
                  <a:pt x="10611245" y="0"/>
                </a:lnTo>
                <a:close/>
              </a:path>
            </a:pathLst>
          </a:custGeom>
          <a:solidFill>
            <a:srgbClr val="FFFC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7515" y="6886168"/>
            <a:ext cx="11450320" cy="1677035"/>
          </a:xfrm>
          <a:custGeom>
            <a:avLst/>
            <a:gdLst/>
            <a:ahLst/>
            <a:cxnLst/>
            <a:rect l="l" t="t" r="r" b="b"/>
            <a:pathLst>
              <a:path w="11450320" h="1677034">
                <a:moveTo>
                  <a:pt x="838479" y="0"/>
                </a:moveTo>
                <a:lnTo>
                  <a:pt x="10611294" y="0"/>
                </a:lnTo>
                <a:lnTo>
                  <a:pt x="10678430" y="40"/>
                </a:lnTo>
                <a:lnTo>
                  <a:pt x="10739584" y="322"/>
                </a:lnTo>
                <a:lnTo>
                  <a:pt x="10795456" y="1088"/>
                </a:lnTo>
                <a:lnTo>
                  <a:pt x="10846742" y="2579"/>
                </a:lnTo>
                <a:lnTo>
                  <a:pt x="10894142" y="5038"/>
                </a:lnTo>
                <a:lnTo>
                  <a:pt x="10938354" y="8706"/>
                </a:lnTo>
                <a:lnTo>
                  <a:pt x="10980076" y="13825"/>
                </a:lnTo>
                <a:lnTo>
                  <a:pt x="11020006" y="20637"/>
                </a:lnTo>
                <a:lnTo>
                  <a:pt x="11058843" y="29384"/>
                </a:lnTo>
                <a:lnTo>
                  <a:pt x="11097285" y="40308"/>
                </a:lnTo>
                <a:lnTo>
                  <a:pt x="11144616" y="59924"/>
                </a:lnTo>
                <a:lnTo>
                  <a:pt x="11189393" y="83914"/>
                </a:lnTo>
                <a:lnTo>
                  <a:pt x="11231354" y="112017"/>
                </a:lnTo>
                <a:lnTo>
                  <a:pt x="11270241" y="143975"/>
                </a:lnTo>
                <a:lnTo>
                  <a:pt x="11305793" y="179527"/>
                </a:lnTo>
                <a:lnTo>
                  <a:pt x="11337751" y="218414"/>
                </a:lnTo>
                <a:lnTo>
                  <a:pt x="11365856" y="260376"/>
                </a:lnTo>
                <a:lnTo>
                  <a:pt x="11389846" y="305154"/>
                </a:lnTo>
                <a:lnTo>
                  <a:pt x="11409464" y="352488"/>
                </a:lnTo>
                <a:lnTo>
                  <a:pt x="11420388" y="390928"/>
                </a:lnTo>
                <a:lnTo>
                  <a:pt x="11429135" y="429763"/>
                </a:lnTo>
                <a:lnTo>
                  <a:pt x="11435947" y="469692"/>
                </a:lnTo>
                <a:lnTo>
                  <a:pt x="11441066" y="511413"/>
                </a:lnTo>
                <a:lnTo>
                  <a:pt x="11444735" y="555625"/>
                </a:lnTo>
                <a:lnTo>
                  <a:pt x="11447194" y="603026"/>
                </a:lnTo>
                <a:lnTo>
                  <a:pt x="11448685" y="654313"/>
                </a:lnTo>
                <a:lnTo>
                  <a:pt x="11449451" y="710185"/>
                </a:lnTo>
                <a:lnTo>
                  <a:pt x="11449733" y="771341"/>
                </a:lnTo>
                <a:lnTo>
                  <a:pt x="11449773" y="838479"/>
                </a:lnTo>
                <a:lnTo>
                  <a:pt x="11449733" y="905616"/>
                </a:lnTo>
                <a:lnTo>
                  <a:pt x="11449451" y="966772"/>
                </a:lnTo>
                <a:lnTo>
                  <a:pt x="11448685" y="1022645"/>
                </a:lnTo>
                <a:lnTo>
                  <a:pt x="11447194" y="1073932"/>
                </a:lnTo>
                <a:lnTo>
                  <a:pt x="11444735" y="1121333"/>
                </a:lnTo>
                <a:lnTo>
                  <a:pt x="11441066" y="1165544"/>
                </a:lnTo>
                <a:lnTo>
                  <a:pt x="11435947" y="1207266"/>
                </a:lnTo>
                <a:lnTo>
                  <a:pt x="11429135" y="1247195"/>
                </a:lnTo>
                <a:lnTo>
                  <a:pt x="11420388" y="1286030"/>
                </a:lnTo>
                <a:lnTo>
                  <a:pt x="11409464" y="1324470"/>
                </a:lnTo>
                <a:lnTo>
                  <a:pt x="11389846" y="1371805"/>
                </a:lnTo>
                <a:lnTo>
                  <a:pt x="11365856" y="1416583"/>
                </a:lnTo>
                <a:lnTo>
                  <a:pt x="11337751" y="1458545"/>
                </a:lnTo>
                <a:lnTo>
                  <a:pt x="11305793" y="1497431"/>
                </a:lnTo>
                <a:lnTo>
                  <a:pt x="11270241" y="1532982"/>
                </a:lnTo>
                <a:lnTo>
                  <a:pt x="11231354" y="1564939"/>
                </a:lnTo>
                <a:lnTo>
                  <a:pt x="11189393" y="1593042"/>
                </a:lnTo>
                <a:lnTo>
                  <a:pt x="11144616" y="1617032"/>
                </a:lnTo>
                <a:lnTo>
                  <a:pt x="11097285" y="1636649"/>
                </a:lnTo>
                <a:lnTo>
                  <a:pt x="11058843" y="1647572"/>
                </a:lnTo>
                <a:lnTo>
                  <a:pt x="11020006" y="1656320"/>
                </a:lnTo>
                <a:lnTo>
                  <a:pt x="10980076" y="1663132"/>
                </a:lnTo>
                <a:lnTo>
                  <a:pt x="10938354" y="1668251"/>
                </a:lnTo>
                <a:lnTo>
                  <a:pt x="10894142" y="1671920"/>
                </a:lnTo>
                <a:lnTo>
                  <a:pt x="10846742" y="1674378"/>
                </a:lnTo>
                <a:lnTo>
                  <a:pt x="10795456" y="1675870"/>
                </a:lnTo>
                <a:lnTo>
                  <a:pt x="10739584" y="1676636"/>
                </a:lnTo>
                <a:lnTo>
                  <a:pt x="10678430" y="1676918"/>
                </a:lnTo>
                <a:lnTo>
                  <a:pt x="10611294" y="1676958"/>
                </a:lnTo>
                <a:lnTo>
                  <a:pt x="838479" y="1676958"/>
                </a:lnTo>
                <a:lnTo>
                  <a:pt x="771341" y="1676918"/>
                </a:lnTo>
                <a:lnTo>
                  <a:pt x="710185" y="1676636"/>
                </a:lnTo>
                <a:lnTo>
                  <a:pt x="654313" y="1675870"/>
                </a:lnTo>
                <a:lnTo>
                  <a:pt x="603026" y="1674378"/>
                </a:lnTo>
                <a:lnTo>
                  <a:pt x="555625" y="1671920"/>
                </a:lnTo>
                <a:lnTo>
                  <a:pt x="511413" y="1668251"/>
                </a:lnTo>
                <a:lnTo>
                  <a:pt x="469692" y="1663132"/>
                </a:lnTo>
                <a:lnTo>
                  <a:pt x="429763" y="1656320"/>
                </a:lnTo>
                <a:lnTo>
                  <a:pt x="390928" y="1647572"/>
                </a:lnTo>
                <a:lnTo>
                  <a:pt x="352488" y="1636649"/>
                </a:lnTo>
                <a:lnTo>
                  <a:pt x="305154" y="1617032"/>
                </a:lnTo>
                <a:lnTo>
                  <a:pt x="260376" y="1593042"/>
                </a:lnTo>
                <a:lnTo>
                  <a:pt x="218414" y="1564939"/>
                </a:lnTo>
                <a:lnTo>
                  <a:pt x="179527" y="1532982"/>
                </a:lnTo>
                <a:lnTo>
                  <a:pt x="143975" y="1497431"/>
                </a:lnTo>
                <a:lnTo>
                  <a:pt x="112017" y="1458545"/>
                </a:lnTo>
                <a:lnTo>
                  <a:pt x="83914" y="1416583"/>
                </a:lnTo>
                <a:lnTo>
                  <a:pt x="59924" y="1371805"/>
                </a:lnTo>
                <a:lnTo>
                  <a:pt x="40308" y="1324470"/>
                </a:lnTo>
                <a:lnTo>
                  <a:pt x="29384" y="1286030"/>
                </a:lnTo>
                <a:lnTo>
                  <a:pt x="20637" y="1247195"/>
                </a:lnTo>
                <a:lnTo>
                  <a:pt x="13825" y="1207266"/>
                </a:lnTo>
                <a:lnTo>
                  <a:pt x="8706" y="1165544"/>
                </a:lnTo>
                <a:lnTo>
                  <a:pt x="5038" y="1121333"/>
                </a:lnTo>
                <a:lnTo>
                  <a:pt x="2579" y="1073932"/>
                </a:lnTo>
                <a:lnTo>
                  <a:pt x="1088" y="1022645"/>
                </a:lnTo>
                <a:lnTo>
                  <a:pt x="322" y="966772"/>
                </a:lnTo>
                <a:lnTo>
                  <a:pt x="40" y="905616"/>
                </a:lnTo>
                <a:lnTo>
                  <a:pt x="0" y="838479"/>
                </a:lnTo>
                <a:lnTo>
                  <a:pt x="40" y="771341"/>
                </a:lnTo>
                <a:lnTo>
                  <a:pt x="322" y="710185"/>
                </a:lnTo>
                <a:lnTo>
                  <a:pt x="1088" y="654313"/>
                </a:lnTo>
                <a:lnTo>
                  <a:pt x="2579" y="603026"/>
                </a:lnTo>
                <a:lnTo>
                  <a:pt x="5038" y="555625"/>
                </a:lnTo>
                <a:lnTo>
                  <a:pt x="8706" y="511413"/>
                </a:lnTo>
                <a:lnTo>
                  <a:pt x="13825" y="469692"/>
                </a:lnTo>
                <a:lnTo>
                  <a:pt x="20637" y="429763"/>
                </a:lnTo>
                <a:lnTo>
                  <a:pt x="29384" y="390928"/>
                </a:lnTo>
                <a:lnTo>
                  <a:pt x="40308" y="352488"/>
                </a:lnTo>
                <a:lnTo>
                  <a:pt x="59924" y="305154"/>
                </a:lnTo>
                <a:lnTo>
                  <a:pt x="83914" y="260376"/>
                </a:lnTo>
                <a:lnTo>
                  <a:pt x="112017" y="218414"/>
                </a:lnTo>
                <a:lnTo>
                  <a:pt x="143975" y="179527"/>
                </a:lnTo>
                <a:lnTo>
                  <a:pt x="179527" y="143975"/>
                </a:lnTo>
                <a:lnTo>
                  <a:pt x="218414" y="112017"/>
                </a:lnTo>
                <a:lnTo>
                  <a:pt x="260376" y="83914"/>
                </a:lnTo>
                <a:lnTo>
                  <a:pt x="305154" y="59924"/>
                </a:lnTo>
                <a:lnTo>
                  <a:pt x="352488" y="40308"/>
                </a:lnTo>
                <a:lnTo>
                  <a:pt x="390928" y="29384"/>
                </a:lnTo>
                <a:lnTo>
                  <a:pt x="429763" y="20637"/>
                </a:lnTo>
                <a:lnTo>
                  <a:pt x="469692" y="13825"/>
                </a:lnTo>
                <a:lnTo>
                  <a:pt x="511413" y="8706"/>
                </a:lnTo>
                <a:lnTo>
                  <a:pt x="555625" y="5038"/>
                </a:lnTo>
                <a:lnTo>
                  <a:pt x="603026" y="2579"/>
                </a:lnTo>
                <a:lnTo>
                  <a:pt x="654313" y="1088"/>
                </a:lnTo>
                <a:lnTo>
                  <a:pt x="710185" y="322"/>
                </a:lnTo>
                <a:lnTo>
                  <a:pt x="771341" y="40"/>
                </a:lnTo>
                <a:lnTo>
                  <a:pt x="838479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3000" y="7200900"/>
            <a:ext cx="10727055" cy="9829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3600" marR="5080" indent="-3390900">
              <a:lnSpc>
                <a:spcPts val="3700"/>
              </a:lnSpc>
              <a:spcBef>
                <a:spcPts val="340"/>
              </a:spcBef>
            </a:pPr>
            <a:r>
              <a:rPr sz="3200" spc="-130" dirty="0">
                <a:latin typeface="Times New Roman"/>
                <a:cs typeface="Times New Roman"/>
              </a:rPr>
              <a:t>We </a:t>
            </a:r>
            <a:r>
              <a:rPr sz="3200" spc="-5" dirty="0">
                <a:latin typeface="Times New Roman"/>
                <a:cs typeface="Times New Roman"/>
              </a:rPr>
              <a:t>can </a:t>
            </a:r>
            <a:r>
              <a:rPr sz="3200" dirty="0">
                <a:latin typeface="Times New Roman"/>
                <a:cs typeface="Times New Roman"/>
              </a:rPr>
              <a:t>use a </a:t>
            </a:r>
            <a:r>
              <a:rPr sz="3200" spc="-5" dirty="0">
                <a:latin typeface="Times New Roman"/>
                <a:cs typeface="Times New Roman"/>
              </a:rPr>
              <a:t>half number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entriess to maintain the </a:t>
            </a:r>
            <a:r>
              <a:rPr sz="3200" spc="-10" dirty="0">
                <a:latin typeface="Times New Roman"/>
                <a:cs typeface="Times New Roman"/>
              </a:rPr>
              <a:t>difference </a:t>
            </a:r>
            <a:r>
              <a:rPr sz="3200" dirty="0">
                <a:latin typeface="Times New Roman"/>
                <a:cs typeface="Times New Roman"/>
              </a:rPr>
              <a:t>of  </a:t>
            </a:r>
            <a:r>
              <a:rPr sz="3200" spc="-5" dirty="0">
                <a:latin typeface="Times New Roman"/>
                <a:cs typeface="Times New Roman"/>
              </a:rPr>
              <a:t>two consecutive entries.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6992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0" y="4330700"/>
            <a:ext cx="42462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6800" algn="l"/>
              </a:tabLst>
            </a:pPr>
            <a:r>
              <a:rPr dirty="0"/>
              <a:t>H</a:t>
            </a:r>
            <a:r>
              <a:rPr spc="-5" dirty="0"/>
              <a:t>ea</a:t>
            </a:r>
            <a:r>
              <a:rPr dirty="0"/>
              <a:t>vy	H</a:t>
            </a:r>
            <a:r>
              <a:rPr spc="-5" dirty="0"/>
              <a:t>itte</a:t>
            </a:r>
            <a:r>
              <a:rPr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38911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900" y="2019300"/>
            <a:ext cx="11138535" cy="483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9"/>
              </a:lnSpc>
              <a:spcBef>
                <a:spcPts val="100"/>
              </a:spcBef>
            </a:pPr>
            <a:r>
              <a:rPr sz="3300" spc="-5" dirty="0">
                <a:latin typeface="Times New Roman"/>
                <a:cs typeface="Times New Roman"/>
              </a:rPr>
              <a:t>Input: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sequence </a:t>
            </a:r>
            <a:r>
              <a:rPr sz="3300" dirty="0">
                <a:latin typeface="Times New Roman"/>
                <a:cs typeface="Times New Roman"/>
              </a:rPr>
              <a:t>of n </a:t>
            </a:r>
            <a:r>
              <a:rPr sz="3300" spc="-5" dirty="0">
                <a:latin typeface="Times New Roman"/>
                <a:cs typeface="Times New Roman"/>
              </a:rPr>
              <a:t>elements </a:t>
            </a:r>
            <a:r>
              <a:rPr sz="3300" dirty="0">
                <a:latin typeface="Times New Roman"/>
                <a:cs typeface="Times New Roman"/>
              </a:rPr>
              <a:t>e</a:t>
            </a:r>
            <a:r>
              <a:rPr sz="3300" baseline="-6313" dirty="0">
                <a:latin typeface="Times New Roman"/>
                <a:cs typeface="Times New Roman"/>
              </a:rPr>
              <a:t>1</a:t>
            </a:r>
            <a:r>
              <a:rPr sz="3300" dirty="0">
                <a:latin typeface="Times New Roman"/>
                <a:cs typeface="Times New Roman"/>
              </a:rPr>
              <a:t>, e</a:t>
            </a:r>
            <a:r>
              <a:rPr sz="3300" baseline="-6313" dirty="0">
                <a:latin typeface="Times New Roman"/>
                <a:cs typeface="Times New Roman"/>
              </a:rPr>
              <a:t>2</a:t>
            </a:r>
            <a:r>
              <a:rPr sz="3300" dirty="0">
                <a:latin typeface="Times New Roman"/>
                <a:cs typeface="Times New Roman"/>
              </a:rPr>
              <a:t>, ..., e</a:t>
            </a:r>
            <a:r>
              <a:rPr sz="3300" baseline="-6313" dirty="0">
                <a:latin typeface="Times New Roman"/>
                <a:cs typeface="Times New Roman"/>
              </a:rPr>
              <a:t>n </a:t>
            </a:r>
            <a:r>
              <a:rPr sz="3300" spc="-5" dirty="0">
                <a:latin typeface="Times New Roman"/>
                <a:cs typeface="Times New Roman"/>
              </a:rPr>
              <a:t>where each </a:t>
            </a:r>
            <a:r>
              <a:rPr sz="3300" dirty="0">
                <a:latin typeface="Times New Roman"/>
                <a:cs typeface="Times New Roman"/>
              </a:rPr>
              <a:t>e</a:t>
            </a:r>
            <a:r>
              <a:rPr sz="3300" baseline="-6313" dirty="0">
                <a:latin typeface="Times New Roman"/>
                <a:cs typeface="Times New Roman"/>
              </a:rPr>
              <a:t>i </a:t>
            </a:r>
            <a:r>
              <a:rPr sz="3300" spc="-5" dirty="0">
                <a:latin typeface="Times New Roman"/>
                <a:cs typeface="Times New Roman"/>
              </a:rPr>
              <a:t>in </a:t>
            </a:r>
            <a:r>
              <a:rPr sz="3300" dirty="0">
                <a:latin typeface="Times New Roman"/>
                <a:cs typeface="Times New Roman"/>
              </a:rPr>
              <a:t>[U]</a:t>
            </a:r>
            <a:r>
              <a:rPr sz="3300" spc="-27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=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ts val="3829"/>
              </a:lnSpc>
            </a:pPr>
            <a:r>
              <a:rPr sz="3300" dirty="0">
                <a:latin typeface="Times New Roman"/>
                <a:cs typeface="Times New Roman"/>
              </a:rPr>
              <a:t>{1, ...,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U}.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spc="-5" dirty="0">
                <a:latin typeface="Times New Roman"/>
                <a:cs typeface="Times New Roman"/>
              </a:rPr>
              <a:t>Output: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set </a:t>
            </a:r>
            <a:r>
              <a:rPr sz="3300" dirty="0">
                <a:latin typeface="Times New Roman"/>
                <a:cs typeface="Times New Roman"/>
              </a:rPr>
              <a:t>S </a:t>
            </a:r>
            <a:r>
              <a:rPr sz="3300" dirty="0">
                <a:latin typeface="Symbol"/>
                <a:cs typeface="Symbol"/>
              </a:rPr>
              <a:t></a:t>
            </a:r>
            <a:r>
              <a:rPr sz="3300" dirty="0">
                <a:latin typeface="Times New Roman"/>
                <a:cs typeface="Times New Roman"/>
              </a:rPr>
              <a:t> [U] so </a:t>
            </a:r>
            <a:r>
              <a:rPr sz="3300" spc="-5" dirty="0">
                <a:latin typeface="Times New Roman"/>
                <a:cs typeface="Times New Roman"/>
              </a:rPr>
              <a:t>that the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frequency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3619500">
              <a:lnSpc>
                <a:spcPct val="100000"/>
              </a:lnSpc>
              <a:spcBef>
                <a:spcPts val="5"/>
              </a:spcBef>
            </a:pPr>
            <a:r>
              <a:rPr sz="3300" spc="-5" dirty="0">
                <a:latin typeface="Times New Roman"/>
                <a:cs typeface="Times New Roman"/>
              </a:rPr>
              <a:t>f(k) </a:t>
            </a:r>
            <a:r>
              <a:rPr sz="3300" dirty="0">
                <a:latin typeface="Times New Roman"/>
                <a:cs typeface="Times New Roman"/>
              </a:rPr>
              <a:t>= ∑</a:t>
            </a:r>
            <a:r>
              <a:rPr sz="3300" baseline="-505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Symbol"/>
                <a:cs typeface="Symbol"/>
              </a:rPr>
              <a:t></a:t>
            </a:r>
            <a:r>
              <a:rPr sz="3300" baseline="-5050" dirty="0">
                <a:latin typeface="Times New Roman"/>
                <a:cs typeface="Times New Roman"/>
              </a:rPr>
              <a:t>[n] </a:t>
            </a:r>
            <a:r>
              <a:rPr sz="3300" b="1" dirty="0">
                <a:latin typeface="Times New Roman"/>
                <a:cs typeface="Times New Roman"/>
              </a:rPr>
              <a:t>1</a:t>
            </a:r>
            <a:r>
              <a:rPr sz="3300" dirty="0">
                <a:latin typeface="Times New Roman"/>
                <a:cs typeface="Times New Roman"/>
              </a:rPr>
              <a:t>[e</a:t>
            </a:r>
            <a:r>
              <a:rPr sz="3300" baseline="-5050" dirty="0">
                <a:latin typeface="Times New Roman"/>
                <a:cs typeface="Times New Roman"/>
              </a:rPr>
              <a:t>i </a:t>
            </a:r>
            <a:r>
              <a:rPr sz="3300" dirty="0">
                <a:latin typeface="Times New Roman"/>
                <a:cs typeface="Times New Roman"/>
              </a:rPr>
              <a:t>= k] </a:t>
            </a:r>
            <a:r>
              <a:rPr sz="3300" dirty="0">
                <a:solidFill>
                  <a:srgbClr val="FF2600"/>
                </a:solidFill>
                <a:latin typeface="Times New Roman"/>
                <a:cs typeface="Times New Roman"/>
              </a:rPr>
              <a:t>≥</a:t>
            </a:r>
            <a:r>
              <a:rPr sz="3300" spc="-57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3300" spc="-5" dirty="0">
                <a:solidFill>
                  <a:srgbClr val="FF2600"/>
                </a:solidFill>
                <a:latin typeface="Times New Roman"/>
                <a:cs typeface="Times New Roman"/>
              </a:rPr>
              <a:t>εn</a:t>
            </a:r>
            <a:r>
              <a:rPr sz="3300" spc="-5" dirty="0">
                <a:latin typeface="Times New Roman"/>
                <a:cs typeface="Times New Roman"/>
              </a:rPr>
              <a:t>.</a:t>
            </a:r>
            <a:endParaRPr sz="3300">
              <a:latin typeface="Times New Roman"/>
              <a:cs typeface="Times New Roman"/>
            </a:endParaRPr>
          </a:p>
          <a:p>
            <a:pPr marL="12700" marR="2086610">
              <a:lnSpc>
                <a:spcPct val="186900"/>
              </a:lnSpc>
              <a:spcBef>
                <a:spcPts val="240"/>
              </a:spcBef>
            </a:pPr>
            <a:r>
              <a:rPr sz="3300" spc="-5" dirty="0">
                <a:latin typeface="Times New Roman"/>
                <a:cs typeface="Times New Roman"/>
              </a:rPr>
              <a:t>In </a:t>
            </a:r>
            <a:r>
              <a:rPr sz="3300" dirty="0">
                <a:latin typeface="Times New Roman"/>
                <a:cs typeface="Times New Roman"/>
              </a:rPr>
              <a:t>words, </a:t>
            </a:r>
            <a:r>
              <a:rPr sz="3300" spc="-5" dirty="0">
                <a:latin typeface="Times New Roman"/>
                <a:cs typeface="Times New Roman"/>
              </a:rPr>
              <a:t>output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set </a:t>
            </a:r>
            <a:r>
              <a:rPr sz="3300" dirty="0">
                <a:latin typeface="Times New Roman"/>
                <a:cs typeface="Times New Roman"/>
              </a:rPr>
              <a:t>S </a:t>
            </a:r>
            <a:r>
              <a:rPr sz="3300" spc="-5" dirty="0">
                <a:latin typeface="Times New Roman"/>
                <a:cs typeface="Times New Roman"/>
              </a:rPr>
              <a:t>containing frequent elements.  Goal: using </a:t>
            </a:r>
            <a:r>
              <a:rPr sz="3300" dirty="0">
                <a:solidFill>
                  <a:srgbClr val="FF2600"/>
                </a:solidFill>
                <a:latin typeface="Times New Roman"/>
                <a:cs typeface="Times New Roman"/>
              </a:rPr>
              <a:t>o(n </a:t>
            </a:r>
            <a:r>
              <a:rPr sz="3300" spc="-5" dirty="0">
                <a:solidFill>
                  <a:srgbClr val="FF2600"/>
                </a:solidFill>
                <a:latin typeface="Times New Roman"/>
                <a:cs typeface="Times New Roman"/>
              </a:rPr>
              <a:t>log </a:t>
            </a:r>
            <a:r>
              <a:rPr sz="3300" dirty="0">
                <a:solidFill>
                  <a:srgbClr val="FF2600"/>
                </a:solidFill>
                <a:latin typeface="Times New Roman"/>
                <a:cs typeface="Times New Roman"/>
              </a:rPr>
              <a:t>|U|)</a:t>
            </a:r>
            <a:r>
              <a:rPr sz="3300" spc="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bits.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55365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Problem</a:t>
            </a:r>
            <a:r>
              <a:rPr sz="5600" spc="-55" dirty="0"/>
              <a:t> </a:t>
            </a:r>
            <a:r>
              <a:rPr sz="5600" spc="-5" dirty="0"/>
              <a:t>Definition</a:t>
            </a:r>
            <a:endParaRPr sz="5600"/>
          </a:p>
        </p:txBody>
      </p:sp>
    </p:spTree>
    <p:extLst>
      <p:ext uri="{BB962C8B-B14F-4D97-AF65-F5344CB8AC3E}">
        <p14:creationId xmlns:p14="http://schemas.microsoft.com/office/powerpoint/2010/main" val="2233930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68172"/>
            <a:ext cx="11259820" cy="8280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50" spc="5" dirty="0"/>
              <a:t>Using Count-Min </a:t>
            </a:r>
            <a:r>
              <a:rPr sz="5250" dirty="0"/>
              <a:t>Sketch </a:t>
            </a:r>
            <a:r>
              <a:rPr sz="5250" spc="5" dirty="0"/>
              <a:t>or Count</a:t>
            </a:r>
            <a:r>
              <a:rPr sz="5250" spc="-50" dirty="0"/>
              <a:t> </a:t>
            </a:r>
            <a:r>
              <a:rPr sz="5250" dirty="0"/>
              <a:t>Sketch</a:t>
            </a:r>
            <a:endParaRPr sz="5250"/>
          </a:p>
        </p:txBody>
      </p:sp>
      <p:sp>
        <p:nvSpPr>
          <p:cNvPr id="3" name="object 3"/>
          <p:cNvSpPr/>
          <p:nvPr/>
        </p:nvSpPr>
        <p:spPr>
          <a:xfrm>
            <a:off x="2303552" y="7334239"/>
            <a:ext cx="8397875" cy="1399540"/>
          </a:xfrm>
          <a:custGeom>
            <a:avLst/>
            <a:gdLst/>
            <a:ahLst/>
            <a:cxnLst/>
            <a:rect l="l" t="t" r="r" b="b"/>
            <a:pathLst>
              <a:path w="8397875" h="1399540">
                <a:moveTo>
                  <a:pt x="7698012" y="0"/>
                </a:moveTo>
                <a:lnTo>
                  <a:pt x="699682" y="0"/>
                </a:lnTo>
                <a:lnTo>
                  <a:pt x="653370" y="145"/>
                </a:lnTo>
                <a:lnTo>
                  <a:pt x="600683" y="1163"/>
                </a:lnTo>
                <a:lnTo>
                  <a:pt x="543732" y="3926"/>
                </a:lnTo>
                <a:lnTo>
                  <a:pt x="484630" y="9307"/>
                </a:lnTo>
                <a:lnTo>
                  <a:pt x="425489" y="18178"/>
                </a:lnTo>
                <a:lnTo>
                  <a:pt x="379210" y="30295"/>
                </a:lnTo>
                <a:lnTo>
                  <a:pt x="334712" y="46325"/>
                </a:lnTo>
                <a:lnTo>
                  <a:pt x="292187" y="66076"/>
                </a:lnTo>
                <a:lnTo>
                  <a:pt x="251830" y="89352"/>
                </a:lnTo>
                <a:lnTo>
                  <a:pt x="213835" y="115960"/>
                </a:lnTo>
                <a:lnTo>
                  <a:pt x="178395" y="145706"/>
                </a:lnTo>
                <a:lnTo>
                  <a:pt x="145706" y="178395"/>
                </a:lnTo>
                <a:lnTo>
                  <a:pt x="115960" y="213835"/>
                </a:lnTo>
                <a:lnTo>
                  <a:pt x="89352" y="251830"/>
                </a:lnTo>
                <a:lnTo>
                  <a:pt x="66076" y="292187"/>
                </a:lnTo>
                <a:lnTo>
                  <a:pt x="46325" y="334712"/>
                </a:lnTo>
                <a:lnTo>
                  <a:pt x="30295" y="379210"/>
                </a:lnTo>
                <a:lnTo>
                  <a:pt x="18178" y="425489"/>
                </a:lnTo>
                <a:lnTo>
                  <a:pt x="9307" y="484630"/>
                </a:lnTo>
                <a:lnTo>
                  <a:pt x="3926" y="543732"/>
                </a:lnTo>
                <a:lnTo>
                  <a:pt x="1163" y="600683"/>
                </a:lnTo>
                <a:lnTo>
                  <a:pt x="145" y="653370"/>
                </a:lnTo>
                <a:lnTo>
                  <a:pt x="0" y="699682"/>
                </a:lnTo>
                <a:lnTo>
                  <a:pt x="145" y="745993"/>
                </a:lnTo>
                <a:lnTo>
                  <a:pt x="1163" y="798680"/>
                </a:lnTo>
                <a:lnTo>
                  <a:pt x="3926" y="855630"/>
                </a:lnTo>
                <a:lnTo>
                  <a:pt x="9307" y="914732"/>
                </a:lnTo>
                <a:lnTo>
                  <a:pt x="18178" y="973874"/>
                </a:lnTo>
                <a:lnTo>
                  <a:pt x="30295" y="1020152"/>
                </a:lnTo>
                <a:lnTo>
                  <a:pt x="46325" y="1064651"/>
                </a:lnTo>
                <a:lnTo>
                  <a:pt x="66076" y="1107176"/>
                </a:lnTo>
                <a:lnTo>
                  <a:pt x="89352" y="1147533"/>
                </a:lnTo>
                <a:lnTo>
                  <a:pt x="115960" y="1185528"/>
                </a:lnTo>
                <a:lnTo>
                  <a:pt x="145706" y="1220967"/>
                </a:lnTo>
                <a:lnTo>
                  <a:pt x="178395" y="1253657"/>
                </a:lnTo>
                <a:lnTo>
                  <a:pt x="213835" y="1283403"/>
                </a:lnTo>
                <a:lnTo>
                  <a:pt x="251830" y="1310011"/>
                </a:lnTo>
                <a:lnTo>
                  <a:pt x="292187" y="1333287"/>
                </a:lnTo>
                <a:lnTo>
                  <a:pt x="334712" y="1353037"/>
                </a:lnTo>
                <a:lnTo>
                  <a:pt x="379210" y="1369068"/>
                </a:lnTo>
                <a:lnTo>
                  <a:pt x="425489" y="1381185"/>
                </a:lnTo>
                <a:lnTo>
                  <a:pt x="484630" y="1390055"/>
                </a:lnTo>
                <a:lnTo>
                  <a:pt x="543732" y="1395436"/>
                </a:lnTo>
                <a:lnTo>
                  <a:pt x="600683" y="1398199"/>
                </a:lnTo>
                <a:lnTo>
                  <a:pt x="653370" y="1399217"/>
                </a:lnTo>
                <a:lnTo>
                  <a:pt x="699682" y="1399363"/>
                </a:lnTo>
                <a:lnTo>
                  <a:pt x="7698012" y="1399363"/>
                </a:lnTo>
                <a:lnTo>
                  <a:pt x="7744323" y="1399217"/>
                </a:lnTo>
                <a:lnTo>
                  <a:pt x="7797011" y="1398199"/>
                </a:lnTo>
                <a:lnTo>
                  <a:pt x="7853961" y="1395436"/>
                </a:lnTo>
                <a:lnTo>
                  <a:pt x="7913064" y="1390055"/>
                </a:lnTo>
                <a:lnTo>
                  <a:pt x="7972205" y="1381185"/>
                </a:lnTo>
                <a:lnTo>
                  <a:pt x="8018483" y="1369068"/>
                </a:lnTo>
                <a:lnTo>
                  <a:pt x="8062982" y="1353037"/>
                </a:lnTo>
                <a:lnTo>
                  <a:pt x="8105507" y="1333287"/>
                </a:lnTo>
                <a:lnTo>
                  <a:pt x="8145864" y="1310011"/>
                </a:lnTo>
                <a:lnTo>
                  <a:pt x="8183859" y="1283403"/>
                </a:lnTo>
                <a:lnTo>
                  <a:pt x="8219298" y="1253657"/>
                </a:lnTo>
                <a:lnTo>
                  <a:pt x="8251988" y="1220967"/>
                </a:lnTo>
                <a:lnTo>
                  <a:pt x="8281734" y="1185528"/>
                </a:lnTo>
                <a:lnTo>
                  <a:pt x="8308342" y="1147533"/>
                </a:lnTo>
                <a:lnTo>
                  <a:pt x="8331618" y="1107176"/>
                </a:lnTo>
                <a:lnTo>
                  <a:pt x="8351368" y="1064651"/>
                </a:lnTo>
                <a:lnTo>
                  <a:pt x="8367399" y="1020152"/>
                </a:lnTo>
                <a:lnTo>
                  <a:pt x="8379515" y="973874"/>
                </a:lnTo>
                <a:lnTo>
                  <a:pt x="8388387" y="914732"/>
                </a:lnTo>
                <a:lnTo>
                  <a:pt x="8393768" y="855630"/>
                </a:lnTo>
                <a:lnTo>
                  <a:pt x="8396531" y="798680"/>
                </a:lnTo>
                <a:lnTo>
                  <a:pt x="8397549" y="745993"/>
                </a:lnTo>
                <a:lnTo>
                  <a:pt x="8397694" y="699682"/>
                </a:lnTo>
                <a:lnTo>
                  <a:pt x="8397549" y="653370"/>
                </a:lnTo>
                <a:lnTo>
                  <a:pt x="8396531" y="600683"/>
                </a:lnTo>
                <a:lnTo>
                  <a:pt x="8393768" y="543732"/>
                </a:lnTo>
                <a:lnTo>
                  <a:pt x="8388387" y="484630"/>
                </a:lnTo>
                <a:lnTo>
                  <a:pt x="8379515" y="425489"/>
                </a:lnTo>
                <a:lnTo>
                  <a:pt x="8367399" y="379210"/>
                </a:lnTo>
                <a:lnTo>
                  <a:pt x="8351368" y="334712"/>
                </a:lnTo>
                <a:lnTo>
                  <a:pt x="8331618" y="292187"/>
                </a:lnTo>
                <a:lnTo>
                  <a:pt x="8308342" y="251830"/>
                </a:lnTo>
                <a:lnTo>
                  <a:pt x="8281734" y="213835"/>
                </a:lnTo>
                <a:lnTo>
                  <a:pt x="8251988" y="178395"/>
                </a:lnTo>
                <a:lnTo>
                  <a:pt x="8219298" y="145706"/>
                </a:lnTo>
                <a:lnTo>
                  <a:pt x="8183859" y="115960"/>
                </a:lnTo>
                <a:lnTo>
                  <a:pt x="8145864" y="89352"/>
                </a:lnTo>
                <a:lnTo>
                  <a:pt x="8105507" y="66076"/>
                </a:lnTo>
                <a:lnTo>
                  <a:pt x="8062982" y="46325"/>
                </a:lnTo>
                <a:lnTo>
                  <a:pt x="8018483" y="30295"/>
                </a:lnTo>
                <a:lnTo>
                  <a:pt x="7972205" y="18178"/>
                </a:lnTo>
                <a:lnTo>
                  <a:pt x="7913064" y="9307"/>
                </a:lnTo>
                <a:lnTo>
                  <a:pt x="7853961" y="3926"/>
                </a:lnTo>
                <a:lnTo>
                  <a:pt x="7797011" y="1163"/>
                </a:lnTo>
                <a:lnTo>
                  <a:pt x="7744323" y="145"/>
                </a:lnTo>
                <a:lnTo>
                  <a:pt x="7698012" y="0"/>
                </a:lnTo>
                <a:close/>
              </a:path>
            </a:pathLst>
          </a:custGeom>
          <a:solidFill>
            <a:srgbClr val="FFFC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3552" y="7334239"/>
            <a:ext cx="8397875" cy="1399540"/>
          </a:xfrm>
          <a:custGeom>
            <a:avLst/>
            <a:gdLst/>
            <a:ahLst/>
            <a:cxnLst/>
            <a:rect l="l" t="t" r="r" b="b"/>
            <a:pathLst>
              <a:path w="8397875" h="1399540">
                <a:moveTo>
                  <a:pt x="699681" y="0"/>
                </a:moveTo>
                <a:lnTo>
                  <a:pt x="7698012" y="0"/>
                </a:lnTo>
                <a:lnTo>
                  <a:pt x="7744323" y="145"/>
                </a:lnTo>
                <a:lnTo>
                  <a:pt x="7797011" y="1163"/>
                </a:lnTo>
                <a:lnTo>
                  <a:pt x="7853961" y="3926"/>
                </a:lnTo>
                <a:lnTo>
                  <a:pt x="7913064" y="9307"/>
                </a:lnTo>
                <a:lnTo>
                  <a:pt x="7972205" y="18178"/>
                </a:lnTo>
                <a:lnTo>
                  <a:pt x="8018483" y="30294"/>
                </a:lnTo>
                <a:lnTo>
                  <a:pt x="8062982" y="46325"/>
                </a:lnTo>
                <a:lnTo>
                  <a:pt x="8105506" y="66075"/>
                </a:lnTo>
                <a:lnTo>
                  <a:pt x="8145863" y="89351"/>
                </a:lnTo>
                <a:lnTo>
                  <a:pt x="8183859" y="115959"/>
                </a:lnTo>
                <a:lnTo>
                  <a:pt x="8219298" y="145705"/>
                </a:lnTo>
                <a:lnTo>
                  <a:pt x="8251987" y="178395"/>
                </a:lnTo>
                <a:lnTo>
                  <a:pt x="8281733" y="213834"/>
                </a:lnTo>
                <a:lnTo>
                  <a:pt x="8308341" y="251829"/>
                </a:lnTo>
                <a:lnTo>
                  <a:pt x="8331617" y="292186"/>
                </a:lnTo>
                <a:lnTo>
                  <a:pt x="8351368" y="334711"/>
                </a:lnTo>
                <a:lnTo>
                  <a:pt x="8367399" y="379210"/>
                </a:lnTo>
                <a:lnTo>
                  <a:pt x="8379515" y="425488"/>
                </a:lnTo>
                <a:lnTo>
                  <a:pt x="8388386" y="484629"/>
                </a:lnTo>
                <a:lnTo>
                  <a:pt x="8393767" y="543731"/>
                </a:lnTo>
                <a:lnTo>
                  <a:pt x="8396530" y="600682"/>
                </a:lnTo>
                <a:lnTo>
                  <a:pt x="8397547" y="653369"/>
                </a:lnTo>
                <a:lnTo>
                  <a:pt x="8397693" y="699681"/>
                </a:lnTo>
                <a:lnTo>
                  <a:pt x="8397547" y="745992"/>
                </a:lnTo>
                <a:lnTo>
                  <a:pt x="8396530" y="798679"/>
                </a:lnTo>
                <a:lnTo>
                  <a:pt x="8393767" y="855630"/>
                </a:lnTo>
                <a:lnTo>
                  <a:pt x="8388386" y="914732"/>
                </a:lnTo>
                <a:lnTo>
                  <a:pt x="8379515" y="973873"/>
                </a:lnTo>
                <a:lnTo>
                  <a:pt x="8367399" y="1020152"/>
                </a:lnTo>
                <a:lnTo>
                  <a:pt x="8351368" y="1064651"/>
                </a:lnTo>
                <a:lnTo>
                  <a:pt x="8331617" y="1107175"/>
                </a:lnTo>
                <a:lnTo>
                  <a:pt x="8308341" y="1147532"/>
                </a:lnTo>
                <a:lnTo>
                  <a:pt x="8281733" y="1185527"/>
                </a:lnTo>
                <a:lnTo>
                  <a:pt x="8251987" y="1220967"/>
                </a:lnTo>
                <a:lnTo>
                  <a:pt x="8219298" y="1253656"/>
                </a:lnTo>
                <a:lnTo>
                  <a:pt x="8183859" y="1283402"/>
                </a:lnTo>
                <a:lnTo>
                  <a:pt x="8145863" y="1310010"/>
                </a:lnTo>
                <a:lnTo>
                  <a:pt x="8105506" y="1333286"/>
                </a:lnTo>
                <a:lnTo>
                  <a:pt x="8062982" y="1353037"/>
                </a:lnTo>
                <a:lnTo>
                  <a:pt x="8018483" y="1369067"/>
                </a:lnTo>
                <a:lnTo>
                  <a:pt x="7972205" y="1381184"/>
                </a:lnTo>
                <a:lnTo>
                  <a:pt x="7913064" y="1390055"/>
                </a:lnTo>
                <a:lnTo>
                  <a:pt x="7853961" y="1395435"/>
                </a:lnTo>
                <a:lnTo>
                  <a:pt x="7797011" y="1398198"/>
                </a:lnTo>
                <a:lnTo>
                  <a:pt x="7744323" y="1399216"/>
                </a:lnTo>
                <a:lnTo>
                  <a:pt x="7698012" y="1399362"/>
                </a:lnTo>
                <a:lnTo>
                  <a:pt x="699681" y="1399362"/>
                </a:lnTo>
                <a:lnTo>
                  <a:pt x="653369" y="1399216"/>
                </a:lnTo>
                <a:lnTo>
                  <a:pt x="600682" y="1398198"/>
                </a:lnTo>
                <a:lnTo>
                  <a:pt x="543731" y="1395435"/>
                </a:lnTo>
                <a:lnTo>
                  <a:pt x="484629" y="1390055"/>
                </a:lnTo>
                <a:lnTo>
                  <a:pt x="425488" y="1381184"/>
                </a:lnTo>
                <a:lnTo>
                  <a:pt x="379210" y="1369067"/>
                </a:lnTo>
                <a:lnTo>
                  <a:pt x="334711" y="1353037"/>
                </a:lnTo>
                <a:lnTo>
                  <a:pt x="292186" y="1333286"/>
                </a:lnTo>
                <a:lnTo>
                  <a:pt x="251829" y="1310010"/>
                </a:lnTo>
                <a:lnTo>
                  <a:pt x="213834" y="1283402"/>
                </a:lnTo>
                <a:lnTo>
                  <a:pt x="178395" y="1253656"/>
                </a:lnTo>
                <a:lnTo>
                  <a:pt x="145705" y="1220967"/>
                </a:lnTo>
                <a:lnTo>
                  <a:pt x="115959" y="1185527"/>
                </a:lnTo>
                <a:lnTo>
                  <a:pt x="89351" y="1147532"/>
                </a:lnTo>
                <a:lnTo>
                  <a:pt x="66075" y="1107175"/>
                </a:lnTo>
                <a:lnTo>
                  <a:pt x="46325" y="1064651"/>
                </a:lnTo>
                <a:lnTo>
                  <a:pt x="30294" y="1020152"/>
                </a:lnTo>
                <a:lnTo>
                  <a:pt x="18178" y="973873"/>
                </a:lnTo>
                <a:lnTo>
                  <a:pt x="9307" y="914732"/>
                </a:lnTo>
                <a:lnTo>
                  <a:pt x="3926" y="855630"/>
                </a:lnTo>
                <a:lnTo>
                  <a:pt x="1163" y="798679"/>
                </a:lnTo>
                <a:lnTo>
                  <a:pt x="145" y="745992"/>
                </a:lnTo>
                <a:lnTo>
                  <a:pt x="0" y="699681"/>
                </a:lnTo>
                <a:lnTo>
                  <a:pt x="145" y="653369"/>
                </a:lnTo>
                <a:lnTo>
                  <a:pt x="1163" y="600682"/>
                </a:lnTo>
                <a:lnTo>
                  <a:pt x="3926" y="543731"/>
                </a:lnTo>
                <a:lnTo>
                  <a:pt x="9307" y="484629"/>
                </a:lnTo>
                <a:lnTo>
                  <a:pt x="18178" y="425488"/>
                </a:lnTo>
                <a:lnTo>
                  <a:pt x="30294" y="379210"/>
                </a:lnTo>
                <a:lnTo>
                  <a:pt x="46325" y="334711"/>
                </a:lnTo>
                <a:lnTo>
                  <a:pt x="66075" y="292186"/>
                </a:lnTo>
                <a:lnTo>
                  <a:pt x="89351" y="251829"/>
                </a:lnTo>
                <a:lnTo>
                  <a:pt x="115959" y="213834"/>
                </a:lnTo>
                <a:lnTo>
                  <a:pt x="145705" y="178395"/>
                </a:lnTo>
                <a:lnTo>
                  <a:pt x="178395" y="145705"/>
                </a:lnTo>
                <a:lnTo>
                  <a:pt x="213834" y="115959"/>
                </a:lnTo>
                <a:lnTo>
                  <a:pt x="251829" y="89351"/>
                </a:lnTo>
                <a:lnTo>
                  <a:pt x="292186" y="66075"/>
                </a:lnTo>
                <a:lnTo>
                  <a:pt x="334711" y="46325"/>
                </a:lnTo>
                <a:lnTo>
                  <a:pt x="379210" y="30294"/>
                </a:lnTo>
                <a:lnTo>
                  <a:pt x="425488" y="18178"/>
                </a:lnTo>
                <a:lnTo>
                  <a:pt x="484629" y="9307"/>
                </a:lnTo>
                <a:lnTo>
                  <a:pt x="543731" y="3926"/>
                </a:lnTo>
                <a:lnTo>
                  <a:pt x="600682" y="1163"/>
                </a:lnTo>
                <a:lnTo>
                  <a:pt x="653369" y="145"/>
                </a:lnTo>
                <a:lnTo>
                  <a:pt x="699681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03500" y="7505700"/>
            <a:ext cx="7790180" cy="9829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806700" marR="5080" indent="-2794000">
              <a:lnSpc>
                <a:spcPts val="3700"/>
              </a:lnSpc>
              <a:spcBef>
                <a:spcPts val="340"/>
              </a:spcBef>
            </a:pP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dirty="0">
                <a:latin typeface="Times New Roman"/>
                <a:cs typeface="Times New Roman"/>
              </a:rPr>
              <a:t>U </a:t>
            </a:r>
            <a:r>
              <a:rPr sz="3200" spc="-5" dirty="0">
                <a:latin typeface="Times New Roman"/>
                <a:cs typeface="Times New Roman"/>
              </a:rPr>
              <a:t>is the set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all 64-bit integers, then it takes  </a:t>
            </a:r>
            <a:r>
              <a:rPr sz="3200" spc="10" dirty="0">
                <a:latin typeface="Times New Roman"/>
                <a:cs typeface="Times New Roman"/>
              </a:rPr>
              <a:t>2</a:t>
            </a:r>
            <a:r>
              <a:rPr sz="3150" spc="15" baseline="18518" dirty="0">
                <a:latin typeface="Times New Roman"/>
                <a:cs typeface="Times New Roman"/>
              </a:rPr>
              <a:t>64</a:t>
            </a:r>
            <a:r>
              <a:rPr sz="3150" spc="405" baseline="18518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iterations.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635634" y="2229662"/>
            <a:ext cx="11733530" cy="4331954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69240" marR="5080">
              <a:lnSpc>
                <a:spcPts val="3700"/>
              </a:lnSpc>
              <a:spcBef>
                <a:spcPts val="439"/>
              </a:spcBef>
            </a:pPr>
            <a:r>
              <a:rPr spc="-5" dirty="0"/>
              <a:t>Though </a:t>
            </a:r>
            <a:r>
              <a:rPr dirty="0"/>
              <a:t>we </a:t>
            </a:r>
            <a:r>
              <a:rPr spc="-5" dirty="0"/>
              <a:t>can estimate the frequency </a:t>
            </a:r>
            <a:r>
              <a:rPr dirty="0"/>
              <a:t>of </a:t>
            </a:r>
            <a:r>
              <a:rPr spc="-5" dirty="0"/>
              <a:t>all elements, iterating over  the entire domain </a:t>
            </a:r>
            <a:r>
              <a:rPr dirty="0"/>
              <a:t>U </a:t>
            </a:r>
            <a:r>
              <a:rPr spc="-5" dirty="0"/>
              <a:t>may take extremely long</a:t>
            </a:r>
            <a:r>
              <a:rPr spc="10" dirty="0"/>
              <a:t> </a:t>
            </a:r>
            <a:r>
              <a:rPr spc="-5" dirty="0"/>
              <a:t>time.</a:t>
            </a:r>
          </a:p>
          <a:p>
            <a:pPr marL="256540">
              <a:lnSpc>
                <a:spcPct val="100000"/>
              </a:lnSpc>
              <a:spcBef>
                <a:spcPts val="20"/>
              </a:spcBef>
            </a:pPr>
            <a:endParaRPr sz="3200" dirty="0"/>
          </a:p>
          <a:p>
            <a:pPr marL="793115" marR="8583295" indent="-523875">
              <a:lnSpc>
                <a:spcPts val="3700"/>
              </a:lnSpc>
            </a:pPr>
            <a:r>
              <a:rPr spc="-5" dirty="0"/>
              <a:t>foreach (k in </a:t>
            </a:r>
            <a:r>
              <a:rPr dirty="0"/>
              <a:t>U){  </a:t>
            </a:r>
            <a:r>
              <a:rPr spc="-120" dirty="0"/>
              <a:t>if(</a:t>
            </a:r>
            <a:r>
              <a:rPr sz="5400" i="1" spc="-179" baseline="-2314" dirty="0">
                <a:latin typeface="Trebuchet MS"/>
                <a:cs typeface="Trebuchet MS"/>
              </a:rPr>
              <a:t>f</a:t>
            </a:r>
            <a:r>
              <a:rPr sz="5400" spc="-179" baseline="13117" dirty="0">
                <a:latin typeface="High Tower Text"/>
                <a:cs typeface="High Tower Text"/>
              </a:rPr>
              <a:t>ˆ</a:t>
            </a:r>
            <a:r>
              <a:rPr sz="5400" spc="-179" baseline="-2314" dirty="0">
                <a:latin typeface="High Tower Text"/>
                <a:cs typeface="High Tower Text"/>
              </a:rPr>
              <a:t>(</a:t>
            </a:r>
            <a:r>
              <a:rPr sz="5400" i="1" spc="-179" baseline="-2314" dirty="0">
                <a:latin typeface="Trebuchet MS"/>
                <a:cs typeface="Trebuchet MS"/>
              </a:rPr>
              <a:t>k</a:t>
            </a:r>
            <a:r>
              <a:rPr sz="5400" spc="-179" baseline="-2314" dirty="0">
                <a:latin typeface="High Tower Text"/>
                <a:cs typeface="High Tower Text"/>
              </a:rPr>
              <a:t>) </a:t>
            </a:r>
            <a:r>
              <a:rPr sz="3300" dirty="0"/>
              <a:t>&gt;</a:t>
            </a:r>
            <a:r>
              <a:rPr sz="3300" spc="-265" dirty="0"/>
              <a:t> </a:t>
            </a:r>
            <a:r>
              <a:rPr sz="3300" spc="-5" dirty="0" err="1"/>
              <a:t>εn</a:t>
            </a:r>
            <a:r>
              <a:rPr sz="3300" spc="-5" dirty="0" smtClean="0"/>
              <a:t>)</a:t>
            </a:r>
            <a:r>
              <a:rPr lang="zh-TW" altLang="en-US" sz="3300" spc="-5" dirty="0" smtClean="0"/>
              <a:t> </a:t>
            </a:r>
            <a:r>
              <a:rPr sz="3300" spc="-5" dirty="0" smtClean="0"/>
              <a:t>{</a:t>
            </a:r>
            <a:endParaRPr sz="3300" dirty="0">
              <a:latin typeface="High Tower Text"/>
              <a:cs typeface="High Tower Text"/>
            </a:endParaRPr>
          </a:p>
          <a:p>
            <a:pPr marL="1316990">
              <a:lnSpc>
                <a:spcPts val="3490"/>
              </a:lnSpc>
            </a:pPr>
            <a:r>
              <a:rPr spc="-5" dirty="0"/>
              <a:t>output</a:t>
            </a:r>
            <a:r>
              <a:rPr spc="-10" dirty="0"/>
              <a:t> </a:t>
            </a:r>
            <a:r>
              <a:rPr dirty="0"/>
              <a:t>k;</a:t>
            </a:r>
          </a:p>
          <a:p>
            <a:pPr marL="793115">
              <a:lnSpc>
                <a:spcPts val="3700"/>
              </a:lnSpc>
            </a:pPr>
            <a:r>
              <a:rPr dirty="0"/>
              <a:t>}</a:t>
            </a:r>
          </a:p>
          <a:p>
            <a:pPr marL="269240">
              <a:lnSpc>
                <a:spcPts val="3829"/>
              </a:lnSpc>
            </a:pPr>
            <a:r>
              <a:rPr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434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56356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5355" algn="l"/>
                <a:tab pos="2975610" algn="l"/>
              </a:tabLst>
            </a:pPr>
            <a:r>
              <a:rPr sz="5600" spc="-5" dirty="0"/>
              <a:t>Family	</a:t>
            </a:r>
            <a:r>
              <a:rPr sz="5600" dirty="0"/>
              <a:t>of	</a:t>
            </a:r>
            <a:r>
              <a:rPr sz="5600" spc="-5" dirty="0"/>
              <a:t>functions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927100" y="2006600"/>
            <a:ext cx="11562080" cy="4962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Times New Roman"/>
                <a:cs typeface="Times New Roman"/>
              </a:rPr>
              <a:t>Let </a:t>
            </a:r>
            <a:r>
              <a:rPr sz="3300" dirty="0">
                <a:latin typeface="Times New Roman"/>
                <a:cs typeface="Times New Roman"/>
              </a:rPr>
              <a:t>H be a </a:t>
            </a:r>
            <a:r>
              <a:rPr sz="3300" spc="-5" dirty="0">
                <a:latin typeface="Times New Roman"/>
                <a:cs typeface="Times New Roman"/>
              </a:rPr>
              <a:t>family </a:t>
            </a:r>
            <a:r>
              <a:rPr sz="3300" dirty="0">
                <a:latin typeface="Times New Roman"/>
                <a:cs typeface="Times New Roman"/>
              </a:rPr>
              <a:t>of </a:t>
            </a:r>
            <a:r>
              <a:rPr sz="3300" spc="-5" dirty="0">
                <a:latin typeface="Times New Roman"/>
                <a:cs typeface="Times New Roman"/>
              </a:rPr>
              <a:t>functions, e.g. </a:t>
            </a:r>
            <a:r>
              <a:rPr sz="3300" dirty="0">
                <a:latin typeface="Times New Roman"/>
                <a:cs typeface="Times New Roman"/>
              </a:rPr>
              <a:t>H = </a:t>
            </a:r>
            <a:r>
              <a:rPr sz="3300" spc="-5" dirty="0">
                <a:latin typeface="Times New Roman"/>
                <a:cs typeface="Times New Roman"/>
              </a:rPr>
              <a:t>{h</a:t>
            </a:r>
            <a:r>
              <a:rPr sz="3300" spc="-7" baseline="-6313" dirty="0">
                <a:latin typeface="Times New Roman"/>
                <a:cs typeface="Times New Roman"/>
              </a:rPr>
              <a:t>a,b</a:t>
            </a:r>
            <a:r>
              <a:rPr sz="3300" spc="-5" dirty="0">
                <a:latin typeface="Times New Roman"/>
                <a:cs typeface="Times New Roman"/>
              </a:rPr>
              <a:t>(x) </a:t>
            </a:r>
            <a:r>
              <a:rPr sz="3300" dirty="0">
                <a:latin typeface="Times New Roman"/>
                <a:cs typeface="Times New Roman"/>
              </a:rPr>
              <a:t>: </a:t>
            </a:r>
            <a:r>
              <a:rPr sz="3300" spc="-5" dirty="0">
                <a:latin typeface="Times New Roman"/>
                <a:cs typeface="Times New Roman"/>
              </a:rPr>
              <a:t>a, </a:t>
            </a:r>
            <a:r>
              <a:rPr sz="3300" dirty="0">
                <a:latin typeface="Times New Roman"/>
                <a:cs typeface="Times New Roman"/>
              </a:rPr>
              <a:t>b </a:t>
            </a:r>
            <a:r>
              <a:rPr sz="3300" dirty="0">
                <a:latin typeface="Symbol"/>
                <a:cs typeface="Symbol"/>
              </a:rPr>
              <a:t></a:t>
            </a:r>
            <a:r>
              <a:rPr sz="3300" dirty="0">
                <a:latin typeface="Times New Roman"/>
                <a:cs typeface="Times New Roman"/>
              </a:rPr>
              <a:t> </a:t>
            </a:r>
            <a:r>
              <a:rPr sz="3300" b="1" spc="-5" dirty="0">
                <a:latin typeface="Times New Roman"/>
                <a:cs typeface="Times New Roman"/>
              </a:rPr>
              <a:t>Z</a:t>
            </a:r>
            <a:r>
              <a:rPr sz="3300" spc="-7" baseline="-6313" dirty="0">
                <a:latin typeface="Times New Roman"/>
                <a:cs typeface="Times New Roman"/>
              </a:rPr>
              <a:t>p</a:t>
            </a:r>
            <a:r>
              <a:rPr sz="3300" spc="-5" dirty="0">
                <a:latin typeface="Times New Roman"/>
                <a:cs typeface="Times New Roman"/>
              </a:rPr>
              <a:t>}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where</a:t>
            </a:r>
            <a:endParaRPr sz="3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103505" algn="ctr">
              <a:lnSpc>
                <a:spcPct val="100000"/>
              </a:lnSpc>
            </a:pPr>
            <a:r>
              <a:rPr sz="3300" spc="-5" dirty="0">
                <a:latin typeface="Times New Roman"/>
                <a:cs typeface="Times New Roman"/>
              </a:rPr>
              <a:t>h</a:t>
            </a:r>
            <a:r>
              <a:rPr sz="3300" spc="-7" baseline="-6313" dirty="0">
                <a:latin typeface="Times New Roman"/>
                <a:cs typeface="Times New Roman"/>
              </a:rPr>
              <a:t>a,b</a:t>
            </a:r>
            <a:r>
              <a:rPr sz="3300" spc="-5" dirty="0">
                <a:latin typeface="Times New Roman"/>
                <a:cs typeface="Times New Roman"/>
              </a:rPr>
              <a:t>(x) </a:t>
            </a:r>
            <a:r>
              <a:rPr sz="3300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ax+b mod</a:t>
            </a:r>
            <a:r>
              <a:rPr sz="3300" dirty="0">
                <a:latin typeface="Times New Roman"/>
                <a:cs typeface="Times New Roman"/>
              </a:rPr>
              <a:t> p.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 marR="5080">
              <a:lnSpc>
                <a:spcPts val="3700"/>
              </a:lnSpc>
            </a:pPr>
            <a:r>
              <a:rPr sz="3300" spc="-5" dirty="0">
                <a:latin typeface="Times New Roman"/>
                <a:cs typeface="Times New Roman"/>
              </a:rPr>
              <a:t>Let </a:t>
            </a:r>
            <a:r>
              <a:rPr sz="3300" dirty="0">
                <a:latin typeface="Times New Roman"/>
                <a:cs typeface="Times New Roman"/>
              </a:rPr>
              <a:t>h be a </a:t>
            </a:r>
            <a:r>
              <a:rPr sz="3300" spc="-5" dirty="0">
                <a:latin typeface="Times New Roman"/>
                <a:cs typeface="Times New Roman"/>
              </a:rPr>
              <a:t>function sampled uniformly at random </a:t>
            </a:r>
            <a:r>
              <a:rPr sz="3300" dirty="0">
                <a:latin typeface="Times New Roman"/>
                <a:cs typeface="Times New Roman"/>
              </a:rPr>
              <a:t>from H. </a:t>
            </a:r>
            <a:r>
              <a:rPr sz="3300" spc="-135" dirty="0">
                <a:latin typeface="Times New Roman"/>
                <a:cs typeface="Times New Roman"/>
              </a:rPr>
              <a:t>We </a:t>
            </a:r>
            <a:r>
              <a:rPr sz="3300" spc="-5" dirty="0">
                <a:latin typeface="Times New Roman"/>
                <a:cs typeface="Times New Roman"/>
              </a:rPr>
              <a:t>say </a:t>
            </a:r>
            <a:r>
              <a:rPr sz="3300" dirty="0">
                <a:latin typeface="Times New Roman"/>
                <a:cs typeface="Times New Roman"/>
              </a:rPr>
              <a:t>H  is </a:t>
            </a:r>
            <a:r>
              <a:rPr sz="3300" b="1" spc="-5" dirty="0">
                <a:latin typeface="Times New Roman"/>
                <a:cs typeface="Times New Roman"/>
              </a:rPr>
              <a:t>pairwise independent </a:t>
            </a:r>
            <a:r>
              <a:rPr sz="3300" spc="-5" dirty="0">
                <a:latin typeface="Times New Roman"/>
                <a:cs typeface="Times New Roman"/>
              </a:rPr>
              <a:t>if for each </a:t>
            </a:r>
            <a:r>
              <a:rPr sz="3300" dirty="0">
                <a:latin typeface="Times New Roman"/>
                <a:cs typeface="Times New Roman"/>
              </a:rPr>
              <a:t>z</a:t>
            </a:r>
            <a:r>
              <a:rPr sz="3300" baseline="-6313" dirty="0">
                <a:latin typeface="Times New Roman"/>
                <a:cs typeface="Times New Roman"/>
              </a:rPr>
              <a:t>1 </a:t>
            </a:r>
            <a:r>
              <a:rPr sz="3300" dirty="0">
                <a:latin typeface="Times New Roman"/>
                <a:cs typeface="Times New Roman"/>
              </a:rPr>
              <a:t>≠ z</a:t>
            </a:r>
            <a:r>
              <a:rPr sz="3300" baseline="-6313" dirty="0">
                <a:latin typeface="Times New Roman"/>
                <a:cs typeface="Times New Roman"/>
              </a:rPr>
              <a:t>2 </a:t>
            </a:r>
            <a:r>
              <a:rPr sz="3300" dirty="0">
                <a:latin typeface="Symbol"/>
                <a:cs typeface="Symbol"/>
              </a:rPr>
              <a:t></a:t>
            </a:r>
            <a:r>
              <a:rPr sz="3300" b="1" dirty="0">
                <a:latin typeface="Times New Roman"/>
                <a:cs typeface="Times New Roman"/>
              </a:rPr>
              <a:t>Z</a:t>
            </a:r>
            <a:r>
              <a:rPr sz="3300" baseline="-6313" dirty="0">
                <a:latin typeface="Times New Roman"/>
                <a:cs typeface="Times New Roman"/>
              </a:rPr>
              <a:t>p</a:t>
            </a:r>
            <a:r>
              <a:rPr sz="3300" dirty="0">
                <a:latin typeface="Times New Roman"/>
                <a:cs typeface="Times New Roman"/>
              </a:rPr>
              <a:t>, </a:t>
            </a:r>
            <a:r>
              <a:rPr sz="3300" spc="-5" dirty="0">
                <a:latin typeface="Times New Roman"/>
                <a:cs typeface="Times New Roman"/>
              </a:rPr>
              <a:t>for each </a:t>
            </a:r>
            <a:r>
              <a:rPr sz="3300" dirty="0">
                <a:latin typeface="Times New Roman"/>
                <a:cs typeface="Times New Roman"/>
              </a:rPr>
              <a:t>y</a:t>
            </a:r>
            <a:r>
              <a:rPr sz="3300" baseline="-6313" dirty="0">
                <a:latin typeface="Times New Roman"/>
                <a:cs typeface="Times New Roman"/>
              </a:rPr>
              <a:t>1</a:t>
            </a:r>
            <a:r>
              <a:rPr sz="3300" dirty="0">
                <a:latin typeface="Times New Roman"/>
                <a:cs typeface="Times New Roman"/>
              </a:rPr>
              <a:t>, y</a:t>
            </a:r>
            <a:r>
              <a:rPr sz="3300" baseline="-6313" dirty="0">
                <a:latin typeface="Times New Roman"/>
                <a:cs typeface="Times New Roman"/>
              </a:rPr>
              <a:t>2 </a:t>
            </a:r>
            <a:r>
              <a:rPr sz="3300" dirty="0">
                <a:latin typeface="Symbol"/>
                <a:cs typeface="Symbol"/>
              </a:rPr>
              <a:t></a:t>
            </a:r>
            <a:r>
              <a:rPr sz="3300" spc="-265" dirty="0">
                <a:latin typeface="Times New Roman"/>
                <a:cs typeface="Times New Roman"/>
              </a:rPr>
              <a:t> </a:t>
            </a:r>
            <a:r>
              <a:rPr sz="3300" b="1" spc="-5" dirty="0">
                <a:latin typeface="Times New Roman"/>
                <a:cs typeface="Times New Roman"/>
              </a:rPr>
              <a:t>Z</a:t>
            </a:r>
            <a:r>
              <a:rPr sz="3300" spc="-7" baseline="-6313" dirty="0">
                <a:latin typeface="Times New Roman"/>
                <a:cs typeface="Times New Roman"/>
              </a:rPr>
              <a:t>p</a:t>
            </a:r>
            <a:endParaRPr sz="3300" baseline="-6313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96520" algn="ctr">
              <a:lnSpc>
                <a:spcPct val="100000"/>
              </a:lnSpc>
            </a:pPr>
            <a:r>
              <a:rPr sz="3300" spc="-5" dirty="0">
                <a:latin typeface="Times New Roman"/>
                <a:cs typeface="Times New Roman"/>
              </a:rPr>
              <a:t>Pr[h(z</a:t>
            </a:r>
            <a:r>
              <a:rPr sz="3300" spc="-7" baseline="-6313" dirty="0">
                <a:latin typeface="Times New Roman"/>
                <a:cs typeface="Times New Roman"/>
              </a:rPr>
              <a:t>1</a:t>
            </a:r>
            <a:r>
              <a:rPr sz="3300" spc="-5" dirty="0">
                <a:latin typeface="Times New Roman"/>
                <a:cs typeface="Times New Roman"/>
              </a:rPr>
              <a:t>) </a:t>
            </a:r>
            <a:r>
              <a:rPr sz="3300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y</a:t>
            </a:r>
            <a:r>
              <a:rPr sz="3300" spc="-7" baseline="-6313" dirty="0">
                <a:latin typeface="Times New Roman"/>
                <a:cs typeface="Times New Roman"/>
              </a:rPr>
              <a:t>1 </a:t>
            </a:r>
            <a:r>
              <a:rPr lang="en-US" sz="3300" spc="-7" baseline="-6313" dirty="0" smtClean="0">
                <a:latin typeface="Times New Roman"/>
                <a:cs typeface="Times New Roman"/>
              </a:rPr>
              <a:t> </a:t>
            </a:r>
            <a:r>
              <a:rPr sz="3300" spc="-495" dirty="0" smtClean="0">
                <a:latin typeface="DejaVu Sans"/>
                <a:cs typeface="DejaVu Sans"/>
              </a:rPr>
              <a:t>⋀ </a:t>
            </a:r>
            <a:r>
              <a:rPr lang="en-US" sz="3300" spc="-495" dirty="0" smtClean="0">
                <a:latin typeface="DejaVu Sans"/>
                <a:cs typeface="DejaVu Sans"/>
              </a:rPr>
              <a:t>   </a:t>
            </a:r>
            <a:r>
              <a:rPr sz="3300" dirty="0" smtClean="0">
                <a:latin typeface="Times New Roman"/>
                <a:cs typeface="Times New Roman"/>
              </a:rPr>
              <a:t>h(z</a:t>
            </a:r>
            <a:r>
              <a:rPr sz="3300" baseline="-6313" dirty="0" smtClean="0">
                <a:latin typeface="Times New Roman"/>
                <a:cs typeface="Times New Roman"/>
              </a:rPr>
              <a:t>2</a:t>
            </a:r>
            <a:r>
              <a:rPr sz="3300" dirty="0">
                <a:latin typeface="Times New Roman"/>
                <a:cs typeface="Times New Roman"/>
              </a:rPr>
              <a:t>) = </a:t>
            </a:r>
            <a:r>
              <a:rPr sz="3300" spc="-5" dirty="0">
                <a:latin typeface="Times New Roman"/>
                <a:cs typeface="Times New Roman"/>
              </a:rPr>
              <a:t>y</a:t>
            </a:r>
            <a:r>
              <a:rPr sz="3300" spc="-7" baseline="-6313" dirty="0">
                <a:latin typeface="Times New Roman"/>
                <a:cs typeface="Times New Roman"/>
              </a:rPr>
              <a:t>2</a:t>
            </a:r>
            <a:r>
              <a:rPr sz="3300" spc="-5" dirty="0">
                <a:latin typeface="Times New Roman"/>
                <a:cs typeface="Times New Roman"/>
              </a:rPr>
              <a:t>]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27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1/p</a:t>
            </a:r>
            <a:r>
              <a:rPr sz="3300" spc="-7" baseline="18939" dirty="0">
                <a:latin typeface="Times New Roman"/>
                <a:cs typeface="Times New Roman"/>
              </a:rPr>
              <a:t>2</a:t>
            </a:r>
            <a:r>
              <a:rPr sz="3300" spc="-5" dirty="0">
                <a:latin typeface="Times New Roman"/>
                <a:cs typeface="Times New Roman"/>
              </a:rPr>
              <a:t>.</a:t>
            </a:r>
            <a:endParaRPr sz="3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Theorem </a:t>
            </a:r>
            <a:r>
              <a:rPr sz="33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300" dirty="0">
                <a:latin typeface="Times New Roman"/>
                <a:cs typeface="Times New Roman"/>
              </a:rPr>
              <a:t>. H = </a:t>
            </a:r>
            <a:r>
              <a:rPr sz="3300" spc="-5" dirty="0">
                <a:latin typeface="Times New Roman"/>
                <a:cs typeface="Times New Roman"/>
              </a:rPr>
              <a:t>{h</a:t>
            </a:r>
            <a:r>
              <a:rPr sz="3300" spc="-7" baseline="-6313" dirty="0">
                <a:latin typeface="Times New Roman"/>
                <a:cs typeface="Times New Roman"/>
              </a:rPr>
              <a:t>a,b</a:t>
            </a:r>
            <a:r>
              <a:rPr sz="3300" spc="-5" dirty="0">
                <a:latin typeface="Times New Roman"/>
                <a:cs typeface="Times New Roman"/>
              </a:rPr>
              <a:t>(x) </a:t>
            </a:r>
            <a:r>
              <a:rPr sz="3300" dirty="0">
                <a:latin typeface="Times New Roman"/>
                <a:cs typeface="Times New Roman"/>
              </a:rPr>
              <a:t>: </a:t>
            </a:r>
            <a:r>
              <a:rPr sz="3300" spc="-5" dirty="0">
                <a:latin typeface="Times New Roman"/>
                <a:cs typeface="Times New Roman"/>
              </a:rPr>
              <a:t>a, </a:t>
            </a:r>
            <a:r>
              <a:rPr sz="3300" dirty="0">
                <a:latin typeface="Times New Roman"/>
                <a:cs typeface="Times New Roman"/>
              </a:rPr>
              <a:t>b </a:t>
            </a:r>
            <a:r>
              <a:rPr sz="3300" dirty="0">
                <a:latin typeface="Symbol"/>
                <a:cs typeface="Symbol"/>
              </a:rPr>
              <a:t></a:t>
            </a:r>
            <a:r>
              <a:rPr sz="330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Z</a:t>
            </a:r>
            <a:r>
              <a:rPr sz="3300" baseline="-6313" dirty="0">
                <a:latin typeface="Times New Roman"/>
                <a:cs typeface="Times New Roman"/>
              </a:rPr>
              <a:t>p</a:t>
            </a:r>
            <a:r>
              <a:rPr sz="3300" dirty="0">
                <a:latin typeface="Times New Roman"/>
                <a:cs typeface="Times New Roman"/>
              </a:rPr>
              <a:t>} </a:t>
            </a:r>
            <a:r>
              <a:rPr sz="3300" spc="-5" dirty="0">
                <a:latin typeface="Times New Roman"/>
                <a:cs typeface="Times New Roman"/>
              </a:rPr>
              <a:t>is pairwise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independent.</a:t>
            </a:r>
            <a:endParaRPr sz="3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2413000"/>
            <a:ext cx="10917555" cy="483362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439"/>
              </a:spcBef>
            </a:pPr>
            <a:r>
              <a:rPr sz="3300" dirty="0">
                <a:latin typeface="Times New Roman"/>
                <a:cs typeface="Times New Roman"/>
              </a:rPr>
              <a:t>Upon </a:t>
            </a:r>
            <a:r>
              <a:rPr sz="3300" spc="-5" dirty="0">
                <a:latin typeface="Times New Roman"/>
                <a:cs typeface="Times New Roman"/>
              </a:rPr>
              <a:t>iterating over the incoming sequence, </a:t>
            </a:r>
            <a:r>
              <a:rPr sz="3300" dirty="0">
                <a:latin typeface="Times New Roman"/>
                <a:cs typeface="Times New Roman"/>
              </a:rPr>
              <a:t>we </a:t>
            </a:r>
            <a:r>
              <a:rPr sz="3300" spc="-5" dirty="0">
                <a:latin typeface="Times New Roman"/>
                <a:cs typeface="Times New Roman"/>
              </a:rPr>
              <a:t>sample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random  subsequence. </a:t>
            </a:r>
            <a:r>
              <a:rPr sz="3300" spc="-20" dirty="0">
                <a:latin typeface="Times New Roman"/>
                <a:cs typeface="Times New Roman"/>
              </a:rPr>
              <a:t>Specifically, </a:t>
            </a:r>
            <a:r>
              <a:rPr sz="3300" dirty="0">
                <a:latin typeface="Times New Roman"/>
                <a:cs typeface="Times New Roman"/>
              </a:rPr>
              <a:t>we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do: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431800" marR="5673090" indent="-419100">
              <a:lnSpc>
                <a:spcPts val="3700"/>
              </a:lnSpc>
            </a:pPr>
            <a:r>
              <a:rPr sz="3300" spc="-5" dirty="0">
                <a:latin typeface="Times New Roman"/>
                <a:cs typeface="Times New Roman"/>
              </a:rPr>
              <a:t>foreach (incoming element e</a:t>
            </a:r>
            <a:r>
              <a:rPr sz="3300" spc="-7" baseline="-6313" dirty="0">
                <a:latin typeface="Times New Roman"/>
                <a:cs typeface="Times New Roman"/>
              </a:rPr>
              <a:t>i</a:t>
            </a:r>
            <a:r>
              <a:rPr sz="3300" spc="-5" dirty="0">
                <a:latin typeface="Times New Roman"/>
                <a:cs typeface="Times New Roman"/>
              </a:rPr>
              <a:t>){  </a:t>
            </a:r>
            <a:r>
              <a:rPr sz="3300" dirty="0">
                <a:latin typeface="Times New Roman"/>
                <a:cs typeface="Times New Roman"/>
              </a:rPr>
              <a:t>S ←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</a:t>
            </a:r>
            <a:r>
              <a:rPr sz="3300" dirty="0">
                <a:latin typeface="Times New Roman"/>
                <a:cs typeface="Times New Roman"/>
              </a:rPr>
              <a:t>;</a:t>
            </a:r>
            <a:endParaRPr sz="3300">
              <a:latin typeface="Times New Roman"/>
              <a:cs typeface="Times New Roman"/>
            </a:endParaRPr>
          </a:p>
          <a:p>
            <a:pPr marL="431800" marR="3017520">
              <a:lnSpc>
                <a:spcPts val="3700"/>
              </a:lnSpc>
              <a:spcBef>
                <a:spcPts val="300"/>
              </a:spcBef>
            </a:pPr>
            <a:r>
              <a:rPr sz="3300" spc="-5" dirty="0">
                <a:latin typeface="Times New Roman"/>
                <a:cs typeface="Times New Roman"/>
              </a:rPr>
              <a:t>flip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coin that it heads </a:t>
            </a:r>
            <a:r>
              <a:rPr sz="3300" dirty="0">
                <a:latin typeface="Times New Roman"/>
                <a:cs typeface="Times New Roman"/>
              </a:rPr>
              <a:t>up </a:t>
            </a:r>
            <a:r>
              <a:rPr sz="3300" spc="-5" dirty="0">
                <a:latin typeface="Times New Roman"/>
                <a:cs typeface="Times New Roman"/>
              </a:rPr>
              <a:t>with probabiliy </a:t>
            </a:r>
            <a:r>
              <a:rPr sz="3300" dirty="0">
                <a:latin typeface="Times New Roman"/>
                <a:cs typeface="Times New Roman"/>
              </a:rPr>
              <a:t>p;  </a:t>
            </a:r>
            <a:r>
              <a:rPr sz="3300" spc="-5" dirty="0">
                <a:latin typeface="Times New Roman"/>
                <a:cs typeface="Times New Roman"/>
              </a:rPr>
              <a:t>if(the coin heads</a:t>
            </a:r>
            <a:r>
              <a:rPr sz="3300" dirty="0">
                <a:latin typeface="Times New Roman"/>
                <a:cs typeface="Times New Roman"/>
              </a:rPr>
              <a:t> up){</a:t>
            </a:r>
            <a:endParaRPr sz="3300">
              <a:latin typeface="Times New Roman"/>
              <a:cs typeface="Times New Roman"/>
            </a:endParaRPr>
          </a:p>
          <a:p>
            <a:pPr marL="850900">
              <a:lnSpc>
                <a:spcPts val="3620"/>
              </a:lnSpc>
            </a:pPr>
            <a:r>
              <a:rPr sz="3300" dirty="0">
                <a:latin typeface="Times New Roman"/>
                <a:cs typeface="Times New Roman"/>
              </a:rPr>
              <a:t>S ← S </a:t>
            </a:r>
            <a:r>
              <a:rPr sz="3300" dirty="0">
                <a:latin typeface="Symbol"/>
                <a:cs typeface="Symbol"/>
              </a:rPr>
              <a:t>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{e</a:t>
            </a:r>
            <a:r>
              <a:rPr sz="3300" spc="-7" baseline="-6313" dirty="0">
                <a:latin typeface="Times New Roman"/>
                <a:cs typeface="Times New Roman"/>
              </a:rPr>
              <a:t>i</a:t>
            </a:r>
            <a:r>
              <a:rPr sz="3300" spc="-5" dirty="0">
                <a:latin typeface="Times New Roman"/>
                <a:cs typeface="Times New Roman"/>
              </a:rPr>
              <a:t>};</a:t>
            </a:r>
            <a:endParaRPr sz="3300">
              <a:latin typeface="Times New Roman"/>
              <a:cs typeface="Times New Roman"/>
            </a:endParaRPr>
          </a:p>
          <a:p>
            <a:pPr marL="431800">
              <a:lnSpc>
                <a:spcPts val="3829"/>
              </a:lnSpc>
              <a:spcBef>
                <a:spcPts val="40"/>
              </a:spcBef>
            </a:pPr>
            <a:r>
              <a:rPr sz="3300" dirty="0">
                <a:latin typeface="Times New Roman"/>
                <a:cs typeface="Times New Roman"/>
              </a:rPr>
              <a:t>}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ts val="3829"/>
              </a:lnSpc>
            </a:pPr>
            <a:r>
              <a:rPr sz="3300" dirty="0">
                <a:latin typeface="Times New Roman"/>
                <a:cs typeface="Times New Roman"/>
              </a:rPr>
              <a:t>}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71170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90770" algn="l"/>
              </a:tabLst>
            </a:pPr>
            <a:r>
              <a:rPr sz="5600" dirty="0"/>
              <a:t>S</a:t>
            </a:r>
            <a:r>
              <a:rPr sz="5600" spc="-5" dirty="0"/>
              <a:t>am</a:t>
            </a:r>
            <a:r>
              <a:rPr sz="5600" dirty="0"/>
              <a:t>p</a:t>
            </a:r>
            <a:r>
              <a:rPr sz="5600" spc="-5" dirty="0"/>
              <a:t>li</a:t>
            </a:r>
            <a:r>
              <a:rPr sz="5600" dirty="0"/>
              <a:t>ng-B</a:t>
            </a:r>
            <a:r>
              <a:rPr sz="5600" spc="-5" dirty="0"/>
              <a:t>a</a:t>
            </a:r>
            <a:r>
              <a:rPr sz="5600" dirty="0"/>
              <a:t>s</a:t>
            </a:r>
            <a:r>
              <a:rPr sz="5600" spc="-5" dirty="0"/>
              <a:t>e</a:t>
            </a:r>
            <a:r>
              <a:rPr sz="5600" dirty="0"/>
              <a:t>d	M</a:t>
            </a:r>
            <a:r>
              <a:rPr sz="5600" spc="-5" dirty="0"/>
              <a:t>et</a:t>
            </a:r>
            <a:r>
              <a:rPr sz="5600" dirty="0"/>
              <a:t>hod</a:t>
            </a:r>
            <a:endParaRPr sz="5600"/>
          </a:p>
        </p:txBody>
      </p:sp>
    </p:spTree>
    <p:extLst>
      <p:ext uri="{BB962C8B-B14F-4D97-AF65-F5344CB8AC3E}">
        <p14:creationId xmlns:p14="http://schemas.microsoft.com/office/powerpoint/2010/main" val="1923192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71170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90770" algn="l"/>
              </a:tabLst>
            </a:pPr>
            <a:r>
              <a:rPr sz="5600" dirty="0"/>
              <a:t>S</a:t>
            </a:r>
            <a:r>
              <a:rPr sz="5600" spc="-5" dirty="0"/>
              <a:t>am</a:t>
            </a:r>
            <a:r>
              <a:rPr sz="5600" dirty="0"/>
              <a:t>p</a:t>
            </a:r>
            <a:r>
              <a:rPr sz="5600" spc="-5" dirty="0"/>
              <a:t>li</a:t>
            </a:r>
            <a:r>
              <a:rPr sz="5600" dirty="0"/>
              <a:t>ng-B</a:t>
            </a:r>
            <a:r>
              <a:rPr sz="5600" spc="-5" dirty="0"/>
              <a:t>a</a:t>
            </a:r>
            <a:r>
              <a:rPr sz="5600" dirty="0"/>
              <a:t>s</a:t>
            </a:r>
            <a:r>
              <a:rPr sz="5600" spc="-5" dirty="0"/>
              <a:t>e</a:t>
            </a:r>
            <a:r>
              <a:rPr sz="5600" dirty="0"/>
              <a:t>d	M</a:t>
            </a:r>
            <a:r>
              <a:rPr sz="5600" spc="-5" dirty="0"/>
              <a:t>et</a:t>
            </a:r>
            <a:r>
              <a:rPr sz="5600" dirty="0"/>
              <a:t>hod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1232898" y="7485070"/>
            <a:ext cx="10539095" cy="2000885"/>
          </a:xfrm>
          <a:custGeom>
            <a:avLst/>
            <a:gdLst/>
            <a:ahLst/>
            <a:cxnLst/>
            <a:rect l="l" t="t" r="r" b="b"/>
            <a:pathLst>
              <a:path w="10539095" h="2000884">
                <a:moveTo>
                  <a:pt x="9693189" y="0"/>
                </a:moveTo>
                <a:lnTo>
                  <a:pt x="849573" y="0"/>
                </a:lnTo>
                <a:lnTo>
                  <a:pt x="779257" y="41"/>
                </a:lnTo>
                <a:lnTo>
                  <a:pt x="715543" y="331"/>
                </a:lnTo>
                <a:lnTo>
                  <a:pt x="657648" y="1119"/>
                </a:lnTo>
                <a:lnTo>
                  <a:pt x="604787" y="2652"/>
                </a:lnTo>
                <a:lnTo>
                  <a:pt x="556175" y="5181"/>
                </a:lnTo>
                <a:lnTo>
                  <a:pt x="511027" y="8953"/>
                </a:lnTo>
                <a:lnTo>
                  <a:pt x="468558" y="14217"/>
                </a:lnTo>
                <a:lnTo>
                  <a:pt x="427984" y="21222"/>
                </a:lnTo>
                <a:lnTo>
                  <a:pt x="388520" y="30217"/>
                </a:lnTo>
                <a:lnTo>
                  <a:pt x="349381" y="41450"/>
                </a:lnTo>
                <a:lnTo>
                  <a:pt x="302838" y="61020"/>
                </a:lnTo>
                <a:lnTo>
                  <a:pt x="258795" y="84833"/>
                </a:lnTo>
                <a:lnTo>
                  <a:pt x="217500" y="112642"/>
                </a:lnTo>
                <a:lnTo>
                  <a:pt x="179203" y="144195"/>
                </a:lnTo>
                <a:lnTo>
                  <a:pt x="144154" y="179245"/>
                </a:lnTo>
                <a:lnTo>
                  <a:pt x="112600" y="217542"/>
                </a:lnTo>
                <a:lnTo>
                  <a:pt x="84792" y="258837"/>
                </a:lnTo>
                <a:lnTo>
                  <a:pt x="60979" y="302880"/>
                </a:lnTo>
                <a:lnTo>
                  <a:pt x="41409" y="349423"/>
                </a:lnTo>
                <a:lnTo>
                  <a:pt x="30175" y="388562"/>
                </a:lnTo>
                <a:lnTo>
                  <a:pt x="21176" y="428027"/>
                </a:lnTo>
                <a:lnTo>
                  <a:pt x="14163" y="468600"/>
                </a:lnTo>
                <a:lnTo>
                  <a:pt x="8891" y="511069"/>
                </a:lnTo>
                <a:lnTo>
                  <a:pt x="5139" y="555747"/>
                </a:lnTo>
                <a:lnTo>
                  <a:pt x="2611" y="604017"/>
                </a:lnTo>
                <a:lnTo>
                  <a:pt x="1077" y="656400"/>
                </a:lnTo>
                <a:lnTo>
                  <a:pt x="290" y="713659"/>
                </a:lnTo>
                <a:lnTo>
                  <a:pt x="0" y="776556"/>
                </a:lnTo>
                <a:lnTo>
                  <a:pt x="12" y="1224163"/>
                </a:lnTo>
                <a:lnTo>
                  <a:pt x="290" y="1285135"/>
                </a:lnTo>
                <a:lnTo>
                  <a:pt x="1077" y="1343030"/>
                </a:lnTo>
                <a:lnTo>
                  <a:pt x="2611" y="1395891"/>
                </a:lnTo>
                <a:lnTo>
                  <a:pt x="5139" y="1444503"/>
                </a:lnTo>
                <a:lnTo>
                  <a:pt x="8941" y="1489892"/>
                </a:lnTo>
                <a:lnTo>
                  <a:pt x="14193" y="1532221"/>
                </a:lnTo>
                <a:lnTo>
                  <a:pt x="21188" y="1572724"/>
                </a:lnTo>
                <a:lnTo>
                  <a:pt x="30177" y="1612161"/>
                </a:lnTo>
                <a:lnTo>
                  <a:pt x="41409" y="1651297"/>
                </a:lnTo>
                <a:lnTo>
                  <a:pt x="60979" y="1697840"/>
                </a:lnTo>
                <a:lnTo>
                  <a:pt x="84792" y="1741883"/>
                </a:lnTo>
                <a:lnTo>
                  <a:pt x="112600" y="1783178"/>
                </a:lnTo>
                <a:lnTo>
                  <a:pt x="144154" y="1821475"/>
                </a:lnTo>
                <a:lnTo>
                  <a:pt x="179203" y="1856525"/>
                </a:lnTo>
                <a:lnTo>
                  <a:pt x="217500" y="1888078"/>
                </a:lnTo>
                <a:lnTo>
                  <a:pt x="258795" y="1915886"/>
                </a:lnTo>
                <a:lnTo>
                  <a:pt x="302838" y="1939700"/>
                </a:lnTo>
                <a:lnTo>
                  <a:pt x="349381" y="1959270"/>
                </a:lnTo>
                <a:lnTo>
                  <a:pt x="388516" y="1970503"/>
                </a:lnTo>
                <a:lnTo>
                  <a:pt x="427954" y="1979498"/>
                </a:lnTo>
                <a:lnTo>
                  <a:pt x="468457" y="1986503"/>
                </a:lnTo>
                <a:lnTo>
                  <a:pt x="510786" y="1991767"/>
                </a:lnTo>
                <a:lnTo>
                  <a:pt x="555705" y="1995539"/>
                </a:lnTo>
                <a:lnTo>
                  <a:pt x="603975" y="1998067"/>
                </a:lnTo>
                <a:lnTo>
                  <a:pt x="656359" y="1999601"/>
                </a:lnTo>
                <a:lnTo>
                  <a:pt x="713618" y="2000389"/>
                </a:lnTo>
                <a:lnTo>
                  <a:pt x="845813" y="2000720"/>
                </a:lnTo>
                <a:lnTo>
                  <a:pt x="9689428" y="2000720"/>
                </a:lnTo>
                <a:lnTo>
                  <a:pt x="9823458" y="2000389"/>
                </a:lnTo>
                <a:lnTo>
                  <a:pt x="9881353" y="1999601"/>
                </a:lnTo>
                <a:lnTo>
                  <a:pt x="9934214" y="1998067"/>
                </a:lnTo>
                <a:lnTo>
                  <a:pt x="9982826" y="1995539"/>
                </a:lnTo>
                <a:lnTo>
                  <a:pt x="10027975" y="1991767"/>
                </a:lnTo>
                <a:lnTo>
                  <a:pt x="10070443" y="1986503"/>
                </a:lnTo>
                <a:lnTo>
                  <a:pt x="10111017" y="1979498"/>
                </a:lnTo>
                <a:lnTo>
                  <a:pt x="10150481" y="1970503"/>
                </a:lnTo>
                <a:lnTo>
                  <a:pt x="10189620" y="1959270"/>
                </a:lnTo>
                <a:lnTo>
                  <a:pt x="10236163" y="1939700"/>
                </a:lnTo>
                <a:lnTo>
                  <a:pt x="10280207" y="1915886"/>
                </a:lnTo>
                <a:lnTo>
                  <a:pt x="10321501" y="1888078"/>
                </a:lnTo>
                <a:lnTo>
                  <a:pt x="10359798" y="1856525"/>
                </a:lnTo>
                <a:lnTo>
                  <a:pt x="10394848" y="1821475"/>
                </a:lnTo>
                <a:lnTo>
                  <a:pt x="10426401" y="1783178"/>
                </a:lnTo>
                <a:lnTo>
                  <a:pt x="10454209" y="1741883"/>
                </a:lnTo>
                <a:lnTo>
                  <a:pt x="10478023" y="1697840"/>
                </a:lnTo>
                <a:lnTo>
                  <a:pt x="10497593" y="1651297"/>
                </a:lnTo>
                <a:lnTo>
                  <a:pt x="10508827" y="1612158"/>
                </a:lnTo>
                <a:lnTo>
                  <a:pt x="10517826" y="1572694"/>
                </a:lnTo>
                <a:lnTo>
                  <a:pt x="10524838" y="1532120"/>
                </a:lnTo>
                <a:lnTo>
                  <a:pt x="10530110" y="1489651"/>
                </a:lnTo>
                <a:lnTo>
                  <a:pt x="10533862" y="1444973"/>
                </a:lnTo>
                <a:lnTo>
                  <a:pt x="10536390" y="1396703"/>
                </a:lnTo>
                <a:lnTo>
                  <a:pt x="10537924" y="1344320"/>
                </a:lnTo>
                <a:lnTo>
                  <a:pt x="10538712" y="1287061"/>
                </a:lnTo>
                <a:lnTo>
                  <a:pt x="10539002" y="1224163"/>
                </a:lnTo>
                <a:lnTo>
                  <a:pt x="10538989" y="776556"/>
                </a:lnTo>
                <a:lnTo>
                  <a:pt x="10538712" y="715585"/>
                </a:lnTo>
                <a:lnTo>
                  <a:pt x="10537924" y="657690"/>
                </a:lnTo>
                <a:lnTo>
                  <a:pt x="10536390" y="604829"/>
                </a:lnTo>
                <a:lnTo>
                  <a:pt x="10533862" y="556217"/>
                </a:lnTo>
                <a:lnTo>
                  <a:pt x="10530060" y="510828"/>
                </a:lnTo>
                <a:lnTo>
                  <a:pt x="10524808" y="468499"/>
                </a:lnTo>
                <a:lnTo>
                  <a:pt x="10517814" y="427996"/>
                </a:lnTo>
                <a:lnTo>
                  <a:pt x="10508825" y="388559"/>
                </a:lnTo>
                <a:lnTo>
                  <a:pt x="10497593" y="349423"/>
                </a:lnTo>
                <a:lnTo>
                  <a:pt x="10478023" y="302880"/>
                </a:lnTo>
                <a:lnTo>
                  <a:pt x="10454209" y="258837"/>
                </a:lnTo>
                <a:lnTo>
                  <a:pt x="10426401" y="217542"/>
                </a:lnTo>
                <a:lnTo>
                  <a:pt x="10394848" y="179245"/>
                </a:lnTo>
                <a:lnTo>
                  <a:pt x="10359798" y="144195"/>
                </a:lnTo>
                <a:lnTo>
                  <a:pt x="10321501" y="112642"/>
                </a:lnTo>
                <a:lnTo>
                  <a:pt x="10280207" y="84833"/>
                </a:lnTo>
                <a:lnTo>
                  <a:pt x="10236163" y="61020"/>
                </a:lnTo>
                <a:lnTo>
                  <a:pt x="10189620" y="41450"/>
                </a:lnTo>
                <a:lnTo>
                  <a:pt x="10150485" y="30217"/>
                </a:lnTo>
                <a:lnTo>
                  <a:pt x="10111047" y="21222"/>
                </a:lnTo>
                <a:lnTo>
                  <a:pt x="10070545" y="14217"/>
                </a:lnTo>
                <a:lnTo>
                  <a:pt x="10028215" y="8953"/>
                </a:lnTo>
                <a:lnTo>
                  <a:pt x="9983297" y="5181"/>
                </a:lnTo>
                <a:lnTo>
                  <a:pt x="9935027" y="2652"/>
                </a:lnTo>
                <a:lnTo>
                  <a:pt x="9882643" y="1119"/>
                </a:lnTo>
                <a:lnTo>
                  <a:pt x="9693189" y="0"/>
                </a:lnTo>
                <a:close/>
              </a:path>
            </a:pathLst>
          </a:custGeom>
          <a:solidFill>
            <a:srgbClr val="FFFC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2857" y="7485070"/>
            <a:ext cx="10539095" cy="2000885"/>
          </a:xfrm>
          <a:custGeom>
            <a:avLst/>
            <a:gdLst/>
            <a:ahLst/>
            <a:cxnLst/>
            <a:rect l="l" t="t" r="r" b="b"/>
            <a:pathLst>
              <a:path w="10539095" h="2000884">
                <a:moveTo>
                  <a:pt x="845854" y="0"/>
                </a:moveTo>
                <a:lnTo>
                  <a:pt x="9693231" y="0"/>
                </a:lnTo>
                <a:lnTo>
                  <a:pt x="9762528" y="41"/>
                </a:lnTo>
                <a:lnTo>
                  <a:pt x="9825425" y="331"/>
                </a:lnTo>
                <a:lnTo>
                  <a:pt x="9882685" y="1119"/>
                </a:lnTo>
                <a:lnTo>
                  <a:pt x="9935068" y="2652"/>
                </a:lnTo>
                <a:lnTo>
                  <a:pt x="9983338" y="5181"/>
                </a:lnTo>
                <a:lnTo>
                  <a:pt x="10028257" y="8953"/>
                </a:lnTo>
                <a:lnTo>
                  <a:pt x="10070586" y="14217"/>
                </a:lnTo>
                <a:lnTo>
                  <a:pt x="10111089" y="21222"/>
                </a:lnTo>
                <a:lnTo>
                  <a:pt x="10150526" y="30217"/>
                </a:lnTo>
                <a:lnTo>
                  <a:pt x="10189662" y="41450"/>
                </a:lnTo>
                <a:lnTo>
                  <a:pt x="10236205" y="61020"/>
                </a:lnTo>
                <a:lnTo>
                  <a:pt x="10280248" y="84834"/>
                </a:lnTo>
                <a:lnTo>
                  <a:pt x="10321543" y="112642"/>
                </a:lnTo>
                <a:lnTo>
                  <a:pt x="10359840" y="144195"/>
                </a:lnTo>
                <a:lnTo>
                  <a:pt x="10394889" y="179245"/>
                </a:lnTo>
                <a:lnTo>
                  <a:pt x="10426443" y="217542"/>
                </a:lnTo>
                <a:lnTo>
                  <a:pt x="10454251" y="258837"/>
                </a:lnTo>
                <a:lnTo>
                  <a:pt x="10478064" y="302880"/>
                </a:lnTo>
                <a:lnTo>
                  <a:pt x="10497634" y="349423"/>
                </a:lnTo>
                <a:lnTo>
                  <a:pt x="10508867" y="388562"/>
                </a:lnTo>
                <a:lnTo>
                  <a:pt x="10517862" y="428026"/>
                </a:lnTo>
                <a:lnTo>
                  <a:pt x="10524867" y="468600"/>
                </a:lnTo>
                <a:lnTo>
                  <a:pt x="10530131" y="511069"/>
                </a:lnTo>
                <a:lnTo>
                  <a:pt x="10533903" y="556217"/>
                </a:lnTo>
                <a:lnTo>
                  <a:pt x="10536432" y="604829"/>
                </a:lnTo>
                <a:lnTo>
                  <a:pt x="10537965" y="657690"/>
                </a:lnTo>
                <a:lnTo>
                  <a:pt x="10538753" y="715585"/>
                </a:lnTo>
                <a:lnTo>
                  <a:pt x="10539043" y="779298"/>
                </a:lnTo>
                <a:lnTo>
                  <a:pt x="10539084" y="849614"/>
                </a:lnTo>
                <a:lnTo>
                  <a:pt x="10539084" y="1154866"/>
                </a:lnTo>
                <a:lnTo>
                  <a:pt x="10539043" y="1224163"/>
                </a:lnTo>
                <a:lnTo>
                  <a:pt x="10538753" y="1287060"/>
                </a:lnTo>
                <a:lnTo>
                  <a:pt x="10537965" y="1344320"/>
                </a:lnTo>
                <a:lnTo>
                  <a:pt x="10536432" y="1396703"/>
                </a:lnTo>
                <a:lnTo>
                  <a:pt x="10533903" y="1444973"/>
                </a:lnTo>
                <a:lnTo>
                  <a:pt x="10530131" y="1489892"/>
                </a:lnTo>
                <a:lnTo>
                  <a:pt x="10524867" y="1532221"/>
                </a:lnTo>
                <a:lnTo>
                  <a:pt x="10517862" y="1572724"/>
                </a:lnTo>
                <a:lnTo>
                  <a:pt x="10508867" y="1612161"/>
                </a:lnTo>
                <a:lnTo>
                  <a:pt x="10497634" y="1651297"/>
                </a:lnTo>
                <a:lnTo>
                  <a:pt x="10478064" y="1697840"/>
                </a:lnTo>
                <a:lnTo>
                  <a:pt x="10454251" y="1741883"/>
                </a:lnTo>
                <a:lnTo>
                  <a:pt x="10426443" y="1783178"/>
                </a:lnTo>
                <a:lnTo>
                  <a:pt x="10394889" y="1821475"/>
                </a:lnTo>
                <a:lnTo>
                  <a:pt x="10359840" y="1856524"/>
                </a:lnTo>
                <a:lnTo>
                  <a:pt x="10321543" y="1888078"/>
                </a:lnTo>
                <a:lnTo>
                  <a:pt x="10280248" y="1915886"/>
                </a:lnTo>
                <a:lnTo>
                  <a:pt x="10236205" y="1939699"/>
                </a:lnTo>
                <a:lnTo>
                  <a:pt x="10189662" y="1959269"/>
                </a:lnTo>
                <a:lnTo>
                  <a:pt x="10150523" y="1970503"/>
                </a:lnTo>
                <a:lnTo>
                  <a:pt x="10111058" y="1979497"/>
                </a:lnTo>
                <a:lnTo>
                  <a:pt x="10070484" y="1986503"/>
                </a:lnTo>
                <a:lnTo>
                  <a:pt x="10028016" y="1991767"/>
                </a:lnTo>
                <a:lnTo>
                  <a:pt x="9982868" y="1995539"/>
                </a:lnTo>
                <a:lnTo>
                  <a:pt x="9934255" y="1998068"/>
                </a:lnTo>
                <a:lnTo>
                  <a:pt x="9881394" y="1999601"/>
                </a:lnTo>
                <a:lnTo>
                  <a:pt x="9823499" y="2000389"/>
                </a:lnTo>
                <a:lnTo>
                  <a:pt x="9759786" y="2000679"/>
                </a:lnTo>
                <a:lnTo>
                  <a:pt x="9689470" y="2000721"/>
                </a:lnTo>
                <a:lnTo>
                  <a:pt x="845854" y="2000721"/>
                </a:lnTo>
                <a:lnTo>
                  <a:pt x="776556" y="2000679"/>
                </a:lnTo>
                <a:lnTo>
                  <a:pt x="713659" y="2000389"/>
                </a:lnTo>
                <a:lnTo>
                  <a:pt x="656400" y="1999601"/>
                </a:lnTo>
                <a:lnTo>
                  <a:pt x="604017" y="1998068"/>
                </a:lnTo>
                <a:lnTo>
                  <a:pt x="555747" y="1995539"/>
                </a:lnTo>
                <a:lnTo>
                  <a:pt x="510828" y="1991767"/>
                </a:lnTo>
                <a:lnTo>
                  <a:pt x="468499" y="1986503"/>
                </a:lnTo>
                <a:lnTo>
                  <a:pt x="427996" y="1979497"/>
                </a:lnTo>
                <a:lnTo>
                  <a:pt x="388558" y="1970503"/>
                </a:lnTo>
                <a:lnTo>
                  <a:pt x="349423" y="1959269"/>
                </a:lnTo>
                <a:lnTo>
                  <a:pt x="302880" y="1939699"/>
                </a:lnTo>
                <a:lnTo>
                  <a:pt x="258837" y="1915886"/>
                </a:lnTo>
                <a:lnTo>
                  <a:pt x="217542" y="1888078"/>
                </a:lnTo>
                <a:lnTo>
                  <a:pt x="179245" y="1856524"/>
                </a:lnTo>
                <a:lnTo>
                  <a:pt x="144195" y="1821475"/>
                </a:lnTo>
                <a:lnTo>
                  <a:pt x="112642" y="1783178"/>
                </a:lnTo>
                <a:lnTo>
                  <a:pt x="84834" y="1741883"/>
                </a:lnTo>
                <a:lnTo>
                  <a:pt x="61020" y="1697840"/>
                </a:lnTo>
                <a:lnTo>
                  <a:pt x="41450" y="1651297"/>
                </a:lnTo>
                <a:lnTo>
                  <a:pt x="30217" y="1612158"/>
                </a:lnTo>
                <a:lnTo>
                  <a:pt x="21222" y="1572694"/>
                </a:lnTo>
                <a:lnTo>
                  <a:pt x="14217" y="1532120"/>
                </a:lnTo>
                <a:lnTo>
                  <a:pt x="8953" y="1489651"/>
                </a:lnTo>
                <a:lnTo>
                  <a:pt x="5181" y="1444503"/>
                </a:lnTo>
                <a:lnTo>
                  <a:pt x="2652" y="1395891"/>
                </a:lnTo>
                <a:lnTo>
                  <a:pt x="1119" y="1343030"/>
                </a:lnTo>
                <a:lnTo>
                  <a:pt x="331" y="1285135"/>
                </a:lnTo>
                <a:lnTo>
                  <a:pt x="41" y="1221422"/>
                </a:lnTo>
                <a:lnTo>
                  <a:pt x="0" y="1151106"/>
                </a:lnTo>
                <a:lnTo>
                  <a:pt x="0" y="845854"/>
                </a:lnTo>
                <a:lnTo>
                  <a:pt x="41" y="776556"/>
                </a:lnTo>
                <a:lnTo>
                  <a:pt x="331" y="713659"/>
                </a:lnTo>
                <a:lnTo>
                  <a:pt x="1119" y="656400"/>
                </a:lnTo>
                <a:lnTo>
                  <a:pt x="2652" y="604017"/>
                </a:lnTo>
                <a:lnTo>
                  <a:pt x="5181" y="555747"/>
                </a:lnTo>
                <a:lnTo>
                  <a:pt x="8953" y="510828"/>
                </a:lnTo>
                <a:lnTo>
                  <a:pt x="14217" y="468499"/>
                </a:lnTo>
                <a:lnTo>
                  <a:pt x="21222" y="427996"/>
                </a:lnTo>
                <a:lnTo>
                  <a:pt x="30217" y="388558"/>
                </a:lnTo>
                <a:lnTo>
                  <a:pt x="41450" y="349423"/>
                </a:lnTo>
                <a:lnTo>
                  <a:pt x="61020" y="302880"/>
                </a:lnTo>
                <a:lnTo>
                  <a:pt x="84834" y="258837"/>
                </a:lnTo>
                <a:lnTo>
                  <a:pt x="112642" y="217542"/>
                </a:lnTo>
                <a:lnTo>
                  <a:pt x="144195" y="179245"/>
                </a:lnTo>
                <a:lnTo>
                  <a:pt x="179245" y="144195"/>
                </a:lnTo>
                <a:lnTo>
                  <a:pt x="217542" y="112642"/>
                </a:lnTo>
                <a:lnTo>
                  <a:pt x="258837" y="84834"/>
                </a:lnTo>
                <a:lnTo>
                  <a:pt x="302880" y="61020"/>
                </a:lnTo>
                <a:lnTo>
                  <a:pt x="349423" y="41450"/>
                </a:lnTo>
                <a:lnTo>
                  <a:pt x="388562" y="30217"/>
                </a:lnTo>
                <a:lnTo>
                  <a:pt x="428026" y="21222"/>
                </a:lnTo>
                <a:lnTo>
                  <a:pt x="468600" y="14217"/>
                </a:lnTo>
                <a:lnTo>
                  <a:pt x="511069" y="8953"/>
                </a:lnTo>
                <a:lnTo>
                  <a:pt x="556217" y="5181"/>
                </a:lnTo>
                <a:lnTo>
                  <a:pt x="604829" y="2652"/>
                </a:lnTo>
                <a:lnTo>
                  <a:pt x="657690" y="1119"/>
                </a:lnTo>
                <a:lnTo>
                  <a:pt x="715585" y="331"/>
                </a:lnTo>
                <a:lnTo>
                  <a:pt x="779298" y="41"/>
                </a:lnTo>
                <a:lnTo>
                  <a:pt x="849614" y="0"/>
                </a:lnTo>
                <a:lnTo>
                  <a:pt x="845854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3600" y="2413000"/>
            <a:ext cx="10917555" cy="660908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439"/>
              </a:spcBef>
            </a:pPr>
            <a:r>
              <a:rPr sz="3300" dirty="0">
                <a:latin typeface="Times New Roman"/>
                <a:cs typeface="Times New Roman"/>
              </a:rPr>
              <a:t>Upon </a:t>
            </a:r>
            <a:r>
              <a:rPr sz="3300" spc="-5" dirty="0">
                <a:latin typeface="Times New Roman"/>
                <a:cs typeface="Times New Roman"/>
              </a:rPr>
              <a:t>iterating over the incoming sequence, </a:t>
            </a:r>
            <a:r>
              <a:rPr sz="3300" dirty="0">
                <a:latin typeface="Times New Roman"/>
                <a:cs typeface="Times New Roman"/>
              </a:rPr>
              <a:t>we </a:t>
            </a:r>
            <a:r>
              <a:rPr sz="3300" spc="-5" dirty="0">
                <a:latin typeface="Times New Roman"/>
                <a:cs typeface="Times New Roman"/>
              </a:rPr>
              <a:t>sample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random  subsequence. </a:t>
            </a:r>
            <a:r>
              <a:rPr sz="3300" spc="-20" dirty="0">
                <a:latin typeface="Times New Roman"/>
                <a:cs typeface="Times New Roman"/>
              </a:rPr>
              <a:t>Specifically, </a:t>
            </a:r>
            <a:r>
              <a:rPr sz="3300" dirty="0">
                <a:latin typeface="Times New Roman"/>
                <a:cs typeface="Times New Roman"/>
              </a:rPr>
              <a:t>we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do: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431800" marR="5673090" indent="-419100">
              <a:lnSpc>
                <a:spcPts val="3700"/>
              </a:lnSpc>
            </a:pPr>
            <a:r>
              <a:rPr sz="3300" spc="-5" dirty="0">
                <a:latin typeface="Times New Roman"/>
                <a:cs typeface="Times New Roman"/>
              </a:rPr>
              <a:t>foreach (incoming element e</a:t>
            </a:r>
            <a:r>
              <a:rPr sz="3300" spc="-7" baseline="-6313" dirty="0">
                <a:latin typeface="Times New Roman"/>
                <a:cs typeface="Times New Roman"/>
              </a:rPr>
              <a:t>i</a:t>
            </a:r>
            <a:r>
              <a:rPr sz="3300" spc="-5" dirty="0">
                <a:latin typeface="Times New Roman"/>
                <a:cs typeface="Times New Roman"/>
              </a:rPr>
              <a:t>){  </a:t>
            </a:r>
            <a:r>
              <a:rPr sz="3300" dirty="0">
                <a:latin typeface="Times New Roman"/>
                <a:cs typeface="Times New Roman"/>
              </a:rPr>
              <a:t>S ←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</a:t>
            </a:r>
            <a:r>
              <a:rPr sz="3300" dirty="0">
                <a:latin typeface="Times New Roman"/>
                <a:cs typeface="Times New Roman"/>
              </a:rPr>
              <a:t>;</a:t>
            </a:r>
            <a:endParaRPr sz="3300">
              <a:latin typeface="Times New Roman"/>
              <a:cs typeface="Times New Roman"/>
            </a:endParaRPr>
          </a:p>
          <a:p>
            <a:pPr marL="431800" marR="3017520">
              <a:lnSpc>
                <a:spcPts val="3700"/>
              </a:lnSpc>
              <a:spcBef>
                <a:spcPts val="300"/>
              </a:spcBef>
            </a:pPr>
            <a:r>
              <a:rPr sz="3300" spc="-5" dirty="0">
                <a:latin typeface="Times New Roman"/>
                <a:cs typeface="Times New Roman"/>
              </a:rPr>
              <a:t>flip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coin that it heads </a:t>
            </a:r>
            <a:r>
              <a:rPr sz="3300" dirty="0">
                <a:latin typeface="Times New Roman"/>
                <a:cs typeface="Times New Roman"/>
              </a:rPr>
              <a:t>up </a:t>
            </a:r>
            <a:r>
              <a:rPr sz="3300" spc="-5" dirty="0">
                <a:latin typeface="Times New Roman"/>
                <a:cs typeface="Times New Roman"/>
              </a:rPr>
              <a:t>with probabiliy </a:t>
            </a:r>
            <a:r>
              <a:rPr sz="3300" dirty="0">
                <a:latin typeface="Times New Roman"/>
                <a:cs typeface="Times New Roman"/>
              </a:rPr>
              <a:t>p;  </a:t>
            </a:r>
            <a:r>
              <a:rPr sz="3300" spc="-5" dirty="0">
                <a:latin typeface="Times New Roman"/>
                <a:cs typeface="Times New Roman"/>
              </a:rPr>
              <a:t>if(the coin heads</a:t>
            </a:r>
            <a:r>
              <a:rPr sz="3300" dirty="0">
                <a:latin typeface="Times New Roman"/>
                <a:cs typeface="Times New Roman"/>
              </a:rPr>
              <a:t> up){</a:t>
            </a:r>
            <a:endParaRPr sz="3300">
              <a:latin typeface="Times New Roman"/>
              <a:cs typeface="Times New Roman"/>
            </a:endParaRPr>
          </a:p>
          <a:p>
            <a:pPr marL="850900">
              <a:lnSpc>
                <a:spcPts val="3620"/>
              </a:lnSpc>
            </a:pPr>
            <a:r>
              <a:rPr sz="3300" dirty="0">
                <a:latin typeface="Times New Roman"/>
                <a:cs typeface="Times New Roman"/>
              </a:rPr>
              <a:t>S ← S </a:t>
            </a:r>
            <a:r>
              <a:rPr sz="3300" dirty="0">
                <a:latin typeface="Symbol"/>
                <a:cs typeface="Symbol"/>
              </a:rPr>
              <a:t>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{e</a:t>
            </a:r>
            <a:r>
              <a:rPr sz="3300" spc="-7" baseline="-6313" dirty="0">
                <a:latin typeface="Times New Roman"/>
                <a:cs typeface="Times New Roman"/>
              </a:rPr>
              <a:t>i</a:t>
            </a:r>
            <a:r>
              <a:rPr sz="3300" spc="-5" dirty="0">
                <a:latin typeface="Times New Roman"/>
                <a:cs typeface="Times New Roman"/>
              </a:rPr>
              <a:t>};</a:t>
            </a:r>
            <a:endParaRPr sz="3300">
              <a:latin typeface="Times New Roman"/>
              <a:cs typeface="Times New Roman"/>
            </a:endParaRPr>
          </a:p>
          <a:p>
            <a:pPr marL="431800">
              <a:lnSpc>
                <a:spcPts val="3829"/>
              </a:lnSpc>
              <a:spcBef>
                <a:spcPts val="40"/>
              </a:spcBef>
            </a:pPr>
            <a:r>
              <a:rPr sz="3300" dirty="0">
                <a:latin typeface="Times New Roman"/>
                <a:cs typeface="Times New Roman"/>
              </a:rPr>
              <a:t>}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ts val="3829"/>
              </a:lnSpc>
            </a:pPr>
            <a:r>
              <a:rPr sz="3300" dirty="0">
                <a:latin typeface="Times New Roman"/>
                <a:cs typeface="Times New Roman"/>
              </a:rPr>
              <a:t>}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50">
              <a:latin typeface="Times New Roman"/>
              <a:cs typeface="Times New Roman"/>
            </a:endParaRPr>
          </a:p>
          <a:p>
            <a:pPr marL="1193800" marR="555625" indent="-266700">
              <a:lnSpc>
                <a:spcPct val="130200"/>
              </a:lnSpc>
            </a:pP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10" dirty="0">
                <a:latin typeface="Times New Roman"/>
                <a:cs typeface="Times New Roman"/>
              </a:rPr>
              <a:t>Chernoff </a:t>
            </a:r>
            <a:r>
              <a:rPr sz="3200" dirty="0">
                <a:latin typeface="Times New Roman"/>
                <a:cs typeface="Times New Roman"/>
              </a:rPr>
              <a:t>bound, |S| </a:t>
            </a:r>
            <a:r>
              <a:rPr sz="3200" spc="-5" dirty="0">
                <a:latin typeface="Times New Roman"/>
                <a:cs typeface="Times New Roman"/>
              </a:rPr>
              <a:t>has size in </a:t>
            </a:r>
            <a:r>
              <a:rPr sz="3200" spc="-135" dirty="0">
                <a:latin typeface="Times New Roman"/>
                <a:cs typeface="Times New Roman"/>
              </a:rPr>
              <a:t>[(1-</a:t>
            </a:r>
            <a:r>
              <a:rPr sz="3200" spc="-135" dirty="0">
                <a:latin typeface="Lucida Sans Unicode"/>
                <a:cs typeface="Lucida Sans Unicode"/>
              </a:rPr>
              <a:t>𝛅</a:t>
            </a:r>
            <a:r>
              <a:rPr sz="3200" spc="-135" dirty="0">
                <a:latin typeface="Times New Roman"/>
                <a:cs typeface="Times New Roman"/>
              </a:rPr>
              <a:t>) </a:t>
            </a:r>
            <a:r>
              <a:rPr sz="3200" dirty="0">
                <a:latin typeface="Times New Roman"/>
                <a:cs typeface="Times New Roman"/>
              </a:rPr>
              <a:t>pn, </a:t>
            </a:r>
            <a:r>
              <a:rPr sz="3200" spc="-160" dirty="0">
                <a:latin typeface="Times New Roman"/>
                <a:cs typeface="Times New Roman"/>
              </a:rPr>
              <a:t>(1+</a:t>
            </a:r>
            <a:r>
              <a:rPr sz="3200" spc="-160" dirty="0">
                <a:latin typeface="Lucida Sans Unicode"/>
                <a:cs typeface="Lucida Sans Unicode"/>
              </a:rPr>
              <a:t>𝛅</a:t>
            </a:r>
            <a:r>
              <a:rPr sz="3200" spc="-160" dirty="0">
                <a:latin typeface="Times New Roman"/>
                <a:cs typeface="Times New Roman"/>
              </a:rPr>
              <a:t>) </a:t>
            </a:r>
            <a:r>
              <a:rPr sz="3200" dirty="0">
                <a:latin typeface="Times New Roman"/>
                <a:cs typeface="Times New Roman"/>
              </a:rPr>
              <a:t>pn] </a:t>
            </a:r>
            <a:r>
              <a:rPr sz="3200" spc="-5" dirty="0">
                <a:latin typeface="Times New Roman"/>
                <a:cs typeface="Times New Roman"/>
              </a:rPr>
              <a:t>for  some constant </a:t>
            </a:r>
            <a:r>
              <a:rPr sz="3200" spc="-795" dirty="0">
                <a:latin typeface="Lucida Sans Unicode"/>
                <a:cs typeface="Lucida Sans Unicode"/>
              </a:rPr>
              <a:t>𝛅 </a:t>
            </a:r>
            <a:r>
              <a:rPr sz="3200" dirty="0">
                <a:latin typeface="Times New Roman"/>
                <a:cs typeface="Times New Roman"/>
              </a:rPr>
              <a:t>&gt; 0 </a:t>
            </a:r>
            <a:r>
              <a:rPr sz="3200" spc="-5" dirty="0">
                <a:latin typeface="Times New Roman"/>
                <a:cs typeface="Times New Roman"/>
              </a:rPr>
              <a:t>with probability at least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1-1/e</a:t>
            </a:r>
            <a:r>
              <a:rPr sz="3150" spc="7" baseline="18518" dirty="0">
                <a:latin typeface="Times New Roman"/>
                <a:cs typeface="Times New Roman"/>
              </a:rPr>
              <a:t>Ω(pn)</a:t>
            </a:r>
            <a:r>
              <a:rPr sz="3200" spc="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901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2413000"/>
            <a:ext cx="70218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Times New Roman"/>
                <a:cs typeface="Times New Roman"/>
              </a:rPr>
              <a:t>For </a:t>
            </a:r>
            <a:r>
              <a:rPr sz="3300" spc="-5" dirty="0">
                <a:latin typeface="Times New Roman"/>
                <a:cs typeface="Times New Roman"/>
              </a:rPr>
              <a:t>each subset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that has size at least</a:t>
            </a:r>
            <a:r>
              <a:rPr sz="3300" spc="-37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εn.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3352800"/>
            <a:ext cx="4060825" cy="141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Times New Roman"/>
                <a:cs typeface="Times New Roman"/>
              </a:rPr>
              <a:t>Pr[S ∩ A = </a:t>
            </a:r>
            <a:r>
              <a:rPr sz="3300" dirty="0">
                <a:latin typeface="Symbol"/>
                <a:cs typeface="Symbol"/>
              </a:rPr>
              <a:t></a:t>
            </a:r>
            <a:r>
              <a:rPr sz="3300" dirty="0">
                <a:latin typeface="Times New Roman"/>
                <a:cs typeface="Times New Roman"/>
              </a:rPr>
              <a:t>] ≤</a:t>
            </a:r>
            <a:r>
              <a:rPr sz="3300" spc="-48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(1-p)</a:t>
            </a:r>
            <a:r>
              <a:rPr sz="3300" baseline="18939" dirty="0">
                <a:latin typeface="Times New Roman"/>
                <a:cs typeface="Times New Roman"/>
              </a:rPr>
              <a:t>|A|</a:t>
            </a:r>
            <a:endParaRPr sz="3300" baseline="18939">
              <a:latin typeface="Times New Roman"/>
              <a:cs typeface="Times New Roman"/>
            </a:endParaRPr>
          </a:p>
          <a:p>
            <a:pPr marL="2527300">
              <a:lnSpc>
                <a:spcPts val="3465"/>
              </a:lnSpc>
              <a:spcBef>
                <a:spcPts val="40"/>
              </a:spcBef>
            </a:pPr>
            <a:r>
              <a:rPr sz="3300" dirty="0">
                <a:latin typeface="Times New Roman"/>
                <a:cs typeface="Times New Roman"/>
              </a:rPr>
              <a:t>≤</a:t>
            </a:r>
            <a:r>
              <a:rPr sz="3300" spc="-10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(1-p)</a:t>
            </a:r>
            <a:r>
              <a:rPr sz="3300" baseline="18939" dirty="0">
                <a:latin typeface="Times New Roman"/>
                <a:cs typeface="Times New Roman"/>
              </a:rPr>
              <a:t>εn</a:t>
            </a:r>
            <a:endParaRPr sz="3300" baseline="18939">
              <a:latin typeface="Times New Roman"/>
              <a:cs typeface="Times New Roman"/>
            </a:endParaRPr>
          </a:p>
          <a:p>
            <a:pPr marL="2527300">
              <a:lnSpc>
                <a:spcPts val="3465"/>
              </a:lnSpc>
            </a:pPr>
            <a:r>
              <a:rPr sz="4950" baseline="-12626" dirty="0">
                <a:latin typeface="Times New Roman"/>
                <a:cs typeface="Times New Roman"/>
              </a:rPr>
              <a:t>≤</a:t>
            </a:r>
            <a:r>
              <a:rPr sz="4950" spc="-37" baseline="-12626" dirty="0">
                <a:latin typeface="Times New Roman"/>
                <a:cs typeface="Times New Roman"/>
              </a:rPr>
              <a:t> </a:t>
            </a:r>
            <a:r>
              <a:rPr sz="4950" baseline="-12626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-pεn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7424" y="4330700"/>
            <a:ext cx="54489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(note that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1+x ≤ e</a:t>
            </a:r>
            <a:r>
              <a:rPr sz="3300" baseline="18939" dirty="0">
                <a:solidFill>
                  <a:srgbClr val="4278F5"/>
                </a:solidFill>
                <a:latin typeface="Times New Roman"/>
                <a:cs typeface="Times New Roman"/>
              </a:rPr>
              <a:t>x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for all real</a:t>
            </a:r>
            <a:r>
              <a:rPr sz="3300" spc="-330" dirty="0">
                <a:solidFill>
                  <a:srgbClr val="4278F5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x)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71170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90770" algn="l"/>
              </a:tabLst>
            </a:pPr>
            <a:r>
              <a:rPr sz="5600" dirty="0"/>
              <a:t>S</a:t>
            </a:r>
            <a:r>
              <a:rPr sz="5600" spc="-5" dirty="0"/>
              <a:t>am</a:t>
            </a:r>
            <a:r>
              <a:rPr sz="5600" dirty="0"/>
              <a:t>p</a:t>
            </a:r>
            <a:r>
              <a:rPr sz="5600" spc="-5" dirty="0"/>
              <a:t>li</a:t>
            </a:r>
            <a:r>
              <a:rPr sz="5600" dirty="0"/>
              <a:t>ng-B</a:t>
            </a:r>
            <a:r>
              <a:rPr sz="5600" spc="-5" dirty="0"/>
              <a:t>a</a:t>
            </a:r>
            <a:r>
              <a:rPr sz="5600" dirty="0"/>
              <a:t>s</a:t>
            </a:r>
            <a:r>
              <a:rPr sz="5600" spc="-5" dirty="0"/>
              <a:t>e</a:t>
            </a:r>
            <a:r>
              <a:rPr sz="5600" dirty="0"/>
              <a:t>d	M</a:t>
            </a:r>
            <a:r>
              <a:rPr sz="5600" spc="-5" dirty="0"/>
              <a:t>et</a:t>
            </a:r>
            <a:r>
              <a:rPr sz="5600" dirty="0"/>
              <a:t>hod</a:t>
            </a:r>
            <a:endParaRPr sz="5600"/>
          </a:p>
        </p:txBody>
      </p:sp>
    </p:spTree>
    <p:extLst>
      <p:ext uri="{BB962C8B-B14F-4D97-AF65-F5344CB8AC3E}">
        <p14:creationId xmlns:p14="http://schemas.microsoft.com/office/powerpoint/2010/main" val="3476089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2413000"/>
            <a:ext cx="70218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Times New Roman"/>
                <a:cs typeface="Times New Roman"/>
              </a:rPr>
              <a:t>For </a:t>
            </a:r>
            <a:r>
              <a:rPr sz="3300" spc="-5" dirty="0">
                <a:latin typeface="Times New Roman"/>
                <a:cs typeface="Times New Roman"/>
              </a:rPr>
              <a:t>each subset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that has size at least</a:t>
            </a:r>
            <a:r>
              <a:rPr sz="3300" spc="-37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εn.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3352800"/>
            <a:ext cx="4060825" cy="141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Times New Roman"/>
                <a:cs typeface="Times New Roman"/>
              </a:rPr>
              <a:t>Pr[S ∩ A = </a:t>
            </a:r>
            <a:r>
              <a:rPr sz="3300" dirty="0">
                <a:latin typeface="Symbol"/>
                <a:cs typeface="Symbol"/>
              </a:rPr>
              <a:t></a:t>
            </a:r>
            <a:r>
              <a:rPr sz="3300" dirty="0">
                <a:latin typeface="Times New Roman"/>
                <a:cs typeface="Times New Roman"/>
              </a:rPr>
              <a:t>] ≤</a:t>
            </a:r>
            <a:r>
              <a:rPr sz="3300" spc="-48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(1-p)</a:t>
            </a:r>
            <a:r>
              <a:rPr sz="3300" baseline="18939" dirty="0">
                <a:latin typeface="Times New Roman"/>
                <a:cs typeface="Times New Roman"/>
              </a:rPr>
              <a:t>|A|</a:t>
            </a:r>
            <a:endParaRPr sz="3300" baseline="18939">
              <a:latin typeface="Times New Roman"/>
              <a:cs typeface="Times New Roman"/>
            </a:endParaRPr>
          </a:p>
          <a:p>
            <a:pPr marL="2527300">
              <a:lnSpc>
                <a:spcPts val="3465"/>
              </a:lnSpc>
              <a:spcBef>
                <a:spcPts val="40"/>
              </a:spcBef>
            </a:pPr>
            <a:r>
              <a:rPr sz="3300" dirty="0">
                <a:latin typeface="Times New Roman"/>
                <a:cs typeface="Times New Roman"/>
              </a:rPr>
              <a:t>≤</a:t>
            </a:r>
            <a:r>
              <a:rPr sz="3300" spc="-10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(1-p)</a:t>
            </a:r>
            <a:r>
              <a:rPr sz="3300" baseline="18939" dirty="0">
                <a:latin typeface="Times New Roman"/>
                <a:cs typeface="Times New Roman"/>
              </a:rPr>
              <a:t>εn</a:t>
            </a:r>
            <a:endParaRPr sz="3300" baseline="18939">
              <a:latin typeface="Times New Roman"/>
              <a:cs typeface="Times New Roman"/>
            </a:endParaRPr>
          </a:p>
          <a:p>
            <a:pPr marL="2527300">
              <a:lnSpc>
                <a:spcPts val="3465"/>
              </a:lnSpc>
            </a:pPr>
            <a:r>
              <a:rPr sz="4950" baseline="-12626" dirty="0">
                <a:latin typeface="Times New Roman"/>
                <a:cs typeface="Times New Roman"/>
              </a:rPr>
              <a:t>≤</a:t>
            </a:r>
            <a:r>
              <a:rPr sz="4950" spc="-37" baseline="-12626" dirty="0">
                <a:latin typeface="Times New Roman"/>
                <a:cs typeface="Times New Roman"/>
              </a:rPr>
              <a:t> </a:t>
            </a:r>
            <a:r>
              <a:rPr sz="4950" baseline="-12626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-pεn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7424" y="4330700"/>
            <a:ext cx="54489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(note that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1+x ≤ e</a:t>
            </a:r>
            <a:r>
              <a:rPr sz="3300" baseline="18939" dirty="0">
                <a:solidFill>
                  <a:srgbClr val="4278F5"/>
                </a:solidFill>
                <a:latin typeface="Times New Roman"/>
                <a:cs typeface="Times New Roman"/>
              </a:rPr>
              <a:t>x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for all real</a:t>
            </a:r>
            <a:r>
              <a:rPr sz="3300" spc="-330" dirty="0">
                <a:solidFill>
                  <a:srgbClr val="4278F5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x)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71170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90770" algn="l"/>
              </a:tabLst>
            </a:pPr>
            <a:r>
              <a:rPr sz="5600" dirty="0"/>
              <a:t>S</a:t>
            </a:r>
            <a:r>
              <a:rPr sz="5600" spc="-5" dirty="0"/>
              <a:t>am</a:t>
            </a:r>
            <a:r>
              <a:rPr sz="5600" dirty="0"/>
              <a:t>p</a:t>
            </a:r>
            <a:r>
              <a:rPr sz="5600" spc="-5" dirty="0"/>
              <a:t>li</a:t>
            </a:r>
            <a:r>
              <a:rPr sz="5600" dirty="0"/>
              <a:t>ng-B</a:t>
            </a:r>
            <a:r>
              <a:rPr sz="5600" spc="-5" dirty="0"/>
              <a:t>a</a:t>
            </a:r>
            <a:r>
              <a:rPr sz="5600" dirty="0"/>
              <a:t>s</a:t>
            </a:r>
            <a:r>
              <a:rPr sz="5600" spc="-5" dirty="0"/>
              <a:t>e</a:t>
            </a:r>
            <a:r>
              <a:rPr sz="5600" dirty="0"/>
              <a:t>d	M</a:t>
            </a:r>
            <a:r>
              <a:rPr sz="5600" spc="-5" dirty="0"/>
              <a:t>et</a:t>
            </a:r>
            <a:r>
              <a:rPr sz="5600" dirty="0"/>
              <a:t>hod</a:t>
            </a:r>
            <a:endParaRPr sz="5600"/>
          </a:p>
        </p:txBody>
      </p:sp>
      <p:sp>
        <p:nvSpPr>
          <p:cNvPr id="6" name="object 6"/>
          <p:cNvSpPr/>
          <p:nvPr/>
        </p:nvSpPr>
        <p:spPr>
          <a:xfrm>
            <a:off x="1232898" y="7011935"/>
            <a:ext cx="10539095" cy="1682750"/>
          </a:xfrm>
          <a:custGeom>
            <a:avLst/>
            <a:gdLst/>
            <a:ahLst/>
            <a:cxnLst/>
            <a:rect l="l" t="t" r="r" b="b"/>
            <a:pathLst>
              <a:path w="10539095" h="1682750">
                <a:moveTo>
                  <a:pt x="9697678" y="0"/>
                </a:moveTo>
                <a:lnTo>
                  <a:pt x="841325" y="0"/>
                </a:lnTo>
                <a:lnTo>
                  <a:pt x="655077" y="1100"/>
                </a:lnTo>
                <a:lnTo>
                  <a:pt x="603358" y="2608"/>
                </a:lnTo>
                <a:lnTo>
                  <a:pt x="555615" y="5094"/>
                </a:lnTo>
                <a:lnTo>
                  <a:pt x="511126" y="8803"/>
                </a:lnTo>
                <a:lnTo>
                  <a:pt x="469167" y="13979"/>
                </a:lnTo>
                <a:lnTo>
                  <a:pt x="429015" y="20867"/>
                </a:lnTo>
                <a:lnTo>
                  <a:pt x="389947" y="29711"/>
                </a:lnTo>
                <a:lnTo>
                  <a:pt x="351240" y="40756"/>
                </a:lnTo>
                <a:lnTo>
                  <a:pt x="304217" y="60355"/>
                </a:lnTo>
                <a:lnTo>
                  <a:pt x="259728" y="84276"/>
                </a:lnTo>
                <a:lnTo>
                  <a:pt x="218029" y="112264"/>
                </a:lnTo>
                <a:lnTo>
                  <a:pt x="179375" y="144062"/>
                </a:lnTo>
                <a:lnTo>
                  <a:pt x="144020" y="179416"/>
                </a:lnTo>
                <a:lnTo>
                  <a:pt x="112222" y="218070"/>
                </a:lnTo>
                <a:lnTo>
                  <a:pt x="84234" y="259770"/>
                </a:lnTo>
                <a:lnTo>
                  <a:pt x="60314" y="304258"/>
                </a:lnTo>
                <a:lnTo>
                  <a:pt x="40715" y="351280"/>
                </a:lnTo>
                <a:lnTo>
                  <a:pt x="29670" y="389988"/>
                </a:lnTo>
                <a:lnTo>
                  <a:pt x="20826" y="429057"/>
                </a:lnTo>
                <a:lnTo>
                  <a:pt x="13938" y="469209"/>
                </a:lnTo>
                <a:lnTo>
                  <a:pt x="8762" y="511168"/>
                </a:lnTo>
                <a:lnTo>
                  <a:pt x="5053" y="555657"/>
                </a:lnTo>
                <a:lnTo>
                  <a:pt x="2567" y="603400"/>
                </a:lnTo>
                <a:lnTo>
                  <a:pt x="1059" y="655119"/>
                </a:lnTo>
                <a:lnTo>
                  <a:pt x="285" y="711537"/>
                </a:lnTo>
                <a:lnTo>
                  <a:pt x="0" y="773379"/>
                </a:lnTo>
                <a:lnTo>
                  <a:pt x="0" y="909355"/>
                </a:lnTo>
                <a:lnTo>
                  <a:pt x="285" y="971196"/>
                </a:lnTo>
                <a:lnTo>
                  <a:pt x="1059" y="1027615"/>
                </a:lnTo>
                <a:lnTo>
                  <a:pt x="2567" y="1079334"/>
                </a:lnTo>
                <a:lnTo>
                  <a:pt x="5053" y="1127077"/>
                </a:lnTo>
                <a:lnTo>
                  <a:pt x="8762" y="1171566"/>
                </a:lnTo>
                <a:lnTo>
                  <a:pt x="13938" y="1213525"/>
                </a:lnTo>
                <a:lnTo>
                  <a:pt x="20826" y="1253677"/>
                </a:lnTo>
                <a:lnTo>
                  <a:pt x="29670" y="1292746"/>
                </a:lnTo>
                <a:lnTo>
                  <a:pt x="40715" y="1331454"/>
                </a:lnTo>
                <a:lnTo>
                  <a:pt x="60314" y="1378476"/>
                </a:lnTo>
                <a:lnTo>
                  <a:pt x="84234" y="1422964"/>
                </a:lnTo>
                <a:lnTo>
                  <a:pt x="112222" y="1464663"/>
                </a:lnTo>
                <a:lnTo>
                  <a:pt x="144020" y="1503318"/>
                </a:lnTo>
                <a:lnTo>
                  <a:pt x="179375" y="1538672"/>
                </a:lnTo>
                <a:lnTo>
                  <a:pt x="218029" y="1570470"/>
                </a:lnTo>
                <a:lnTo>
                  <a:pt x="259728" y="1598458"/>
                </a:lnTo>
                <a:lnTo>
                  <a:pt x="304217" y="1622379"/>
                </a:lnTo>
                <a:lnTo>
                  <a:pt x="351240" y="1641978"/>
                </a:lnTo>
                <a:lnTo>
                  <a:pt x="389947" y="1653022"/>
                </a:lnTo>
                <a:lnTo>
                  <a:pt x="429015" y="1661867"/>
                </a:lnTo>
                <a:lnTo>
                  <a:pt x="469167" y="1668754"/>
                </a:lnTo>
                <a:lnTo>
                  <a:pt x="511126" y="1673930"/>
                </a:lnTo>
                <a:lnTo>
                  <a:pt x="555615" y="1677639"/>
                </a:lnTo>
                <a:lnTo>
                  <a:pt x="603358" y="1680125"/>
                </a:lnTo>
                <a:lnTo>
                  <a:pt x="655077" y="1681633"/>
                </a:lnTo>
                <a:lnTo>
                  <a:pt x="711496" y="1682408"/>
                </a:lnTo>
                <a:lnTo>
                  <a:pt x="841325" y="1682734"/>
                </a:lnTo>
                <a:lnTo>
                  <a:pt x="9697678" y="1682734"/>
                </a:lnTo>
                <a:lnTo>
                  <a:pt x="9827507" y="1682408"/>
                </a:lnTo>
                <a:lnTo>
                  <a:pt x="9883926" y="1681633"/>
                </a:lnTo>
                <a:lnTo>
                  <a:pt x="9935645" y="1680125"/>
                </a:lnTo>
                <a:lnTo>
                  <a:pt x="9983387" y="1677639"/>
                </a:lnTo>
                <a:lnTo>
                  <a:pt x="10027877" y="1673930"/>
                </a:lnTo>
                <a:lnTo>
                  <a:pt x="10069835" y="1668754"/>
                </a:lnTo>
                <a:lnTo>
                  <a:pt x="10109987" y="1661867"/>
                </a:lnTo>
                <a:lnTo>
                  <a:pt x="10149056" y="1653022"/>
                </a:lnTo>
                <a:lnTo>
                  <a:pt x="10187763" y="1641978"/>
                </a:lnTo>
                <a:lnTo>
                  <a:pt x="10234786" y="1622379"/>
                </a:lnTo>
                <a:lnTo>
                  <a:pt x="10279274" y="1598458"/>
                </a:lnTo>
                <a:lnTo>
                  <a:pt x="10320974" y="1570470"/>
                </a:lnTo>
                <a:lnTo>
                  <a:pt x="10359628" y="1538672"/>
                </a:lnTo>
                <a:lnTo>
                  <a:pt x="10394982" y="1503318"/>
                </a:lnTo>
                <a:lnTo>
                  <a:pt x="10426781" y="1464663"/>
                </a:lnTo>
                <a:lnTo>
                  <a:pt x="10454768" y="1422964"/>
                </a:lnTo>
                <a:lnTo>
                  <a:pt x="10478689" y="1378476"/>
                </a:lnTo>
                <a:lnTo>
                  <a:pt x="10498288" y="1331454"/>
                </a:lnTo>
                <a:lnTo>
                  <a:pt x="10509333" y="1292746"/>
                </a:lnTo>
                <a:lnTo>
                  <a:pt x="10518177" y="1253677"/>
                </a:lnTo>
                <a:lnTo>
                  <a:pt x="10525065" y="1213525"/>
                </a:lnTo>
                <a:lnTo>
                  <a:pt x="10530241" y="1171566"/>
                </a:lnTo>
                <a:lnTo>
                  <a:pt x="10533949" y="1127077"/>
                </a:lnTo>
                <a:lnTo>
                  <a:pt x="10536435" y="1079334"/>
                </a:lnTo>
                <a:lnTo>
                  <a:pt x="10537943" y="1027615"/>
                </a:lnTo>
                <a:lnTo>
                  <a:pt x="10538718" y="971196"/>
                </a:lnTo>
                <a:lnTo>
                  <a:pt x="10539003" y="909355"/>
                </a:lnTo>
                <a:lnTo>
                  <a:pt x="10539003" y="773379"/>
                </a:lnTo>
                <a:lnTo>
                  <a:pt x="10538718" y="711537"/>
                </a:lnTo>
                <a:lnTo>
                  <a:pt x="10537943" y="655119"/>
                </a:lnTo>
                <a:lnTo>
                  <a:pt x="10536435" y="603400"/>
                </a:lnTo>
                <a:lnTo>
                  <a:pt x="10533949" y="555657"/>
                </a:lnTo>
                <a:lnTo>
                  <a:pt x="10530241" y="511168"/>
                </a:lnTo>
                <a:lnTo>
                  <a:pt x="10525065" y="469209"/>
                </a:lnTo>
                <a:lnTo>
                  <a:pt x="10518177" y="429057"/>
                </a:lnTo>
                <a:lnTo>
                  <a:pt x="10509333" y="389988"/>
                </a:lnTo>
                <a:lnTo>
                  <a:pt x="10498288" y="351280"/>
                </a:lnTo>
                <a:lnTo>
                  <a:pt x="10478689" y="304258"/>
                </a:lnTo>
                <a:lnTo>
                  <a:pt x="10454768" y="259770"/>
                </a:lnTo>
                <a:lnTo>
                  <a:pt x="10426781" y="218070"/>
                </a:lnTo>
                <a:lnTo>
                  <a:pt x="10394982" y="179416"/>
                </a:lnTo>
                <a:lnTo>
                  <a:pt x="10359628" y="144062"/>
                </a:lnTo>
                <a:lnTo>
                  <a:pt x="10320974" y="112264"/>
                </a:lnTo>
                <a:lnTo>
                  <a:pt x="10279274" y="84276"/>
                </a:lnTo>
                <a:lnTo>
                  <a:pt x="10234786" y="60355"/>
                </a:lnTo>
                <a:lnTo>
                  <a:pt x="10187763" y="40756"/>
                </a:lnTo>
                <a:lnTo>
                  <a:pt x="10149056" y="29711"/>
                </a:lnTo>
                <a:lnTo>
                  <a:pt x="10109987" y="20867"/>
                </a:lnTo>
                <a:lnTo>
                  <a:pt x="10069835" y="13979"/>
                </a:lnTo>
                <a:lnTo>
                  <a:pt x="10027877" y="8803"/>
                </a:lnTo>
                <a:lnTo>
                  <a:pt x="9983387" y="5094"/>
                </a:lnTo>
                <a:lnTo>
                  <a:pt x="9935645" y="2608"/>
                </a:lnTo>
                <a:lnTo>
                  <a:pt x="9883926" y="1100"/>
                </a:lnTo>
                <a:lnTo>
                  <a:pt x="9697678" y="0"/>
                </a:lnTo>
                <a:close/>
              </a:path>
            </a:pathLst>
          </a:custGeom>
          <a:solidFill>
            <a:srgbClr val="FFFC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2857" y="7011935"/>
            <a:ext cx="10539095" cy="1682750"/>
          </a:xfrm>
          <a:custGeom>
            <a:avLst/>
            <a:gdLst/>
            <a:ahLst/>
            <a:cxnLst/>
            <a:rect l="l" t="t" r="r" b="b"/>
            <a:pathLst>
              <a:path w="10539095" h="1682750">
                <a:moveTo>
                  <a:pt x="841366" y="0"/>
                </a:moveTo>
                <a:lnTo>
                  <a:pt x="9697718" y="0"/>
                </a:lnTo>
                <a:lnTo>
                  <a:pt x="9765706" y="40"/>
                </a:lnTo>
                <a:lnTo>
                  <a:pt x="9827548" y="326"/>
                </a:lnTo>
                <a:lnTo>
                  <a:pt x="9883966" y="1100"/>
                </a:lnTo>
                <a:lnTo>
                  <a:pt x="9935685" y="2608"/>
                </a:lnTo>
                <a:lnTo>
                  <a:pt x="9983428" y="5094"/>
                </a:lnTo>
                <a:lnTo>
                  <a:pt x="10027917" y="8803"/>
                </a:lnTo>
                <a:lnTo>
                  <a:pt x="10069876" y="13979"/>
                </a:lnTo>
                <a:lnTo>
                  <a:pt x="10110028" y="20867"/>
                </a:lnTo>
                <a:lnTo>
                  <a:pt x="10149096" y="29711"/>
                </a:lnTo>
                <a:lnTo>
                  <a:pt x="10187804" y="40756"/>
                </a:lnTo>
                <a:lnTo>
                  <a:pt x="10234826" y="60355"/>
                </a:lnTo>
                <a:lnTo>
                  <a:pt x="10279315" y="84276"/>
                </a:lnTo>
                <a:lnTo>
                  <a:pt x="10321014" y="112263"/>
                </a:lnTo>
                <a:lnTo>
                  <a:pt x="10359669" y="144062"/>
                </a:lnTo>
                <a:lnTo>
                  <a:pt x="10395023" y="179416"/>
                </a:lnTo>
                <a:lnTo>
                  <a:pt x="10426821" y="218070"/>
                </a:lnTo>
                <a:lnTo>
                  <a:pt x="10454809" y="259769"/>
                </a:lnTo>
                <a:lnTo>
                  <a:pt x="10478730" y="304258"/>
                </a:lnTo>
                <a:lnTo>
                  <a:pt x="10498329" y="351280"/>
                </a:lnTo>
                <a:lnTo>
                  <a:pt x="10509374" y="389988"/>
                </a:lnTo>
                <a:lnTo>
                  <a:pt x="10518217" y="429056"/>
                </a:lnTo>
                <a:lnTo>
                  <a:pt x="10525105" y="469208"/>
                </a:lnTo>
                <a:lnTo>
                  <a:pt x="10530281" y="511167"/>
                </a:lnTo>
                <a:lnTo>
                  <a:pt x="10533990" y="555657"/>
                </a:lnTo>
                <a:lnTo>
                  <a:pt x="10536476" y="603399"/>
                </a:lnTo>
                <a:lnTo>
                  <a:pt x="10537984" y="655118"/>
                </a:lnTo>
                <a:lnTo>
                  <a:pt x="10538758" y="711537"/>
                </a:lnTo>
                <a:lnTo>
                  <a:pt x="10539044" y="773379"/>
                </a:lnTo>
                <a:lnTo>
                  <a:pt x="10539084" y="841366"/>
                </a:lnTo>
                <a:lnTo>
                  <a:pt x="10539044" y="909354"/>
                </a:lnTo>
                <a:lnTo>
                  <a:pt x="10538758" y="971196"/>
                </a:lnTo>
                <a:lnTo>
                  <a:pt x="10537984" y="1027615"/>
                </a:lnTo>
                <a:lnTo>
                  <a:pt x="10536476" y="1079334"/>
                </a:lnTo>
                <a:lnTo>
                  <a:pt x="10533990" y="1127076"/>
                </a:lnTo>
                <a:lnTo>
                  <a:pt x="10530281" y="1171565"/>
                </a:lnTo>
                <a:lnTo>
                  <a:pt x="10525105" y="1213524"/>
                </a:lnTo>
                <a:lnTo>
                  <a:pt x="10518217" y="1253676"/>
                </a:lnTo>
                <a:lnTo>
                  <a:pt x="10509374" y="1292745"/>
                </a:lnTo>
                <a:lnTo>
                  <a:pt x="10498329" y="1331452"/>
                </a:lnTo>
                <a:lnTo>
                  <a:pt x="10478730" y="1378475"/>
                </a:lnTo>
                <a:lnTo>
                  <a:pt x="10454809" y="1422963"/>
                </a:lnTo>
                <a:lnTo>
                  <a:pt x="10426821" y="1464662"/>
                </a:lnTo>
                <a:lnTo>
                  <a:pt x="10395023" y="1503317"/>
                </a:lnTo>
                <a:lnTo>
                  <a:pt x="10359669" y="1538671"/>
                </a:lnTo>
                <a:lnTo>
                  <a:pt x="10321014" y="1570470"/>
                </a:lnTo>
                <a:lnTo>
                  <a:pt x="10279315" y="1598457"/>
                </a:lnTo>
                <a:lnTo>
                  <a:pt x="10234826" y="1622378"/>
                </a:lnTo>
                <a:lnTo>
                  <a:pt x="10187804" y="1641977"/>
                </a:lnTo>
                <a:lnTo>
                  <a:pt x="10149096" y="1653022"/>
                </a:lnTo>
                <a:lnTo>
                  <a:pt x="10110028" y="1661866"/>
                </a:lnTo>
                <a:lnTo>
                  <a:pt x="10069876" y="1668754"/>
                </a:lnTo>
                <a:lnTo>
                  <a:pt x="10027917" y="1673930"/>
                </a:lnTo>
                <a:lnTo>
                  <a:pt x="9983428" y="1677639"/>
                </a:lnTo>
                <a:lnTo>
                  <a:pt x="9935685" y="1680125"/>
                </a:lnTo>
                <a:lnTo>
                  <a:pt x="9883966" y="1681633"/>
                </a:lnTo>
                <a:lnTo>
                  <a:pt x="9827548" y="1682407"/>
                </a:lnTo>
                <a:lnTo>
                  <a:pt x="9765706" y="1682692"/>
                </a:lnTo>
                <a:lnTo>
                  <a:pt x="9697718" y="1682733"/>
                </a:lnTo>
                <a:lnTo>
                  <a:pt x="841366" y="1682733"/>
                </a:lnTo>
                <a:lnTo>
                  <a:pt x="773379" y="1682692"/>
                </a:lnTo>
                <a:lnTo>
                  <a:pt x="711537" y="1682407"/>
                </a:lnTo>
                <a:lnTo>
                  <a:pt x="655118" y="1681633"/>
                </a:lnTo>
                <a:lnTo>
                  <a:pt x="603399" y="1680125"/>
                </a:lnTo>
                <a:lnTo>
                  <a:pt x="555657" y="1677639"/>
                </a:lnTo>
                <a:lnTo>
                  <a:pt x="511167" y="1673930"/>
                </a:lnTo>
                <a:lnTo>
                  <a:pt x="469208" y="1668754"/>
                </a:lnTo>
                <a:lnTo>
                  <a:pt x="429056" y="1661866"/>
                </a:lnTo>
                <a:lnTo>
                  <a:pt x="389988" y="1653022"/>
                </a:lnTo>
                <a:lnTo>
                  <a:pt x="351280" y="1641977"/>
                </a:lnTo>
                <a:lnTo>
                  <a:pt x="304258" y="1622378"/>
                </a:lnTo>
                <a:lnTo>
                  <a:pt x="259769" y="1598457"/>
                </a:lnTo>
                <a:lnTo>
                  <a:pt x="218070" y="1570470"/>
                </a:lnTo>
                <a:lnTo>
                  <a:pt x="179416" y="1538671"/>
                </a:lnTo>
                <a:lnTo>
                  <a:pt x="144062" y="1503317"/>
                </a:lnTo>
                <a:lnTo>
                  <a:pt x="112263" y="1464662"/>
                </a:lnTo>
                <a:lnTo>
                  <a:pt x="84276" y="1422963"/>
                </a:lnTo>
                <a:lnTo>
                  <a:pt x="60355" y="1378475"/>
                </a:lnTo>
                <a:lnTo>
                  <a:pt x="40756" y="1331452"/>
                </a:lnTo>
                <a:lnTo>
                  <a:pt x="29711" y="1292745"/>
                </a:lnTo>
                <a:lnTo>
                  <a:pt x="20867" y="1253676"/>
                </a:lnTo>
                <a:lnTo>
                  <a:pt x="13979" y="1213524"/>
                </a:lnTo>
                <a:lnTo>
                  <a:pt x="8803" y="1171565"/>
                </a:lnTo>
                <a:lnTo>
                  <a:pt x="5094" y="1127076"/>
                </a:lnTo>
                <a:lnTo>
                  <a:pt x="2608" y="1079334"/>
                </a:lnTo>
                <a:lnTo>
                  <a:pt x="1100" y="1027615"/>
                </a:lnTo>
                <a:lnTo>
                  <a:pt x="326" y="971196"/>
                </a:lnTo>
                <a:lnTo>
                  <a:pt x="40" y="909354"/>
                </a:lnTo>
                <a:lnTo>
                  <a:pt x="0" y="841366"/>
                </a:lnTo>
                <a:lnTo>
                  <a:pt x="40" y="773379"/>
                </a:lnTo>
                <a:lnTo>
                  <a:pt x="326" y="711537"/>
                </a:lnTo>
                <a:lnTo>
                  <a:pt x="1100" y="655118"/>
                </a:lnTo>
                <a:lnTo>
                  <a:pt x="2608" y="603399"/>
                </a:lnTo>
                <a:lnTo>
                  <a:pt x="5094" y="555657"/>
                </a:lnTo>
                <a:lnTo>
                  <a:pt x="8803" y="511167"/>
                </a:lnTo>
                <a:lnTo>
                  <a:pt x="13979" y="469208"/>
                </a:lnTo>
                <a:lnTo>
                  <a:pt x="20867" y="429056"/>
                </a:lnTo>
                <a:lnTo>
                  <a:pt x="29711" y="389988"/>
                </a:lnTo>
                <a:lnTo>
                  <a:pt x="40756" y="351280"/>
                </a:lnTo>
                <a:lnTo>
                  <a:pt x="60355" y="304258"/>
                </a:lnTo>
                <a:lnTo>
                  <a:pt x="84276" y="259769"/>
                </a:lnTo>
                <a:lnTo>
                  <a:pt x="112263" y="218070"/>
                </a:lnTo>
                <a:lnTo>
                  <a:pt x="144062" y="179416"/>
                </a:lnTo>
                <a:lnTo>
                  <a:pt x="179416" y="144062"/>
                </a:lnTo>
                <a:lnTo>
                  <a:pt x="218070" y="112263"/>
                </a:lnTo>
                <a:lnTo>
                  <a:pt x="259769" y="84276"/>
                </a:lnTo>
                <a:lnTo>
                  <a:pt x="304258" y="60355"/>
                </a:lnTo>
                <a:lnTo>
                  <a:pt x="351280" y="40756"/>
                </a:lnTo>
                <a:lnTo>
                  <a:pt x="389988" y="29711"/>
                </a:lnTo>
                <a:lnTo>
                  <a:pt x="429056" y="20867"/>
                </a:lnTo>
                <a:lnTo>
                  <a:pt x="469208" y="13979"/>
                </a:lnTo>
                <a:lnTo>
                  <a:pt x="511167" y="8803"/>
                </a:lnTo>
                <a:lnTo>
                  <a:pt x="555657" y="5094"/>
                </a:lnTo>
                <a:lnTo>
                  <a:pt x="603399" y="2608"/>
                </a:lnTo>
                <a:lnTo>
                  <a:pt x="655118" y="1100"/>
                </a:lnTo>
                <a:lnTo>
                  <a:pt x="711537" y="326"/>
                </a:lnTo>
                <a:lnTo>
                  <a:pt x="773379" y="40"/>
                </a:lnTo>
                <a:lnTo>
                  <a:pt x="841366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73200" y="7327900"/>
            <a:ext cx="10046970" cy="9829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778000" marR="5080" indent="-1765300">
              <a:lnSpc>
                <a:spcPts val="3700"/>
              </a:lnSpc>
              <a:spcBef>
                <a:spcPts val="340"/>
              </a:spcBef>
            </a:pP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the union </a:t>
            </a:r>
            <a:r>
              <a:rPr sz="3200" dirty="0">
                <a:latin typeface="Times New Roman"/>
                <a:cs typeface="Times New Roman"/>
              </a:rPr>
              <a:t>bound, </a:t>
            </a:r>
            <a:r>
              <a:rPr sz="3200" spc="-5" dirty="0">
                <a:latin typeface="Times New Roman"/>
                <a:cs typeface="Times New Roman"/>
              </a:rPr>
              <a:t>the probability that all frequent elements  are contained in 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1-1/(εe</a:t>
            </a:r>
            <a:r>
              <a:rPr sz="3150" baseline="18518" dirty="0">
                <a:latin typeface="Times New Roman"/>
                <a:cs typeface="Times New Roman"/>
              </a:rPr>
              <a:t>pεn</a:t>
            </a:r>
            <a:r>
              <a:rPr sz="3200" dirty="0">
                <a:latin typeface="Times New Roman"/>
                <a:cs typeface="Times New Roman"/>
              </a:rPr>
              <a:t>).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2600"/>
                </a:solidFill>
                <a:latin typeface="Times New Roman"/>
                <a:cs typeface="Times New Roman"/>
              </a:rPr>
              <a:t>(Why?)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358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71170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90770" algn="l"/>
              </a:tabLst>
            </a:pPr>
            <a:r>
              <a:rPr sz="5600" dirty="0"/>
              <a:t>S</a:t>
            </a:r>
            <a:r>
              <a:rPr sz="5600" spc="-5" dirty="0"/>
              <a:t>am</a:t>
            </a:r>
            <a:r>
              <a:rPr sz="5600" dirty="0"/>
              <a:t>p</a:t>
            </a:r>
            <a:r>
              <a:rPr sz="5600" spc="-5" dirty="0"/>
              <a:t>li</a:t>
            </a:r>
            <a:r>
              <a:rPr sz="5600" dirty="0"/>
              <a:t>ng-B</a:t>
            </a:r>
            <a:r>
              <a:rPr sz="5600" spc="-5" dirty="0"/>
              <a:t>a</a:t>
            </a:r>
            <a:r>
              <a:rPr sz="5600" dirty="0"/>
              <a:t>s</a:t>
            </a:r>
            <a:r>
              <a:rPr sz="5600" spc="-5" dirty="0"/>
              <a:t>e</a:t>
            </a:r>
            <a:r>
              <a:rPr sz="5600" dirty="0"/>
              <a:t>d	M</a:t>
            </a:r>
            <a:r>
              <a:rPr sz="5600" spc="-5" dirty="0"/>
              <a:t>et</a:t>
            </a:r>
            <a:r>
              <a:rPr sz="5600" dirty="0"/>
              <a:t>hod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863600" y="2413000"/>
            <a:ext cx="9304020" cy="334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Times New Roman"/>
                <a:cs typeface="Times New Roman"/>
              </a:rPr>
              <a:t>Thus, heavy hitter has an </a:t>
            </a:r>
            <a:r>
              <a:rPr sz="3300" spc="-10" dirty="0">
                <a:latin typeface="Times New Roman"/>
                <a:cs typeface="Times New Roman"/>
              </a:rPr>
              <a:t>efficient </a:t>
            </a:r>
            <a:r>
              <a:rPr sz="3300" spc="-5" dirty="0">
                <a:latin typeface="Times New Roman"/>
                <a:cs typeface="Times New Roman"/>
              </a:rPr>
              <a:t>implementation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like: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imes New Roman"/>
              <a:cs typeface="Times New Roman"/>
            </a:endParaRPr>
          </a:p>
          <a:p>
            <a:pPr marL="536575" marR="6353810" indent="-523875">
              <a:lnSpc>
                <a:spcPts val="3700"/>
              </a:lnSpc>
            </a:pPr>
            <a:r>
              <a:rPr sz="3300" spc="-5" dirty="0">
                <a:latin typeface="Times New Roman"/>
                <a:cs typeface="Times New Roman"/>
              </a:rPr>
              <a:t>foreach (k in </a:t>
            </a:r>
            <a:r>
              <a:rPr sz="3300" dirty="0">
                <a:solidFill>
                  <a:srgbClr val="FF2600"/>
                </a:solidFill>
                <a:latin typeface="Times New Roman"/>
                <a:cs typeface="Times New Roman"/>
              </a:rPr>
              <a:t>S</a:t>
            </a:r>
            <a:r>
              <a:rPr sz="3300" dirty="0">
                <a:latin typeface="Times New Roman"/>
                <a:cs typeface="Times New Roman"/>
              </a:rPr>
              <a:t>){  </a:t>
            </a:r>
            <a:r>
              <a:rPr sz="3300" spc="-80" dirty="0">
                <a:latin typeface="Times New Roman"/>
                <a:cs typeface="Times New Roman"/>
              </a:rPr>
              <a:t>if(</a:t>
            </a:r>
            <a:r>
              <a:rPr sz="5325" i="1" spc="-120" baseline="-2347" dirty="0">
                <a:latin typeface="Trebuchet MS"/>
                <a:cs typeface="Trebuchet MS"/>
              </a:rPr>
              <a:t>f</a:t>
            </a:r>
            <a:r>
              <a:rPr sz="5325" spc="-120" baseline="12519" dirty="0">
                <a:latin typeface="High Tower Text"/>
                <a:cs typeface="High Tower Text"/>
              </a:rPr>
              <a:t>ˆ</a:t>
            </a:r>
            <a:r>
              <a:rPr sz="5325" spc="-120" baseline="-2347" dirty="0">
                <a:latin typeface="High Tower Text"/>
                <a:cs typeface="High Tower Text"/>
              </a:rPr>
              <a:t>(</a:t>
            </a:r>
            <a:r>
              <a:rPr sz="5325" i="1" spc="-120" baseline="-2347" dirty="0">
                <a:latin typeface="Trebuchet MS"/>
                <a:cs typeface="Trebuchet MS"/>
              </a:rPr>
              <a:t>k</a:t>
            </a:r>
            <a:r>
              <a:rPr sz="5325" spc="-120" baseline="-2347" dirty="0">
                <a:latin typeface="High Tower Text"/>
                <a:cs typeface="High Tower Text"/>
              </a:rPr>
              <a:t>) </a:t>
            </a:r>
            <a:r>
              <a:rPr sz="3300" dirty="0">
                <a:latin typeface="Times New Roman"/>
                <a:cs typeface="Times New Roman"/>
              </a:rPr>
              <a:t>&gt;</a:t>
            </a:r>
            <a:r>
              <a:rPr sz="3300" spc="-50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εn){</a:t>
            </a:r>
            <a:endParaRPr sz="3300">
              <a:latin typeface="Times New Roman"/>
              <a:cs typeface="Times New Roman"/>
            </a:endParaRPr>
          </a:p>
          <a:p>
            <a:pPr marL="1060450">
              <a:lnSpc>
                <a:spcPts val="3490"/>
              </a:lnSpc>
            </a:pPr>
            <a:r>
              <a:rPr sz="3300" spc="-5" dirty="0">
                <a:latin typeface="Times New Roman"/>
                <a:cs typeface="Times New Roman"/>
              </a:rPr>
              <a:t>output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k;</a:t>
            </a:r>
            <a:endParaRPr sz="3300">
              <a:latin typeface="Times New Roman"/>
              <a:cs typeface="Times New Roman"/>
            </a:endParaRPr>
          </a:p>
          <a:p>
            <a:pPr marL="536575">
              <a:lnSpc>
                <a:spcPts val="3700"/>
              </a:lnSpc>
            </a:pPr>
            <a:r>
              <a:rPr sz="3300" dirty="0">
                <a:latin typeface="Times New Roman"/>
                <a:cs typeface="Times New Roman"/>
              </a:rPr>
              <a:t>}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ts val="3829"/>
              </a:lnSpc>
            </a:pPr>
            <a:r>
              <a:rPr sz="3300" dirty="0">
                <a:latin typeface="Times New Roman"/>
                <a:cs typeface="Times New Roman"/>
              </a:rPr>
              <a:t>}</a:t>
            </a:r>
            <a:endParaRPr sz="33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5110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112839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35875" algn="l"/>
              </a:tabLst>
            </a:pPr>
            <a:r>
              <a:rPr sz="5600" spc="-5" dirty="0"/>
              <a:t>Check-on-Update</a:t>
            </a:r>
            <a:r>
              <a:rPr sz="5600" spc="30" dirty="0"/>
              <a:t> </a:t>
            </a:r>
            <a:r>
              <a:rPr sz="5600" spc="-5" dirty="0"/>
              <a:t>Method	(Count-Min)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863600" y="2413000"/>
            <a:ext cx="11520805" cy="381762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536575" marR="5533390" indent="-523875">
              <a:lnSpc>
                <a:spcPts val="3700"/>
              </a:lnSpc>
              <a:spcBef>
                <a:spcPts val="439"/>
              </a:spcBef>
            </a:pPr>
            <a:r>
              <a:rPr sz="3300" spc="-5" dirty="0">
                <a:latin typeface="Times New Roman"/>
                <a:cs typeface="Times New Roman"/>
              </a:rPr>
              <a:t>foreach (incoming element </a:t>
            </a:r>
            <a:r>
              <a:rPr sz="3300" dirty="0">
                <a:latin typeface="Times New Roman"/>
                <a:cs typeface="Times New Roman"/>
              </a:rPr>
              <a:t>e</a:t>
            </a:r>
            <a:r>
              <a:rPr sz="3300" baseline="-6313" dirty="0">
                <a:latin typeface="Times New Roman"/>
                <a:cs typeface="Times New Roman"/>
              </a:rPr>
              <a:t>i</a:t>
            </a:r>
            <a:r>
              <a:rPr sz="3300" dirty="0">
                <a:latin typeface="Times New Roman"/>
                <a:cs typeface="Times New Roman"/>
              </a:rPr>
              <a:t>){  </a:t>
            </a:r>
            <a:r>
              <a:rPr sz="3300" spc="-5" dirty="0">
                <a:latin typeface="Times New Roman"/>
                <a:cs typeface="Times New Roman"/>
              </a:rPr>
              <a:t>update the data structure with </a:t>
            </a:r>
            <a:r>
              <a:rPr sz="3300" dirty="0">
                <a:latin typeface="Times New Roman"/>
                <a:cs typeface="Times New Roman"/>
              </a:rPr>
              <a:t>e</a:t>
            </a:r>
            <a:r>
              <a:rPr sz="3300" baseline="-6313" dirty="0">
                <a:latin typeface="Times New Roman"/>
                <a:cs typeface="Times New Roman"/>
              </a:rPr>
              <a:t>i</a:t>
            </a:r>
            <a:r>
              <a:rPr sz="3300" dirty="0">
                <a:latin typeface="Times New Roman"/>
                <a:cs typeface="Times New Roman"/>
              </a:rPr>
              <a:t>;  </a:t>
            </a:r>
            <a:r>
              <a:rPr sz="3300" spc="-85" dirty="0">
                <a:latin typeface="Times New Roman"/>
                <a:cs typeface="Times New Roman"/>
              </a:rPr>
              <a:t>if(</a:t>
            </a:r>
            <a:r>
              <a:rPr sz="5400" i="1" spc="-127" baseline="-3858" dirty="0">
                <a:latin typeface="Trebuchet MS"/>
                <a:cs typeface="Trebuchet MS"/>
              </a:rPr>
              <a:t>f</a:t>
            </a:r>
            <a:r>
              <a:rPr sz="5400" spc="-127" baseline="11574" dirty="0">
                <a:latin typeface="High Tower Text"/>
                <a:cs typeface="High Tower Text"/>
              </a:rPr>
              <a:t>ˆ</a:t>
            </a:r>
            <a:r>
              <a:rPr sz="5400" spc="-127" baseline="-3858" dirty="0">
                <a:latin typeface="High Tower Text"/>
                <a:cs typeface="High Tower Text"/>
              </a:rPr>
              <a:t>(</a:t>
            </a:r>
            <a:r>
              <a:rPr sz="5400" i="1" spc="-127" baseline="-3858" dirty="0">
                <a:latin typeface="Trebuchet MS"/>
                <a:cs typeface="Trebuchet MS"/>
              </a:rPr>
              <a:t>e</a:t>
            </a:r>
            <a:r>
              <a:rPr sz="3825" i="1" spc="-127" baseline="-17429" dirty="0">
                <a:latin typeface="Trebuchet MS"/>
                <a:cs typeface="Trebuchet MS"/>
              </a:rPr>
              <a:t>i</a:t>
            </a:r>
            <a:r>
              <a:rPr sz="5400" spc="-127" baseline="-3858" dirty="0">
                <a:latin typeface="High Tower Text"/>
                <a:cs typeface="High Tower Text"/>
              </a:rPr>
              <a:t>) </a:t>
            </a:r>
            <a:r>
              <a:rPr sz="3300" spc="-5" dirty="0">
                <a:solidFill>
                  <a:srgbClr val="FF2600"/>
                </a:solidFill>
                <a:latin typeface="Times New Roman"/>
                <a:cs typeface="Times New Roman"/>
              </a:rPr>
              <a:t>equals</a:t>
            </a:r>
            <a:r>
              <a:rPr sz="3300" spc="-49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εn){</a:t>
            </a:r>
            <a:endParaRPr sz="3300">
              <a:latin typeface="Times New Roman"/>
              <a:cs typeface="Times New Roman"/>
            </a:endParaRPr>
          </a:p>
          <a:p>
            <a:pPr marL="1060450" marR="5080">
              <a:lnSpc>
                <a:spcPts val="3700"/>
              </a:lnSpc>
            </a:pP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// in the count-min sketch, this happens once for each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e</a:t>
            </a:r>
            <a:r>
              <a:rPr sz="3300" baseline="-6313" dirty="0">
                <a:solidFill>
                  <a:srgbClr val="4278F5"/>
                </a:solidFill>
                <a:latin typeface="Times New Roman"/>
                <a:cs typeface="Times New Roman"/>
              </a:rPr>
              <a:t>i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whose 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final </a:t>
            </a:r>
            <a:r>
              <a:rPr sz="3550" i="1" spc="-70" dirty="0">
                <a:solidFill>
                  <a:srgbClr val="0000FF"/>
                </a:solidFill>
                <a:latin typeface="Trebuchet MS"/>
                <a:cs typeface="Trebuchet MS"/>
              </a:rPr>
              <a:t>f</a:t>
            </a:r>
            <a:r>
              <a:rPr sz="5325" spc="-104" baseline="15649" dirty="0">
                <a:solidFill>
                  <a:srgbClr val="0000FF"/>
                </a:solidFill>
                <a:latin typeface="High Tower Text"/>
                <a:cs typeface="High Tower Text"/>
              </a:rPr>
              <a:t>ˆ</a:t>
            </a:r>
            <a:r>
              <a:rPr sz="3550" spc="-70" dirty="0">
                <a:solidFill>
                  <a:srgbClr val="0000FF"/>
                </a:solidFill>
                <a:latin typeface="High Tower Text"/>
                <a:cs typeface="High Tower Text"/>
              </a:rPr>
              <a:t>(</a:t>
            </a:r>
            <a:r>
              <a:rPr sz="3550" i="1" spc="-7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3750" i="1" spc="-104" baseline="-11111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3550" spc="-70" dirty="0">
                <a:solidFill>
                  <a:srgbClr val="0000FF"/>
                </a:solidFill>
                <a:latin typeface="High Tower Text"/>
                <a:cs typeface="High Tower Text"/>
              </a:rPr>
              <a:t>)</a:t>
            </a:r>
            <a:r>
              <a:rPr sz="3300" spc="-70" dirty="0">
                <a:solidFill>
                  <a:srgbClr val="4278F5"/>
                </a:solidFill>
                <a:latin typeface="Times New Roman"/>
                <a:cs typeface="Times New Roman"/>
              </a:rPr>
              <a:t>≥</a:t>
            </a:r>
            <a:r>
              <a:rPr sz="3300" spc="160" dirty="0">
                <a:solidFill>
                  <a:srgbClr val="4278F5"/>
                </a:solidFill>
                <a:latin typeface="Times New Roman"/>
                <a:cs typeface="Times New Roman"/>
              </a:rPr>
              <a:t>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εn</a:t>
            </a:r>
            <a:r>
              <a:rPr sz="3300" spc="-5" dirty="0">
                <a:latin typeface="Times New Roman"/>
                <a:cs typeface="Times New Roman"/>
              </a:rPr>
              <a:t>;</a:t>
            </a:r>
            <a:endParaRPr sz="3300">
              <a:latin typeface="Times New Roman"/>
              <a:cs typeface="Times New Roman"/>
            </a:endParaRPr>
          </a:p>
          <a:p>
            <a:pPr marL="1060450">
              <a:lnSpc>
                <a:spcPts val="3490"/>
              </a:lnSpc>
            </a:pPr>
            <a:r>
              <a:rPr sz="3300" spc="-5" dirty="0">
                <a:latin typeface="Times New Roman"/>
                <a:cs typeface="Times New Roman"/>
              </a:rPr>
              <a:t>output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e</a:t>
            </a:r>
            <a:r>
              <a:rPr sz="3300" baseline="-6313" dirty="0">
                <a:latin typeface="Times New Roman"/>
                <a:cs typeface="Times New Roman"/>
              </a:rPr>
              <a:t>i</a:t>
            </a:r>
            <a:r>
              <a:rPr sz="3300" dirty="0">
                <a:latin typeface="Times New Roman"/>
                <a:cs typeface="Times New Roman"/>
              </a:rPr>
              <a:t>;</a:t>
            </a:r>
            <a:endParaRPr sz="3300">
              <a:latin typeface="Times New Roman"/>
              <a:cs typeface="Times New Roman"/>
            </a:endParaRPr>
          </a:p>
          <a:p>
            <a:pPr marL="536575">
              <a:lnSpc>
                <a:spcPts val="3700"/>
              </a:lnSpc>
            </a:pPr>
            <a:r>
              <a:rPr sz="3300" dirty="0">
                <a:latin typeface="Times New Roman"/>
                <a:cs typeface="Times New Roman"/>
              </a:rPr>
              <a:t>}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ts val="3829"/>
              </a:lnSpc>
            </a:pPr>
            <a:r>
              <a:rPr sz="3300" dirty="0">
                <a:latin typeface="Times New Roman"/>
                <a:cs typeface="Times New Roman"/>
              </a:rPr>
              <a:t>}</a:t>
            </a:r>
            <a:endParaRPr sz="33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5283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1" y="4330700"/>
            <a:ext cx="10896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  <a:tabLst>
                <a:tab pos="6925309" algn="l"/>
              </a:tabLst>
            </a:pPr>
            <a:r>
              <a:rPr dirty="0"/>
              <a:t>M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im</a:t>
            </a:r>
            <a:r>
              <a:rPr dirty="0"/>
              <a:t>um</a:t>
            </a:r>
            <a:r>
              <a:rPr spc="-5" dirty="0"/>
              <a:t> E</a:t>
            </a:r>
            <a:r>
              <a:rPr dirty="0"/>
              <a:t>n</a:t>
            </a:r>
            <a:r>
              <a:rPr spc="-5" dirty="0"/>
              <a:t>cl</a:t>
            </a:r>
            <a:r>
              <a:rPr dirty="0"/>
              <a:t>os</a:t>
            </a:r>
            <a:r>
              <a:rPr spc="-5" dirty="0"/>
              <a:t>i</a:t>
            </a:r>
            <a:r>
              <a:rPr dirty="0"/>
              <a:t>ng	C</a:t>
            </a:r>
            <a:r>
              <a:rPr spc="-5" dirty="0"/>
              <a:t>ircl</a:t>
            </a:r>
            <a:r>
              <a:rPr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93300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900" y="2019300"/>
            <a:ext cx="11588750" cy="240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Times New Roman"/>
                <a:cs typeface="Times New Roman"/>
              </a:rPr>
              <a:t>Input: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set </a:t>
            </a:r>
            <a:r>
              <a:rPr sz="3300" dirty="0">
                <a:latin typeface="Times New Roman"/>
                <a:cs typeface="Times New Roman"/>
              </a:rPr>
              <a:t>P of n </a:t>
            </a:r>
            <a:r>
              <a:rPr sz="3300" spc="-5" dirty="0">
                <a:latin typeface="Times New Roman"/>
                <a:cs typeface="Times New Roman"/>
              </a:rPr>
              <a:t>points </a:t>
            </a:r>
            <a:r>
              <a:rPr sz="3300" dirty="0">
                <a:latin typeface="Times New Roman"/>
                <a:cs typeface="Times New Roman"/>
              </a:rPr>
              <a:t>p</a:t>
            </a:r>
            <a:r>
              <a:rPr sz="3300" baseline="-6313" dirty="0">
                <a:latin typeface="Times New Roman"/>
                <a:cs typeface="Times New Roman"/>
              </a:rPr>
              <a:t>1</a:t>
            </a:r>
            <a:r>
              <a:rPr sz="3300" dirty="0">
                <a:latin typeface="Times New Roman"/>
                <a:cs typeface="Times New Roman"/>
              </a:rPr>
              <a:t>, p</a:t>
            </a:r>
            <a:r>
              <a:rPr sz="3300" baseline="-6313" dirty="0">
                <a:latin typeface="Times New Roman"/>
                <a:cs typeface="Times New Roman"/>
              </a:rPr>
              <a:t>2</a:t>
            </a:r>
            <a:r>
              <a:rPr sz="3300" dirty="0">
                <a:latin typeface="Times New Roman"/>
                <a:cs typeface="Times New Roman"/>
              </a:rPr>
              <a:t>, ..., p</a:t>
            </a:r>
            <a:r>
              <a:rPr sz="3300" baseline="-6313" dirty="0">
                <a:latin typeface="Times New Roman"/>
                <a:cs typeface="Times New Roman"/>
              </a:rPr>
              <a:t>n </a:t>
            </a:r>
            <a:r>
              <a:rPr sz="3300" spc="-5" dirty="0">
                <a:latin typeface="Times New Roman"/>
                <a:cs typeface="Times New Roman"/>
              </a:rPr>
              <a:t>in</a:t>
            </a:r>
            <a:r>
              <a:rPr sz="3300" spc="-13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R</a:t>
            </a:r>
            <a:r>
              <a:rPr sz="3300" baseline="18939" dirty="0">
                <a:latin typeface="Times New Roman"/>
                <a:cs typeface="Times New Roman"/>
              </a:rPr>
              <a:t>2</a:t>
            </a:r>
            <a:r>
              <a:rPr sz="3300" dirty="0">
                <a:latin typeface="Times New Roman"/>
                <a:cs typeface="Times New Roman"/>
              </a:rPr>
              <a:t>.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5080">
              <a:lnSpc>
                <a:spcPts val="3700"/>
              </a:lnSpc>
            </a:pPr>
            <a:r>
              <a:rPr sz="3300" spc="-5" dirty="0">
                <a:latin typeface="Times New Roman"/>
                <a:cs typeface="Times New Roman"/>
              </a:rPr>
              <a:t>Output: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circle </a:t>
            </a:r>
            <a:r>
              <a:rPr sz="3300" dirty="0">
                <a:latin typeface="Times New Roman"/>
                <a:cs typeface="Times New Roman"/>
              </a:rPr>
              <a:t>C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whose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area is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no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more than that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of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the minimum  enclosing circle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of P </a:t>
            </a:r>
            <a:r>
              <a:rPr sz="3300" dirty="0">
                <a:latin typeface="Times New Roman"/>
                <a:cs typeface="Times New Roman"/>
              </a:rPr>
              <a:t>so </a:t>
            </a:r>
            <a:r>
              <a:rPr sz="3300" spc="-5" dirty="0">
                <a:latin typeface="Times New Roman"/>
                <a:cs typeface="Times New Roman"/>
              </a:rPr>
              <a:t>that at most εn points in </a:t>
            </a:r>
            <a:r>
              <a:rPr sz="3300" dirty="0">
                <a:latin typeface="Times New Roman"/>
                <a:cs typeface="Times New Roman"/>
              </a:rPr>
              <a:t>P </a:t>
            </a:r>
            <a:r>
              <a:rPr sz="3300" spc="-5" dirty="0">
                <a:latin typeface="Times New Roman"/>
                <a:cs typeface="Times New Roman"/>
              </a:rPr>
              <a:t>are </a:t>
            </a:r>
            <a:r>
              <a:rPr sz="3300" dirty="0">
                <a:latin typeface="Times New Roman"/>
                <a:cs typeface="Times New Roman"/>
              </a:rPr>
              <a:t>not </a:t>
            </a:r>
            <a:r>
              <a:rPr sz="3300" spc="-5" dirty="0">
                <a:latin typeface="Times New Roman"/>
                <a:cs typeface="Times New Roman"/>
              </a:rPr>
              <a:t>included</a:t>
            </a:r>
            <a:r>
              <a:rPr sz="3300" spc="-21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in  </a:t>
            </a:r>
            <a:r>
              <a:rPr sz="3300" dirty="0">
                <a:latin typeface="Times New Roman"/>
                <a:cs typeface="Times New Roman"/>
              </a:rPr>
              <a:t>C </a:t>
            </a:r>
            <a:r>
              <a:rPr sz="3300" spc="-5" dirty="0">
                <a:latin typeface="Times New Roman"/>
                <a:cs typeface="Times New Roman"/>
              </a:rPr>
              <a:t>for some constant </a:t>
            </a:r>
            <a:r>
              <a:rPr sz="3300" dirty="0">
                <a:latin typeface="Times New Roman"/>
                <a:cs typeface="Times New Roman"/>
              </a:rPr>
              <a:t>ε &gt; 0.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55365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Problem</a:t>
            </a:r>
            <a:r>
              <a:rPr sz="5600" spc="-55" dirty="0"/>
              <a:t> </a:t>
            </a:r>
            <a:r>
              <a:rPr sz="5600" spc="-5" dirty="0"/>
              <a:t>Definition</a:t>
            </a:r>
            <a:endParaRPr sz="5600"/>
          </a:p>
        </p:txBody>
      </p:sp>
    </p:spTree>
    <p:extLst>
      <p:ext uri="{BB962C8B-B14F-4D97-AF65-F5344CB8AC3E}">
        <p14:creationId xmlns:p14="http://schemas.microsoft.com/office/powerpoint/2010/main" val="2772540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900" y="2019300"/>
            <a:ext cx="11588750" cy="428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Times New Roman"/>
                <a:cs typeface="Times New Roman"/>
              </a:rPr>
              <a:t>Input: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set </a:t>
            </a:r>
            <a:r>
              <a:rPr sz="3300" dirty="0">
                <a:latin typeface="Times New Roman"/>
                <a:cs typeface="Times New Roman"/>
              </a:rPr>
              <a:t>P of n </a:t>
            </a:r>
            <a:r>
              <a:rPr sz="3300" spc="-5" dirty="0">
                <a:latin typeface="Times New Roman"/>
                <a:cs typeface="Times New Roman"/>
              </a:rPr>
              <a:t>points </a:t>
            </a:r>
            <a:r>
              <a:rPr sz="3300" dirty="0">
                <a:latin typeface="Times New Roman"/>
                <a:cs typeface="Times New Roman"/>
              </a:rPr>
              <a:t>p</a:t>
            </a:r>
            <a:r>
              <a:rPr sz="3300" baseline="-6313" dirty="0">
                <a:latin typeface="Times New Roman"/>
                <a:cs typeface="Times New Roman"/>
              </a:rPr>
              <a:t>1</a:t>
            </a:r>
            <a:r>
              <a:rPr sz="3300" dirty="0">
                <a:latin typeface="Times New Roman"/>
                <a:cs typeface="Times New Roman"/>
              </a:rPr>
              <a:t>, p</a:t>
            </a:r>
            <a:r>
              <a:rPr sz="3300" baseline="-6313" dirty="0">
                <a:latin typeface="Times New Roman"/>
                <a:cs typeface="Times New Roman"/>
              </a:rPr>
              <a:t>2</a:t>
            </a:r>
            <a:r>
              <a:rPr sz="3300" dirty="0">
                <a:latin typeface="Times New Roman"/>
                <a:cs typeface="Times New Roman"/>
              </a:rPr>
              <a:t>, ..., p</a:t>
            </a:r>
            <a:r>
              <a:rPr sz="3300" baseline="-6313" dirty="0">
                <a:latin typeface="Times New Roman"/>
                <a:cs typeface="Times New Roman"/>
              </a:rPr>
              <a:t>n </a:t>
            </a:r>
            <a:r>
              <a:rPr sz="3300" spc="-5" dirty="0">
                <a:latin typeface="Times New Roman"/>
                <a:cs typeface="Times New Roman"/>
              </a:rPr>
              <a:t>in</a:t>
            </a:r>
            <a:r>
              <a:rPr sz="3300" spc="-13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R</a:t>
            </a:r>
            <a:r>
              <a:rPr sz="3300" baseline="18939" dirty="0">
                <a:latin typeface="Times New Roman"/>
                <a:cs typeface="Times New Roman"/>
              </a:rPr>
              <a:t>2</a:t>
            </a:r>
            <a:r>
              <a:rPr sz="3300" dirty="0">
                <a:latin typeface="Times New Roman"/>
                <a:cs typeface="Times New Roman"/>
              </a:rPr>
              <a:t>.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5080">
              <a:lnSpc>
                <a:spcPts val="3700"/>
              </a:lnSpc>
            </a:pPr>
            <a:r>
              <a:rPr sz="3300" spc="-5" dirty="0">
                <a:latin typeface="Times New Roman"/>
                <a:cs typeface="Times New Roman"/>
              </a:rPr>
              <a:t>Output: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circle </a:t>
            </a:r>
            <a:r>
              <a:rPr sz="3300" dirty="0">
                <a:latin typeface="Times New Roman"/>
                <a:cs typeface="Times New Roman"/>
              </a:rPr>
              <a:t>C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whose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area is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no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more than that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of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the minimum  enclosing circle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of P </a:t>
            </a:r>
            <a:r>
              <a:rPr sz="3300" dirty="0">
                <a:latin typeface="Times New Roman"/>
                <a:cs typeface="Times New Roman"/>
              </a:rPr>
              <a:t>so </a:t>
            </a:r>
            <a:r>
              <a:rPr sz="3300" spc="-5" dirty="0">
                <a:latin typeface="Times New Roman"/>
                <a:cs typeface="Times New Roman"/>
              </a:rPr>
              <a:t>that at most εn points in </a:t>
            </a:r>
            <a:r>
              <a:rPr sz="3300" dirty="0">
                <a:latin typeface="Times New Roman"/>
                <a:cs typeface="Times New Roman"/>
              </a:rPr>
              <a:t>P </a:t>
            </a:r>
            <a:r>
              <a:rPr sz="3300" spc="-5" dirty="0">
                <a:latin typeface="Times New Roman"/>
                <a:cs typeface="Times New Roman"/>
              </a:rPr>
              <a:t>are </a:t>
            </a:r>
            <a:r>
              <a:rPr sz="3300" dirty="0">
                <a:latin typeface="Times New Roman"/>
                <a:cs typeface="Times New Roman"/>
              </a:rPr>
              <a:t>not </a:t>
            </a:r>
            <a:r>
              <a:rPr sz="3300" spc="-5" dirty="0">
                <a:latin typeface="Times New Roman"/>
                <a:cs typeface="Times New Roman"/>
              </a:rPr>
              <a:t>included</a:t>
            </a:r>
            <a:r>
              <a:rPr sz="3300" spc="-21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in  </a:t>
            </a:r>
            <a:r>
              <a:rPr sz="3300" dirty="0">
                <a:latin typeface="Times New Roman"/>
                <a:cs typeface="Times New Roman"/>
              </a:rPr>
              <a:t>C </a:t>
            </a:r>
            <a:r>
              <a:rPr sz="3300" spc="-5" dirty="0">
                <a:latin typeface="Times New Roman"/>
                <a:cs typeface="Times New Roman"/>
              </a:rPr>
              <a:t>for some constant </a:t>
            </a:r>
            <a:r>
              <a:rPr sz="3300" dirty="0">
                <a:latin typeface="Times New Roman"/>
                <a:cs typeface="Times New Roman"/>
              </a:rPr>
              <a:t>ε &gt; 0.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137795">
              <a:lnSpc>
                <a:spcPts val="3700"/>
              </a:lnSpc>
            </a:pPr>
            <a:r>
              <a:rPr sz="33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Strategy</a:t>
            </a:r>
            <a:r>
              <a:rPr sz="3300" spc="-30" dirty="0">
                <a:latin typeface="Times New Roman"/>
                <a:cs typeface="Times New Roman"/>
              </a:rPr>
              <a:t>. </a:t>
            </a:r>
            <a:r>
              <a:rPr sz="3300" spc="-5" dirty="0">
                <a:latin typeface="Times New Roman"/>
                <a:cs typeface="Times New Roman"/>
              </a:rPr>
              <a:t>Sample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small set </a:t>
            </a:r>
            <a:r>
              <a:rPr sz="3300" dirty="0">
                <a:latin typeface="Times New Roman"/>
                <a:cs typeface="Times New Roman"/>
              </a:rPr>
              <a:t>S of </a:t>
            </a:r>
            <a:r>
              <a:rPr sz="3300" spc="-5" dirty="0">
                <a:latin typeface="Times New Roman"/>
                <a:cs typeface="Times New Roman"/>
              </a:rPr>
              <a:t>points,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each point is included in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S 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with probability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p</a:t>
            </a:r>
            <a:r>
              <a:rPr sz="3300" dirty="0">
                <a:latin typeface="Times New Roman"/>
                <a:cs typeface="Times New Roman"/>
              </a:rPr>
              <a:t>, </a:t>
            </a:r>
            <a:r>
              <a:rPr sz="3300" spc="-5" dirty="0">
                <a:latin typeface="Times New Roman"/>
                <a:cs typeface="Times New Roman"/>
              </a:rPr>
              <a:t>and </a:t>
            </a:r>
            <a:r>
              <a:rPr sz="3300" dirty="0">
                <a:latin typeface="Times New Roman"/>
                <a:cs typeface="Times New Roman"/>
              </a:rPr>
              <a:t>show </a:t>
            </a:r>
            <a:r>
              <a:rPr sz="3300" spc="-5" dirty="0">
                <a:latin typeface="Times New Roman"/>
                <a:cs typeface="Times New Roman"/>
              </a:rPr>
              <a:t>that the minimum enclosing circle </a:t>
            </a:r>
            <a:r>
              <a:rPr sz="3300" dirty="0">
                <a:latin typeface="Times New Roman"/>
                <a:cs typeface="Times New Roman"/>
              </a:rPr>
              <a:t>of S  </a:t>
            </a:r>
            <a:r>
              <a:rPr sz="3300" spc="-5" dirty="0">
                <a:latin typeface="Times New Roman"/>
                <a:cs typeface="Times New Roman"/>
              </a:rPr>
              <a:t>contains at least (1-ε)n point with </a:t>
            </a:r>
            <a:r>
              <a:rPr sz="3300" dirty="0">
                <a:latin typeface="Times New Roman"/>
                <a:cs typeface="Times New Roman"/>
              </a:rPr>
              <a:t>a good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spc="-20" dirty="0">
                <a:latin typeface="Times New Roman"/>
                <a:cs typeface="Times New Roman"/>
              </a:rPr>
              <a:t>probability.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55365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Problem</a:t>
            </a:r>
            <a:r>
              <a:rPr sz="5600" spc="-55" dirty="0"/>
              <a:t> </a:t>
            </a:r>
            <a:r>
              <a:rPr sz="5600" spc="-5" dirty="0"/>
              <a:t>Definition</a:t>
            </a:r>
            <a:endParaRPr sz="5600"/>
          </a:p>
        </p:txBody>
      </p:sp>
    </p:spTree>
    <p:extLst>
      <p:ext uri="{BB962C8B-B14F-4D97-AF65-F5344CB8AC3E}">
        <p14:creationId xmlns:p14="http://schemas.microsoft.com/office/powerpoint/2010/main" val="244481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900" y="2019300"/>
            <a:ext cx="6685915" cy="3385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Times New Roman"/>
                <a:cs typeface="Times New Roman"/>
              </a:rPr>
              <a:t>Pr[|P ∩ </a:t>
            </a:r>
            <a:r>
              <a:rPr sz="3300" spc="-5" dirty="0">
                <a:latin typeface="Times New Roman"/>
                <a:cs typeface="Times New Roman"/>
              </a:rPr>
              <a:t>MEC(S)| </a:t>
            </a:r>
            <a:r>
              <a:rPr sz="3300" dirty="0">
                <a:latin typeface="Times New Roman"/>
                <a:cs typeface="Times New Roman"/>
              </a:rPr>
              <a:t>≥ </a:t>
            </a:r>
            <a:r>
              <a:rPr sz="3300" spc="-5" dirty="0">
                <a:latin typeface="Times New Roman"/>
                <a:cs typeface="Times New Roman"/>
              </a:rPr>
              <a:t>(1-ε)</a:t>
            </a:r>
            <a:r>
              <a:rPr sz="3300" spc="-1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n]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dirty="0">
                <a:latin typeface="Times New Roman"/>
                <a:cs typeface="Times New Roman"/>
              </a:rPr>
              <a:t>≥ 1 - </a:t>
            </a:r>
            <a:r>
              <a:rPr sz="3300" dirty="0">
                <a:latin typeface="Symbol"/>
                <a:cs typeface="Symbol"/>
              </a:rPr>
              <a:t></a:t>
            </a:r>
            <a:r>
              <a:rPr sz="3300" baseline="-5050" dirty="0">
                <a:latin typeface="Times New Roman"/>
                <a:cs typeface="Times New Roman"/>
              </a:rPr>
              <a:t>A </a:t>
            </a:r>
            <a:r>
              <a:rPr sz="2200" dirty="0">
                <a:latin typeface="Symbol"/>
                <a:cs typeface="Symbol"/>
              </a:rPr>
              <a:t>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3300" spc="-187" baseline="-5050" dirty="0">
                <a:latin typeface="Times New Roman"/>
                <a:cs typeface="Times New Roman"/>
              </a:rPr>
              <a:t>P, </a:t>
            </a:r>
            <a:r>
              <a:rPr sz="3300" baseline="-5050" dirty="0">
                <a:latin typeface="Times New Roman"/>
                <a:cs typeface="Times New Roman"/>
              </a:rPr>
              <a:t>|A| ≥ εn </a:t>
            </a:r>
            <a:r>
              <a:rPr sz="3300" dirty="0">
                <a:latin typeface="Times New Roman"/>
                <a:cs typeface="Times New Roman"/>
              </a:rPr>
              <a:t>Pr[|A ∩ </a:t>
            </a:r>
            <a:r>
              <a:rPr sz="3300" spc="-5" dirty="0">
                <a:latin typeface="Times New Roman"/>
                <a:cs typeface="Times New Roman"/>
              </a:rPr>
              <a:t>MEC(S)| </a:t>
            </a:r>
            <a:r>
              <a:rPr sz="3300" dirty="0">
                <a:latin typeface="Times New Roman"/>
                <a:cs typeface="Times New Roman"/>
              </a:rPr>
              <a:t>&gt;</a:t>
            </a:r>
            <a:r>
              <a:rPr sz="3300" spc="-5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0]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dirty="0">
                <a:latin typeface="Times New Roman"/>
                <a:cs typeface="Times New Roman"/>
              </a:rPr>
              <a:t>≥ 1 - 2</a:t>
            </a:r>
            <a:r>
              <a:rPr sz="3300" baseline="18939" dirty="0">
                <a:latin typeface="Times New Roman"/>
                <a:cs typeface="Times New Roman"/>
              </a:rPr>
              <a:t>n </a:t>
            </a:r>
            <a:r>
              <a:rPr sz="3300" dirty="0">
                <a:latin typeface="Times New Roman"/>
                <a:cs typeface="Times New Roman"/>
              </a:rPr>
              <a:t>Pr[|A ∩ S| &gt;</a:t>
            </a:r>
            <a:r>
              <a:rPr sz="3300" spc="-49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0]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dirty="0">
                <a:latin typeface="Times New Roman"/>
                <a:cs typeface="Times New Roman"/>
              </a:rPr>
              <a:t>≥ 1 - 2</a:t>
            </a:r>
            <a:r>
              <a:rPr sz="3300" baseline="18939" dirty="0">
                <a:latin typeface="Times New Roman"/>
                <a:cs typeface="Times New Roman"/>
              </a:rPr>
              <a:t>n </a:t>
            </a:r>
            <a:r>
              <a:rPr sz="3300" spc="-5" dirty="0">
                <a:latin typeface="Times New Roman"/>
                <a:cs typeface="Times New Roman"/>
              </a:rPr>
              <a:t>(1/e</a:t>
            </a:r>
            <a:r>
              <a:rPr sz="3300" spc="-7" baseline="18939" dirty="0">
                <a:latin typeface="Times New Roman"/>
                <a:cs typeface="Times New Roman"/>
              </a:rPr>
              <a:t>εpn</a:t>
            </a:r>
            <a:r>
              <a:rPr sz="3300" spc="-5" dirty="0">
                <a:latin typeface="Times New Roman"/>
                <a:cs typeface="Times New Roman"/>
              </a:rPr>
              <a:t>) </a:t>
            </a:r>
            <a:r>
              <a:rPr sz="3300" dirty="0">
                <a:solidFill>
                  <a:srgbClr val="FF2600"/>
                </a:solidFill>
                <a:latin typeface="Times New Roman"/>
                <a:cs typeface="Times New Roman"/>
              </a:rPr>
              <a:t>&lt;</a:t>
            </a:r>
            <a:r>
              <a:rPr sz="3300" spc="-56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F2600"/>
                </a:solidFill>
                <a:latin typeface="Times New Roman"/>
                <a:cs typeface="Times New Roman"/>
              </a:rPr>
              <a:t>0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379920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First</a:t>
            </a:r>
            <a:r>
              <a:rPr sz="5600" spc="-370" dirty="0"/>
              <a:t> </a:t>
            </a:r>
            <a:r>
              <a:rPr sz="5600" spc="-5" dirty="0"/>
              <a:t>Attempt</a:t>
            </a:r>
            <a:endParaRPr sz="5600"/>
          </a:p>
        </p:txBody>
      </p:sp>
    </p:spTree>
    <p:extLst>
      <p:ext uri="{BB962C8B-B14F-4D97-AF65-F5344CB8AC3E}">
        <p14:creationId xmlns:p14="http://schemas.microsoft.com/office/powerpoint/2010/main" val="134906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76161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Implications </a:t>
            </a:r>
            <a:r>
              <a:rPr sz="5600" dirty="0"/>
              <a:t>of </a:t>
            </a:r>
            <a:r>
              <a:rPr sz="5600" spc="-5" dirty="0"/>
              <a:t>Theorem</a:t>
            </a:r>
            <a:r>
              <a:rPr sz="5600" spc="-160" dirty="0"/>
              <a:t> </a:t>
            </a:r>
            <a:r>
              <a:rPr sz="5600" dirty="0"/>
              <a:t>1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914400" y="2298700"/>
            <a:ext cx="11593195" cy="146812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439"/>
              </a:spcBef>
            </a:pPr>
            <a:r>
              <a:rPr sz="3300" dirty="0">
                <a:latin typeface="Times New Roman"/>
                <a:cs typeface="Times New Roman"/>
              </a:rPr>
              <a:t>For </a:t>
            </a:r>
            <a:r>
              <a:rPr sz="3300" spc="-5" dirty="0">
                <a:latin typeface="Times New Roman"/>
                <a:cs typeface="Times New Roman"/>
              </a:rPr>
              <a:t>each </a:t>
            </a:r>
            <a:r>
              <a:rPr sz="3300" dirty="0">
                <a:latin typeface="Times New Roman"/>
                <a:cs typeface="Times New Roman"/>
              </a:rPr>
              <a:t>p, </a:t>
            </a:r>
            <a:r>
              <a:rPr sz="3300" spc="-5" dirty="0">
                <a:latin typeface="Times New Roman"/>
                <a:cs typeface="Times New Roman"/>
              </a:rPr>
              <a:t>there exists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pairwise independent family </a:t>
            </a:r>
            <a:r>
              <a:rPr sz="3300" dirty="0">
                <a:latin typeface="Times New Roman"/>
                <a:cs typeface="Times New Roman"/>
              </a:rPr>
              <a:t>H of </a:t>
            </a:r>
            <a:r>
              <a:rPr sz="3300" spc="-5" dirty="0">
                <a:latin typeface="Times New Roman"/>
                <a:cs typeface="Times New Roman"/>
              </a:rPr>
              <a:t>functions  </a:t>
            </a:r>
            <a:r>
              <a:rPr sz="3300" dirty="0">
                <a:latin typeface="Times New Roman"/>
                <a:cs typeface="Times New Roman"/>
              </a:rPr>
              <a:t>so </a:t>
            </a:r>
            <a:r>
              <a:rPr sz="3300" spc="-5" dirty="0">
                <a:latin typeface="Times New Roman"/>
                <a:cs typeface="Times New Roman"/>
              </a:rPr>
              <a:t>that each function in </a:t>
            </a:r>
            <a:r>
              <a:rPr sz="3300" dirty="0">
                <a:latin typeface="Times New Roman"/>
                <a:cs typeface="Times New Roman"/>
              </a:rPr>
              <a:t>H </a:t>
            </a:r>
            <a:r>
              <a:rPr sz="3300" spc="-5" dirty="0">
                <a:latin typeface="Times New Roman"/>
                <a:cs typeface="Times New Roman"/>
              </a:rPr>
              <a:t>can </a:t>
            </a:r>
            <a:r>
              <a:rPr sz="3300" dirty="0">
                <a:latin typeface="Times New Roman"/>
                <a:cs typeface="Times New Roman"/>
              </a:rPr>
              <a:t>be </a:t>
            </a:r>
            <a:r>
              <a:rPr sz="3300" spc="-5" dirty="0">
                <a:latin typeface="Times New Roman"/>
                <a:cs typeface="Times New Roman"/>
              </a:rPr>
              <a:t>represented in O(log </a:t>
            </a:r>
            <a:r>
              <a:rPr sz="3300" dirty="0">
                <a:latin typeface="Times New Roman"/>
                <a:cs typeface="Times New Roman"/>
              </a:rPr>
              <a:t>p) </a:t>
            </a:r>
            <a:r>
              <a:rPr sz="3300" spc="-5" dirty="0">
                <a:latin typeface="Times New Roman"/>
                <a:cs typeface="Times New Roman"/>
              </a:rPr>
              <a:t>space.  (How?)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2078" y="6738442"/>
            <a:ext cx="11341100" cy="2061210"/>
          </a:xfrm>
          <a:custGeom>
            <a:avLst/>
            <a:gdLst/>
            <a:ahLst/>
            <a:cxnLst/>
            <a:rect l="l" t="t" r="r" b="b"/>
            <a:pathLst>
              <a:path w="11341100" h="2061209">
                <a:moveTo>
                  <a:pt x="10494835" y="0"/>
                </a:moveTo>
                <a:lnTo>
                  <a:pt x="849566" y="0"/>
                </a:lnTo>
                <a:lnTo>
                  <a:pt x="779253" y="41"/>
                </a:lnTo>
                <a:lnTo>
                  <a:pt x="715542" y="331"/>
                </a:lnTo>
                <a:lnTo>
                  <a:pt x="657649" y="1119"/>
                </a:lnTo>
                <a:lnTo>
                  <a:pt x="604788" y="2652"/>
                </a:lnTo>
                <a:lnTo>
                  <a:pt x="556176" y="5181"/>
                </a:lnTo>
                <a:lnTo>
                  <a:pt x="511028" y="8953"/>
                </a:lnTo>
                <a:lnTo>
                  <a:pt x="468559" y="14218"/>
                </a:lnTo>
                <a:lnTo>
                  <a:pt x="427985" y="21223"/>
                </a:lnTo>
                <a:lnTo>
                  <a:pt x="388521" y="30219"/>
                </a:lnTo>
                <a:lnTo>
                  <a:pt x="349382" y="41452"/>
                </a:lnTo>
                <a:lnTo>
                  <a:pt x="302839" y="61022"/>
                </a:lnTo>
                <a:lnTo>
                  <a:pt x="258796" y="84836"/>
                </a:lnTo>
                <a:lnTo>
                  <a:pt x="217501" y="112645"/>
                </a:lnTo>
                <a:lnTo>
                  <a:pt x="179204" y="144199"/>
                </a:lnTo>
                <a:lnTo>
                  <a:pt x="144154" y="179249"/>
                </a:lnTo>
                <a:lnTo>
                  <a:pt x="112601" y="217546"/>
                </a:lnTo>
                <a:lnTo>
                  <a:pt x="84793" y="258841"/>
                </a:lnTo>
                <a:lnTo>
                  <a:pt x="60979" y="302884"/>
                </a:lnTo>
                <a:lnTo>
                  <a:pt x="41410" y="349427"/>
                </a:lnTo>
                <a:lnTo>
                  <a:pt x="30175" y="388564"/>
                </a:lnTo>
                <a:lnTo>
                  <a:pt x="21176" y="428027"/>
                </a:lnTo>
                <a:lnTo>
                  <a:pt x="14163" y="468600"/>
                </a:lnTo>
                <a:lnTo>
                  <a:pt x="8891" y="511068"/>
                </a:lnTo>
                <a:lnTo>
                  <a:pt x="5139" y="555747"/>
                </a:lnTo>
                <a:lnTo>
                  <a:pt x="2611" y="604017"/>
                </a:lnTo>
                <a:lnTo>
                  <a:pt x="1077" y="656402"/>
                </a:lnTo>
                <a:lnTo>
                  <a:pt x="290" y="713662"/>
                </a:lnTo>
                <a:lnTo>
                  <a:pt x="0" y="776560"/>
                </a:lnTo>
                <a:lnTo>
                  <a:pt x="12" y="1284446"/>
                </a:lnTo>
                <a:lnTo>
                  <a:pt x="290" y="1345418"/>
                </a:lnTo>
                <a:lnTo>
                  <a:pt x="1077" y="1403312"/>
                </a:lnTo>
                <a:lnTo>
                  <a:pt x="2611" y="1456173"/>
                </a:lnTo>
                <a:lnTo>
                  <a:pt x="5139" y="1504784"/>
                </a:lnTo>
                <a:lnTo>
                  <a:pt x="8941" y="1550172"/>
                </a:lnTo>
                <a:lnTo>
                  <a:pt x="14193" y="1592502"/>
                </a:lnTo>
                <a:lnTo>
                  <a:pt x="21188" y="1633004"/>
                </a:lnTo>
                <a:lnTo>
                  <a:pt x="30177" y="1672442"/>
                </a:lnTo>
                <a:lnTo>
                  <a:pt x="41410" y="1711578"/>
                </a:lnTo>
                <a:lnTo>
                  <a:pt x="60979" y="1758121"/>
                </a:lnTo>
                <a:lnTo>
                  <a:pt x="84793" y="1802164"/>
                </a:lnTo>
                <a:lnTo>
                  <a:pt x="112601" y="1843459"/>
                </a:lnTo>
                <a:lnTo>
                  <a:pt x="144154" y="1881755"/>
                </a:lnTo>
                <a:lnTo>
                  <a:pt x="179204" y="1916805"/>
                </a:lnTo>
                <a:lnTo>
                  <a:pt x="217501" y="1948359"/>
                </a:lnTo>
                <a:lnTo>
                  <a:pt x="258796" y="1976167"/>
                </a:lnTo>
                <a:lnTo>
                  <a:pt x="302839" y="1999980"/>
                </a:lnTo>
                <a:lnTo>
                  <a:pt x="349382" y="2019550"/>
                </a:lnTo>
                <a:lnTo>
                  <a:pt x="388517" y="2030783"/>
                </a:lnTo>
                <a:lnTo>
                  <a:pt x="427955" y="2039778"/>
                </a:lnTo>
                <a:lnTo>
                  <a:pt x="468458" y="2046783"/>
                </a:lnTo>
                <a:lnTo>
                  <a:pt x="510788" y="2052048"/>
                </a:lnTo>
                <a:lnTo>
                  <a:pt x="555707" y="2055820"/>
                </a:lnTo>
                <a:lnTo>
                  <a:pt x="603976" y="2058348"/>
                </a:lnTo>
                <a:lnTo>
                  <a:pt x="656359" y="2059882"/>
                </a:lnTo>
                <a:lnTo>
                  <a:pt x="713617" y="2060670"/>
                </a:lnTo>
                <a:lnTo>
                  <a:pt x="776513" y="2060960"/>
                </a:lnTo>
                <a:lnTo>
                  <a:pt x="845807" y="2061001"/>
                </a:lnTo>
                <a:lnTo>
                  <a:pt x="10491064" y="2061001"/>
                </a:lnTo>
                <a:lnTo>
                  <a:pt x="10625094" y="2060670"/>
                </a:lnTo>
                <a:lnTo>
                  <a:pt x="10682990" y="2059882"/>
                </a:lnTo>
                <a:lnTo>
                  <a:pt x="10735852" y="2058348"/>
                </a:lnTo>
                <a:lnTo>
                  <a:pt x="10784465" y="2055820"/>
                </a:lnTo>
                <a:lnTo>
                  <a:pt x="10829615" y="2052048"/>
                </a:lnTo>
                <a:lnTo>
                  <a:pt x="10872085" y="2046783"/>
                </a:lnTo>
                <a:lnTo>
                  <a:pt x="10912660" y="2039778"/>
                </a:lnTo>
                <a:lnTo>
                  <a:pt x="10952126" y="2030783"/>
                </a:lnTo>
                <a:lnTo>
                  <a:pt x="10991266" y="2019550"/>
                </a:lnTo>
                <a:lnTo>
                  <a:pt x="11037809" y="1999980"/>
                </a:lnTo>
                <a:lnTo>
                  <a:pt x="11081852" y="1976167"/>
                </a:lnTo>
                <a:lnTo>
                  <a:pt x="11123147" y="1948359"/>
                </a:lnTo>
                <a:lnTo>
                  <a:pt x="11161443" y="1916805"/>
                </a:lnTo>
                <a:lnTo>
                  <a:pt x="11196492" y="1881755"/>
                </a:lnTo>
                <a:lnTo>
                  <a:pt x="11228045" y="1843459"/>
                </a:lnTo>
                <a:lnTo>
                  <a:pt x="11255851" y="1802164"/>
                </a:lnTo>
                <a:lnTo>
                  <a:pt x="11279662" y="1758121"/>
                </a:lnTo>
                <a:lnTo>
                  <a:pt x="11299228" y="1711578"/>
                </a:lnTo>
                <a:lnTo>
                  <a:pt x="11310463" y="1672439"/>
                </a:lnTo>
                <a:lnTo>
                  <a:pt x="11319462" y="1632974"/>
                </a:lnTo>
                <a:lnTo>
                  <a:pt x="11326475" y="1592400"/>
                </a:lnTo>
                <a:lnTo>
                  <a:pt x="11331747" y="1549932"/>
                </a:lnTo>
                <a:lnTo>
                  <a:pt x="11335499" y="1505254"/>
                </a:lnTo>
                <a:lnTo>
                  <a:pt x="11338028" y="1456985"/>
                </a:lnTo>
                <a:lnTo>
                  <a:pt x="11339562" y="1404602"/>
                </a:lnTo>
                <a:lnTo>
                  <a:pt x="11340349" y="1347343"/>
                </a:lnTo>
                <a:lnTo>
                  <a:pt x="11340639" y="1284446"/>
                </a:lnTo>
                <a:lnTo>
                  <a:pt x="11340627" y="776560"/>
                </a:lnTo>
                <a:lnTo>
                  <a:pt x="11340349" y="715586"/>
                </a:lnTo>
                <a:lnTo>
                  <a:pt x="11339562" y="657691"/>
                </a:lnTo>
                <a:lnTo>
                  <a:pt x="11338028" y="604829"/>
                </a:lnTo>
                <a:lnTo>
                  <a:pt x="11335499" y="556217"/>
                </a:lnTo>
                <a:lnTo>
                  <a:pt x="11331697" y="510828"/>
                </a:lnTo>
                <a:lnTo>
                  <a:pt x="11326445" y="468499"/>
                </a:lnTo>
                <a:lnTo>
                  <a:pt x="11319450" y="427997"/>
                </a:lnTo>
                <a:lnTo>
                  <a:pt x="11310461" y="388560"/>
                </a:lnTo>
                <a:lnTo>
                  <a:pt x="11299228" y="349427"/>
                </a:lnTo>
                <a:lnTo>
                  <a:pt x="11279662" y="302884"/>
                </a:lnTo>
                <a:lnTo>
                  <a:pt x="11255851" y="258841"/>
                </a:lnTo>
                <a:lnTo>
                  <a:pt x="11228045" y="217546"/>
                </a:lnTo>
                <a:lnTo>
                  <a:pt x="11196492" y="179249"/>
                </a:lnTo>
                <a:lnTo>
                  <a:pt x="11161443" y="144199"/>
                </a:lnTo>
                <a:lnTo>
                  <a:pt x="11123147" y="112645"/>
                </a:lnTo>
                <a:lnTo>
                  <a:pt x="11081852" y="84836"/>
                </a:lnTo>
                <a:lnTo>
                  <a:pt x="11037809" y="61022"/>
                </a:lnTo>
                <a:lnTo>
                  <a:pt x="10991266" y="41452"/>
                </a:lnTo>
                <a:lnTo>
                  <a:pt x="10952129" y="30219"/>
                </a:lnTo>
                <a:lnTo>
                  <a:pt x="10912690" y="21223"/>
                </a:lnTo>
                <a:lnTo>
                  <a:pt x="10872187" y="14218"/>
                </a:lnTo>
                <a:lnTo>
                  <a:pt x="10829856" y="8953"/>
                </a:lnTo>
                <a:lnTo>
                  <a:pt x="10784937" y="5181"/>
                </a:lnTo>
                <a:lnTo>
                  <a:pt x="10736667" y="2652"/>
                </a:lnTo>
                <a:lnTo>
                  <a:pt x="10684283" y="1119"/>
                </a:lnTo>
                <a:lnTo>
                  <a:pt x="10494835" y="0"/>
                </a:lnTo>
                <a:close/>
              </a:path>
            </a:pathLst>
          </a:custGeom>
          <a:solidFill>
            <a:srgbClr val="FFFC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2036" y="6738442"/>
            <a:ext cx="11341100" cy="2061210"/>
          </a:xfrm>
          <a:custGeom>
            <a:avLst/>
            <a:gdLst/>
            <a:ahLst/>
            <a:cxnLst/>
            <a:rect l="l" t="t" r="r" b="b"/>
            <a:pathLst>
              <a:path w="11341100" h="2061209">
                <a:moveTo>
                  <a:pt x="845854" y="0"/>
                </a:moveTo>
                <a:lnTo>
                  <a:pt x="10494873" y="0"/>
                </a:lnTo>
                <a:lnTo>
                  <a:pt x="10564171" y="41"/>
                </a:lnTo>
                <a:lnTo>
                  <a:pt x="10627068" y="331"/>
                </a:lnTo>
                <a:lnTo>
                  <a:pt x="10684327" y="1119"/>
                </a:lnTo>
                <a:lnTo>
                  <a:pt x="10736710" y="2652"/>
                </a:lnTo>
                <a:lnTo>
                  <a:pt x="10784979" y="5181"/>
                </a:lnTo>
                <a:lnTo>
                  <a:pt x="10829897" y="8953"/>
                </a:lnTo>
                <a:lnTo>
                  <a:pt x="10872227" y="14217"/>
                </a:lnTo>
                <a:lnTo>
                  <a:pt x="10912729" y="21222"/>
                </a:lnTo>
                <a:lnTo>
                  <a:pt x="10952167" y="30217"/>
                </a:lnTo>
                <a:lnTo>
                  <a:pt x="10991303" y="41450"/>
                </a:lnTo>
                <a:lnTo>
                  <a:pt x="11037846" y="61020"/>
                </a:lnTo>
                <a:lnTo>
                  <a:pt x="11081890" y="84834"/>
                </a:lnTo>
                <a:lnTo>
                  <a:pt x="11123185" y="112642"/>
                </a:lnTo>
                <a:lnTo>
                  <a:pt x="11161482" y="144195"/>
                </a:lnTo>
                <a:lnTo>
                  <a:pt x="11196532" y="179245"/>
                </a:lnTo>
                <a:lnTo>
                  <a:pt x="11228086" y="217542"/>
                </a:lnTo>
                <a:lnTo>
                  <a:pt x="11255894" y="258837"/>
                </a:lnTo>
                <a:lnTo>
                  <a:pt x="11279708" y="302880"/>
                </a:lnTo>
                <a:lnTo>
                  <a:pt x="11299278" y="349423"/>
                </a:lnTo>
                <a:lnTo>
                  <a:pt x="11310512" y="388562"/>
                </a:lnTo>
                <a:lnTo>
                  <a:pt x="11319507" y="428027"/>
                </a:lnTo>
                <a:lnTo>
                  <a:pt x="11326513" y="468600"/>
                </a:lnTo>
                <a:lnTo>
                  <a:pt x="11331777" y="511069"/>
                </a:lnTo>
                <a:lnTo>
                  <a:pt x="11335550" y="556217"/>
                </a:lnTo>
                <a:lnTo>
                  <a:pt x="11338078" y="604829"/>
                </a:lnTo>
                <a:lnTo>
                  <a:pt x="11339612" y="657690"/>
                </a:lnTo>
                <a:lnTo>
                  <a:pt x="11340400" y="715585"/>
                </a:lnTo>
                <a:lnTo>
                  <a:pt x="11340690" y="779298"/>
                </a:lnTo>
                <a:lnTo>
                  <a:pt x="11340731" y="849614"/>
                </a:lnTo>
                <a:lnTo>
                  <a:pt x="11340731" y="1215146"/>
                </a:lnTo>
                <a:lnTo>
                  <a:pt x="11340690" y="1284444"/>
                </a:lnTo>
                <a:lnTo>
                  <a:pt x="11340400" y="1347342"/>
                </a:lnTo>
                <a:lnTo>
                  <a:pt x="11339612" y="1404601"/>
                </a:lnTo>
                <a:lnTo>
                  <a:pt x="11338078" y="1456984"/>
                </a:lnTo>
                <a:lnTo>
                  <a:pt x="11335550" y="1505254"/>
                </a:lnTo>
                <a:lnTo>
                  <a:pt x="11331777" y="1550172"/>
                </a:lnTo>
                <a:lnTo>
                  <a:pt x="11326513" y="1592502"/>
                </a:lnTo>
                <a:lnTo>
                  <a:pt x="11319507" y="1633004"/>
                </a:lnTo>
                <a:lnTo>
                  <a:pt x="11310512" y="1672442"/>
                </a:lnTo>
                <a:lnTo>
                  <a:pt x="11299278" y="1711579"/>
                </a:lnTo>
                <a:lnTo>
                  <a:pt x="11279708" y="1758122"/>
                </a:lnTo>
                <a:lnTo>
                  <a:pt x="11255894" y="1802165"/>
                </a:lnTo>
                <a:lnTo>
                  <a:pt x="11228086" y="1843460"/>
                </a:lnTo>
                <a:lnTo>
                  <a:pt x="11196532" y="1881757"/>
                </a:lnTo>
                <a:lnTo>
                  <a:pt x="11161482" y="1916807"/>
                </a:lnTo>
                <a:lnTo>
                  <a:pt x="11123185" y="1948361"/>
                </a:lnTo>
                <a:lnTo>
                  <a:pt x="11081890" y="1976170"/>
                </a:lnTo>
                <a:lnTo>
                  <a:pt x="11037846" y="1999983"/>
                </a:lnTo>
                <a:lnTo>
                  <a:pt x="10991303" y="2019554"/>
                </a:lnTo>
                <a:lnTo>
                  <a:pt x="10952164" y="2030784"/>
                </a:lnTo>
                <a:lnTo>
                  <a:pt x="10912699" y="2039776"/>
                </a:lnTo>
                <a:lnTo>
                  <a:pt x="10872125" y="2046780"/>
                </a:lnTo>
                <a:lnTo>
                  <a:pt x="10829657" y="2052043"/>
                </a:lnTo>
                <a:lnTo>
                  <a:pt x="10784509" y="2055814"/>
                </a:lnTo>
                <a:lnTo>
                  <a:pt x="10735898" y="2058341"/>
                </a:lnTo>
                <a:lnTo>
                  <a:pt x="10683037" y="2059875"/>
                </a:lnTo>
                <a:lnTo>
                  <a:pt x="10625143" y="2060662"/>
                </a:lnTo>
                <a:lnTo>
                  <a:pt x="10561430" y="2060952"/>
                </a:lnTo>
                <a:lnTo>
                  <a:pt x="10491114" y="2060994"/>
                </a:lnTo>
                <a:lnTo>
                  <a:pt x="845854" y="2060994"/>
                </a:lnTo>
                <a:lnTo>
                  <a:pt x="776556" y="2060952"/>
                </a:lnTo>
                <a:lnTo>
                  <a:pt x="713659" y="2060662"/>
                </a:lnTo>
                <a:lnTo>
                  <a:pt x="656400" y="2059875"/>
                </a:lnTo>
                <a:lnTo>
                  <a:pt x="604017" y="2058341"/>
                </a:lnTo>
                <a:lnTo>
                  <a:pt x="555747" y="2055814"/>
                </a:lnTo>
                <a:lnTo>
                  <a:pt x="510828" y="2052043"/>
                </a:lnTo>
                <a:lnTo>
                  <a:pt x="468499" y="2046780"/>
                </a:lnTo>
                <a:lnTo>
                  <a:pt x="427996" y="2039776"/>
                </a:lnTo>
                <a:lnTo>
                  <a:pt x="388559" y="2030784"/>
                </a:lnTo>
                <a:lnTo>
                  <a:pt x="349423" y="2019554"/>
                </a:lnTo>
                <a:lnTo>
                  <a:pt x="302880" y="1999983"/>
                </a:lnTo>
                <a:lnTo>
                  <a:pt x="258837" y="1976170"/>
                </a:lnTo>
                <a:lnTo>
                  <a:pt x="217542" y="1948361"/>
                </a:lnTo>
                <a:lnTo>
                  <a:pt x="179245" y="1916807"/>
                </a:lnTo>
                <a:lnTo>
                  <a:pt x="144195" y="1881757"/>
                </a:lnTo>
                <a:lnTo>
                  <a:pt x="112642" y="1843460"/>
                </a:lnTo>
                <a:lnTo>
                  <a:pt x="84834" y="1802165"/>
                </a:lnTo>
                <a:lnTo>
                  <a:pt x="61020" y="1758122"/>
                </a:lnTo>
                <a:lnTo>
                  <a:pt x="41450" y="1711579"/>
                </a:lnTo>
                <a:lnTo>
                  <a:pt x="30217" y="1672439"/>
                </a:lnTo>
                <a:lnTo>
                  <a:pt x="21222" y="1632974"/>
                </a:lnTo>
                <a:lnTo>
                  <a:pt x="14217" y="1592400"/>
                </a:lnTo>
                <a:lnTo>
                  <a:pt x="8953" y="1549932"/>
                </a:lnTo>
                <a:lnTo>
                  <a:pt x="5181" y="1504784"/>
                </a:lnTo>
                <a:lnTo>
                  <a:pt x="2652" y="1456172"/>
                </a:lnTo>
                <a:lnTo>
                  <a:pt x="1119" y="1403311"/>
                </a:lnTo>
                <a:lnTo>
                  <a:pt x="331" y="1345416"/>
                </a:lnTo>
                <a:lnTo>
                  <a:pt x="41" y="1281703"/>
                </a:lnTo>
                <a:lnTo>
                  <a:pt x="0" y="1211385"/>
                </a:lnTo>
                <a:lnTo>
                  <a:pt x="0" y="845854"/>
                </a:lnTo>
                <a:lnTo>
                  <a:pt x="41" y="776556"/>
                </a:lnTo>
                <a:lnTo>
                  <a:pt x="331" y="713659"/>
                </a:lnTo>
                <a:lnTo>
                  <a:pt x="1119" y="656400"/>
                </a:lnTo>
                <a:lnTo>
                  <a:pt x="2652" y="604017"/>
                </a:lnTo>
                <a:lnTo>
                  <a:pt x="5181" y="555747"/>
                </a:lnTo>
                <a:lnTo>
                  <a:pt x="8953" y="510828"/>
                </a:lnTo>
                <a:lnTo>
                  <a:pt x="14217" y="468499"/>
                </a:lnTo>
                <a:lnTo>
                  <a:pt x="21222" y="427996"/>
                </a:lnTo>
                <a:lnTo>
                  <a:pt x="30217" y="388559"/>
                </a:lnTo>
                <a:lnTo>
                  <a:pt x="41450" y="349423"/>
                </a:lnTo>
                <a:lnTo>
                  <a:pt x="61020" y="302880"/>
                </a:lnTo>
                <a:lnTo>
                  <a:pt x="84834" y="258837"/>
                </a:lnTo>
                <a:lnTo>
                  <a:pt x="112642" y="217542"/>
                </a:lnTo>
                <a:lnTo>
                  <a:pt x="144195" y="179245"/>
                </a:lnTo>
                <a:lnTo>
                  <a:pt x="179245" y="144195"/>
                </a:lnTo>
                <a:lnTo>
                  <a:pt x="217542" y="112642"/>
                </a:lnTo>
                <a:lnTo>
                  <a:pt x="258837" y="84834"/>
                </a:lnTo>
                <a:lnTo>
                  <a:pt x="302880" y="61020"/>
                </a:lnTo>
                <a:lnTo>
                  <a:pt x="349423" y="41450"/>
                </a:lnTo>
                <a:lnTo>
                  <a:pt x="388562" y="30217"/>
                </a:lnTo>
                <a:lnTo>
                  <a:pt x="428027" y="21222"/>
                </a:lnTo>
                <a:lnTo>
                  <a:pt x="468600" y="14217"/>
                </a:lnTo>
                <a:lnTo>
                  <a:pt x="511069" y="8953"/>
                </a:lnTo>
                <a:lnTo>
                  <a:pt x="556217" y="5181"/>
                </a:lnTo>
                <a:lnTo>
                  <a:pt x="604829" y="2652"/>
                </a:lnTo>
                <a:lnTo>
                  <a:pt x="657690" y="1119"/>
                </a:lnTo>
                <a:lnTo>
                  <a:pt x="715585" y="331"/>
                </a:lnTo>
                <a:lnTo>
                  <a:pt x="779298" y="41"/>
                </a:lnTo>
                <a:lnTo>
                  <a:pt x="849614" y="0"/>
                </a:lnTo>
                <a:lnTo>
                  <a:pt x="845854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9000" y="7239000"/>
            <a:ext cx="11049635" cy="9829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340"/>
              </a:spcBef>
            </a:pP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course there are many pairwise independent families, </a:t>
            </a:r>
            <a:r>
              <a:rPr sz="3200" dirty="0">
                <a:latin typeface="Times New Roman"/>
                <a:cs typeface="Times New Roman"/>
              </a:rPr>
              <a:t>but </a:t>
            </a:r>
            <a:r>
              <a:rPr sz="3200" spc="-5" dirty="0">
                <a:latin typeface="Times New Roman"/>
                <a:cs typeface="Times New Roman"/>
              </a:rPr>
              <a:t>few </a:t>
            </a:r>
            <a:r>
              <a:rPr sz="3200" dirty="0">
                <a:latin typeface="Times New Roman"/>
                <a:cs typeface="Times New Roman"/>
              </a:rPr>
              <a:t>of  </a:t>
            </a:r>
            <a:r>
              <a:rPr sz="3200" spc="-5" dirty="0">
                <a:latin typeface="Times New Roman"/>
                <a:cs typeface="Times New Roman"/>
              </a:rPr>
              <a:t>which can </a:t>
            </a:r>
            <a:r>
              <a:rPr sz="3200" dirty="0">
                <a:latin typeface="Times New Roman"/>
                <a:cs typeface="Times New Roman"/>
              </a:rPr>
              <a:t>use </a:t>
            </a:r>
            <a:r>
              <a:rPr sz="3200" spc="-5" dirty="0">
                <a:latin typeface="Times New Roman"/>
                <a:cs typeface="Times New Roman"/>
              </a:rPr>
              <a:t>logarithmic space to represent each function in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them.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900" y="2019300"/>
            <a:ext cx="11348085" cy="385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Times New Roman"/>
                <a:cs typeface="Times New Roman"/>
              </a:rPr>
              <a:t>Pr[|P ∩ </a:t>
            </a:r>
            <a:r>
              <a:rPr sz="3300" spc="-5" dirty="0">
                <a:latin typeface="Times New Roman"/>
                <a:cs typeface="Times New Roman"/>
              </a:rPr>
              <a:t>MEC(S)| </a:t>
            </a:r>
            <a:r>
              <a:rPr sz="3300" dirty="0">
                <a:latin typeface="Times New Roman"/>
                <a:cs typeface="Times New Roman"/>
              </a:rPr>
              <a:t>≥ </a:t>
            </a:r>
            <a:r>
              <a:rPr sz="3300" spc="-5" dirty="0">
                <a:latin typeface="Times New Roman"/>
                <a:cs typeface="Times New Roman"/>
              </a:rPr>
              <a:t>(1-ε)</a:t>
            </a:r>
            <a:r>
              <a:rPr sz="3300" spc="-1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n]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dirty="0">
                <a:latin typeface="Times New Roman"/>
                <a:cs typeface="Times New Roman"/>
              </a:rPr>
              <a:t>≥ 1 - </a:t>
            </a:r>
            <a:r>
              <a:rPr sz="3300" dirty="0">
                <a:latin typeface="Symbol"/>
                <a:cs typeface="Symbol"/>
              </a:rPr>
              <a:t></a:t>
            </a:r>
            <a:r>
              <a:rPr sz="3300" baseline="-6313" dirty="0">
                <a:solidFill>
                  <a:srgbClr val="FF2600"/>
                </a:solidFill>
                <a:latin typeface="Times New Roman"/>
                <a:cs typeface="Times New Roman"/>
              </a:rPr>
              <a:t>A' = P \ </a:t>
            </a:r>
            <a:r>
              <a:rPr sz="3300" spc="-7" baseline="-6313" dirty="0">
                <a:solidFill>
                  <a:srgbClr val="FF2600"/>
                </a:solidFill>
                <a:latin typeface="Times New Roman"/>
                <a:cs typeface="Times New Roman"/>
              </a:rPr>
              <a:t>MEC(A), </a:t>
            </a:r>
            <a:r>
              <a:rPr sz="3300" baseline="-6313" dirty="0">
                <a:solidFill>
                  <a:srgbClr val="FF2600"/>
                </a:solidFill>
                <a:latin typeface="Times New Roman"/>
                <a:cs typeface="Times New Roman"/>
              </a:rPr>
              <a:t>|A'| ≥ εn </a:t>
            </a:r>
            <a:r>
              <a:rPr sz="3300" dirty="0">
                <a:latin typeface="Times New Roman"/>
                <a:cs typeface="Times New Roman"/>
              </a:rPr>
              <a:t>Pr[|A' ∩ </a:t>
            </a:r>
            <a:r>
              <a:rPr sz="3300" spc="-5" dirty="0">
                <a:latin typeface="Times New Roman"/>
                <a:cs typeface="Times New Roman"/>
              </a:rPr>
              <a:t>MEC(S)| </a:t>
            </a:r>
            <a:r>
              <a:rPr sz="3300" dirty="0">
                <a:latin typeface="Times New Roman"/>
                <a:cs typeface="Times New Roman"/>
              </a:rPr>
              <a:t>&gt;</a:t>
            </a:r>
            <a:r>
              <a:rPr sz="3300" spc="-39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0]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854575" algn="l"/>
              </a:tabLst>
            </a:pPr>
            <a:r>
              <a:rPr sz="3300" dirty="0">
                <a:latin typeface="Times New Roman"/>
                <a:cs typeface="Times New Roman"/>
              </a:rPr>
              <a:t>≥ 1 - O(n</a:t>
            </a:r>
            <a:r>
              <a:rPr sz="3300" baseline="18939" dirty="0">
                <a:latin typeface="Times New Roman"/>
                <a:cs typeface="Times New Roman"/>
              </a:rPr>
              <a:t>3</a:t>
            </a:r>
            <a:r>
              <a:rPr sz="3300" dirty="0">
                <a:latin typeface="Times New Roman"/>
                <a:cs typeface="Times New Roman"/>
              </a:rPr>
              <a:t>) Pr[|A' ∩ S|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&gt; 0]	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(Why O(n</a:t>
            </a:r>
            <a:r>
              <a:rPr sz="3300" spc="-7" baseline="18939" dirty="0">
                <a:solidFill>
                  <a:srgbClr val="4278F5"/>
                </a:solidFill>
                <a:latin typeface="Times New Roman"/>
                <a:cs typeface="Times New Roman"/>
              </a:rPr>
              <a:t>3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)?)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5080">
              <a:lnSpc>
                <a:spcPts val="3700"/>
              </a:lnSpc>
            </a:pPr>
            <a:r>
              <a:rPr sz="3300" dirty="0">
                <a:latin typeface="Times New Roman"/>
                <a:cs typeface="Times New Roman"/>
              </a:rPr>
              <a:t>≥ 1 - O(n</a:t>
            </a:r>
            <a:r>
              <a:rPr sz="3300" baseline="18939" dirty="0">
                <a:latin typeface="Times New Roman"/>
                <a:cs typeface="Times New Roman"/>
              </a:rPr>
              <a:t>3</a:t>
            </a:r>
            <a:r>
              <a:rPr sz="3300" dirty="0">
                <a:latin typeface="Times New Roman"/>
                <a:cs typeface="Times New Roman"/>
              </a:rPr>
              <a:t>) </a:t>
            </a:r>
            <a:r>
              <a:rPr sz="3300" spc="-5" dirty="0">
                <a:latin typeface="Times New Roman"/>
                <a:cs typeface="Times New Roman"/>
              </a:rPr>
              <a:t>(1/e</a:t>
            </a:r>
            <a:r>
              <a:rPr sz="3300" spc="-7" baseline="18939" dirty="0">
                <a:latin typeface="Times New Roman"/>
                <a:cs typeface="Times New Roman"/>
              </a:rPr>
              <a:t>εpn</a:t>
            </a:r>
            <a:r>
              <a:rPr sz="3300" spc="-5" dirty="0">
                <a:latin typeface="Times New Roman"/>
                <a:cs typeface="Times New Roman"/>
              </a:rPr>
              <a:t>) </a:t>
            </a:r>
            <a:r>
              <a:rPr sz="3300" dirty="0">
                <a:solidFill>
                  <a:srgbClr val="FF2600"/>
                </a:solidFill>
                <a:latin typeface="Times New Roman"/>
                <a:cs typeface="Times New Roman"/>
              </a:rPr>
              <a:t>&gt; 0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by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setting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p = d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log n/n for some</a:t>
            </a:r>
            <a:r>
              <a:rPr sz="3300" spc="-250" dirty="0">
                <a:solidFill>
                  <a:srgbClr val="4278F5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4278F5"/>
                </a:solidFill>
                <a:latin typeface="Times New Roman"/>
                <a:cs typeface="Times New Roman"/>
              </a:rPr>
              <a:t>sufficiently  </a:t>
            </a:r>
            <a:r>
              <a:rPr sz="3300" spc="-15" dirty="0">
                <a:solidFill>
                  <a:srgbClr val="4278F5"/>
                </a:solidFill>
                <a:latin typeface="Times New Roman"/>
                <a:cs typeface="Times New Roman"/>
              </a:rPr>
              <a:t>large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constant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 d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45885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Second</a:t>
            </a:r>
            <a:r>
              <a:rPr sz="5600" spc="-370" dirty="0"/>
              <a:t> </a:t>
            </a:r>
            <a:r>
              <a:rPr sz="5600" spc="-5" dirty="0"/>
              <a:t>Attempt</a:t>
            </a:r>
            <a:endParaRPr sz="5600"/>
          </a:p>
        </p:txBody>
      </p:sp>
    </p:spTree>
    <p:extLst>
      <p:ext uri="{BB962C8B-B14F-4D97-AF65-F5344CB8AC3E}">
        <p14:creationId xmlns:p14="http://schemas.microsoft.com/office/powerpoint/2010/main" val="8983489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900" y="2019300"/>
            <a:ext cx="11563350" cy="381762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951865">
              <a:lnSpc>
                <a:spcPts val="3700"/>
              </a:lnSpc>
              <a:spcBef>
                <a:spcPts val="439"/>
              </a:spcBef>
            </a:pPr>
            <a:r>
              <a:rPr sz="3300" spc="-5" dirty="0">
                <a:latin typeface="Times New Roman"/>
                <a:cs typeface="Times New Roman"/>
              </a:rPr>
              <a:t>Can </a:t>
            </a:r>
            <a:r>
              <a:rPr sz="3300" dirty="0">
                <a:latin typeface="Times New Roman"/>
                <a:cs typeface="Times New Roman"/>
              </a:rPr>
              <a:t>we </a:t>
            </a:r>
            <a:r>
              <a:rPr sz="3300" spc="-5" dirty="0">
                <a:latin typeface="Times New Roman"/>
                <a:cs typeface="Times New Roman"/>
              </a:rPr>
              <a:t>extend the method for the minimum enclosing circle to  convex hull?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spc="-5" dirty="0">
                <a:latin typeface="Times New Roman"/>
                <a:cs typeface="Times New Roman"/>
              </a:rPr>
              <a:t>Input: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set </a:t>
            </a:r>
            <a:r>
              <a:rPr sz="3300" dirty="0">
                <a:latin typeface="Times New Roman"/>
                <a:cs typeface="Times New Roman"/>
              </a:rPr>
              <a:t>P of n </a:t>
            </a:r>
            <a:r>
              <a:rPr sz="3300" spc="-5" dirty="0">
                <a:latin typeface="Times New Roman"/>
                <a:cs typeface="Times New Roman"/>
              </a:rPr>
              <a:t>points </a:t>
            </a:r>
            <a:r>
              <a:rPr sz="3300" dirty="0">
                <a:latin typeface="Times New Roman"/>
                <a:cs typeface="Times New Roman"/>
              </a:rPr>
              <a:t>p</a:t>
            </a:r>
            <a:r>
              <a:rPr sz="3300" baseline="-6313" dirty="0">
                <a:latin typeface="Times New Roman"/>
                <a:cs typeface="Times New Roman"/>
              </a:rPr>
              <a:t>1</a:t>
            </a:r>
            <a:r>
              <a:rPr sz="3300" dirty="0">
                <a:latin typeface="Times New Roman"/>
                <a:cs typeface="Times New Roman"/>
              </a:rPr>
              <a:t>, p</a:t>
            </a:r>
            <a:r>
              <a:rPr sz="3300" baseline="-6313" dirty="0">
                <a:latin typeface="Times New Roman"/>
                <a:cs typeface="Times New Roman"/>
              </a:rPr>
              <a:t>2</a:t>
            </a:r>
            <a:r>
              <a:rPr sz="3300" dirty="0">
                <a:latin typeface="Times New Roman"/>
                <a:cs typeface="Times New Roman"/>
              </a:rPr>
              <a:t>, ..., p</a:t>
            </a:r>
            <a:r>
              <a:rPr sz="3300" baseline="-6313" dirty="0">
                <a:latin typeface="Times New Roman"/>
                <a:cs typeface="Times New Roman"/>
              </a:rPr>
              <a:t>n </a:t>
            </a:r>
            <a:r>
              <a:rPr sz="3300" spc="-5" dirty="0">
                <a:latin typeface="Times New Roman"/>
                <a:cs typeface="Times New Roman"/>
              </a:rPr>
              <a:t>in</a:t>
            </a:r>
            <a:r>
              <a:rPr sz="3300" spc="-13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R</a:t>
            </a:r>
            <a:r>
              <a:rPr sz="3300" baseline="18939" dirty="0">
                <a:latin typeface="Times New Roman"/>
                <a:cs typeface="Times New Roman"/>
              </a:rPr>
              <a:t>2</a:t>
            </a:r>
            <a:r>
              <a:rPr sz="3300" dirty="0">
                <a:latin typeface="Times New Roman"/>
                <a:cs typeface="Times New Roman"/>
              </a:rPr>
              <a:t>.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5080">
              <a:lnSpc>
                <a:spcPts val="3700"/>
              </a:lnSpc>
            </a:pPr>
            <a:r>
              <a:rPr sz="3300" spc="-5" dirty="0">
                <a:latin typeface="Times New Roman"/>
                <a:cs typeface="Times New Roman"/>
              </a:rPr>
              <a:t>Output: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convex polygon </a:t>
            </a:r>
            <a:r>
              <a:rPr sz="3300" dirty="0">
                <a:latin typeface="Times New Roman"/>
                <a:cs typeface="Times New Roman"/>
              </a:rPr>
              <a:t>Q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whose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area is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no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more than that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of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the  convex hull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of P </a:t>
            </a:r>
            <a:r>
              <a:rPr sz="3300" dirty="0">
                <a:latin typeface="Times New Roman"/>
                <a:cs typeface="Times New Roman"/>
              </a:rPr>
              <a:t>so </a:t>
            </a:r>
            <a:r>
              <a:rPr sz="3300" spc="-5" dirty="0">
                <a:latin typeface="Times New Roman"/>
                <a:cs typeface="Times New Roman"/>
              </a:rPr>
              <a:t>that at most εn points for some constant </a:t>
            </a:r>
            <a:r>
              <a:rPr sz="3300" dirty="0">
                <a:latin typeface="Times New Roman"/>
                <a:cs typeface="Times New Roman"/>
              </a:rPr>
              <a:t>ε &gt; 0 </a:t>
            </a:r>
            <a:r>
              <a:rPr sz="3300" spc="-5" dirty="0">
                <a:latin typeface="Times New Roman"/>
                <a:cs typeface="Times New Roman"/>
              </a:rPr>
              <a:t>are  </a:t>
            </a:r>
            <a:r>
              <a:rPr sz="3300" dirty="0">
                <a:latin typeface="Times New Roman"/>
                <a:cs typeface="Times New Roman"/>
              </a:rPr>
              <a:t>not </a:t>
            </a:r>
            <a:r>
              <a:rPr sz="3300" spc="-5" dirty="0">
                <a:latin typeface="Times New Roman"/>
                <a:cs typeface="Times New Roman"/>
              </a:rPr>
              <a:t>included in </a:t>
            </a:r>
            <a:r>
              <a:rPr sz="3300" dirty="0">
                <a:latin typeface="Times New Roman"/>
                <a:cs typeface="Times New Roman"/>
              </a:rPr>
              <a:t>Q.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30067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Exercise</a:t>
            </a:r>
            <a:r>
              <a:rPr sz="5600" spc="-80" dirty="0"/>
              <a:t> </a:t>
            </a:r>
            <a:r>
              <a:rPr sz="5600" dirty="0"/>
              <a:t>1</a:t>
            </a:r>
            <a:endParaRPr sz="5600"/>
          </a:p>
        </p:txBody>
      </p:sp>
    </p:spTree>
    <p:extLst>
      <p:ext uri="{BB962C8B-B14F-4D97-AF65-F5344CB8AC3E}">
        <p14:creationId xmlns:p14="http://schemas.microsoft.com/office/powerpoint/2010/main" val="2105246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108870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6545" algn="l"/>
                <a:tab pos="3725545" algn="l"/>
                <a:tab pos="5522595" algn="l"/>
              </a:tabLst>
            </a:pPr>
            <a:r>
              <a:rPr sz="5600" spc="-5" dirty="0"/>
              <a:t>Covering	</a:t>
            </a:r>
            <a:r>
              <a:rPr sz="5600" dirty="0"/>
              <a:t>by	</a:t>
            </a:r>
            <a:r>
              <a:rPr sz="5600" spc="-5" dirty="0"/>
              <a:t>Other	Geometric</a:t>
            </a:r>
            <a:r>
              <a:rPr sz="5600" spc="-65" dirty="0"/>
              <a:t> </a:t>
            </a:r>
            <a:r>
              <a:rPr sz="5600" spc="-5" dirty="0"/>
              <a:t>Objects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1232898" y="7843117"/>
            <a:ext cx="10539095" cy="1682750"/>
          </a:xfrm>
          <a:custGeom>
            <a:avLst/>
            <a:gdLst/>
            <a:ahLst/>
            <a:cxnLst/>
            <a:rect l="l" t="t" r="r" b="b"/>
            <a:pathLst>
              <a:path w="10539095" h="1682750">
                <a:moveTo>
                  <a:pt x="9697678" y="0"/>
                </a:moveTo>
                <a:lnTo>
                  <a:pt x="841325" y="0"/>
                </a:lnTo>
                <a:lnTo>
                  <a:pt x="655077" y="1100"/>
                </a:lnTo>
                <a:lnTo>
                  <a:pt x="603358" y="2608"/>
                </a:lnTo>
                <a:lnTo>
                  <a:pt x="555615" y="5094"/>
                </a:lnTo>
                <a:lnTo>
                  <a:pt x="511126" y="8803"/>
                </a:lnTo>
                <a:lnTo>
                  <a:pt x="469167" y="13979"/>
                </a:lnTo>
                <a:lnTo>
                  <a:pt x="429015" y="20866"/>
                </a:lnTo>
                <a:lnTo>
                  <a:pt x="389947" y="29710"/>
                </a:lnTo>
                <a:lnTo>
                  <a:pt x="351240" y="40755"/>
                </a:lnTo>
                <a:lnTo>
                  <a:pt x="304217" y="60354"/>
                </a:lnTo>
                <a:lnTo>
                  <a:pt x="259728" y="84276"/>
                </a:lnTo>
                <a:lnTo>
                  <a:pt x="218029" y="112263"/>
                </a:lnTo>
                <a:lnTo>
                  <a:pt x="179375" y="144062"/>
                </a:lnTo>
                <a:lnTo>
                  <a:pt x="144020" y="179416"/>
                </a:lnTo>
                <a:lnTo>
                  <a:pt x="112222" y="218070"/>
                </a:lnTo>
                <a:lnTo>
                  <a:pt x="84234" y="259770"/>
                </a:lnTo>
                <a:lnTo>
                  <a:pt x="60314" y="304258"/>
                </a:lnTo>
                <a:lnTo>
                  <a:pt x="40715" y="351280"/>
                </a:lnTo>
                <a:lnTo>
                  <a:pt x="29670" y="389988"/>
                </a:lnTo>
                <a:lnTo>
                  <a:pt x="20826" y="429056"/>
                </a:lnTo>
                <a:lnTo>
                  <a:pt x="13938" y="469208"/>
                </a:lnTo>
                <a:lnTo>
                  <a:pt x="8762" y="511167"/>
                </a:lnTo>
                <a:lnTo>
                  <a:pt x="5053" y="555656"/>
                </a:lnTo>
                <a:lnTo>
                  <a:pt x="2567" y="603399"/>
                </a:lnTo>
                <a:lnTo>
                  <a:pt x="1059" y="655118"/>
                </a:lnTo>
                <a:lnTo>
                  <a:pt x="285" y="711537"/>
                </a:lnTo>
                <a:lnTo>
                  <a:pt x="0" y="773379"/>
                </a:lnTo>
                <a:lnTo>
                  <a:pt x="0" y="909354"/>
                </a:lnTo>
                <a:lnTo>
                  <a:pt x="285" y="971196"/>
                </a:lnTo>
                <a:lnTo>
                  <a:pt x="1059" y="1027614"/>
                </a:lnTo>
                <a:lnTo>
                  <a:pt x="2567" y="1079334"/>
                </a:lnTo>
                <a:lnTo>
                  <a:pt x="5053" y="1127076"/>
                </a:lnTo>
                <a:lnTo>
                  <a:pt x="8762" y="1171565"/>
                </a:lnTo>
                <a:lnTo>
                  <a:pt x="13938" y="1213524"/>
                </a:lnTo>
                <a:lnTo>
                  <a:pt x="20826" y="1253676"/>
                </a:lnTo>
                <a:lnTo>
                  <a:pt x="29670" y="1292745"/>
                </a:lnTo>
                <a:lnTo>
                  <a:pt x="40715" y="1331452"/>
                </a:lnTo>
                <a:lnTo>
                  <a:pt x="60314" y="1378475"/>
                </a:lnTo>
                <a:lnTo>
                  <a:pt x="84234" y="1422963"/>
                </a:lnTo>
                <a:lnTo>
                  <a:pt x="112222" y="1464662"/>
                </a:lnTo>
                <a:lnTo>
                  <a:pt x="144020" y="1503317"/>
                </a:lnTo>
                <a:lnTo>
                  <a:pt x="179375" y="1538671"/>
                </a:lnTo>
                <a:lnTo>
                  <a:pt x="218029" y="1570470"/>
                </a:lnTo>
                <a:lnTo>
                  <a:pt x="259728" y="1598457"/>
                </a:lnTo>
                <a:lnTo>
                  <a:pt x="304217" y="1622378"/>
                </a:lnTo>
                <a:lnTo>
                  <a:pt x="351240" y="1641977"/>
                </a:lnTo>
                <a:lnTo>
                  <a:pt x="389947" y="1653022"/>
                </a:lnTo>
                <a:lnTo>
                  <a:pt x="429015" y="1661866"/>
                </a:lnTo>
                <a:lnTo>
                  <a:pt x="469167" y="1668754"/>
                </a:lnTo>
                <a:lnTo>
                  <a:pt x="511126" y="1673930"/>
                </a:lnTo>
                <a:lnTo>
                  <a:pt x="555615" y="1677639"/>
                </a:lnTo>
                <a:lnTo>
                  <a:pt x="603358" y="1680125"/>
                </a:lnTo>
                <a:lnTo>
                  <a:pt x="655077" y="1681633"/>
                </a:lnTo>
                <a:lnTo>
                  <a:pt x="711496" y="1682407"/>
                </a:lnTo>
                <a:lnTo>
                  <a:pt x="841325" y="1682733"/>
                </a:lnTo>
                <a:lnTo>
                  <a:pt x="9697678" y="1682733"/>
                </a:lnTo>
                <a:lnTo>
                  <a:pt x="9765665" y="1682692"/>
                </a:lnTo>
                <a:lnTo>
                  <a:pt x="9883926" y="1681633"/>
                </a:lnTo>
                <a:lnTo>
                  <a:pt x="9935645" y="1680125"/>
                </a:lnTo>
                <a:lnTo>
                  <a:pt x="9983387" y="1677639"/>
                </a:lnTo>
                <a:lnTo>
                  <a:pt x="10027877" y="1673930"/>
                </a:lnTo>
                <a:lnTo>
                  <a:pt x="10069835" y="1668754"/>
                </a:lnTo>
                <a:lnTo>
                  <a:pt x="10109987" y="1661866"/>
                </a:lnTo>
                <a:lnTo>
                  <a:pt x="10149056" y="1653022"/>
                </a:lnTo>
                <a:lnTo>
                  <a:pt x="10187763" y="1641977"/>
                </a:lnTo>
                <a:lnTo>
                  <a:pt x="10234786" y="1622378"/>
                </a:lnTo>
                <a:lnTo>
                  <a:pt x="10279274" y="1598457"/>
                </a:lnTo>
                <a:lnTo>
                  <a:pt x="10320974" y="1570470"/>
                </a:lnTo>
                <a:lnTo>
                  <a:pt x="10359628" y="1538671"/>
                </a:lnTo>
                <a:lnTo>
                  <a:pt x="10394982" y="1503317"/>
                </a:lnTo>
                <a:lnTo>
                  <a:pt x="10426781" y="1464662"/>
                </a:lnTo>
                <a:lnTo>
                  <a:pt x="10454768" y="1422963"/>
                </a:lnTo>
                <a:lnTo>
                  <a:pt x="10478689" y="1378475"/>
                </a:lnTo>
                <a:lnTo>
                  <a:pt x="10498288" y="1331452"/>
                </a:lnTo>
                <a:lnTo>
                  <a:pt x="10509333" y="1292745"/>
                </a:lnTo>
                <a:lnTo>
                  <a:pt x="10518177" y="1253676"/>
                </a:lnTo>
                <a:lnTo>
                  <a:pt x="10525065" y="1213524"/>
                </a:lnTo>
                <a:lnTo>
                  <a:pt x="10530241" y="1171565"/>
                </a:lnTo>
                <a:lnTo>
                  <a:pt x="10533949" y="1127076"/>
                </a:lnTo>
                <a:lnTo>
                  <a:pt x="10536435" y="1079334"/>
                </a:lnTo>
                <a:lnTo>
                  <a:pt x="10537943" y="1027614"/>
                </a:lnTo>
                <a:lnTo>
                  <a:pt x="10538718" y="971196"/>
                </a:lnTo>
                <a:lnTo>
                  <a:pt x="10539003" y="909354"/>
                </a:lnTo>
                <a:lnTo>
                  <a:pt x="10539003" y="773379"/>
                </a:lnTo>
                <a:lnTo>
                  <a:pt x="10538718" y="711537"/>
                </a:lnTo>
                <a:lnTo>
                  <a:pt x="10537943" y="655118"/>
                </a:lnTo>
                <a:lnTo>
                  <a:pt x="10536435" y="603399"/>
                </a:lnTo>
                <a:lnTo>
                  <a:pt x="10533949" y="555656"/>
                </a:lnTo>
                <a:lnTo>
                  <a:pt x="10530241" y="511167"/>
                </a:lnTo>
                <a:lnTo>
                  <a:pt x="10525065" y="469208"/>
                </a:lnTo>
                <a:lnTo>
                  <a:pt x="10518177" y="429056"/>
                </a:lnTo>
                <a:lnTo>
                  <a:pt x="10509333" y="389988"/>
                </a:lnTo>
                <a:lnTo>
                  <a:pt x="10498288" y="351280"/>
                </a:lnTo>
                <a:lnTo>
                  <a:pt x="10478689" y="304258"/>
                </a:lnTo>
                <a:lnTo>
                  <a:pt x="10454768" y="259770"/>
                </a:lnTo>
                <a:lnTo>
                  <a:pt x="10426781" y="218070"/>
                </a:lnTo>
                <a:lnTo>
                  <a:pt x="10394982" y="179416"/>
                </a:lnTo>
                <a:lnTo>
                  <a:pt x="10359628" y="144062"/>
                </a:lnTo>
                <a:lnTo>
                  <a:pt x="10320974" y="112263"/>
                </a:lnTo>
                <a:lnTo>
                  <a:pt x="10279274" y="84276"/>
                </a:lnTo>
                <a:lnTo>
                  <a:pt x="10234786" y="60354"/>
                </a:lnTo>
                <a:lnTo>
                  <a:pt x="10187763" y="40755"/>
                </a:lnTo>
                <a:lnTo>
                  <a:pt x="10149056" y="29710"/>
                </a:lnTo>
                <a:lnTo>
                  <a:pt x="10109987" y="20866"/>
                </a:lnTo>
                <a:lnTo>
                  <a:pt x="10069835" y="13979"/>
                </a:lnTo>
                <a:lnTo>
                  <a:pt x="10027877" y="8803"/>
                </a:lnTo>
                <a:lnTo>
                  <a:pt x="9983387" y="5094"/>
                </a:lnTo>
                <a:lnTo>
                  <a:pt x="9935645" y="2608"/>
                </a:lnTo>
                <a:lnTo>
                  <a:pt x="9883926" y="1100"/>
                </a:lnTo>
                <a:lnTo>
                  <a:pt x="9697678" y="0"/>
                </a:lnTo>
                <a:close/>
              </a:path>
            </a:pathLst>
          </a:custGeom>
          <a:solidFill>
            <a:srgbClr val="FFFC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2857" y="7843117"/>
            <a:ext cx="10539095" cy="1682750"/>
          </a:xfrm>
          <a:custGeom>
            <a:avLst/>
            <a:gdLst/>
            <a:ahLst/>
            <a:cxnLst/>
            <a:rect l="l" t="t" r="r" b="b"/>
            <a:pathLst>
              <a:path w="10539095" h="1682750">
                <a:moveTo>
                  <a:pt x="841366" y="0"/>
                </a:moveTo>
                <a:lnTo>
                  <a:pt x="9697718" y="0"/>
                </a:lnTo>
                <a:lnTo>
                  <a:pt x="9765706" y="40"/>
                </a:lnTo>
                <a:lnTo>
                  <a:pt x="9827548" y="326"/>
                </a:lnTo>
                <a:lnTo>
                  <a:pt x="9883966" y="1100"/>
                </a:lnTo>
                <a:lnTo>
                  <a:pt x="9935685" y="2608"/>
                </a:lnTo>
                <a:lnTo>
                  <a:pt x="9983428" y="5094"/>
                </a:lnTo>
                <a:lnTo>
                  <a:pt x="10027917" y="8803"/>
                </a:lnTo>
                <a:lnTo>
                  <a:pt x="10069876" y="13979"/>
                </a:lnTo>
                <a:lnTo>
                  <a:pt x="10110028" y="20867"/>
                </a:lnTo>
                <a:lnTo>
                  <a:pt x="10149096" y="29711"/>
                </a:lnTo>
                <a:lnTo>
                  <a:pt x="10187804" y="40756"/>
                </a:lnTo>
                <a:lnTo>
                  <a:pt x="10234826" y="60355"/>
                </a:lnTo>
                <a:lnTo>
                  <a:pt x="10279315" y="84276"/>
                </a:lnTo>
                <a:lnTo>
                  <a:pt x="10321014" y="112263"/>
                </a:lnTo>
                <a:lnTo>
                  <a:pt x="10359669" y="144062"/>
                </a:lnTo>
                <a:lnTo>
                  <a:pt x="10395023" y="179416"/>
                </a:lnTo>
                <a:lnTo>
                  <a:pt x="10426821" y="218070"/>
                </a:lnTo>
                <a:lnTo>
                  <a:pt x="10454809" y="259769"/>
                </a:lnTo>
                <a:lnTo>
                  <a:pt x="10478730" y="304258"/>
                </a:lnTo>
                <a:lnTo>
                  <a:pt x="10498329" y="351280"/>
                </a:lnTo>
                <a:lnTo>
                  <a:pt x="10509374" y="389988"/>
                </a:lnTo>
                <a:lnTo>
                  <a:pt x="10518217" y="429056"/>
                </a:lnTo>
                <a:lnTo>
                  <a:pt x="10525105" y="469208"/>
                </a:lnTo>
                <a:lnTo>
                  <a:pt x="10530281" y="511167"/>
                </a:lnTo>
                <a:lnTo>
                  <a:pt x="10533990" y="555657"/>
                </a:lnTo>
                <a:lnTo>
                  <a:pt x="10536476" y="603399"/>
                </a:lnTo>
                <a:lnTo>
                  <a:pt x="10537984" y="655118"/>
                </a:lnTo>
                <a:lnTo>
                  <a:pt x="10538758" y="711537"/>
                </a:lnTo>
                <a:lnTo>
                  <a:pt x="10539044" y="773379"/>
                </a:lnTo>
                <a:lnTo>
                  <a:pt x="10539084" y="841366"/>
                </a:lnTo>
                <a:lnTo>
                  <a:pt x="10539044" y="909354"/>
                </a:lnTo>
                <a:lnTo>
                  <a:pt x="10538758" y="971196"/>
                </a:lnTo>
                <a:lnTo>
                  <a:pt x="10537984" y="1027615"/>
                </a:lnTo>
                <a:lnTo>
                  <a:pt x="10536476" y="1079334"/>
                </a:lnTo>
                <a:lnTo>
                  <a:pt x="10533990" y="1127076"/>
                </a:lnTo>
                <a:lnTo>
                  <a:pt x="10530281" y="1171565"/>
                </a:lnTo>
                <a:lnTo>
                  <a:pt x="10525105" y="1213524"/>
                </a:lnTo>
                <a:lnTo>
                  <a:pt x="10518217" y="1253676"/>
                </a:lnTo>
                <a:lnTo>
                  <a:pt x="10509374" y="1292745"/>
                </a:lnTo>
                <a:lnTo>
                  <a:pt x="10498329" y="1331452"/>
                </a:lnTo>
                <a:lnTo>
                  <a:pt x="10478730" y="1378475"/>
                </a:lnTo>
                <a:lnTo>
                  <a:pt x="10454809" y="1422963"/>
                </a:lnTo>
                <a:lnTo>
                  <a:pt x="10426821" y="1464662"/>
                </a:lnTo>
                <a:lnTo>
                  <a:pt x="10395023" y="1503317"/>
                </a:lnTo>
                <a:lnTo>
                  <a:pt x="10359669" y="1538671"/>
                </a:lnTo>
                <a:lnTo>
                  <a:pt x="10321014" y="1570470"/>
                </a:lnTo>
                <a:lnTo>
                  <a:pt x="10279315" y="1598457"/>
                </a:lnTo>
                <a:lnTo>
                  <a:pt x="10234826" y="1622378"/>
                </a:lnTo>
                <a:lnTo>
                  <a:pt x="10187804" y="1641977"/>
                </a:lnTo>
                <a:lnTo>
                  <a:pt x="10149096" y="1653022"/>
                </a:lnTo>
                <a:lnTo>
                  <a:pt x="10110028" y="1661866"/>
                </a:lnTo>
                <a:lnTo>
                  <a:pt x="10069876" y="1668754"/>
                </a:lnTo>
                <a:lnTo>
                  <a:pt x="10027917" y="1673930"/>
                </a:lnTo>
                <a:lnTo>
                  <a:pt x="9983428" y="1677639"/>
                </a:lnTo>
                <a:lnTo>
                  <a:pt x="9935685" y="1680125"/>
                </a:lnTo>
                <a:lnTo>
                  <a:pt x="9883966" y="1681633"/>
                </a:lnTo>
                <a:lnTo>
                  <a:pt x="9827548" y="1682407"/>
                </a:lnTo>
                <a:lnTo>
                  <a:pt x="9765706" y="1682692"/>
                </a:lnTo>
                <a:lnTo>
                  <a:pt x="9697718" y="1682733"/>
                </a:lnTo>
                <a:lnTo>
                  <a:pt x="841366" y="1682733"/>
                </a:lnTo>
                <a:lnTo>
                  <a:pt x="773379" y="1682692"/>
                </a:lnTo>
                <a:lnTo>
                  <a:pt x="711537" y="1682407"/>
                </a:lnTo>
                <a:lnTo>
                  <a:pt x="655118" y="1681633"/>
                </a:lnTo>
                <a:lnTo>
                  <a:pt x="603399" y="1680125"/>
                </a:lnTo>
                <a:lnTo>
                  <a:pt x="555657" y="1677639"/>
                </a:lnTo>
                <a:lnTo>
                  <a:pt x="511167" y="1673930"/>
                </a:lnTo>
                <a:lnTo>
                  <a:pt x="469208" y="1668754"/>
                </a:lnTo>
                <a:lnTo>
                  <a:pt x="429056" y="1661866"/>
                </a:lnTo>
                <a:lnTo>
                  <a:pt x="389988" y="1653022"/>
                </a:lnTo>
                <a:lnTo>
                  <a:pt x="351280" y="1641977"/>
                </a:lnTo>
                <a:lnTo>
                  <a:pt x="304258" y="1622378"/>
                </a:lnTo>
                <a:lnTo>
                  <a:pt x="259769" y="1598457"/>
                </a:lnTo>
                <a:lnTo>
                  <a:pt x="218070" y="1570470"/>
                </a:lnTo>
                <a:lnTo>
                  <a:pt x="179416" y="1538671"/>
                </a:lnTo>
                <a:lnTo>
                  <a:pt x="144062" y="1503317"/>
                </a:lnTo>
                <a:lnTo>
                  <a:pt x="112263" y="1464662"/>
                </a:lnTo>
                <a:lnTo>
                  <a:pt x="84276" y="1422963"/>
                </a:lnTo>
                <a:lnTo>
                  <a:pt x="60355" y="1378475"/>
                </a:lnTo>
                <a:lnTo>
                  <a:pt x="40756" y="1331452"/>
                </a:lnTo>
                <a:lnTo>
                  <a:pt x="29711" y="1292745"/>
                </a:lnTo>
                <a:lnTo>
                  <a:pt x="20867" y="1253676"/>
                </a:lnTo>
                <a:lnTo>
                  <a:pt x="13979" y="1213524"/>
                </a:lnTo>
                <a:lnTo>
                  <a:pt x="8803" y="1171565"/>
                </a:lnTo>
                <a:lnTo>
                  <a:pt x="5094" y="1127076"/>
                </a:lnTo>
                <a:lnTo>
                  <a:pt x="2608" y="1079334"/>
                </a:lnTo>
                <a:lnTo>
                  <a:pt x="1100" y="1027615"/>
                </a:lnTo>
                <a:lnTo>
                  <a:pt x="326" y="971196"/>
                </a:lnTo>
                <a:lnTo>
                  <a:pt x="40" y="909354"/>
                </a:lnTo>
                <a:lnTo>
                  <a:pt x="0" y="841366"/>
                </a:lnTo>
                <a:lnTo>
                  <a:pt x="40" y="773379"/>
                </a:lnTo>
                <a:lnTo>
                  <a:pt x="326" y="711537"/>
                </a:lnTo>
                <a:lnTo>
                  <a:pt x="1100" y="655118"/>
                </a:lnTo>
                <a:lnTo>
                  <a:pt x="2608" y="603399"/>
                </a:lnTo>
                <a:lnTo>
                  <a:pt x="5094" y="555657"/>
                </a:lnTo>
                <a:lnTo>
                  <a:pt x="8803" y="511167"/>
                </a:lnTo>
                <a:lnTo>
                  <a:pt x="13979" y="469208"/>
                </a:lnTo>
                <a:lnTo>
                  <a:pt x="20867" y="429056"/>
                </a:lnTo>
                <a:lnTo>
                  <a:pt x="29711" y="389988"/>
                </a:lnTo>
                <a:lnTo>
                  <a:pt x="40756" y="351280"/>
                </a:lnTo>
                <a:lnTo>
                  <a:pt x="60355" y="304258"/>
                </a:lnTo>
                <a:lnTo>
                  <a:pt x="84276" y="259769"/>
                </a:lnTo>
                <a:lnTo>
                  <a:pt x="112263" y="218070"/>
                </a:lnTo>
                <a:lnTo>
                  <a:pt x="144062" y="179416"/>
                </a:lnTo>
                <a:lnTo>
                  <a:pt x="179416" y="144062"/>
                </a:lnTo>
                <a:lnTo>
                  <a:pt x="218070" y="112263"/>
                </a:lnTo>
                <a:lnTo>
                  <a:pt x="259769" y="84276"/>
                </a:lnTo>
                <a:lnTo>
                  <a:pt x="304258" y="60355"/>
                </a:lnTo>
                <a:lnTo>
                  <a:pt x="351280" y="40756"/>
                </a:lnTo>
                <a:lnTo>
                  <a:pt x="389988" y="29711"/>
                </a:lnTo>
                <a:lnTo>
                  <a:pt x="429056" y="20867"/>
                </a:lnTo>
                <a:lnTo>
                  <a:pt x="469208" y="13979"/>
                </a:lnTo>
                <a:lnTo>
                  <a:pt x="511167" y="8803"/>
                </a:lnTo>
                <a:lnTo>
                  <a:pt x="555657" y="5094"/>
                </a:lnTo>
                <a:lnTo>
                  <a:pt x="603399" y="2608"/>
                </a:lnTo>
                <a:lnTo>
                  <a:pt x="655118" y="1100"/>
                </a:lnTo>
                <a:lnTo>
                  <a:pt x="711537" y="326"/>
                </a:lnTo>
                <a:lnTo>
                  <a:pt x="773379" y="40"/>
                </a:lnTo>
                <a:lnTo>
                  <a:pt x="841366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0900" y="2489200"/>
            <a:ext cx="11177270" cy="641858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142875">
              <a:lnSpc>
                <a:spcPts val="3700"/>
              </a:lnSpc>
              <a:spcBef>
                <a:spcPts val="439"/>
              </a:spcBef>
            </a:pPr>
            <a:r>
              <a:rPr sz="3300" spc="-5" dirty="0">
                <a:latin typeface="Times New Roman"/>
                <a:cs typeface="Times New Roman"/>
              </a:rPr>
              <a:t>If interested, check the </a:t>
            </a:r>
            <a:r>
              <a:rPr sz="3300" dirty="0">
                <a:latin typeface="Times New Roman"/>
                <a:cs typeface="Times New Roman"/>
              </a:rPr>
              <a:t>3rd </a:t>
            </a:r>
            <a:r>
              <a:rPr sz="3300" spc="-5" dirty="0">
                <a:latin typeface="Times New Roman"/>
                <a:cs typeface="Times New Roman"/>
              </a:rPr>
              <a:t>reference. </a:t>
            </a:r>
            <a:r>
              <a:rPr sz="3300" dirty="0">
                <a:latin typeface="Times New Roman"/>
                <a:cs typeface="Times New Roman"/>
              </a:rPr>
              <a:t>It shows </a:t>
            </a:r>
            <a:r>
              <a:rPr sz="3300" spc="-5" dirty="0">
                <a:latin typeface="Times New Roman"/>
                <a:cs typeface="Times New Roman"/>
              </a:rPr>
              <a:t>the relationship  between the </a:t>
            </a:r>
            <a:r>
              <a:rPr sz="3300" dirty="0">
                <a:latin typeface="Times New Roman"/>
                <a:cs typeface="Times New Roman"/>
              </a:rPr>
              <a:t>VC </a:t>
            </a:r>
            <a:r>
              <a:rPr sz="3300" spc="-5" dirty="0">
                <a:latin typeface="Times New Roman"/>
                <a:cs typeface="Times New Roman"/>
              </a:rPr>
              <a:t>dimension </a:t>
            </a:r>
            <a:r>
              <a:rPr sz="3300" dirty="0">
                <a:latin typeface="Times New Roman"/>
                <a:cs typeface="Times New Roman"/>
              </a:rPr>
              <a:t>of </a:t>
            </a:r>
            <a:r>
              <a:rPr sz="3300" spc="-5" dirty="0">
                <a:latin typeface="Times New Roman"/>
                <a:cs typeface="Times New Roman"/>
              </a:rPr>
              <a:t>geometric objects and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epsilon-nets.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spc="-5" dirty="0">
                <a:latin typeface="Times New Roman"/>
                <a:cs typeface="Times New Roman"/>
              </a:rPr>
              <a:t>Let </a:t>
            </a:r>
            <a:r>
              <a:rPr sz="3300" dirty="0">
                <a:latin typeface="Times New Roman"/>
                <a:cs typeface="Times New Roman"/>
              </a:rPr>
              <a:t>(X, R) be a </a:t>
            </a:r>
            <a:r>
              <a:rPr sz="3300" spc="-5" dirty="0">
                <a:latin typeface="Times New Roman"/>
                <a:cs typeface="Times New Roman"/>
              </a:rPr>
              <a:t>range space (or set system, </a:t>
            </a:r>
            <a:r>
              <a:rPr sz="3300" dirty="0">
                <a:latin typeface="Times New Roman"/>
                <a:cs typeface="Times New Roman"/>
              </a:rPr>
              <a:t>or a </a:t>
            </a:r>
            <a:r>
              <a:rPr sz="3300" spc="-10" dirty="0">
                <a:latin typeface="Times New Roman"/>
                <a:cs typeface="Times New Roman"/>
              </a:rPr>
              <a:t>hypergraph)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where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489584" algn="ctr">
              <a:lnSpc>
                <a:spcPct val="100000"/>
              </a:lnSpc>
            </a:pPr>
            <a:r>
              <a:rPr sz="3300" dirty="0">
                <a:latin typeface="Times New Roman"/>
                <a:cs typeface="Times New Roman"/>
              </a:rPr>
              <a:t>R </a:t>
            </a:r>
            <a:r>
              <a:rPr sz="3300" dirty="0">
                <a:latin typeface="Symbol"/>
                <a:cs typeface="Symbol"/>
              </a:rPr>
              <a:t>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2</a:t>
            </a:r>
            <a:r>
              <a:rPr sz="3300" baseline="18939" dirty="0">
                <a:latin typeface="Times New Roman"/>
                <a:cs typeface="Times New Roman"/>
              </a:rPr>
              <a:t>X</a:t>
            </a:r>
            <a:r>
              <a:rPr sz="3300" dirty="0">
                <a:latin typeface="Times New Roman"/>
                <a:cs typeface="Times New Roman"/>
              </a:rPr>
              <a:t>.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dirty="0">
                <a:latin typeface="Times New Roman"/>
                <a:cs typeface="Times New Roman"/>
              </a:rPr>
              <a:t>An </a:t>
            </a:r>
            <a:r>
              <a:rPr sz="3300" spc="-5" dirty="0">
                <a:solidFill>
                  <a:srgbClr val="FF2600"/>
                </a:solidFill>
                <a:latin typeface="Times New Roman"/>
                <a:cs typeface="Times New Roman"/>
              </a:rPr>
              <a:t>epsilon-net </a:t>
            </a:r>
            <a:r>
              <a:rPr sz="3300" spc="-5" dirty="0">
                <a:latin typeface="Times New Roman"/>
                <a:cs typeface="Times New Roman"/>
              </a:rPr>
              <a:t>is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set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dirty="0">
                <a:latin typeface="Symbol"/>
                <a:cs typeface="Symbol"/>
              </a:rPr>
              <a:t></a:t>
            </a:r>
            <a:r>
              <a:rPr sz="3300" dirty="0">
                <a:latin typeface="Times New Roman"/>
                <a:cs typeface="Times New Roman"/>
              </a:rPr>
              <a:t> X so </a:t>
            </a:r>
            <a:r>
              <a:rPr sz="3300" spc="-5" dirty="0">
                <a:latin typeface="Times New Roman"/>
                <a:cs typeface="Times New Roman"/>
              </a:rPr>
              <a:t>that for every </a:t>
            </a:r>
            <a:r>
              <a:rPr sz="3300" dirty="0">
                <a:latin typeface="Times New Roman"/>
                <a:cs typeface="Times New Roman"/>
              </a:rPr>
              <a:t>r </a:t>
            </a:r>
            <a:r>
              <a:rPr sz="3300" dirty="0">
                <a:latin typeface="Symbol"/>
                <a:cs typeface="Symbol"/>
              </a:rPr>
              <a:t></a:t>
            </a:r>
            <a:r>
              <a:rPr sz="3300" spc="-36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R,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50">
              <a:latin typeface="Times New Roman"/>
              <a:cs typeface="Times New Roman"/>
            </a:endParaRPr>
          </a:p>
          <a:p>
            <a:pPr marL="483870" algn="ctr">
              <a:lnSpc>
                <a:spcPct val="100000"/>
              </a:lnSpc>
            </a:pPr>
            <a:r>
              <a:rPr sz="3300" spc="-5" dirty="0">
                <a:latin typeface="Times New Roman"/>
                <a:cs typeface="Times New Roman"/>
              </a:rPr>
              <a:t>if (r </a:t>
            </a:r>
            <a:r>
              <a:rPr sz="3300" dirty="0">
                <a:latin typeface="Times New Roman"/>
                <a:cs typeface="Times New Roman"/>
              </a:rPr>
              <a:t>∩ X) ≥ ε |X|, </a:t>
            </a:r>
            <a:r>
              <a:rPr sz="3300" spc="-5" dirty="0">
                <a:latin typeface="Times New Roman"/>
                <a:cs typeface="Times New Roman"/>
              </a:rPr>
              <a:t>then (r </a:t>
            </a:r>
            <a:r>
              <a:rPr sz="3300" dirty="0">
                <a:latin typeface="Times New Roman"/>
                <a:cs typeface="Times New Roman"/>
              </a:rPr>
              <a:t>∩ A) ≠</a:t>
            </a:r>
            <a:r>
              <a:rPr sz="3300" spc="-20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</a:t>
            </a:r>
            <a:r>
              <a:rPr sz="3300" dirty="0">
                <a:latin typeface="Times New Roman"/>
                <a:cs typeface="Times New Roman"/>
              </a:rPr>
              <a:t>.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>
              <a:latin typeface="Times New Roman"/>
              <a:cs typeface="Times New Roman"/>
            </a:endParaRPr>
          </a:p>
          <a:p>
            <a:pPr marL="114300" algn="ctr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Times New Roman"/>
                <a:cs typeface="Times New Roman"/>
              </a:rPr>
              <a:t>In the above examples, </a:t>
            </a:r>
            <a:r>
              <a:rPr sz="3200" dirty="0">
                <a:latin typeface="Times New Roman"/>
                <a:cs typeface="Times New Roman"/>
              </a:rPr>
              <a:t>we use </a:t>
            </a:r>
            <a:r>
              <a:rPr sz="3200" spc="-5" dirty="0">
                <a:latin typeface="Times New Roman"/>
                <a:cs typeface="Times New Roman"/>
              </a:rPr>
              <a:t>some kinds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epsilon-nets.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723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  <a:tabLst>
                <a:tab pos="3836670" algn="l"/>
              </a:tabLst>
            </a:pPr>
            <a:r>
              <a:rPr dirty="0"/>
              <a:t>Coun</a:t>
            </a:r>
            <a:r>
              <a:rPr spc="-5" dirty="0"/>
              <a:t>t-</a:t>
            </a:r>
            <a:r>
              <a:rPr dirty="0"/>
              <a:t>M</a:t>
            </a:r>
            <a:r>
              <a:rPr spc="-5" dirty="0"/>
              <a:t>i</a:t>
            </a:r>
            <a:r>
              <a:rPr dirty="0"/>
              <a:t>n	Sk</a:t>
            </a:r>
            <a:r>
              <a:rPr spc="-5" dirty="0"/>
              <a:t>etc</a:t>
            </a:r>
            <a:r>
              <a:rPr dirty="0"/>
              <a:t>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53384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Problem</a:t>
            </a:r>
            <a:r>
              <a:rPr sz="5600" spc="-55" dirty="0"/>
              <a:t> </a:t>
            </a:r>
            <a:r>
              <a:rPr sz="5600" spc="-5" dirty="0"/>
              <a:t>Defintion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850900" y="2019300"/>
            <a:ext cx="11551920" cy="3392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9"/>
              </a:lnSpc>
              <a:spcBef>
                <a:spcPts val="100"/>
              </a:spcBef>
            </a:pPr>
            <a:r>
              <a:rPr sz="3300" spc="-5" dirty="0">
                <a:latin typeface="Times New Roman"/>
                <a:cs typeface="Times New Roman"/>
              </a:rPr>
              <a:t>Input: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spc="-5" dirty="0">
                <a:latin typeface="Times New Roman"/>
                <a:cs typeface="Times New Roman"/>
              </a:rPr>
              <a:t>sequence </a:t>
            </a:r>
            <a:r>
              <a:rPr sz="3300" dirty="0">
                <a:latin typeface="Times New Roman"/>
                <a:cs typeface="Times New Roman"/>
              </a:rPr>
              <a:t>of n </a:t>
            </a:r>
            <a:r>
              <a:rPr sz="3300" spc="-5" dirty="0">
                <a:latin typeface="Times New Roman"/>
                <a:cs typeface="Times New Roman"/>
              </a:rPr>
              <a:t>elements </a:t>
            </a:r>
            <a:r>
              <a:rPr sz="3300" dirty="0">
                <a:latin typeface="Times New Roman"/>
                <a:cs typeface="Times New Roman"/>
              </a:rPr>
              <a:t>e</a:t>
            </a:r>
            <a:r>
              <a:rPr sz="3300" baseline="-6313" dirty="0">
                <a:latin typeface="Times New Roman"/>
                <a:cs typeface="Times New Roman"/>
              </a:rPr>
              <a:t>1</a:t>
            </a:r>
            <a:r>
              <a:rPr sz="3300" dirty="0">
                <a:latin typeface="Times New Roman"/>
                <a:cs typeface="Times New Roman"/>
              </a:rPr>
              <a:t>, e</a:t>
            </a:r>
            <a:r>
              <a:rPr sz="3300" baseline="-6313" dirty="0">
                <a:latin typeface="Times New Roman"/>
                <a:cs typeface="Times New Roman"/>
              </a:rPr>
              <a:t>2</a:t>
            </a:r>
            <a:r>
              <a:rPr sz="3300" dirty="0">
                <a:latin typeface="Times New Roman"/>
                <a:cs typeface="Times New Roman"/>
              </a:rPr>
              <a:t>, ..., e</a:t>
            </a:r>
            <a:r>
              <a:rPr sz="3300" baseline="-6313" dirty="0">
                <a:latin typeface="Times New Roman"/>
                <a:cs typeface="Times New Roman"/>
              </a:rPr>
              <a:t>n </a:t>
            </a:r>
            <a:r>
              <a:rPr sz="3300" spc="-5" dirty="0">
                <a:latin typeface="Times New Roman"/>
                <a:cs typeface="Times New Roman"/>
              </a:rPr>
              <a:t>where each </a:t>
            </a:r>
            <a:r>
              <a:rPr sz="3300" dirty="0">
                <a:latin typeface="Times New Roman"/>
                <a:cs typeface="Times New Roman"/>
              </a:rPr>
              <a:t>e</a:t>
            </a:r>
            <a:r>
              <a:rPr sz="3300" baseline="-6313" dirty="0">
                <a:latin typeface="Times New Roman"/>
                <a:cs typeface="Times New Roman"/>
              </a:rPr>
              <a:t>i </a:t>
            </a:r>
            <a:r>
              <a:rPr sz="3300" spc="-5" dirty="0">
                <a:latin typeface="Times New Roman"/>
                <a:cs typeface="Times New Roman"/>
              </a:rPr>
              <a:t>in </a:t>
            </a:r>
            <a:r>
              <a:rPr sz="3300" dirty="0">
                <a:latin typeface="Times New Roman"/>
                <a:cs typeface="Times New Roman"/>
              </a:rPr>
              <a:t>[U] =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ts val="3829"/>
              </a:lnSpc>
            </a:pPr>
            <a:r>
              <a:rPr sz="3300" dirty="0">
                <a:latin typeface="Times New Roman"/>
                <a:cs typeface="Times New Roman"/>
              </a:rPr>
              <a:t>{1, ..., U}.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Let </a:t>
            </a:r>
            <a:r>
              <a:rPr sz="3300" dirty="0">
                <a:solidFill>
                  <a:srgbClr val="4278F5"/>
                </a:solidFill>
                <a:latin typeface="Times New Roman"/>
                <a:cs typeface="Times New Roman"/>
              </a:rPr>
              <a:t>|U| be a 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prime</a:t>
            </a:r>
            <a:r>
              <a:rPr sz="3300" spc="-30" dirty="0">
                <a:solidFill>
                  <a:srgbClr val="4278F5"/>
                </a:solidFill>
                <a:latin typeface="Times New Roman"/>
                <a:cs typeface="Times New Roman"/>
              </a:rPr>
              <a:t> w.l.o.g.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 marR="5080">
              <a:lnSpc>
                <a:spcPts val="3940"/>
              </a:lnSpc>
            </a:pPr>
            <a:r>
              <a:rPr sz="3300" spc="-5" dirty="0">
                <a:latin typeface="Times New Roman"/>
                <a:cs typeface="Times New Roman"/>
              </a:rPr>
              <a:t>Output: for each </a:t>
            </a:r>
            <a:r>
              <a:rPr sz="3300" dirty="0">
                <a:latin typeface="Times New Roman"/>
                <a:cs typeface="Times New Roman"/>
              </a:rPr>
              <a:t>k </a:t>
            </a:r>
            <a:r>
              <a:rPr sz="3300" dirty="0">
                <a:latin typeface="Symbol"/>
                <a:cs typeface="Symbol"/>
              </a:rPr>
              <a:t></a:t>
            </a:r>
            <a:r>
              <a:rPr sz="330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[U], output the frequency f(k) </a:t>
            </a:r>
            <a:r>
              <a:rPr sz="3300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∑</a:t>
            </a:r>
            <a:r>
              <a:rPr sz="3300" spc="-7" baseline="-5050" dirty="0">
                <a:latin typeface="Times New Roman"/>
                <a:cs typeface="Times New Roman"/>
              </a:rPr>
              <a:t>i</a:t>
            </a:r>
            <a:r>
              <a:rPr sz="2200" spc="-5" dirty="0">
                <a:latin typeface="Symbol"/>
                <a:cs typeface="Symbol"/>
              </a:rPr>
              <a:t></a:t>
            </a:r>
            <a:r>
              <a:rPr sz="3300" spc="-7" baseline="-5050" dirty="0">
                <a:latin typeface="Times New Roman"/>
                <a:cs typeface="Times New Roman"/>
              </a:rPr>
              <a:t>[n] </a:t>
            </a:r>
            <a:r>
              <a:rPr sz="3300" b="1" dirty="0">
                <a:latin typeface="Times New Roman"/>
                <a:cs typeface="Times New Roman"/>
              </a:rPr>
              <a:t>1</a:t>
            </a:r>
            <a:r>
              <a:rPr sz="3300" dirty="0">
                <a:latin typeface="Times New Roman"/>
                <a:cs typeface="Times New Roman"/>
              </a:rPr>
              <a:t>[e</a:t>
            </a:r>
            <a:r>
              <a:rPr sz="3300" baseline="-5050" dirty="0">
                <a:latin typeface="Times New Roman"/>
                <a:cs typeface="Times New Roman"/>
              </a:rPr>
              <a:t>i </a:t>
            </a:r>
            <a:r>
              <a:rPr sz="3300" dirty="0">
                <a:latin typeface="Times New Roman"/>
                <a:cs typeface="Times New Roman"/>
              </a:rPr>
              <a:t>= k].  </a:t>
            </a:r>
            <a:r>
              <a:rPr sz="3300" spc="-5" dirty="0">
                <a:latin typeface="Times New Roman"/>
                <a:cs typeface="Times New Roman"/>
              </a:rPr>
              <a:t>In </a:t>
            </a:r>
            <a:r>
              <a:rPr sz="3300" dirty="0">
                <a:latin typeface="Times New Roman"/>
                <a:cs typeface="Times New Roman"/>
              </a:rPr>
              <a:t>words, </a:t>
            </a:r>
            <a:r>
              <a:rPr sz="3300" spc="-5" dirty="0">
                <a:latin typeface="Times New Roman"/>
                <a:cs typeface="Times New Roman"/>
              </a:rPr>
              <a:t>f(k) is the number </a:t>
            </a:r>
            <a:r>
              <a:rPr sz="3300" dirty="0">
                <a:latin typeface="Times New Roman"/>
                <a:cs typeface="Times New Roman"/>
              </a:rPr>
              <a:t>of e</a:t>
            </a:r>
            <a:r>
              <a:rPr sz="3300" baseline="-6313" dirty="0">
                <a:latin typeface="Times New Roman"/>
                <a:cs typeface="Times New Roman"/>
              </a:rPr>
              <a:t>i </a:t>
            </a:r>
            <a:r>
              <a:rPr sz="3300" spc="-5" dirty="0">
                <a:latin typeface="Times New Roman"/>
                <a:cs typeface="Times New Roman"/>
              </a:rPr>
              <a:t>in the sequence that has value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k.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65"/>
              </a:spcBef>
            </a:pPr>
            <a:r>
              <a:rPr sz="3300" spc="-5" dirty="0">
                <a:latin typeface="Times New Roman"/>
                <a:cs typeface="Times New Roman"/>
              </a:rPr>
              <a:t>Goal: using </a:t>
            </a:r>
            <a:r>
              <a:rPr sz="3300" dirty="0">
                <a:solidFill>
                  <a:srgbClr val="FF2600"/>
                </a:solidFill>
                <a:latin typeface="Times New Roman"/>
                <a:cs typeface="Times New Roman"/>
              </a:rPr>
              <a:t>o(U </a:t>
            </a:r>
            <a:r>
              <a:rPr sz="3300" spc="-5" dirty="0">
                <a:solidFill>
                  <a:srgbClr val="FF2600"/>
                </a:solidFill>
                <a:latin typeface="Times New Roman"/>
                <a:cs typeface="Times New Roman"/>
              </a:rPr>
              <a:t>log </a:t>
            </a:r>
            <a:r>
              <a:rPr sz="3300" dirty="0">
                <a:solidFill>
                  <a:srgbClr val="FF2600"/>
                </a:solidFill>
                <a:latin typeface="Times New Roman"/>
                <a:cs typeface="Times New Roman"/>
              </a:rPr>
              <a:t>n) </a:t>
            </a:r>
            <a:r>
              <a:rPr sz="3300" spc="-5" dirty="0">
                <a:latin typeface="Times New Roman"/>
                <a:cs typeface="Times New Roman"/>
              </a:rPr>
              <a:t>bits to get an approximate </a:t>
            </a:r>
            <a:r>
              <a:rPr sz="5325" i="1" spc="-270" baseline="3912" dirty="0">
                <a:latin typeface="Verdana"/>
                <a:cs typeface="Verdana"/>
              </a:rPr>
              <a:t>f</a:t>
            </a:r>
            <a:r>
              <a:rPr sz="5325" spc="-270" baseline="18779" dirty="0">
                <a:latin typeface="Trebuchet MS"/>
                <a:cs typeface="Trebuchet MS"/>
              </a:rPr>
              <a:t>ˆ</a:t>
            </a:r>
            <a:r>
              <a:rPr sz="5325" spc="-270" baseline="3912" dirty="0">
                <a:latin typeface="Trebuchet MS"/>
                <a:cs typeface="Trebuchet MS"/>
              </a:rPr>
              <a:t>(</a:t>
            </a:r>
            <a:r>
              <a:rPr sz="5325" i="1" spc="-270" baseline="3912" dirty="0">
                <a:latin typeface="Verdana"/>
                <a:cs typeface="Verdana"/>
              </a:rPr>
              <a:t>k</a:t>
            </a:r>
            <a:r>
              <a:rPr sz="5325" spc="-270" baseline="3912" dirty="0">
                <a:latin typeface="Trebuchet MS"/>
                <a:cs typeface="Trebuchet MS"/>
              </a:rPr>
              <a:t>) </a:t>
            </a:r>
            <a:r>
              <a:rPr sz="3300" spc="-5" dirty="0">
                <a:latin typeface="Times New Roman"/>
                <a:cs typeface="Times New Roman"/>
              </a:rPr>
              <a:t>for each</a:t>
            </a:r>
            <a:r>
              <a:rPr sz="3300" spc="-39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f(k).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900" y="2222500"/>
            <a:ext cx="11172190" cy="2013371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439"/>
              </a:spcBef>
            </a:pPr>
            <a:r>
              <a:rPr sz="3300" spc="-5" dirty="0">
                <a:latin typeface="Times New Roman"/>
                <a:cs typeface="Times New Roman"/>
              </a:rPr>
              <a:t>Sample functions </a:t>
            </a:r>
            <a:r>
              <a:rPr sz="3300" dirty="0">
                <a:latin typeface="Times New Roman"/>
                <a:cs typeface="Times New Roman"/>
              </a:rPr>
              <a:t>h</a:t>
            </a:r>
            <a:r>
              <a:rPr sz="3300" baseline="-6313" dirty="0">
                <a:latin typeface="Times New Roman"/>
                <a:cs typeface="Times New Roman"/>
              </a:rPr>
              <a:t>1</a:t>
            </a:r>
            <a:r>
              <a:rPr sz="3300" dirty="0">
                <a:latin typeface="Times New Roman"/>
                <a:cs typeface="Times New Roman"/>
              </a:rPr>
              <a:t>, h</a:t>
            </a:r>
            <a:r>
              <a:rPr sz="3300" baseline="-6313" dirty="0">
                <a:latin typeface="Times New Roman"/>
                <a:cs typeface="Times New Roman"/>
              </a:rPr>
              <a:t>2</a:t>
            </a:r>
            <a:r>
              <a:rPr sz="3300" dirty="0">
                <a:latin typeface="Times New Roman"/>
                <a:cs typeface="Times New Roman"/>
              </a:rPr>
              <a:t>, ..., h</a:t>
            </a:r>
            <a:r>
              <a:rPr sz="3300" baseline="-6313" dirty="0">
                <a:latin typeface="Times New Roman"/>
                <a:cs typeface="Times New Roman"/>
              </a:rPr>
              <a:t>d </a:t>
            </a:r>
            <a:r>
              <a:rPr sz="3300" spc="-20" dirty="0">
                <a:latin typeface="Times New Roman"/>
                <a:cs typeface="Times New Roman"/>
              </a:rPr>
              <a:t>independently, </a:t>
            </a:r>
            <a:r>
              <a:rPr sz="3300" spc="-5" dirty="0">
                <a:latin typeface="Times New Roman"/>
                <a:cs typeface="Times New Roman"/>
              </a:rPr>
              <a:t>uniformly at random  </a:t>
            </a:r>
            <a:r>
              <a:rPr sz="3300" dirty="0">
                <a:latin typeface="Times New Roman"/>
                <a:cs typeface="Times New Roman"/>
              </a:rPr>
              <a:t>from H</a:t>
            </a:r>
            <a:r>
              <a:rPr sz="3300" baseline="-6313" dirty="0">
                <a:latin typeface="Times New Roman"/>
                <a:cs typeface="Times New Roman"/>
              </a:rPr>
              <a:t>w </a:t>
            </a:r>
            <a:r>
              <a:rPr sz="3300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{h</a:t>
            </a:r>
            <a:r>
              <a:rPr sz="3300" spc="-7" baseline="-6313" dirty="0">
                <a:latin typeface="Times New Roman"/>
                <a:cs typeface="Times New Roman"/>
              </a:rPr>
              <a:t>a,b</a:t>
            </a:r>
            <a:r>
              <a:rPr sz="3300" spc="-5" dirty="0">
                <a:latin typeface="Times New Roman"/>
                <a:cs typeface="Times New Roman"/>
              </a:rPr>
              <a:t>(x)%w </a:t>
            </a:r>
            <a:r>
              <a:rPr sz="3300" dirty="0">
                <a:latin typeface="Times New Roman"/>
                <a:cs typeface="Times New Roman"/>
              </a:rPr>
              <a:t>: </a:t>
            </a:r>
            <a:r>
              <a:rPr sz="3300" spc="-5" dirty="0">
                <a:latin typeface="Times New Roman"/>
                <a:cs typeface="Times New Roman"/>
              </a:rPr>
              <a:t>a, </a:t>
            </a:r>
            <a:r>
              <a:rPr sz="3300" dirty="0">
                <a:latin typeface="Times New Roman"/>
                <a:cs typeface="Times New Roman"/>
              </a:rPr>
              <a:t>b </a:t>
            </a:r>
            <a:r>
              <a:rPr sz="3300" dirty="0">
                <a:latin typeface="Symbol"/>
                <a:cs typeface="Symbol"/>
              </a:rPr>
              <a:t></a:t>
            </a:r>
            <a:r>
              <a:rPr sz="330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Z</a:t>
            </a:r>
            <a:r>
              <a:rPr sz="3300" baseline="-6313" dirty="0">
                <a:latin typeface="Times New Roman"/>
                <a:cs typeface="Times New Roman"/>
              </a:rPr>
              <a:t>p</a:t>
            </a:r>
            <a:r>
              <a:rPr sz="3300" dirty="0">
                <a:latin typeface="Times New Roman"/>
                <a:cs typeface="Times New Roman"/>
              </a:rPr>
              <a:t>} </a:t>
            </a:r>
            <a:r>
              <a:rPr sz="3300" spc="-5" dirty="0">
                <a:latin typeface="Times New Roman"/>
                <a:cs typeface="Times New Roman"/>
              </a:rPr>
              <a:t>where </a:t>
            </a:r>
            <a:r>
              <a:rPr sz="3300" dirty="0" smtClean="0">
                <a:latin typeface="Times New Roman"/>
                <a:cs typeface="Times New Roman"/>
              </a:rPr>
              <a:t>w</a:t>
            </a:r>
            <a:r>
              <a:rPr lang="zh-TW" altLang="en-US" sz="3300" dirty="0" smtClean="0">
                <a:latin typeface="Times New Roman"/>
                <a:cs typeface="Times New Roman"/>
              </a:rPr>
              <a:t> </a:t>
            </a:r>
            <a:r>
              <a:rPr lang="en-US" altLang="zh-TW" sz="3300" dirty="0" smtClean="0">
                <a:latin typeface="Times New Roman"/>
                <a:cs typeface="Times New Roman"/>
              </a:rPr>
              <a:t>&lt;&lt;</a:t>
            </a:r>
            <a:r>
              <a:rPr sz="3300" dirty="0" smtClean="0">
                <a:latin typeface="Times New Roman"/>
                <a:cs typeface="Times New Roman"/>
              </a:rPr>
              <a:t> p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dirty="0" smtClean="0">
                <a:latin typeface="Times New Roman"/>
                <a:cs typeface="Times New Roman"/>
              </a:rPr>
              <a:t>|</a:t>
            </a:r>
            <a:r>
              <a:rPr sz="3300" dirty="0">
                <a:latin typeface="Times New Roman"/>
                <a:cs typeface="Times New Roman"/>
              </a:rPr>
              <a:t>U|.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spc="-5" dirty="0">
                <a:latin typeface="Times New Roman"/>
                <a:cs typeface="Times New Roman"/>
              </a:rPr>
              <a:t>T[d][w] </a:t>
            </a:r>
            <a:r>
              <a:rPr sz="3300" dirty="0">
                <a:latin typeface="Times New Roman"/>
                <a:cs typeface="Times New Roman"/>
              </a:rPr>
              <a:t>← {0, 0, ..., 0}.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4622800"/>
            <a:ext cx="3310890" cy="240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9"/>
              </a:lnSpc>
              <a:spcBef>
                <a:spcPts val="100"/>
              </a:spcBef>
            </a:pPr>
            <a:r>
              <a:rPr sz="3300" b="1" spc="-15" dirty="0">
                <a:latin typeface="Times New Roman"/>
                <a:cs typeface="Times New Roman"/>
              </a:rPr>
              <a:t>foreach </a:t>
            </a:r>
            <a:r>
              <a:rPr sz="3300" dirty="0">
                <a:latin typeface="Times New Roman"/>
                <a:cs typeface="Times New Roman"/>
              </a:rPr>
              <a:t>e</a:t>
            </a:r>
            <a:r>
              <a:rPr sz="3300" baseline="-6313" dirty="0">
                <a:latin typeface="Times New Roman"/>
                <a:cs typeface="Times New Roman"/>
              </a:rPr>
              <a:t>i</a:t>
            </a:r>
            <a:r>
              <a:rPr sz="3300" spc="-270" baseline="-6313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{</a:t>
            </a:r>
            <a:endParaRPr sz="3300">
              <a:latin typeface="Times New Roman"/>
              <a:cs typeface="Times New Roman"/>
            </a:endParaRPr>
          </a:p>
          <a:p>
            <a:pPr marL="843280" marR="5080" indent="-412115">
              <a:lnSpc>
                <a:spcPts val="3700"/>
              </a:lnSpc>
              <a:spcBef>
                <a:spcPts val="209"/>
              </a:spcBef>
            </a:pPr>
            <a:r>
              <a:rPr sz="3300" b="1" spc="-15" dirty="0">
                <a:latin typeface="Times New Roman"/>
                <a:cs typeface="Times New Roman"/>
              </a:rPr>
              <a:t>foreach </a:t>
            </a:r>
            <a:r>
              <a:rPr sz="3300" dirty="0">
                <a:latin typeface="Times New Roman"/>
                <a:cs typeface="Times New Roman"/>
              </a:rPr>
              <a:t>h</a:t>
            </a:r>
            <a:r>
              <a:rPr sz="3300" baseline="-6313" dirty="0">
                <a:latin typeface="Times New Roman"/>
                <a:cs typeface="Times New Roman"/>
              </a:rPr>
              <a:t>j </a:t>
            </a:r>
            <a:r>
              <a:rPr sz="3300" dirty="0">
                <a:latin typeface="Times New Roman"/>
                <a:cs typeface="Times New Roman"/>
              </a:rPr>
              <a:t>{  </a:t>
            </a:r>
            <a:r>
              <a:rPr sz="3300" spc="-5" dirty="0">
                <a:latin typeface="Times New Roman"/>
                <a:cs typeface="Times New Roman"/>
              </a:rPr>
              <a:t>T[j][h</a:t>
            </a:r>
            <a:r>
              <a:rPr sz="3300" spc="-7" baseline="-6313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(e</a:t>
            </a:r>
            <a:r>
              <a:rPr sz="3300" spc="-7" baseline="-6313" dirty="0">
                <a:latin typeface="Times New Roman"/>
                <a:cs typeface="Times New Roman"/>
              </a:rPr>
              <a:t>i</a:t>
            </a:r>
            <a:r>
              <a:rPr sz="3300" spc="-5" dirty="0">
                <a:latin typeface="Times New Roman"/>
                <a:cs typeface="Times New Roman"/>
              </a:rPr>
              <a:t>)]</a:t>
            </a:r>
            <a:r>
              <a:rPr sz="3300" spc="-5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++;</a:t>
            </a:r>
            <a:endParaRPr sz="3300">
              <a:latin typeface="Times New Roman"/>
              <a:cs typeface="Times New Roman"/>
            </a:endParaRPr>
          </a:p>
          <a:p>
            <a:pPr marL="431800">
              <a:lnSpc>
                <a:spcPts val="3490"/>
              </a:lnSpc>
            </a:pPr>
            <a:r>
              <a:rPr sz="3300" dirty="0">
                <a:latin typeface="Times New Roman"/>
                <a:cs typeface="Times New Roman"/>
              </a:rPr>
              <a:t>}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ts val="3829"/>
              </a:lnSpc>
            </a:pPr>
            <a:r>
              <a:rPr sz="3300" dirty="0">
                <a:latin typeface="Times New Roman"/>
                <a:cs typeface="Times New Roman"/>
              </a:rPr>
              <a:t>}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29889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Algorithm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850900" y="7416669"/>
            <a:ext cx="5443855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b="1" spc="-5" dirty="0">
                <a:latin typeface="Times New Roman"/>
                <a:cs typeface="Times New Roman"/>
              </a:rPr>
              <a:t>let </a:t>
            </a:r>
            <a:r>
              <a:rPr sz="5325" i="1" spc="-270" baseline="-1564" dirty="0">
                <a:latin typeface="Verdana"/>
                <a:cs typeface="Verdana"/>
              </a:rPr>
              <a:t>f</a:t>
            </a:r>
            <a:r>
              <a:rPr sz="5325" spc="-270" baseline="13302" dirty="0">
                <a:latin typeface="Trebuchet MS"/>
                <a:cs typeface="Trebuchet MS"/>
              </a:rPr>
              <a:t>ˆ</a:t>
            </a:r>
            <a:r>
              <a:rPr sz="5325" spc="-270" baseline="-1564" dirty="0">
                <a:latin typeface="Trebuchet MS"/>
                <a:cs typeface="Trebuchet MS"/>
              </a:rPr>
              <a:t>(</a:t>
            </a:r>
            <a:r>
              <a:rPr sz="5325" i="1" spc="-270" baseline="-1564" dirty="0">
                <a:latin typeface="Verdana"/>
                <a:cs typeface="Verdana"/>
              </a:rPr>
              <a:t>k</a:t>
            </a:r>
            <a:r>
              <a:rPr sz="5325" spc="-270" baseline="-1564" dirty="0">
                <a:latin typeface="Trebuchet MS"/>
                <a:cs typeface="Trebuchet MS"/>
              </a:rPr>
              <a:t>)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-434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min</a:t>
            </a:r>
            <a:r>
              <a:rPr sz="3300" spc="-7" baseline="-5050" dirty="0">
                <a:latin typeface="Times New Roman"/>
                <a:cs typeface="Times New Roman"/>
              </a:rPr>
              <a:t>j</a:t>
            </a:r>
            <a:r>
              <a:rPr sz="2200" spc="-5" dirty="0">
                <a:latin typeface="Symbol"/>
                <a:cs typeface="Symbol"/>
              </a:rPr>
              <a:t></a:t>
            </a:r>
            <a:r>
              <a:rPr sz="3300" spc="-7" baseline="-5050" dirty="0">
                <a:latin typeface="Times New Roman"/>
                <a:cs typeface="Times New Roman"/>
              </a:rPr>
              <a:t>[d] </a:t>
            </a:r>
            <a:r>
              <a:rPr sz="3300" spc="-5" dirty="0">
                <a:latin typeface="Times New Roman"/>
                <a:cs typeface="Times New Roman"/>
              </a:rPr>
              <a:t>{T[j][h</a:t>
            </a:r>
            <a:r>
              <a:rPr sz="3300" spc="-7" baseline="-5050" dirty="0">
                <a:latin typeface="Times New Roman"/>
                <a:cs typeface="Times New Roman"/>
              </a:rPr>
              <a:t>j</a:t>
            </a:r>
            <a:r>
              <a:rPr sz="3300" spc="-5" dirty="0">
                <a:latin typeface="Times New Roman"/>
                <a:cs typeface="Times New Roman"/>
              </a:rPr>
              <a:t>(k)]};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35050" y="4380263"/>
            <a:ext cx="7493671" cy="2669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87573" y="4431855"/>
            <a:ext cx="457200" cy="563880"/>
          </a:xfrm>
          <a:custGeom>
            <a:avLst/>
            <a:gdLst/>
            <a:ahLst/>
            <a:cxnLst/>
            <a:rect l="l" t="t" r="r" b="b"/>
            <a:pathLst>
              <a:path w="457200" h="563879">
                <a:moveTo>
                  <a:pt x="0" y="0"/>
                </a:moveTo>
                <a:lnTo>
                  <a:pt x="456704" y="0"/>
                </a:lnTo>
                <a:lnTo>
                  <a:pt x="456704" y="563372"/>
                </a:lnTo>
                <a:lnTo>
                  <a:pt x="0" y="5633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44000" y="4495800"/>
            <a:ext cx="3365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Times New Roman"/>
                <a:cs typeface="Times New Roman"/>
              </a:rPr>
              <a:t>+1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69937" y="5352043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3" y="0"/>
                </a:moveTo>
                <a:lnTo>
                  <a:pt x="242013" y="3347"/>
                </a:lnTo>
                <a:lnTo>
                  <a:pt x="199106" y="13391"/>
                </a:lnTo>
                <a:lnTo>
                  <a:pt x="157863" y="30130"/>
                </a:lnTo>
                <a:lnTo>
                  <a:pt x="119115" y="53565"/>
                </a:lnTo>
                <a:lnTo>
                  <a:pt x="83696" y="83696"/>
                </a:lnTo>
                <a:lnTo>
                  <a:pt x="53565" y="119115"/>
                </a:lnTo>
                <a:lnTo>
                  <a:pt x="30130" y="157863"/>
                </a:lnTo>
                <a:lnTo>
                  <a:pt x="13391" y="199106"/>
                </a:lnTo>
                <a:lnTo>
                  <a:pt x="3347" y="242013"/>
                </a:lnTo>
                <a:lnTo>
                  <a:pt x="0" y="285753"/>
                </a:lnTo>
                <a:lnTo>
                  <a:pt x="3347" y="329492"/>
                </a:lnTo>
                <a:lnTo>
                  <a:pt x="13391" y="372399"/>
                </a:lnTo>
                <a:lnTo>
                  <a:pt x="30130" y="413642"/>
                </a:lnTo>
                <a:lnTo>
                  <a:pt x="53565" y="452390"/>
                </a:lnTo>
                <a:lnTo>
                  <a:pt x="83696" y="487810"/>
                </a:lnTo>
                <a:lnTo>
                  <a:pt x="119115" y="517940"/>
                </a:lnTo>
                <a:lnTo>
                  <a:pt x="157863" y="541375"/>
                </a:lnTo>
                <a:lnTo>
                  <a:pt x="199106" y="558114"/>
                </a:lnTo>
                <a:lnTo>
                  <a:pt x="242013" y="568158"/>
                </a:lnTo>
                <a:lnTo>
                  <a:pt x="285753" y="571506"/>
                </a:lnTo>
                <a:lnTo>
                  <a:pt x="329492" y="568158"/>
                </a:lnTo>
                <a:lnTo>
                  <a:pt x="372399" y="558114"/>
                </a:lnTo>
                <a:lnTo>
                  <a:pt x="413642" y="541375"/>
                </a:lnTo>
                <a:lnTo>
                  <a:pt x="452390" y="517940"/>
                </a:lnTo>
                <a:lnTo>
                  <a:pt x="487810" y="487810"/>
                </a:lnTo>
                <a:lnTo>
                  <a:pt x="517940" y="452390"/>
                </a:lnTo>
                <a:lnTo>
                  <a:pt x="541375" y="413642"/>
                </a:lnTo>
                <a:lnTo>
                  <a:pt x="558114" y="372399"/>
                </a:lnTo>
                <a:lnTo>
                  <a:pt x="568158" y="329492"/>
                </a:lnTo>
                <a:lnTo>
                  <a:pt x="571506" y="285753"/>
                </a:lnTo>
                <a:lnTo>
                  <a:pt x="568158" y="242013"/>
                </a:lnTo>
                <a:lnTo>
                  <a:pt x="558114" y="199106"/>
                </a:lnTo>
                <a:lnTo>
                  <a:pt x="541375" y="157863"/>
                </a:lnTo>
                <a:lnTo>
                  <a:pt x="517940" y="119115"/>
                </a:lnTo>
                <a:lnTo>
                  <a:pt x="487810" y="83696"/>
                </a:lnTo>
                <a:lnTo>
                  <a:pt x="452390" y="53565"/>
                </a:lnTo>
                <a:lnTo>
                  <a:pt x="413642" y="30130"/>
                </a:lnTo>
                <a:lnTo>
                  <a:pt x="372399" y="13391"/>
                </a:lnTo>
                <a:lnTo>
                  <a:pt x="329492" y="3347"/>
                </a:lnTo>
                <a:lnTo>
                  <a:pt x="2857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38800" y="5397500"/>
            <a:ext cx="1720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5358" y="5531375"/>
            <a:ext cx="8699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5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87573" y="5059045"/>
            <a:ext cx="457200" cy="563880"/>
          </a:xfrm>
          <a:custGeom>
            <a:avLst/>
            <a:gdLst/>
            <a:ahLst/>
            <a:cxnLst/>
            <a:rect l="l" t="t" r="r" b="b"/>
            <a:pathLst>
              <a:path w="457200" h="563879">
                <a:moveTo>
                  <a:pt x="0" y="0"/>
                </a:moveTo>
                <a:lnTo>
                  <a:pt x="456704" y="0"/>
                </a:lnTo>
                <a:lnTo>
                  <a:pt x="456704" y="563371"/>
                </a:lnTo>
                <a:lnTo>
                  <a:pt x="0" y="5633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44000" y="5118100"/>
            <a:ext cx="3365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Times New Roman"/>
                <a:cs typeface="Times New Roman"/>
              </a:rPr>
              <a:t>+1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61407" y="5737529"/>
            <a:ext cx="457200" cy="5638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874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20"/>
              </a:spcBef>
            </a:pPr>
            <a:r>
              <a:rPr sz="2300" dirty="0">
                <a:latin typeface="Times New Roman"/>
                <a:cs typeface="Times New Roman"/>
              </a:rPr>
              <a:t>+1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68851" y="6391618"/>
            <a:ext cx="457200" cy="5638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239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70"/>
              </a:spcBef>
            </a:pPr>
            <a:r>
              <a:rPr sz="2300" dirty="0">
                <a:latin typeface="Times New Roman"/>
                <a:cs typeface="Times New Roman"/>
              </a:rPr>
              <a:t>+1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Observe that T[j][a] </a:t>
            </a:r>
            <a:r>
              <a:rPr sz="3300" dirty="0"/>
              <a:t>= ∑</a:t>
            </a:r>
            <a:r>
              <a:rPr sz="3300" baseline="-5050" dirty="0"/>
              <a:t>i </a:t>
            </a:r>
            <a:r>
              <a:rPr sz="2200" dirty="0">
                <a:latin typeface="Symbol"/>
                <a:cs typeface="Symbol"/>
              </a:rPr>
              <a:t></a:t>
            </a:r>
            <a:r>
              <a:rPr sz="2200" dirty="0"/>
              <a:t> </a:t>
            </a:r>
            <a:r>
              <a:rPr sz="3300" baseline="-5050" dirty="0"/>
              <a:t>[n] </a:t>
            </a:r>
            <a:r>
              <a:rPr sz="3300" b="1" dirty="0">
                <a:latin typeface="Times New Roman"/>
                <a:cs typeface="Times New Roman"/>
              </a:rPr>
              <a:t>1</a:t>
            </a:r>
            <a:r>
              <a:rPr sz="3300" dirty="0"/>
              <a:t>[h</a:t>
            </a:r>
            <a:r>
              <a:rPr sz="3300" baseline="-5050" dirty="0"/>
              <a:t>j</a:t>
            </a:r>
            <a:r>
              <a:rPr sz="3300" dirty="0"/>
              <a:t>(e</a:t>
            </a:r>
            <a:r>
              <a:rPr sz="3300" baseline="-5050" dirty="0"/>
              <a:t>i</a:t>
            </a:r>
            <a:r>
              <a:rPr sz="3300" dirty="0"/>
              <a:t>) = </a:t>
            </a:r>
            <a:r>
              <a:rPr sz="3300" spc="-5" dirty="0"/>
              <a:t>a] and</a:t>
            </a:r>
            <a:r>
              <a:rPr sz="3300" spc="-229" dirty="0"/>
              <a:t> </a:t>
            </a:r>
            <a:r>
              <a:rPr sz="3300" spc="-5" dirty="0"/>
              <a:t>therefore</a:t>
            </a:r>
            <a:endParaRPr sz="33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15"/>
              </a:spcBef>
            </a:pPr>
            <a:endParaRPr sz="3100"/>
          </a:p>
          <a:p>
            <a:pPr marL="364490" algn="ctr">
              <a:lnSpc>
                <a:spcPct val="100000"/>
              </a:lnSpc>
            </a:pPr>
            <a:r>
              <a:rPr spc="-5" dirty="0"/>
              <a:t>T[j][h</a:t>
            </a:r>
            <a:r>
              <a:rPr sz="3300" spc="-7" baseline="-6313" dirty="0"/>
              <a:t>j</a:t>
            </a:r>
            <a:r>
              <a:rPr sz="3300" spc="-5" dirty="0"/>
              <a:t>(k)] </a:t>
            </a:r>
            <a:r>
              <a:rPr sz="3300" dirty="0"/>
              <a:t>≥</a:t>
            </a:r>
            <a:r>
              <a:rPr sz="3300" spc="-5" dirty="0"/>
              <a:t> f(k).</a:t>
            </a:r>
            <a:endParaRPr sz="3300"/>
          </a:p>
          <a:p>
            <a:pPr marL="2844165" marR="934719" indent="-2616200">
              <a:lnSpc>
                <a:spcPts val="7400"/>
              </a:lnSpc>
              <a:spcBef>
                <a:spcPts val="819"/>
              </a:spcBef>
            </a:pPr>
            <a:r>
              <a:rPr spc="-5" dirty="0"/>
              <a:t>Because </a:t>
            </a:r>
            <a:r>
              <a:rPr dirty="0"/>
              <a:t>h</a:t>
            </a:r>
            <a:r>
              <a:rPr sz="3300" baseline="-6313" dirty="0"/>
              <a:t>j </a:t>
            </a:r>
            <a:r>
              <a:rPr sz="3300" spc="-5" dirty="0"/>
              <a:t>is sampled </a:t>
            </a:r>
            <a:r>
              <a:rPr sz="3300" dirty="0"/>
              <a:t>from a </a:t>
            </a:r>
            <a:r>
              <a:rPr sz="3300" spc="-5" dirty="0"/>
              <a:t>pairwise independent </a:t>
            </a:r>
            <a:r>
              <a:rPr sz="3300" dirty="0"/>
              <a:t>H, we </a:t>
            </a:r>
            <a:r>
              <a:rPr sz="3300" spc="-5" dirty="0"/>
              <a:t>have  Pr[h</a:t>
            </a:r>
            <a:r>
              <a:rPr sz="3300" spc="-7" baseline="-6313" dirty="0"/>
              <a:t>j</a:t>
            </a:r>
            <a:r>
              <a:rPr sz="3300" spc="-5" dirty="0"/>
              <a:t>(ℓ) </a:t>
            </a:r>
            <a:r>
              <a:rPr sz="3300" dirty="0"/>
              <a:t>= </a:t>
            </a:r>
            <a:r>
              <a:rPr sz="3300" spc="-5" dirty="0"/>
              <a:t>h</a:t>
            </a:r>
            <a:r>
              <a:rPr sz="3300" spc="-7" baseline="-6313" dirty="0"/>
              <a:t>j</a:t>
            </a:r>
            <a:r>
              <a:rPr sz="3300" spc="-5" dirty="0"/>
              <a:t>(k)] </a:t>
            </a:r>
            <a:r>
              <a:rPr sz="3300" dirty="0"/>
              <a:t>= </a:t>
            </a:r>
            <a:r>
              <a:rPr sz="3300" spc="-5" dirty="0"/>
              <a:t>1/w for every </a:t>
            </a:r>
            <a:r>
              <a:rPr sz="3300" dirty="0"/>
              <a:t>ℓ ≠</a:t>
            </a:r>
            <a:r>
              <a:rPr sz="3300" spc="5" dirty="0"/>
              <a:t> </a:t>
            </a:r>
            <a:r>
              <a:rPr sz="3300" dirty="0"/>
              <a:t>k.</a:t>
            </a:r>
            <a:endParaRPr sz="3300"/>
          </a:p>
          <a:p>
            <a:pPr marL="215265">
              <a:lnSpc>
                <a:spcPct val="100000"/>
              </a:lnSpc>
              <a:spcBef>
                <a:spcPts val="45"/>
              </a:spcBef>
            </a:pPr>
            <a:endParaRPr sz="2850"/>
          </a:p>
          <a:p>
            <a:pPr marL="227965">
              <a:lnSpc>
                <a:spcPct val="100000"/>
              </a:lnSpc>
            </a:pPr>
            <a:r>
              <a:rPr spc="-5" dirty="0"/>
              <a:t>Hence, the expected noise </a:t>
            </a:r>
            <a:r>
              <a:rPr spc="55" dirty="0"/>
              <a:t>E[</a:t>
            </a:r>
            <a:r>
              <a:rPr spc="55" dirty="0">
                <a:latin typeface="DejaVu Sans"/>
                <a:cs typeface="DejaVu Sans"/>
              </a:rPr>
              <a:t>ℰ</a:t>
            </a:r>
            <a:r>
              <a:rPr sz="3300" spc="82" baseline="-12626" dirty="0">
                <a:latin typeface="DejaVu Sans"/>
                <a:cs typeface="DejaVu Sans"/>
              </a:rPr>
              <a:t>j</a:t>
            </a:r>
            <a:r>
              <a:rPr sz="3300" spc="55" dirty="0">
                <a:latin typeface="DejaVu Sans"/>
                <a:cs typeface="DejaVu Sans"/>
              </a:rPr>
              <a:t>] </a:t>
            </a:r>
            <a:r>
              <a:rPr sz="3300" i="1" dirty="0">
                <a:latin typeface="Times New Roman"/>
                <a:cs typeface="Times New Roman"/>
              </a:rPr>
              <a:t>= </a:t>
            </a:r>
            <a:r>
              <a:rPr sz="3300" spc="-5" dirty="0"/>
              <a:t>∑</a:t>
            </a:r>
            <a:r>
              <a:rPr sz="3300" spc="-7" baseline="-6313" dirty="0"/>
              <a:t>ℓ≠k, hj(ℓ)=hj(k) </a:t>
            </a:r>
            <a:r>
              <a:rPr sz="3300" spc="-5" dirty="0"/>
              <a:t>E[T[j][h</a:t>
            </a:r>
            <a:r>
              <a:rPr sz="3300" spc="-7" baseline="-6313" dirty="0"/>
              <a:t>j</a:t>
            </a:r>
            <a:r>
              <a:rPr sz="3300" spc="-5" dirty="0"/>
              <a:t>(ℓ)]] </a:t>
            </a:r>
            <a:r>
              <a:rPr sz="3300" dirty="0"/>
              <a:t>=</a:t>
            </a:r>
            <a:r>
              <a:rPr sz="3300" spc="-185" dirty="0"/>
              <a:t> </a:t>
            </a:r>
            <a:r>
              <a:rPr sz="3300" spc="-55" dirty="0"/>
              <a:t>n/w.</a:t>
            </a:r>
            <a:endParaRPr sz="33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  <a:spcBef>
                <a:spcPts val="10"/>
              </a:spcBef>
            </a:pPr>
            <a:endParaRPr sz="4200"/>
          </a:p>
          <a:p>
            <a:pPr marL="227965">
              <a:lnSpc>
                <a:spcPct val="100000"/>
              </a:lnSpc>
            </a:pPr>
            <a:r>
              <a:rPr spc="-5" dirty="0"/>
              <a:t>Let </a:t>
            </a:r>
            <a:r>
              <a:rPr dirty="0"/>
              <a:t>w = </a:t>
            </a:r>
            <a:r>
              <a:rPr spc="-5" dirty="0"/>
              <a:t>2/ε. Then </a:t>
            </a:r>
            <a:r>
              <a:rPr spc="55" dirty="0"/>
              <a:t>E[</a:t>
            </a:r>
            <a:r>
              <a:rPr spc="55" dirty="0">
                <a:latin typeface="DejaVu Sans"/>
                <a:cs typeface="DejaVu Sans"/>
              </a:rPr>
              <a:t>ℰ</a:t>
            </a:r>
            <a:r>
              <a:rPr sz="3300" spc="82" baseline="-12626" dirty="0">
                <a:latin typeface="DejaVu Sans"/>
                <a:cs typeface="DejaVu Sans"/>
              </a:rPr>
              <a:t>j</a:t>
            </a:r>
            <a:r>
              <a:rPr sz="3300" spc="55" dirty="0">
                <a:latin typeface="DejaVu Sans"/>
                <a:cs typeface="DejaVu Sans"/>
              </a:rPr>
              <a:t>] </a:t>
            </a:r>
            <a:r>
              <a:rPr sz="3300" dirty="0"/>
              <a:t>= </a:t>
            </a:r>
            <a:r>
              <a:rPr sz="3300" spc="-5" dirty="0"/>
              <a:t>εn/2. </a:t>
            </a:r>
            <a:r>
              <a:rPr sz="3300" dirty="0"/>
              <a:t>By </a:t>
            </a:r>
            <a:r>
              <a:rPr sz="3300" spc="-5" dirty="0"/>
              <a:t>Markov</a:t>
            </a:r>
            <a:r>
              <a:rPr sz="3300" spc="-330" dirty="0"/>
              <a:t> </a:t>
            </a:r>
            <a:r>
              <a:rPr sz="3300" spc="-25" dirty="0"/>
              <a:t>inequality,</a:t>
            </a:r>
            <a:endParaRPr sz="3300">
              <a:latin typeface="DejaVu Sans"/>
              <a:cs typeface="DejaVu Sans"/>
            </a:endParaRPr>
          </a:p>
          <a:p>
            <a:pPr marL="215265">
              <a:lnSpc>
                <a:spcPct val="100000"/>
              </a:lnSpc>
              <a:spcBef>
                <a:spcPts val="55"/>
              </a:spcBef>
            </a:pPr>
            <a:endParaRPr sz="4250"/>
          </a:p>
          <a:p>
            <a:pPr marL="358140" algn="ctr">
              <a:lnSpc>
                <a:spcPct val="100000"/>
              </a:lnSpc>
            </a:pPr>
            <a:r>
              <a:rPr spc="90" dirty="0"/>
              <a:t>Pr[</a:t>
            </a:r>
            <a:r>
              <a:rPr spc="90" dirty="0">
                <a:latin typeface="DejaVu Sans"/>
                <a:cs typeface="DejaVu Sans"/>
              </a:rPr>
              <a:t>ℰ</a:t>
            </a:r>
            <a:r>
              <a:rPr sz="3300" spc="135" baseline="-12626" dirty="0">
                <a:latin typeface="DejaVu Sans"/>
                <a:cs typeface="DejaVu Sans"/>
              </a:rPr>
              <a:t>j </a:t>
            </a:r>
            <a:r>
              <a:rPr sz="3300" dirty="0"/>
              <a:t>≥ </a:t>
            </a:r>
            <a:r>
              <a:rPr sz="3300" spc="-5" dirty="0"/>
              <a:t>εn] </a:t>
            </a:r>
            <a:r>
              <a:rPr sz="3300" dirty="0"/>
              <a:t>≤</a:t>
            </a:r>
            <a:r>
              <a:rPr sz="3300" spc="-250" dirty="0"/>
              <a:t> </a:t>
            </a:r>
            <a:r>
              <a:rPr sz="3300" spc="-5" dirty="0"/>
              <a:t>1/2.</a:t>
            </a:r>
            <a:endParaRPr sz="33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718883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7925" algn="l"/>
                <a:tab pos="2658110" algn="l"/>
                <a:tab pos="4139565" algn="l"/>
                <a:tab pos="6687184" algn="l"/>
              </a:tabLst>
            </a:pPr>
            <a:r>
              <a:rPr sz="5600" dirty="0"/>
              <a:t>For	</a:t>
            </a:r>
            <a:r>
              <a:rPr sz="5600" spc="-5" dirty="0"/>
              <a:t>eac</a:t>
            </a:r>
            <a:r>
              <a:rPr sz="5600" dirty="0"/>
              <a:t>h	h</a:t>
            </a:r>
            <a:r>
              <a:rPr sz="5600" spc="-5" dirty="0"/>
              <a:t>a</a:t>
            </a:r>
            <a:r>
              <a:rPr sz="5600" dirty="0"/>
              <a:t>sh	fun</a:t>
            </a:r>
            <a:r>
              <a:rPr sz="5600" spc="-5" dirty="0"/>
              <a:t>cti</a:t>
            </a:r>
            <a:r>
              <a:rPr sz="5600" dirty="0"/>
              <a:t>on	h</a:t>
            </a:r>
            <a:r>
              <a:rPr sz="5550" spc="7" baseline="-6006" dirty="0"/>
              <a:t>j</a:t>
            </a:r>
            <a:endParaRPr sz="5550" baseline="-6006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38200"/>
            <a:ext cx="97053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7925" algn="l"/>
                <a:tab pos="3547745" algn="l"/>
                <a:tab pos="8209915" algn="l"/>
                <a:tab pos="9098915" algn="l"/>
              </a:tabLst>
            </a:pPr>
            <a:r>
              <a:rPr sz="5600" dirty="0"/>
              <a:t>For	</a:t>
            </a:r>
            <a:r>
              <a:rPr sz="5600" spc="-5" dirty="0"/>
              <a:t>al</a:t>
            </a:r>
            <a:r>
              <a:rPr sz="5600" dirty="0"/>
              <a:t>l</a:t>
            </a:r>
            <a:r>
              <a:rPr sz="5600" spc="-5" dirty="0"/>
              <a:t> </a:t>
            </a:r>
            <a:r>
              <a:rPr sz="5600" dirty="0"/>
              <a:t>h</a:t>
            </a:r>
            <a:r>
              <a:rPr sz="5600" spc="-5" dirty="0"/>
              <a:t>a</a:t>
            </a:r>
            <a:r>
              <a:rPr sz="5600" dirty="0"/>
              <a:t>sh	fun</a:t>
            </a:r>
            <a:r>
              <a:rPr sz="5600" spc="-5" dirty="0"/>
              <a:t>cti</a:t>
            </a:r>
            <a:r>
              <a:rPr sz="5600" dirty="0"/>
              <a:t>ons h</a:t>
            </a:r>
            <a:r>
              <a:rPr sz="5550" spc="22" baseline="-6006" dirty="0"/>
              <a:t>1</a:t>
            </a:r>
            <a:r>
              <a:rPr sz="5600" dirty="0"/>
              <a:t>,</a:t>
            </a:r>
            <a:r>
              <a:rPr sz="5600" spc="-470" dirty="0"/>
              <a:t> </a:t>
            </a:r>
            <a:r>
              <a:rPr sz="5600" dirty="0"/>
              <a:t>h</a:t>
            </a:r>
            <a:r>
              <a:rPr sz="5550" spc="22" baseline="-6006" dirty="0"/>
              <a:t>2</a:t>
            </a:r>
            <a:r>
              <a:rPr sz="5600" dirty="0"/>
              <a:t>,	...,	h</a:t>
            </a:r>
            <a:r>
              <a:rPr sz="5550" spc="22" baseline="-6006" dirty="0"/>
              <a:t>d</a:t>
            </a:r>
            <a:endParaRPr sz="5550" baseline="-6006"/>
          </a:p>
        </p:txBody>
      </p:sp>
      <p:sp>
        <p:nvSpPr>
          <p:cNvPr id="3" name="object 3"/>
          <p:cNvSpPr/>
          <p:nvPr/>
        </p:nvSpPr>
        <p:spPr>
          <a:xfrm>
            <a:off x="966454" y="5589244"/>
            <a:ext cx="11072495" cy="3973829"/>
          </a:xfrm>
          <a:custGeom>
            <a:avLst/>
            <a:gdLst/>
            <a:ahLst/>
            <a:cxnLst/>
            <a:rect l="l" t="t" r="r" b="b"/>
            <a:pathLst>
              <a:path w="11072495" h="3973829">
                <a:moveTo>
                  <a:pt x="10226081" y="0"/>
                </a:moveTo>
                <a:lnTo>
                  <a:pt x="849569" y="0"/>
                </a:lnTo>
                <a:lnTo>
                  <a:pt x="779253" y="41"/>
                </a:lnTo>
                <a:lnTo>
                  <a:pt x="715540" y="331"/>
                </a:lnTo>
                <a:lnTo>
                  <a:pt x="657646" y="1119"/>
                </a:lnTo>
                <a:lnTo>
                  <a:pt x="604785" y="2652"/>
                </a:lnTo>
                <a:lnTo>
                  <a:pt x="556174" y="5181"/>
                </a:lnTo>
                <a:lnTo>
                  <a:pt x="511026" y="8953"/>
                </a:lnTo>
                <a:lnTo>
                  <a:pt x="468558" y="14218"/>
                </a:lnTo>
                <a:lnTo>
                  <a:pt x="427984" y="21223"/>
                </a:lnTo>
                <a:lnTo>
                  <a:pt x="388519" y="30219"/>
                </a:lnTo>
                <a:lnTo>
                  <a:pt x="349379" y="41452"/>
                </a:lnTo>
                <a:lnTo>
                  <a:pt x="302837" y="61022"/>
                </a:lnTo>
                <a:lnTo>
                  <a:pt x="258794" y="84835"/>
                </a:lnTo>
                <a:lnTo>
                  <a:pt x="217500" y="112641"/>
                </a:lnTo>
                <a:lnTo>
                  <a:pt x="179203" y="144193"/>
                </a:lnTo>
                <a:lnTo>
                  <a:pt x="144153" y="179241"/>
                </a:lnTo>
                <a:lnTo>
                  <a:pt x="112600" y="217536"/>
                </a:lnTo>
                <a:lnTo>
                  <a:pt x="84792" y="258830"/>
                </a:lnTo>
                <a:lnTo>
                  <a:pt x="60978" y="302872"/>
                </a:lnTo>
                <a:lnTo>
                  <a:pt x="41408" y="349415"/>
                </a:lnTo>
                <a:lnTo>
                  <a:pt x="30174" y="388554"/>
                </a:lnTo>
                <a:lnTo>
                  <a:pt x="21175" y="428019"/>
                </a:lnTo>
                <a:lnTo>
                  <a:pt x="14163" y="468593"/>
                </a:lnTo>
                <a:lnTo>
                  <a:pt x="8891" y="511062"/>
                </a:lnTo>
                <a:lnTo>
                  <a:pt x="5139" y="555739"/>
                </a:lnTo>
                <a:lnTo>
                  <a:pt x="2611" y="604008"/>
                </a:lnTo>
                <a:lnTo>
                  <a:pt x="1077" y="656391"/>
                </a:lnTo>
                <a:lnTo>
                  <a:pt x="290" y="713650"/>
                </a:lnTo>
                <a:lnTo>
                  <a:pt x="0" y="776547"/>
                </a:lnTo>
                <a:lnTo>
                  <a:pt x="12" y="3196931"/>
                </a:lnTo>
                <a:lnTo>
                  <a:pt x="290" y="3257903"/>
                </a:lnTo>
                <a:lnTo>
                  <a:pt x="1077" y="3315798"/>
                </a:lnTo>
                <a:lnTo>
                  <a:pt x="2611" y="3368659"/>
                </a:lnTo>
                <a:lnTo>
                  <a:pt x="5139" y="3417271"/>
                </a:lnTo>
                <a:lnTo>
                  <a:pt x="8941" y="3462660"/>
                </a:lnTo>
                <a:lnTo>
                  <a:pt x="14193" y="3504989"/>
                </a:lnTo>
                <a:lnTo>
                  <a:pt x="21187" y="3545492"/>
                </a:lnTo>
                <a:lnTo>
                  <a:pt x="30176" y="3584930"/>
                </a:lnTo>
                <a:lnTo>
                  <a:pt x="41408" y="3624065"/>
                </a:lnTo>
                <a:lnTo>
                  <a:pt x="60978" y="3670608"/>
                </a:lnTo>
                <a:lnTo>
                  <a:pt x="84792" y="3714651"/>
                </a:lnTo>
                <a:lnTo>
                  <a:pt x="112600" y="3755946"/>
                </a:lnTo>
                <a:lnTo>
                  <a:pt x="144153" y="3794243"/>
                </a:lnTo>
                <a:lnTo>
                  <a:pt x="179203" y="3829292"/>
                </a:lnTo>
                <a:lnTo>
                  <a:pt x="217500" y="3860846"/>
                </a:lnTo>
                <a:lnTo>
                  <a:pt x="258794" y="3888654"/>
                </a:lnTo>
                <a:lnTo>
                  <a:pt x="302837" y="3912468"/>
                </a:lnTo>
                <a:lnTo>
                  <a:pt x="349379" y="3932038"/>
                </a:lnTo>
                <a:lnTo>
                  <a:pt x="388516" y="3943271"/>
                </a:lnTo>
                <a:lnTo>
                  <a:pt x="427954" y="3952265"/>
                </a:lnTo>
                <a:lnTo>
                  <a:pt x="468456" y="3959270"/>
                </a:lnTo>
                <a:lnTo>
                  <a:pt x="510786" y="3964535"/>
                </a:lnTo>
                <a:lnTo>
                  <a:pt x="555704" y="3968307"/>
                </a:lnTo>
                <a:lnTo>
                  <a:pt x="603973" y="3970835"/>
                </a:lnTo>
                <a:lnTo>
                  <a:pt x="656356" y="3972369"/>
                </a:lnTo>
                <a:lnTo>
                  <a:pt x="776512" y="3973446"/>
                </a:lnTo>
                <a:lnTo>
                  <a:pt x="845810" y="3973488"/>
                </a:lnTo>
                <a:lnTo>
                  <a:pt x="10222321" y="3973488"/>
                </a:lnTo>
                <a:lnTo>
                  <a:pt x="10356351" y="3973156"/>
                </a:lnTo>
                <a:lnTo>
                  <a:pt x="10414245" y="3972369"/>
                </a:lnTo>
                <a:lnTo>
                  <a:pt x="10467105" y="3970835"/>
                </a:lnTo>
                <a:lnTo>
                  <a:pt x="10515717" y="3968307"/>
                </a:lnTo>
                <a:lnTo>
                  <a:pt x="10560864" y="3964535"/>
                </a:lnTo>
                <a:lnTo>
                  <a:pt x="10603333" y="3959270"/>
                </a:lnTo>
                <a:lnTo>
                  <a:pt x="10643907" y="3952265"/>
                </a:lnTo>
                <a:lnTo>
                  <a:pt x="10683371" y="3943271"/>
                </a:lnTo>
                <a:lnTo>
                  <a:pt x="10722511" y="3932038"/>
                </a:lnTo>
                <a:lnTo>
                  <a:pt x="10769054" y="3912468"/>
                </a:lnTo>
                <a:lnTo>
                  <a:pt x="10813097" y="3888654"/>
                </a:lnTo>
                <a:lnTo>
                  <a:pt x="10854392" y="3860846"/>
                </a:lnTo>
                <a:lnTo>
                  <a:pt x="10892690" y="3829292"/>
                </a:lnTo>
                <a:lnTo>
                  <a:pt x="10927740" y="3794243"/>
                </a:lnTo>
                <a:lnTo>
                  <a:pt x="10959293" y="3755946"/>
                </a:lnTo>
                <a:lnTo>
                  <a:pt x="10987102" y="3714651"/>
                </a:lnTo>
                <a:lnTo>
                  <a:pt x="11010916" y="3670608"/>
                </a:lnTo>
                <a:lnTo>
                  <a:pt x="11030486" y="3624065"/>
                </a:lnTo>
                <a:lnTo>
                  <a:pt x="11041717" y="3584926"/>
                </a:lnTo>
                <a:lnTo>
                  <a:pt x="11050714" y="3545462"/>
                </a:lnTo>
                <a:lnTo>
                  <a:pt x="11057725" y="3504888"/>
                </a:lnTo>
                <a:lnTo>
                  <a:pt x="11062995" y="3462419"/>
                </a:lnTo>
                <a:lnTo>
                  <a:pt x="11066746" y="3417741"/>
                </a:lnTo>
                <a:lnTo>
                  <a:pt x="11069274" y="3369471"/>
                </a:lnTo>
                <a:lnTo>
                  <a:pt x="11070807" y="3317088"/>
                </a:lnTo>
                <a:lnTo>
                  <a:pt x="11071594" y="3259828"/>
                </a:lnTo>
                <a:lnTo>
                  <a:pt x="11071885" y="3196931"/>
                </a:lnTo>
                <a:lnTo>
                  <a:pt x="11071872" y="776547"/>
                </a:lnTo>
                <a:lnTo>
                  <a:pt x="11071594" y="715581"/>
                </a:lnTo>
                <a:lnTo>
                  <a:pt x="11070807" y="657685"/>
                </a:lnTo>
                <a:lnTo>
                  <a:pt x="11069274" y="604823"/>
                </a:lnTo>
                <a:lnTo>
                  <a:pt x="11066746" y="556210"/>
                </a:lnTo>
                <a:lnTo>
                  <a:pt x="11062945" y="510821"/>
                </a:lnTo>
                <a:lnTo>
                  <a:pt x="11057694" y="468491"/>
                </a:lnTo>
                <a:lnTo>
                  <a:pt x="11050702" y="427989"/>
                </a:lnTo>
                <a:lnTo>
                  <a:pt x="11041715" y="388551"/>
                </a:lnTo>
                <a:lnTo>
                  <a:pt x="11030486" y="349415"/>
                </a:lnTo>
                <a:lnTo>
                  <a:pt x="11010916" y="302872"/>
                </a:lnTo>
                <a:lnTo>
                  <a:pt x="10987102" y="258830"/>
                </a:lnTo>
                <a:lnTo>
                  <a:pt x="10959293" y="217536"/>
                </a:lnTo>
                <a:lnTo>
                  <a:pt x="10927740" y="179241"/>
                </a:lnTo>
                <a:lnTo>
                  <a:pt x="10892690" y="144193"/>
                </a:lnTo>
                <a:lnTo>
                  <a:pt x="10854392" y="112641"/>
                </a:lnTo>
                <a:lnTo>
                  <a:pt x="10813097" y="84835"/>
                </a:lnTo>
                <a:lnTo>
                  <a:pt x="10769054" y="61022"/>
                </a:lnTo>
                <a:lnTo>
                  <a:pt x="10722511" y="41452"/>
                </a:lnTo>
                <a:lnTo>
                  <a:pt x="10683375" y="30219"/>
                </a:lnTo>
                <a:lnTo>
                  <a:pt x="10643937" y="21223"/>
                </a:lnTo>
                <a:lnTo>
                  <a:pt x="10603434" y="14218"/>
                </a:lnTo>
                <a:lnTo>
                  <a:pt x="10561105" y="8953"/>
                </a:lnTo>
                <a:lnTo>
                  <a:pt x="10516187" y="5181"/>
                </a:lnTo>
                <a:lnTo>
                  <a:pt x="10467917" y="2652"/>
                </a:lnTo>
                <a:lnTo>
                  <a:pt x="10415534" y="1119"/>
                </a:lnTo>
                <a:lnTo>
                  <a:pt x="10226081" y="0"/>
                </a:lnTo>
                <a:close/>
              </a:path>
            </a:pathLst>
          </a:custGeom>
          <a:solidFill>
            <a:srgbClr val="FFFC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6412" y="5589244"/>
            <a:ext cx="11072495" cy="3973829"/>
          </a:xfrm>
          <a:custGeom>
            <a:avLst/>
            <a:gdLst/>
            <a:ahLst/>
            <a:cxnLst/>
            <a:rect l="l" t="t" r="r" b="b"/>
            <a:pathLst>
              <a:path w="11072495" h="3973829">
                <a:moveTo>
                  <a:pt x="845854" y="0"/>
                </a:moveTo>
                <a:lnTo>
                  <a:pt x="10226116" y="0"/>
                </a:lnTo>
                <a:lnTo>
                  <a:pt x="10295414" y="41"/>
                </a:lnTo>
                <a:lnTo>
                  <a:pt x="10358312" y="331"/>
                </a:lnTo>
                <a:lnTo>
                  <a:pt x="10415572" y="1119"/>
                </a:lnTo>
                <a:lnTo>
                  <a:pt x="10467956" y="2652"/>
                </a:lnTo>
                <a:lnTo>
                  <a:pt x="10516227" y="5181"/>
                </a:lnTo>
                <a:lnTo>
                  <a:pt x="10561145" y="8953"/>
                </a:lnTo>
                <a:lnTo>
                  <a:pt x="10603475" y="14217"/>
                </a:lnTo>
                <a:lnTo>
                  <a:pt x="10643977" y="21222"/>
                </a:lnTo>
                <a:lnTo>
                  <a:pt x="10683413" y="30217"/>
                </a:lnTo>
                <a:lnTo>
                  <a:pt x="10722546" y="41450"/>
                </a:lnTo>
                <a:lnTo>
                  <a:pt x="10769089" y="61020"/>
                </a:lnTo>
                <a:lnTo>
                  <a:pt x="10813133" y="84834"/>
                </a:lnTo>
                <a:lnTo>
                  <a:pt x="10854428" y="112642"/>
                </a:lnTo>
                <a:lnTo>
                  <a:pt x="10892725" y="144195"/>
                </a:lnTo>
                <a:lnTo>
                  <a:pt x="10927775" y="179245"/>
                </a:lnTo>
                <a:lnTo>
                  <a:pt x="10959329" y="217542"/>
                </a:lnTo>
                <a:lnTo>
                  <a:pt x="10987137" y="258837"/>
                </a:lnTo>
                <a:lnTo>
                  <a:pt x="11010951" y="302880"/>
                </a:lnTo>
                <a:lnTo>
                  <a:pt x="11030521" y="349423"/>
                </a:lnTo>
                <a:lnTo>
                  <a:pt x="11041755" y="388562"/>
                </a:lnTo>
                <a:lnTo>
                  <a:pt x="11050750" y="428027"/>
                </a:lnTo>
                <a:lnTo>
                  <a:pt x="11057755" y="468600"/>
                </a:lnTo>
                <a:lnTo>
                  <a:pt x="11063020" y="511069"/>
                </a:lnTo>
                <a:lnTo>
                  <a:pt x="11066792" y="556217"/>
                </a:lnTo>
                <a:lnTo>
                  <a:pt x="11069321" y="604829"/>
                </a:lnTo>
                <a:lnTo>
                  <a:pt x="11070855" y="657690"/>
                </a:lnTo>
                <a:lnTo>
                  <a:pt x="11071642" y="715585"/>
                </a:lnTo>
                <a:lnTo>
                  <a:pt x="11071932" y="779298"/>
                </a:lnTo>
                <a:lnTo>
                  <a:pt x="11071974" y="849614"/>
                </a:lnTo>
                <a:lnTo>
                  <a:pt x="11071974" y="3127641"/>
                </a:lnTo>
                <a:lnTo>
                  <a:pt x="11071932" y="3196939"/>
                </a:lnTo>
                <a:lnTo>
                  <a:pt x="11071642" y="3259836"/>
                </a:lnTo>
                <a:lnTo>
                  <a:pt x="11070855" y="3317095"/>
                </a:lnTo>
                <a:lnTo>
                  <a:pt x="11069321" y="3369478"/>
                </a:lnTo>
                <a:lnTo>
                  <a:pt x="11066792" y="3417747"/>
                </a:lnTo>
                <a:lnTo>
                  <a:pt x="11063020" y="3462665"/>
                </a:lnTo>
                <a:lnTo>
                  <a:pt x="11057755" y="3504995"/>
                </a:lnTo>
                <a:lnTo>
                  <a:pt x="11050750" y="3545497"/>
                </a:lnTo>
                <a:lnTo>
                  <a:pt x="11041755" y="3584935"/>
                </a:lnTo>
                <a:lnTo>
                  <a:pt x="11030521" y="3624072"/>
                </a:lnTo>
                <a:lnTo>
                  <a:pt x="11010951" y="3670615"/>
                </a:lnTo>
                <a:lnTo>
                  <a:pt x="10987137" y="3714658"/>
                </a:lnTo>
                <a:lnTo>
                  <a:pt x="10959329" y="3755953"/>
                </a:lnTo>
                <a:lnTo>
                  <a:pt x="10927775" y="3794250"/>
                </a:lnTo>
                <a:lnTo>
                  <a:pt x="10892725" y="3829300"/>
                </a:lnTo>
                <a:lnTo>
                  <a:pt x="10854428" y="3860854"/>
                </a:lnTo>
                <a:lnTo>
                  <a:pt x="10813133" y="3888663"/>
                </a:lnTo>
                <a:lnTo>
                  <a:pt x="10769089" y="3912476"/>
                </a:lnTo>
                <a:lnTo>
                  <a:pt x="10722546" y="3932047"/>
                </a:lnTo>
                <a:lnTo>
                  <a:pt x="10683409" y="3943277"/>
                </a:lnTo>
                <a:lnTo>
                  <a:pt x="10643947" y="3952269"/>
                </a:lnTo>
                <a:lnTo>
                  <a:pt x="10603373" y="3959273"/>
                </a:lnTo>
                <a:lnTo>
                  <a:pt x="10560905" y="3964536"/>
                </a:lnTo>
                <a:lnTo>
                  <a:pt x="10515757" y="3968307"/>
                </a:lnTo>
                <a:lnTo>
                  <a:pt x="10467144" y="3970834"/>
                </a:lnTo>
                <a:lnTo>
                  <a:pt x="10414282" y="3972368"/>
                </a:lnTo>
                <a:lnTo>
                  <a:pt x="10356387" y="3973155"/>
                </a:lnTo>
                <a:lnTo>
                  <a:pt x="10292673" y="3973445"/>
                </a:lnTo>
                <a:lnTo>
                  <a:pt x="10222357" y="3973487"/>
                </a:lnTo>
                <a:lnTo>
                  <a:pt x="845854" y="3973487"/>
                </a:lnTo>
                <a:lnTo>
                  <a:pt x="776556" y="3973445"/>
                </a:lnTo>
                <a:lnTo>
                  <a:pt x="713659" y="3973155"/>
                </a:lnTo>
                <a:lnTo>
                  <a:pt x="656400" y="3972368"/>
                </a:lnTo>
                <a:lnTo>
                  <a:pt x="604017" y="3970834"/>
                </a:lnTo>
                <a:lnTo>
                  <a:pt x="555747" y="3968307"/>
                </a:lnTo>
                <a:lnTo>
                  <a:pt x="510828" y="3964536"/>
                </a:lnTo>
                <a:lnTo>
                  <a:pt x="468499" y="3959273"/>
                </a:lnTo>
                <a:lnTo>
                  <a:pt x="427996" y="3952269"/>
                </a:lnTo>
                <a:lnTo>
                  <a:pt x="388559" y="3943277"/>
                </a:lnTo>
                <a:lnTo>
                  <a:pt x="349423" y="3932047"/>
                </a:lnTo>
                <a:lnTo>
                  <a:pt x="302880" y="3912476"/>
                </a:lnTo>
                <a:lnTo>
                  <a:pt x="258837" y="3888663"/>
                </a:lnTo>
                <a:lnTo>
                  <a:pt x="217542" y="3860854"/>
                </a:lnTo>
                <a:lnTo>
                  <a:pt x="179245" y="3829300"/>
                </a:lnTo>
                <a:lnTo>
                  <a:pt x="144195" y="3794250"/>
                </a:lnTo>
                <a:lnTo>
                  <a:pt x="112642" y="3755953"/>
                </a:lnTo>
                <a:lnTo>
                  <a:pt x="84834" y="3714658"/>
                </a:lnTo>
                <a:lnTo>
                  <a:pt x="61020" y="3670615"/>
                </a:lnTo>
                <a:lnTo>
                  <a:pt x="41450" y="3624072"/>
                </a:lnTo>
                <a:lnTo>
                  <a:pt x="30217" y="3584932"/>
                </a:lnTo>
                <a:lnTo>
                  <a:pt x="21222" y="3545467"/>
                </a:lnTo>
                <a:lnTo>
                  <a:pt x="14217" y="3504893"/>
                </a:lnTo>
                <a:lnTo>
                  <a:pt x="8953" y="3462425"/>
                </a:lnTo>
                <a:lnTo>
                  <a:pt x="5181" y="3417277"/>
                </a:lnTo>
                <a:lnTo>
                  <a:pt x="2652" y="3368666"/>
                </a:lnTo>
                <a:lnTo>
                  <a:pt x="1119" y="3315805"/>
                </a:lnTo>
                <a:lnTo>
                  <a:pt x="331" y="3257911"/>
                </a:lnTo>
                <a:lnTo>
                  <a:pt x="41" y="3194198"/>
                </a:lnTo>
                <a:lnTo>
                  <a:pt x="0" y="3123882"/>
                </a:lnTo>
                <a:lnTo>
                  <a:pt x="0" y="845854"/>
                </a:lnTo>
                <a:lnTo>
                  <a:pt x="41" y="776556"/>
                </a:lnTo>
                <a:lnTo>
                  <a:pt x="331" y="713659"/>
                </a:lnTo>
                <a:lnTo>
                  <a:pt x="1119" y="656400"/>
                </a:lnTo>
                <a:lnTo>
                  <a:pt x="2652" y="604017"/>
                </a:lnTo>
                <a:lnTo>
                  <a:pt x="5181" y="555747"/>
                </a:lnTo>
                <a:lnTo>
                  <a:pt x="8953" y="510828"/>
                </a:lnTo>
                <a:lnTo>
                  <a:pt x="14217" y="468499"/>
                </a:lnTo>
                <a:lnTo>
                  <a:pt x="21222" y="427996"/>
                </a:lnTo>
                <a:lnTo>
                  <a:pt x="30217" y="388559"/>
                </a:lnTo>
                <a:lnTo>
                  <a:pt x="41450" y="349423"/>
                </a:lnTo>
                <a:lnTo>
                  <a:pt x="61020" y="302880"/>
                </a:lnTo>
                <a:lnTo>
                  <a:pt x="84834" y="258837"/>
                </a:lnTo>
                <a:lnTo>
                  <a:pt x="112642" y="217542"/>
                </a:lnTo>
                <a:lnTo>
                  <a:pt x="144195" y="179245"/>
                </a:lnTo>
                <a:lnTo>
                  <a:pt x="179245" y="144195"/>
                </a:lnTo>
                <a:lnTo>
                  <a:pt x="217542" y="112642"/>
                </a:lnTo>
                <a:lnTo>
                  <a:pt x="258837" y="84834"/>
                </a:lnTo>
                <a:lnTo>
                  <a:pt x="302880" y="61020"/>
                </a:lnTo>
                <a:lnTo>
                  <a:pt x="349423" y="41450"/>
                </a:lnTo>
                <a:lnTo>
                  <a:pt x="388562" y="30217"/>
                </a:lnTo>
                <a:lnTo>
                  <a:pt x="428027" y="21222"/>
                </a:lnTo>
                <a:lnTo>
                  <a:pt x="468600" y="14217"/>
                </a:lnTo>
                <a:lnTo>
                  <a:pt x="511069" y="8953"/>
                </a:lnTo>
                <a:lnTo>
                  <a:pt x="556217" y="5181"/>
                </a:lnTo>
                <a:lnTo>
                  <a:pt x="604829" y="2652"/>
                </a:lnTo>
                <a:lnTo>
                  <a:pt x="657690" y="1119"/>
                </a:lnTo>
                <a:lnTo>
                  <a:pt x="715585" y="331"/>
                </a:lnTo>
                <a:lnTo>
                  <a:pt x="779298" y="41"/>
                </a:lnTo>
                <a:lnTo>
                  <a:pt x="849614" y="0"/>
                </a:lnTo>
                <a:lnTo>
                  <a:pt x="845854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8627" y="7457552"/>
            <a:ext cx="254000" cy="32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91988" y="7457552"/>
            <a:ext cx="254000" cy="32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0900" y="2305862"/>
            <a:ext cx="11129010" cy="7048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Times New Roman"/>
                <a:cs typeface="Times New Roman"/>
              </a:rPr>
              <a:t>Pr[min</a:t>
            </a:r>
            <a:r>
              <a:rPr sz="3300" spc="-7" baseline="-5050" dirty="0">
                <a:latin typeface="Times New Roman"/>
                <a:cs typeface="Times New Roman"/>
              </a:rPr>
              <a:t>j</a:t>
            </a:r>
            <a:r>
              <a:rPr sz="2200" spc="-5" dirty="0">
                <a:latin typeface="Symbol"/>
                <a:cs typeface="Symbol"/>
              </a:rPr>
              <a:t></a:t>
            </a:r>
            <a:r>
              <a:rPr sz="3300" spc="-7" baseline="-5050" dirty="0">
                <a:latin typeface="Times New Roman"/>
                <a:cs typeface="Times New Roman"/>
              </a:rPr>
              <a:t>[d] </a:t>
            </a:r>
            <a:r>
              <a:rPr sz="3300" spc="235" dirty="0">
                <a:latin typeface="DejaVu Sans"/>
                <a:cs typeface="DejaVu Sans"/>
              </a:rPr>
              <a:t>ℰ</a:t>
            </a:r>
            <a:r>
              <a:rPr sz="3300" spc="352" baseline="-11363" dirty="0">
                <a:latin typeface="DejaVu Sans"/>
                <a:cs typeface="DejaVu Sans"/>
              </a:rPr>
              <a:t>j </a:t>
            </a:r>
            <a:r>
              <a:rPr sz="3300" dirty="0">
                <a:latin typeface="Times New Roman"/>
                <a:cs typeface="Times New Roman"/>
              </a:rPr>
              <a:t>≥</a:t>
            </a:r>
            <a:r>
              <a:rPr sz="3300" spc="-39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εn]</a:t>
            </a:r>
            <a:endParaRPr sz="3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89020" algn="l"/>
              </a:tabLst>
            </a:pPr>
            <a:r>
              <a:rPr sz="3300" dirty="0">
                <a:latin typeface="Times New Roman"/>
                <a:cs typeface="Times New Roman"/>
              </a:rPr>
              <a:t>= </a:t>
            </a:r>
            <a:r>
              <a:rPr sz="3300" spc="-5" dirty="0">
                <a:latin typeface="Times New Roman"/>
                <a:cs typeface="Times New Roman"/>
              </a:rPr>
              <a:t>∏</a:t>
            </a:r>
            <a:r>
              <a:rPr sz="3300" spc="-7" baseline="-5050" dirty="0">
                <a:latin typeface="Times New Roman"/>
                <a:cs typeface="Times New Roman"/>
              </a:rPr>
              <a:t>j</a:t>
            </a:r>
            <a:r>
              <a:rPr sz="2200" spc="-5" dirty="0">
                <a:latin typeface="Symbol"/>
                <a:cs typeface="Symbol"/>
              </a:rPr>
              <a:t></a:t>
            </a:r>
            <a:r>
              <a:rPr sz="3300" spc="-7" baseline="-5050" dirty="0">
                <a:latin typeface="Times New Roman"/>
                <a:cs typeface="Times New Roman"/>
              </a:rPr>
              <a:t>[d] </a:t>
            </a:r>
            <a:r>
              <a:rPr sz="3300" spc="90" dirty="0">
                <a:latin typeface="Times New Roman"/>
                <a:cs typeface="Times New Roman"/>
              </a:rPr>
              <a:t>Pr[</a:t>
            </a:r>
            <a:r>
              <a:rPr sz="3300" spc="90" dirty="0">
                <a:latin typeface="DejaVu Sans"/>
                <a:cs typeface="DejaVu Sans"/>
              </a:rPr>
              <a:t>ℰ</a:t>
            </a:r>
            <a:r>
              <a:rPr sz="3300" spc="135" baseline="-11363" dirty="0">
                <a:latin typeface="DejaVu Sans"/>
                <a:cs typeface="DejaVu Sans"/>
              </a:rPr>
              <a:t>j</a:t>
            </a:r>
            <a:r>
              <a:rPr sz="3300" spc="-187" baseline="-11363" dirty="0">
                <a:latin typeface="DejaVu Sans"/>
                <a:cs typeface="DejaVu Sans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≥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εn]	</a:t>
            </a:r>
            <a:r>
              <a:rPr sz="3300" spc="-5" dirty="0">
                <a:solidFill>
                  <a:srgbClr val="4278F5"/>
                </a:solidFill>
                <a:latin typeface="Times New Roman"/>
                <a:cs typeface="Times New Roman"/>
              </a:rPr>
              <a:t>(Why?)</a:t>
            </a:r>
            <a:endParaRPr sz="3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85"/>
              </a:spcBef>
            </a:pPr>
            <a:r>
              <a:rPr sz="3300" dirty="0">
                <a:latin typeface="Times New Roman"/>
                <a:cs typeface="Times New Roman"/>
              </a:rPr>
              <a:t>≤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spc="-5" dirty="0">
                <a:latin typeface="Times New Roman"/>
                <a:cs typeface="Times New Roman"/>
              </a:rPr>
              <a:t>1/2</a:t>
            </a:r>
            <a:r>
              <a:rPr sz="3300" spc="-7" baseline="18939" dirty="0">
                <a:latin typeface="Times New Roman"/>
                <a:cs typeface="Times New Roman"/>
              </a:rPr>
              <a:t>d</a:t>
            </a:r>
            <a:endParaRPr sz="3300" baseline="18939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90500" marR="5080" indent="50800">
              <a:lnSpc>
                <a:spcPts val="3700"/>
              </a:lnSpc>
            </a:pPr>
            <a:r>
              <a:rPr sz="3200" spc="-5" dirty="0">
                <a:latin typeface="Times New Roman"/>
                <a:cs typeface="Times New Roman"/>
              </a:rPr>
              <a:t>Pick </a:t>
            </a:r>
            <a:r>
              <a:rPr sz="3200" dirty="0">
                <a:latin typeface="Times New Roman"/>
                <a:cs typeface="Times New Roman"/>
              </a:rPr>
              <a:t>d = </a:t>
            </a:r>
            <a:r>
              <a:rPr sz="3200" spc="-5" dirty="0">
                <a:latin typeface="Times New Roman"/>
                <a:cs typeface="Times New Roman"/>
              </a:rPr>
              <a:t>log </a:t>
            </a:r>
            <a:r>
              <a:rPr sz="3200" dirty="0">
                <a:latin typeface="Times New Roman"/>
                <a:cs typeface="Times New Roman"/>
              </a:rPr>
              <a:t>nU. </a:t>
            </a:r>
            <a:r>
              <a:rPr sz="3200" spc="-5" dirty="0">
                <a:latin typeface="Times New Roman"/>
                <a:cs typeface="Times New Roman"/>
              </a:rPr>
              <a:t>Then for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certain </a:t>
            </a:r>
            <a:r>
              <a:rPr sz="3200" dirty="0">
                <a:latin typeface="Times New Roman"/>
                <a:cs typeface="Times New Roman"/>
              </a:rPr>
              <a:t>k </a:t>
            </a:r>
            <a:r>
              <a:rPr sz="3200" spc="-5" dirty="0">
                <a:latin typeface="Times New Roman"/>
                <a:cs typeface="Times New Roman"/>
              </a:rPr>
              <a:t>in [U], the estimate </a:t>
            </a:r>
            <a:r>
              <a:rPr sz="5325" i="1" spc="-270" baseline="7042" dirty="0">
                <a:latin typeface="Verdana"/>
                <a:cs typeface="Verdana"/>
              </a:rPr>
              <a:t>f</a:t>
            </a:r>
            <a:r>
              <a:rPr sz="5325" spc="-270" baseline="21909" dirty="0">
                <a:latin typeface="Trebuchet MS"/>
                <a:cs typeface="Trebuchet MS"/>
              </a:rPr>
              <a:t>ˆ</a:t>
            </a:r>
            <a:r>
              <a:rPr sz="5325" spc="-270" baseline="7042" dirty="0">
                <a:latin typeface="Trebuchet MS"/>
                <a:cs typeface="Trebuchet MS"/>
              </a:rPr>
              <a:t>(</a:t>
            </a:r>
            <a:r>
              <a:rPr sz="5325" i="1" spc="-270" baseline="7042" dirty="0">
                <a:latin typeface="Verdana"/>
                <a:cs typeface="Verdana"/>
              </a:rPr>
              <a:t>k</a:t>
            </a:r>
            <a:r>
              <a:rPr sz="5325" spc="-270" baseline="7042" dirty="0">
                <a:latin typeface="Trebuchet MS"/>
                <a:cs typeface="Trebuchet MS"/>
              </a:rPr>
              <a:t>) </a:t>
            </a:r>
            <a:r>
              <a:rPr sz="3550" spc="-18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 the additive error bounded to within εn with probability at least  1-1/(nU). </a:t>
            </a:r>
            <a:r>
              <a:rPr sz="3200" spc="-30" dirty="0">
                <a:latin typeface="Times New Roman"/>
                <a:cs typeface="Times New Roman"/>
              </a:rPr>
              <a:t>Formally,</a:t>
            </a:r>
            <a:endParaRPr sz="3200" dirty="0">
              <a:latin typeface="Times New Roman"/>
              <a:cs typeface="Times New Roman"/>
            </a:endParaRPr>
          </a:p>
          <a:p>
            <a:pPr marL="3707765">
              <a:lnSpc>
                <a:spcPts val="3740"/>
              </a:lnSpc>
              <a:tabLst>
                <a:tab pos="4472940" algn="l"/>
                <a:tab pos="7146290" algn="l"/>
              </a:tabLst>
            </a:pPr>
            <a:r>
              <a:rPr sz="3300" spc="-90" dirty="0">
                <a:latin typeface="Trebuchet MS"/>
                <a:cs typeface="Trebuchet MS"/>
              </a:rPr>
              <a:t>0	</a:t>
            </a:r>
            <a:r>
              <a:rPr sz="3300" i="1" spc="-190" dirty="0">
                <a:latin typeface="Verdana"/>
                <a:cs typeface="Verdana"/>
              </a:rPr>
              <a:t>f</a:t>
            </a:r>
            <a:r>
              <a:rPr sz="4950" spc="-284" baseline="14309" dirty="0">
                <a:latin typeface="Trebuchet MS"/>
                <a:cs typeface="Trebuchet MS"/>
              </a:rPr>
              <a:t>ˆ</a:t>
            </a:r>
            <a:r>
              <a:rPr sz="3300" spc="-190" dirty="0">
                <a:latin typeface="Trebuchet MS"/>
                <a:cs typeface="Trebuchet MS"/>
              </a:rPr>
              <a:t>(</a:t>
            </a:r>
            <a:r>
              <a:rPr sz="3300" i="1" spc="-190" dirty="0">
                <a:latin typeface="Verdana"/>
                <a:cs typeface="Verdana"/>
              </a:rPr>
              <a:t>k</a:t>
            </a:r>
            <a:r>
              <a:rPr sz="3300" spc="-190" dirty="0">
                <a:latin typeface="Trebuchet MS"/>
                <a:cs typeface="Trebuchet MS"/>
              </a:rPr>
              <a:t>) </a:t>
            </a:r>
            <a:r>
              <a:rPr lang="en-US" sz="3300" spc="-190" dirty="0" smtClean="0">
                <a:latin typeface="Trebuchet MS"/>
                <a:cs typeface="Trebuchet MS"/>
              </a:rPr>
              <a:t>- </a:t>
            </a:r>
            <a:r>
              <a:rPr sz="3300" i="1" spc="445" dirty="0" smtClean="0">
                <a:latin typeface="Verdana"/>
                <a:cs typeface="Verdana"/>
              </a:rPr>
              <a:t>f</a:t>
            </a:r>
            <a:r>
              <a:rPr sz="3300" i="1" spc="-800" dirty="0" smtClean="0">
                <a:latin typeface="Verdana"/>
                <a:cs typeface="Verdana"/>
              </a:rPr>
              <a:t> </a:t>
            </a:r>
            <a:r>
              <a:rPr sz="3300" dirty="0">
                <a:latin typeface="Trebuchet MS"/>
                <a:cs typeface="Trebuchet MS"/>
              </a:rPr>
              <a:t>(</a:t>
            </a:r>
            <a:r>
              <a:rPr sz="3300" i="1" dirty="0">
                <a:latin typeface="Verdana"/>
                <a:cs typeface="Verdana"/>
              </a:rPr>
              <a:t>k</a:t>
            </a:r>
            <a:r>
              <a:rPr sz="3300" dirty="0">
                <a:latin typeface="Trebuchet MS"/>
                <a:cs typeface="Trebuchet MS"/>
              </a:rPr>
              <a:t>)	</a:t>
            </a:r>
            <a:r>
              <a:rPr lang="el-GR" altLang="zh-TW" sz="3600" spc="-5" dirty="0" smtClean="0">
                <a:latin typeface="Times New Roman"/>
                <a:cs typeface="Times New Roman"/>
              </a:rPr>
              <a:t> ε</a:t>
            </a:r>
            <a:r>
              <a:rPr lang="en-US" altLang="zh-TW" sz="3600" spc="-5" dirty="0" smtClean="0">
                <a:latin typeface="Times New Roman"/>
                <a:cs typeface="Times New Roman"/>
              </a:rPr>
              <a:t>n</a:t>
            </a:r>
            <a:endParaRPr sz="3300" dirty="0">
              <a:latin typeface="Verdana"/>
              <a:cs typeface="Verdana"/>
            </a:endParaRPr>
          </a:p>
          <a:p>
            <a:pPr marL="228600" marR="457834" indent="-38100">
              <a:lnSpc>
                <a:spcPts val="3700"/>
              </a:lnSpc>
              <a:spcBef>
                <a:spcPts val="3660"/>
              </a:spcBef>
            </a:pP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the union </a:t>
            </a:r>
            <a:r>
              <a:rPr sz="3200" dirty="0">
                <a:latin typeface="Times New Roman"/>
                <a:cs typeface="Times New Roman"/>
              </a:rPr>
              <a:t>bound, </a:t>
            </a:r>
            <a:r>
              <a:rPr sz="5325" i="1" spc="-270" baseline="2347" dirty="0">
                <a:latin typeface="Verdana"/>
                <a:cs typeface="Verdana"/>
              </a:rPr>
              <a:t>f</a:t>
            </a:r>
            <a:r>
              <a:rPr sz="5325" spc="-270" baseline="17214" dirty="0">
                <a:latin typeface="Trebuchet MS"/>
                <a:cs typeface="Trebuchet MS"/>
              </a:rPr>
              <a:t>ˆ</a:t>
            </a:r>
            <a:r>
              <a:rPr sz="5325" spc="-270" baseline="2347" dirty="0">
                <a:latin typeface="Trebuchet MS"/>
                <a:cs typeface="Trebuchet MS"/>
              </a:rPr>
              <a:t>(</a:t>
            </a:r>
            <a:r>
              <a:rPr sz="5325" i="1" spc="-270" baseline="2347" dirty="0">
                <a:latin typeface="Verdana"/>
                <a:cs typeface="Verdana"/>
              </a:rPr>
              <a:t>k</a:t>
            </a:r>
            <a:r>
              <a:rPr sz="5325" spc="-270" baseline="2347" dirty="0">
                <a:latin typeface="Trebuchet MS"/>
                <a:cs typeface="Trebuchet MS"/>
              </a:rPr>
              <a:t>)</a:t>
            </a:r>
            <a:r>
              <a:rPr sz="5325" spc="-1245" baseline="2347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all </a:t>
            </a:r>
            <a:r>
              <a:rPr sz="3200" dirty="0">
                <a:latin typeface="Times New Roman"/>
                <a:cs typeface="Times New Roman"/>
              </a:rPr>
              <a:t>k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[U] </a:t>
            </a:r>
            <a:r>
              <a:rPr sz="3200" spc="-5" dirty="0">
                <a:latin typeface="Times New Roman"/>
                <a:cs typeface="Times New Roman"/>
              </a:rPr>
              <a:t>have the additive error  bounded to within εn with probability at least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1-1/n.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2799</Words>
  <Application>Microsoft Office PowerPoint</Application>
  <PresentationFormat>自訂</PresentationFormat>
  <Paragraphs>316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4" baseType="lpstr">
      <vt:lpstr>DejaVu Sans</vt:lpstr>
      <vt:lpstr>新細明體</vt:lpstr>
      <vt:lpstr>Arial</vt:lpstr>
      <vt:lpstr>Arial Black</vt:lpstr>
      <vt:lpstr>Calibri</vt:lpstr>
      <vt:lpstr>High Tower Text</vt:lpstr>
      <vt:lpstr>Lucida Sans Unicode</vt:lpstr>
      <vt:lpstr>Symbol</vt:lpstr>
      <vt:lpstr>Times New Roman</vt:lpstr>
      <vt:lpstr>Trebuchet MS</vt:lpstr>
      <vt:lpstr>Verdana</vt:lpstr>
      <vt:lpstr>Office Theme</vt:lpstr>
      <vt:lpstr>Agenda</vt:lpstr>
      <vt:lpstr>Pairwise Independence</vt:lpstr>
      <vt:lpstr>Family of functions</vt:lpstr>
      <vt:lpstr>Implications of Theorem 1</vt:lpstr>
      <vt:lpstr>Count-Min Sketch</vt:lpstr>
      <vt:lpstr>Problem Defintion</vt:lpstr>
      <vt:lpstr>Algorithm</vt:lpstr>
      <vt:lpstr>For each hash function hj</vt:lpstr>
      <vt:lpstr>For all hash functions h1, h2, ..., hd</vt:lpstr>
      <vt:lpstr>Result</vt:lpstr>
      <vt:lpstr>Count Sketch</vt:lpstr>
      <vt:lpstr>Problem Defintion</vt:lpstr>
      <vt:lpstr>Negative ci's</vt:lpstr>
      <vt:lpstr>Questions to Ponder</vt:lpstr>
      <vt:lpstr>Questions to Ponder</vt:lpstr>
      <vt:lpstr>Consequence</vt:lpstr>
      <vt:lpstr>Another difference</vt:lpstr>
      <vt:lpstr>Another difference</vt:lpstr>
      <vt:lpstr>Algorithm</vt:lpstr>
      <vt:lpstr>Algorithm</vt:lpstr>
      <vt:lpstr>For each hash function hj</vt:lpstr>
      <vt:lpstr>For all hash functions h1, h2, ..., hd</vt:lpstr>
      <vt:lpstr>Result</vt:lpstr>
      <vt:lpstr>Count Sketch v.s. Count-Min Sketch</vt:lpstr>
      <vt:lpstr>Compact Representation (1/2 space)</vt:lpstr>
      <vt:lpstr>Compact Representation (1/2 space)</vt:lpstr>
      <vt:lpstr>Heavy Hitter</vt:lpstr>
      <vt:lpstr>Problem Definition</vt:lpstr>
      <vt:lpstr>Using Count-Min Sketch or Count Sketch</vt:lpstr>
      <vt:lpstr>Sampling-Based Method</vt:lpstr>
      <vt:lpstr>Sampling-Based Method</vt:lpstr>
      <vt:lpstr>Sampling-Based Method</vt:lpstr>
      <vt:lpstr>Sampling-Based Method</vt:lpstr>
      <vt:lpstr>Sampling-Based Method</vt:lpstr>
      <vt:lpstr>Check-on-Update Method (Count-Min)</vt:lpstr>
      <vt:lpstr>Minimum Enclosing Circle</vt:lpstr>
      <vt:lpstr>Problem Definition</vt:lpstr>
      <vt:lpstr>Problem Definition</vt:lpstr>
      <vt:lpstr>First Attempt</vt:lpstr>
      <vt:lpstr>Second Attempt</vt:lpstr>
      <vt:lpstr>Exercise 1</vt:lpstr>
      <vt:lpstr>Covering by Other Geometric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Arsene</dc:creator>
  <cp:lastModifiedBy>Arsene</cp:lastModifiedBy>
  <cp:revision>8</cp:revision>
  <dcterms:created xsi:type="dcterms:W3CDTF">2018-04-18T17:38:22Z</dcterms:created>
  <dcterms:modified xsi:type="dcterms:W3CDTF">2018-04-19T05:44:46Z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2018-04-18T00:00:00Z</vt:filetime>
  </property>
</Properties>
</file>