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7D562-E970-4463-ADCD-63FFE6C7E95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80D16-6405-4826-A74A-20D2921D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4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haha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8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5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5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0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8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1/16/2014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專題研究期末</a:t>
            </a:r>
            <a:r>
              <a:rPr lang="zh-TW" altLang="en-US" b="1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電機三　柯劭珩</a:t>
            </a:r>
            <a:endParaRPr lang="en-US" altLang="zh-TW" dirty="0" smtClean="0"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  <a:p>
            <a:pPr algn="r"/>
            <a:r>
              <a:rPr lang="en-US" altLang="zh-TW" dirty="0" smtClean="0">
                <a:latin typeface="AR JULIAN" panose="02000000000000000000" pitchFamily="2" charset="0"/>
              </a:rPr>
              <a:t>Jan 16, 2014</a:t>
            </a:r>
            <a:endParaRPr lang="zh-TW" altLang="en-US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STUDIED PAPERS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Britannic Bold" panose="020B0903060703020204" pitchFamily="34" charset="0"/>
              </a:rPr>
              <a:t>NETWORK CODING, by Li, Yeung &amp;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Cai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Feb 2003</a:t>
            </a:r>
          </a:p>
          <a:p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NETWORK CODING: AN INSTANT PRIMER,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by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Fragouli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Boudec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Widmer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Jan 2006</a:t>
            </a:r>
          </a:p>
          <a:p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SECURE NETWORK CODING ON A WIRETAP NETWORK,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by Yeung &amp;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Cai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Jan 2011</a:t>
            </a:r>
          </a:p>
        </p:txBody>
      </p:sp>
    </p:spTree>
    <p:extLst>
      <p:ext uri="{BB962C8B-B14F-4D97-AF65-F5344CB8AC3E}">
        <p14:creationId xmlns:p14="http://schemas.microsoft.com/office/powerpoint/2010/main" val="24383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THEORETICAL basis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On linear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7073683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Britannic Bold" panose="020B0903060703020204" pitchFamily="34" charset="0"/>
              </a:rPr>
              <a:t>In a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Single-source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Multi-destination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Acyclic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Uniform-Capacity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flow network,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Through linear network coding alone, we can multicast from source to all the destination with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rate = the minimum of max-flows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from source to any destination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(</a:t>
            </a:r>
            <a:r>
              <a:rPr lang="en-US" altLang="zh-TW" sz="2800" dirty="0">
                <a:latin typeface="Britannic Bold" panose="020B0903060703020204" pitchFamily="34" charset="0"/>
              </a:rPr>
              <a:t>NETWORK CODING, by Li, Yeung &amp; </a:t>
            </a:r>
            <a:r>
              <a:rPr lang="en-US" altLang="zh-TW" sz="2800" dirty="0" err="1">
                <a:latin typeface="Britannic Bold" panose="020B0903060703020204" pitchFamily="34" charset="0"/>
              </a:rPr>
              <a:t>Cai</a:t>
            </a:r>
            <a:r>
              <a:rPr lang="en-US" altLang="zh-TW" sz="2800" dirty="0">
                <a:latin typeface="Britannic Bold" panose="020B0903060703020204" pitchFamily="34" charset="0"/>
              </a:rPr>
              <a:t>, Feb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2003)</a:t>
            </a:r>
            <a:endParaRPr lang="en-US" altLang="zh-TW" sz="2800" dirty="0">
              <a:latin typeface="Britannic Bold" panose="020B0903060703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32" y="1790162"/>
            <a:ext cx="2984715" cy="37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On SECURE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Britannic Bold" panose="020B0903060703020204" pitchFamily="34" charset="0"/>
              </a:rPr>
              <a:t>In a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Single-source 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Single-destination 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d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Acyclic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Uniform-Capacity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 flow network, with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only source generating </a:t>
            </a:r>
            <a:r>
              <a:rPr lang="en-US" altLang="zh-TW" sz="2400" dirty="0" err="1" smtClean="0">
                <a:solidFill>
                  <a:srgbClr val="0070C0"/>
                </a:solidFill>
                <a:latin typeface="Britannic Bold" panose="020B0903060703020204" pitchFamily="34" charset="0"/>
              </a:rPr>
              <a:t>randomed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 secret keys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,</a:t>
            </a: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Under secrecy constraint r, it exists a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r-secure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 linear coding scheme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with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capacity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= min-cut(s; d) – r</a:t>
            </a: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(SECURE </a:t>
            </a:r>
            <a:r>
              <a:rPr lang="en-US" altLang="zh-TW" sz="2400" dirty="0">
                <a:latin typeface="Britannic Bold" panose="020B0903060703020204" pitchFamily="34" charset="0"/>
              </a:rPr>
              <a:t>NETWORK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CODING</a:t>
            </a:r>
            <a:br>
              <a:rPr lang="en-US" altLang="zh-TW" sz="2400" dirty="0" smtClean="0">
                <a:latin typeface="Britannic Bold" panose="020B0903060703020204" pitchFamily="34" charset="0"/>
              </a:rPr>
            </a:br>
            <a:r>
              <a:rPr lang="en-US" altLang="zh-TW" sz="2400" dirty="0" smtClean="0">
                <a:latin typeface="Britannic Bold" panose="020B0903060703020204" pitchFamily="34" charset="0"/>
              </a:rPr>
              <a:t>ON </a:t>
            </a:r>
            <a:r>
              <a:rPr lang="en-US" altLang="zh-TW" sz="2400" dirty="0">
                <a:latin typeface="Britannic Bold" panose="020B0903060703020204" pitchFamily="34" charset="0"/>
              </a:rPr>
              <a:t>A WIRETAP NETWORK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/>
            </a:r>
            <a:br>
              <a:rPr lang="en-US" altLang="zh-TW" sz="2400" dirty="0" smtClean="0">
                <a:latin typeface="Britannic Bold" panose="020B0903060703020204" pitchFamily="34" charset="0"/>
              </a:rPr>
            </a:br>
            <a:r>
              <a:rPr lang="en-US" altLang="zh-TW" sz="2400" dirty="0" smtClean="0">
                <a:latin typeface="Britannic Bold" panose="020B0903060703020204" pitchFamily="34" charset="0"/>
              </a:rPr>
              <a:t>Yeung </a:t>
            </a:r>
            <a:r>
              <a:rPr lang="en-US" altLang="zh-TW" sz="2400" dirty="0">
                <a:latin typeface="Britannic Bold" panose="020B0903060703020204" pitchFamily="34" charset="0"/>
              </a:rPr>
              <a:t>&amp; </a:t>
            </a:r>
            <a:r>
              <a:rPr lang="en-US" altLang="zh-TW" sz="2400" dirty="0" err="1">
                <a:latin typeface="Britannic Bold" panose="020B0903060703020204" pitchFamily="34" charset="0"/>
              </a:rPr>
              <a:t>Cai</a:t>
            </a:r>
            <a:r>
              <a:rPr lang="en-US" altLang="zh-TW" sz="2400" dirty="0">
                <a:latin typeface="Britannic Bold" panose="020B0903060703020204" pitchFamily="34" charset="0"/>
              </a:rPr>
              <a:t>, Jan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2011)</a:t>
            </a:r>
            <a:endParaRPr lang="en-US" altLang="zh-TW" sz="2400" dirty="0">
              <a:latin typeface="Britannic Bold" panose="020B0903060703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72" y="3734105"/>
            <a:ext cx="559047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My problem &amp; research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SECURE network coding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with additional property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In the previous secure network coding scheme ,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(1) every channel is equally like to be attacked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/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(2) only source can generate randomness</a:t>
            </a:r>
          </a:p>
          <a:p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My research focus on secure network coding with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(1) Some of the channels are protected (from wiretapping)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/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(2) Some of intermediate nodes can generate randomness</a:t>
            </a:r>
            <a:endParaRPr lang="en-US" altLang="zh-TW" sz="28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Basic cases studied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14" y="2212504"/>
            <a:ext cx="4551634" cy="1775241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06897"/>
            <a:ext cx="5258534" cy="23530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4106274"/>
            <a:ext cx="5259926" cy="2353626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069849" y="2121408"/>
            <a:ext cx="550676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I have done in discussing &amp; proving</a:t>
            </a:r>
            <a:r>
              <a:rPr lang="zh-TW" altLang="en-US" sz="2800" dirty="0" smtClean="0">
                <a:latin typeface="Britannic Bold" panose="020B0903060703020204" pitchFamily="34" charset="0"/>
              </a:rPr>
              <a:t>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the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capacity of r-secure scheme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on these 3 basic cases</a:t>
            </a:r>
            <a:r>
              <a:rPr lang="en-US" altLang="zh-TW" sz="2800" dirty="0">
                <a:latin typeface="Britannic Bold" panose="020B0903060703020204" pitchFamily="34" charset="0"/>
              </a:rPr>
              <a:t>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in terms of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n, m, a, b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or the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min-cut value of the </a:t>
            </a:r>
            <a:r>
              <a:rPr lang="en-US" altLang="zh-TW" sz="2800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subgraphs</a:t>
            </a:r>
            <a:endParaRPr lang="en-US" altLang="zh-TW" sz="2800" dirty="0" smtClean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Basic cases 1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1408"/>
            <a:ext cx="6976638" cy="27210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R-secure capacity =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en-US" altLang="zh-TW" sz="2800" dirty="0" smtClean="0">
                  <a:solidFill>
                    <a:srgbClr val="FF0000"/>
                  </a:solidFill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  <a:blipFill rotWithShape="0">
                <a:blip r:embed="rId3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Basic cases 2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R-secure capacity =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if B can generate key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  <a:blipFill rotWithShape="0">
                <a:blip r:embed="rId2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1408"/>
            <a:ext cx="4675482" cy="20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Basic cases 3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, </a:t>
                </a:r>
                <a:r>
                  <a:rPr lang="en-US" altLang="zh-TW" sz="2800" dirty="0">
                    <a:latin typeface="Britannic Bold" panose="020B0903060703020204" pitchFamily="34" charset="0"/>
                  </a:rPr>
                  <a:t>R-secure capacity = </a:t>
                </a:r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if B can generate key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121408"/>
                <a:ext cx="10058399" cy="40507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9" y="2093976"/>
            <a:ext cx="4944586" cy="22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Outline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Introduction of my problem and its model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Studied References</a:t>
            </a:r>
            <a:endParaRPr lang="en-US" altLang="zh-TW" sz="3600" dirty="0">
              <a:latin typeface="Britannic Bold" panose="020B0903060703020204" pitchFamily="34" charset="0"/>
              <a:ea typeface="+mj-ea"/>
            </a:endParaRP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Theoretical Basis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Results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4273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The hard problem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My research is mainly on this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subproblem</a:t>
            </a:r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92517"/>
            <a:ext cx="6947097" cy="31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My approach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First, we focus on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maximize the use of the protected part in the min-cut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(the red channels). It consists of </a:t>
            </a: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a mathematical proposal of the upper bound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and </a:t>
            </a: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an algorithm that tries to achieve it.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After we fully used the protected part, we try to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cast more information through the residue network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aside from the pre-used channels, but </a:t>
            </a: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employ key-recycling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to optimize the capacity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40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Proposal - Protected part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5" y="1788311"/>
            <a:ext cx="6155204" cy="275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1069848" y="1788310"/>
                <a:ext cx="10058399" cy="4638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pPr marL="0" indent="0">
                  <a:buNone/>
                </a:pPr>
                <a:endParaRPr lang="en-US" altLang="zh-TW" sz="2800" dirty="0" smtClean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Given that all the nodes in B are able to generate keys,</a:t>
                </a: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Capacity of secure part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/>
                </a:r>
                <a:b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</a:br>
                <a:r>
                  <a:rPr lang="en-US" altLang="zh-TW" sz="2800" dirty="0" smtClean="0">
                    <a:latin typeface="Britannic Bold" panose="020B0903060703020204" pitchFamily="34" charset="0"/>
                  </a:rPr>
                  <a:t>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 stands for the subsets of A, B that correspond to the protected channels, and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 is the information we can cast from source to be decoded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endParaRPr lang="en-US" altLang="zh-TW" sz="2800" dirty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1788310"/>
                <a:ext cx="10058399" cy="4638247"/>
              </a:xfrm>
              <a:prstGeom prst="rect">
                <a:avLst/>
              </a:prstGeom>
              <a:blipFill rotWithShape="0">
                <a:blip r:embed="rId3"/>
                <a:stretch>
                  <a:fillRect l="-849" r="-21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Proposal - Protected part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1069848" y="1764406"/>
                <a:ext cx="10058399" cy="4662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800" dirty="0" smtClean="0">
                  <a:latin typeface="Britannic Bold" panose="020B0903060703020204" pitchFamily="34" charset="0"/>
                </a:endParaRP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The main difficulty is on deciding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b="0" dirty="0" smtClean="0">
                    <a:latin typeface="Britannic Bold" panose="020B0903060703020204" pitchFamily="34" charset="0"/>
                  </a:rPr>
                  <a:t>.</a:t>
                </a: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(1) To make sense of usage of protected channels, the messages need to be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decoded before they are cast through the protected channels.</a:t>
                </a: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(2) Also to make sense of usage of protected channels, the B nodes need to be able to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regenerate new secret keys </a:t>
                </a:r>
                <a:r>
                  <a:rPr lang="en-US" altLang="zh-TW" sz="2800" dirty="0" smtClean="0">
                    <a:latin typeface="Britannic Bold" panose="020B0903060703020204" pitchFamily="34" charset="0"/>
                  </a:rPr>
                  <a:t>to cast from B to destination.</a:t>
                </a:r>
              </a:p>
              <a:p>
                <a:endParaRPr lang="en-US" altLang="zh-TW" sz="2800" dirty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1764406"/>
                <a:ext cx="10058399" cy="4662151"/>
              </a:xfrm>
              <a:prstGeom prst="rect">
                <a:avLst/>
              </a:prstGeom>
              <a:blipFill rotWithShape="0">
                <a:blip r:embed="rId2"/>
                <a:stretch>
                  <a:fillRect l="-849" r="-1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Proposal - Protected part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1069848" y="1764406"/>
                <a:ext cx="10058399" cy="4662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Here is the unproven result:</a:t>
                </a: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Define a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partition</a:t>
                </a:r>
                <a:r>
                  <a:rPr lang="en-US" altLang="zh-TW" sz="2800" dirty="0" smtClean="0">
                    <a:latin typeface="Britannic Bold" panose="020B0903060703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 smtClean="0">
                    <a:latin typeface="Britannic Bold" panose="020B0903060703020204" pitchFamily="34" charset="0"/>
                  </a:rPr>
                  <a:t> such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1≤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8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1≤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8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sz="2800" dirty="0" smtClean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zh-TW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8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28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A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TW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func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dirty="0" smtClean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𝒹</m:t>
                    </m:r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Britannic Bold" panose="020B0903060703020204" pitchFamily="34" charset="0"/>
                  </a:rPr>
                  <a:t>refers to the # of protected channels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 smtClean="0">
                  <a:solidFill>
                    <a:srgbClr val="0070C0"/>
                  </a:solidFill>
                  <a:latin typeface="Britannic Bold" panose="020B0903060703020204" pitchFamily="34" charset="0"/>
                </a:endParaRPr>
              </a:p>
              <a:p>
                <a:r>
                  <a:rPr lang="en-US" altLang="zh-TW" sz="2800" dirty="0" smtClean="0">
                    <a:latin typeface="Britannic Bold" panose="020B0903060703020204" pitchFamily="34" charset="0"/>
                  </a:rPr>
                  <a:t>It is proved to be an upper bound be not yet proved to be achievable.</a:t>
                </a:r>
              </a:p>
            </p:txBody>
          </p:sp>
        </mc:Choice>
        <mc:Fallback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1764406"/>
                <a:ext cx="10058399" cy="4662151"/>
              </a:xfrm>
              <a:prstGeom prst="rect">
                <a:avLst/>
              </a:prstGeom>
              <a:blipFill rotWithShape="0">
                <a:blip r:embed="rId2"/>
                <a:stretch>
                  <a:fillRect l="-849" t="-3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Proposal-</a:t>
            </a:r>
            <a:r>
              <a:rPr lang="en-US" altLang="zh-TW" dirty="0" err="1" smtClean="0">
                <a:latin typeface="Britannic Bold" panose="020B0903060703020204" pitchFamily="34" charset="0"/>
              </a:rPr>
              <a:t>UNProtected</a:t>
            </a:r>
            <a:r>
              <a:rPr lang="en-US" altLang="zh-TW" dirty="0" smtClean="0">
                <a:latin typeface="Britannic Bold" panose="020B0903060703020204" pitchFamily="34" charset="0"/>
              </a:rPr>
              <a:t> part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69848" y="1764406"/>
            <a:ext cx="5832731" cy="466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Britannic Bold" panose="020B0903060703020204" pitchFamily="34" charset="0"/>
              </a:rPr>
              <a:t>For any scheme that uses the protected part, create its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residue network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to be the collection of those unused channels</a:t>
            </a: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Since some of the nodes in this residue network already contains previous used keys, we add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pseudo-nodes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 and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pseudo-channels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 to the network, to model </a:t>
            </a:r>
            <a:r>
              <a:rPr lang="en-US" altLang="zh-TW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key-recycling</a:t>
            </a: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It is not formally proved but likely, the method I use creates a equivalent network to enhance key-recycling</a:t>
            </a: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79" y="1764407"/>
            <a:ext cx="4321358" cy="1895822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79" y="4012745"/>
            <a:ext cx="4321358" cy="18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Proposal–GREEDY </a:t>
            </a:r>
            <a:r>
              <a:rPr lang="en-US" altLang="zh-TW" dirty="0" err="1" smtClean="0">
                <a:latin typeface="Britannic Bold" panose="020B0903060703020204" pitchFamily="34" charset="0"/>
              </a:rPr>
              <a:t>ALGORITHm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1069848" y="1790163"/>
                <a:ext cx="10058399" cy="463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400" dirty="0" smtClean="0">
                    <a:latin typeface="Britannic Bold" panose="020B0903060703020204" pitchFamily="34" charset="0"/>
                  </a:rPr>
                  <a:t>I have constructed a method to iteratively maximize the flow on all the nodes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Britannic Bold" panose="020B0903060703020204" pitchFamily="34" charset="0"/>
                  </a:rPr>
                  <a:t>, in any order of nodes, to achieve the upper bound previously mentioned.</a:t>
                </a:r>
              </a:p>
              <a:p>
                <a:r>
                  <a:rPr lang="en-US" altLang="zh-TW" sz="2400" dirty="0" smtClean="0">
                    <a:latin typeface="Britannic Bold" panose="020B0903060703020204" pitchFamily="34" charset="0"/>
                  </a:rPr>
                  <a:t>An innovative idea of the algorithm is that 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when the need of a new key arises, if the amount of existing keys have reached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-</a:t>
                </a:r>
                <a:r>
                  <a:rPr lang="en-US" altLang="zh-TW" sz="2400" dirty="0" err="1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th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key is substituted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 smtClean="0">
                    <a:latin typeface="Britannic Bold" panose="020B0903060703020204" pitchFamily="34" charset="0"/>
                  </a:rPr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Britannic Bold" panose="020B0903060703020204" pitchFamily="34" charset="0"/>
                  </a:rPr>
                  <a:t> is also some secret message, and in some cases it can be decoded at the destination.</a:t>
                </a:r>
              </a:p>
              <a:p>
                <a:r>
                  <a:rPr lang="en-US" altLang="zh-TW" sz="2400" dirty="0" smtClean="0">
                    <a:latin typeface="Britannic Bold" panose="020B0903060703020204" pitchFamily="34" charset="0"/>
                  </a:rPr>
                  <a:t>So far, there are 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Britannic Bold" panose="020B0903060703020204" pitchFamily="34" charset="0"/>
                  </a:rPr>
                  <a:t>no cases found</a:t>
                </a:r>
                <a:r>
                  <a:rPr lang="en-US" altLang="zh-TW" sz="2400" dirty="0" smtClean="0">
                    <a:latin typeface="Britannic Bold" panose="020B0903060703020204" pitchFamily="34" charset="0"/>
                  </a:rPr>
                  <a:t> that causes this method to fail 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Britannic Bold" panose="020B0903060703020204" pitchFamily="34" charset="0"/>
                  </a:rPr>
                  <a:t>in any order of nodes </a:t>
                </a:r>
                <a:r>
                  <a:rPr lang="en-US" altLang="zh-TW" sz="2400" dirty="0" smtClean="0">
                    <a:latin typeface="Britannic Bold" panose="020B0903060703020204" pitchFamily="34" charset="0"/>
                  </a:rPr>
                  <a:t>to achieve the capacity upper bound that I proposed.</a:t>
                </a:r>
              </a:p>
              <a:p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However, whether the upper bound is achievable in all cases, and whether this algorithm achieves it in all cases in all order of nodes,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/>
                </a:r>
                <a:br>
                  <a:rPr lang="en-US" altLang="zh-TW" sz="2400" dirty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</a:br>
                <a:r>
                  <a:rPr lang="en-US" altLang="zh-TW" sz="24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are all yet to be proved.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1790163"/>
                <a:ext cx="10058399" cy="4636394"/>
              </a:xfrm>
              <a:prstGeom prst="rect">
                <a:avLst/>
              </a:prstGeom>
              <a:blipFill rotWithShape="0">
                <a:blip r:embed="rId2"/>
                <a:stretch>
                  <a:fillRect l="-546" t="-1711" r="-1577" b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Greedy algorithm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Pick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arbitrary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node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a;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do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our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best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to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make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full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or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𝒹</m:t>
                    </m:r>
                    <m: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full</a:t>
                </a:r>
              </a:p>
              <a:p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For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every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other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node,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do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not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alter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the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used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channel,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but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recycle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them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as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security</a:t>
                </a:r>
                <a:r>
                  <a:rPr lang="zh-TW" alt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keys</a:t>
                </a:r>
              </a:p>
              <a:p>
                <a:endParaRPr lang="en-US" altLang="zh-TW" sz="2400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353058"/>
            <a:ext cx="3275903" cy="18191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1" y="4353057"/>
            <a:ext cx="3275905" cy="1819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54" y="4353057"/>
            <a:ext cx="3275905" cy="18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Greedy algorithm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It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has now worked on all arbitrary order of nodes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Ex: P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reviously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P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→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Q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→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R;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Now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try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→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Q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→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P</a:t>
            </a:r>
          </a:p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Still achieving full rate</a:t>
            </a:r>
          </a:p>
          <a:p>
            <a:endParaRPr lang="en-US" altLang="zh-TW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069724"/>
            <a:ext cx="3667109" cy="2102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58" y="4069723"/>
            <a:ext cx="3661606" cy="20993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5" y="4066566"/>
            <a:ext cx="3667110" cy="21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Feedback (CYCLIC) network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69848" y="1764406"/>
            <a:ext cx="10058399" cy="466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I have also studied some of the basic feedback (cyclic) networks which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All channels are equally like to be attacked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Randomness are allowed to be generated at all nodes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especially destination.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Some conclusions on basic cases are found, and a </a:t>
            </a: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lower bound of capacity improvement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on an arbitrary network containing </a:t>
            </a:r>
            <a:r>
              <a:rPr lang="en-US" altLang="zh-TW" sz="28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two edge-wise disjoint anti-directed flows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is found.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Also I have found some examples of capacity improvement on network that doesn’t meet that same demand.</a:t>
            </a:r>
          </a:p>
        </p:txBody>
      </p:sp>
    </p:spTree>
    <p:extLst>
      <p:ext uri="{BB962C8B-B14F-4D97-AF65-F5344CB8AC3E}">
        <p14:creationId xmlns:p14="http://schemas.microsoft.com/office/powerpoint/2010/main" val="40597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Secure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FUTURE PLAN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Mathematical work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9848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69848" y="1764407"/>
            <a:ext cx="10058399" cy="187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Trying to prove or find flaws in the proposed argument, with use of graph theory and information theory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Further investigation of protected-channel secure networks &amp; feedback secure networks</a:t>
            </a:r>
          </a:p>
          <a:p>
            <a:endParaRPr lang="en-US" altLang="zh-TW" sz="2800" dirty="0" smtClean="0">
              <a:latin typeface="Britannic Bold" panose="020B0903060703020204" pitchFamily="34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69847" y="348876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Britannic Bold" panose="020B0903060703020204" pitchFamily="34" charset="0"/>
              </a:rPr>
              <a:t>Algorithm implementing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69848" y="4711523"/>
            <a:ext cx="10058399" cy="12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Britannic Bold" panose="020B0903060703020204" pitchFamily="34" charset="0"/>
              </a:rPr>
              <a:t>Trying to implement my method for information casting, with use of existing network coding algorithms and secure networking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40594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Q&amp;A time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Thank you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network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We represent a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Flow Network </a:t>
            </a:r>
            <a:r>
              <a:rPr lang="en-US" altLang="zh-TW" dirty="0" smtClean="0">
                <a:latin typeface="Britannic Bold" panose="020B0903060703020204" pitchFamily="34" charset="0"/>
              </a:rPr>
              <a:t>with a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Mathematical Graph </a:t>
            </a:r>
            <a:r>
              <a:rPr lang="en-US" altLang="zh-TW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G = (V, E), </a:t>
            </a:r>
            <a:r>
              <a:rPr lang="en-US" altLang="zh-TW" dirty="0" smtClean="0">
                <a:latin typeface="Britannic Bold" panose="020B0903060703020204" pitchFamily="34" charset="0"/>
              </a:rPr>
              <a:t>which contains</a:t>
            </a:r>
            <a:endParaRPr lang="en-US" altLang="zh-TW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</a:t>
            </a:r>
            <a:r>
              <a:rPr lang="en-US" altLang="zh-TW" dirty="0" smtClean="0">
                <a:latin typeface="Britannic Bold" panose="020B0903060703020204" pitchFamily="34" charset="0"/>
              </a:rPr>
              <a:t>: Set of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Vertices</a:t>
            </a:r>
            <a:r>
              <a:rPr lang="en-US" altLang="zh-TW" dirty="0" smtClean="0">
                <a:latin typeface="Britannic Bold" panose="020B0903060703020204" pitchFamily="34" charset="0"/>
              </a:rPr>
              <a:t> (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Nodes</a:t>
            </a:r>
            <a:r>
              <a:rPr lang="en-US" altLang="zh-TW" dirty="0" smtClean="0">
                <a:latin typeface="Britannic Bold" panose="020B0903060703020204" pitchFamily="34" charset="0"/>
              </a:rPr>
              <a:t>)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E</a:t>
            </a:r>
            <a:r>
              <a:rPr lang="en-US" altLang="zh-TW" dirty="0" smtClean="0">
                <a:latin typeface="Britannic Bold" panose="020B0903060703020204" pitchFamily="34" charset="0"/>
              </a:rPr>
              <a:t>: Set of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Edges</a:t>
            </a:r>
            <a:r>
              <a:rPr lang="en-US" altLang="zh-TW" dirty="0" smtClean="0">
                <a:latin typeface="Britannic Bold" panose="020B0903060703020204" pitchFamily="34" charset="0"/>
              </a:rPr>
              <a:t> (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Channels</a:t>
            </a:r>
            <a:r>
              <a:rPr lang="en-US" altLang="zh-TW" dirty="0" smtClean="0">
                <a:latin typeface="Britannic Bold" panose="020B0903060703020204" pitchFamily="34" charset="0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Britannic Bold" panose="020B0903060703020204" pitchFamily="34" charset="0"/>
            </a:endParaRP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In particular, in the model we 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are interested in a graph with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C(e)</a:t>
            </a:r>
            <a:r>
              <a:rPr lang="en-US" altLang="zh-TW" dirty="0" smtClean="0">
                <a:latin typeface="Britannic Bold" panose="020B0903060703020204" pitchFamily="34" charset="0"/>
              </a:rPr>
              <a:t>: Each edge has a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Capacity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Each edge is directional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91" y="2885696"/>
            <a:ext cx="5976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Network (TERMINOLOGY)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A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1-1</a:t>
            </a:r>
            <a:r>
              <a:rPr lang="en-US" altLang="zh-TW" dirty="0" smtClean="0">
                <a:latin typeface="Britannic Bold" panose="020B0903060703020204" pitchFamily="34" charset="0"/>
              </a:rPr>
              <a:t> Flow Network has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One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source</a:t>
            </a:r>
            <a:r>
              <a:rPr lang="en-US" altLang="zh-TW" dirty="0" smtClean="0">
                <a:latin typeface="Britannic Bold" panose="020B0903060703020204" pitchFamily="34" charset="0"/>
              </a:rPr>
              <a:t> node </a:t>
            </a:r>
            <a:r>
              <a:rPr lang="en-US" altLang="zh-TW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One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sink</a:t>
            </a:r>
            <a:r>
              <a:rPr lang="en-US" altLang="zh-TW" dirty="0" smtClean="0">
                <a:latin typeface="Britannic Bold" panose="020B0903060703020204" pitchFamily="34" charset="0"/>
              </a:rPr>
              <a:t> (destination) node 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t (or d)</a:t>
            </a:r>
          </a:p>
          <a:p>
            <a:endParaRPr lang="en-US" altLang="zh-TW" dirty="0" smtClean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While a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Flow</a:t>
            </a:r>
            <a:r>
              <a:rPr lang="en-US" altLang="zh-TW" dirty="0" smtClean="0">
                <a:latin typeface="Britannic Bold" panose="020B0903060703020204" pitchFamily="34" charset="0"/>
              </a:rPr>
              <a:t> from </a:t>
            </a:r>
            <a:r>
              <a:rPr lang="en-US" altLang="zh-TW" dirty="0" err="1" smtClean="0">
                <a:latin typeface="Britannic Bold" panose="020B0903060703020204" pitchFamily="34" charset="0"/>
              </a:rPr>
              <a:t>i</a:t>
            </a:r>
            <a:r>
              <a:rPr lang="en-US" altLang="zh-TW" dirty="0" smtClean="0">
                <a:latin typeface="Britannic Bold" panose="020B0903060703020204" pitchFamily="34" charset="0"/>
              </a:rPr>
              <a:t> to j means</a:t>
            </a:r>
            <a:r>
              <a:rPr lang="en-US" altLang="zh-TW" dirty="0">
                <a:latin typeface="Britannic Bold" panose="020B0903060703020204" pitchFamily="34" charset="0"/>
              </a:rPr>
              <a:t/>
            </a:r>
            <a:br>
              <a:rPr lang="en-US" altLang="zh-TW" dirty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the amount of information that 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comes from </a:t>
            </a:r>
            <a:r>
              <a:rPr lang="en-US" altLang="zh-TW" dirty="0" err="1" smtClean="0">
                <a:latin typeface="Britannic Bold" panose="020B0903060703020204" pitchFamily="34" charset="0"/>
              </a:rPr>
              <a:t>i</a:t>
            </a:r>
            <a:r>
              <a:rPr lang="en-US" altLang="zh-TW" dirty="0" smtClean="0">
                <a:latin typeface="Britannic Bold" panose="020B0903060703020204" pitchFamily="34" charset="0"/>
              </a:rPr>
              <a:t> and arrives at j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At each node,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input flow = output flow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91" y="2885696"/>
            <a:ext cx="5976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Network (TERMINOLOGY)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Path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Cycle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Cut</a:t>
            </a:r>
          </a:p>
          <a:p>
            <a:endParaRPr lang="en-US" altLang="zh-TW" dirty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endParaRPr lang="en-US" altLang="zh-TW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endParaRPr lang="en-US" altLang="zh-TW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Max Flow – Min Cut Theorem</a:t>
            </a:r>
            <a:b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The maximum value of a s-t flow is equal to the minimum capacity over all s-t cuts.</a:t>
            </a:r>
            <a:endParaRPr lang="en-US" altLang="zh-TW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endParaRPr lang="en-US" altLang="zh-TW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45" y="2121408"/>
            <a:ext cx="2809875" cy="1905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48" y="2093976"/>
            <a:ext cx="1905000" cy="1743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7" y="2121409"/>
            <a:ext cx="3801472" cy="23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5849567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Coding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in a flow network means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Instead of only relaying the information, a node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collects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the information it receives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and mix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them together into another information packet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If the mixing is linear, it is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Linear Coding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92" y="484632"/>
            <a:ext cx="4029456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SECURE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695728" cy="40507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A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 wiretap network </a:t>
            </a:r>
            <a:r>
              <a:rPr lang="en-US" altLang="zh-TW" dirty="0" smtClean="0">
                <a:latin typeface="Britannic Bold" panose="020B0903060703020204" pitchFamily="34" charset="0"/>
              </a:rPr>
              <a:t>is a network that may be attacked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by eavesdroppers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The channels attacked are random (unknown)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With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secret keys </a:t>
            </a:r>
            <a:r>
              <a:rPr lang="en-US" altLang="zh-TW" dirty="0" smtClean="0">
                <a:latin typeface="Britannic Bold" panose="020B0903060703020204" pitchFamily="34" charset="0"/>
              </a:rPr>
              <a:t>and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network coding</a:t>
            </a:r>
            <a:r>
              <a:rPr lang="en-US" altLang="zh-TW" dirty="0" smtClean="0">
                <a:latin typeface="Britannic Bold" panose="020B0903060703020204" pitchFamily="34" charset="0"/>
              </a:rPr>
              <a:t>, we can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prevent any eavesdropper from the secret</a:t>
            </a:r>
            <a:endParaRPr lang="en-US" altLang="zh-TW" dirty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A wiretap network scheme is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r-secure</a:t>
            </a:r>
            <a:r>
              <a:rPr lang="en-US" altLang="zh-TW" dirty="0" smtClean="0">
                <a:latin typeface="Britannic Bold" panose="020B0903060703020204" pitchFamily="34" charset="0"/>
              </a:rPr>
              <a:t> if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any eavesdropper who can attack at most r edges</a:t>
            </a:r>
            <a:br>
              <a:rPr lang="en-US" altLang="zh-TW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en-US" altLang="zh-TW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can obtain none information about the secret</a:t>
            </a:r>
            <a:br>
              <a:rPr lang="en-US" altLang="zh-TW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en-US" altLang="zh-TW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messages</a:t>
            </a:r>
            <a:r>
              <a:rPr lang="en-US" altLang="zh-TW" dirty="0" smtClean="0">
                <a:latin typeface="Britannic Bold" panose="020B0903060703020204" pitchFamily="34" charset="0"/>
              </a:rPr>
              <a:t> (i.e., the secret messages are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independent</a:t>
            </a:r>
            <a:r>
              <a:rPr lang="en-US" altLang="zh-TW" dirty="0" smtClean="0">
                <a:latin typeface="Britannic Bold" panose="020B0903060703020204" pitchFamily="34" charset="0"/>
              </a:rPr>
              <a:t/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of the wiretapped information </a:t>
            </a:r>
            <a:r>
              <a:rPr lang="en-US" altLang="zh-TW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 probability</a:t>
            </a:r>
            <a:r>
              <a:rPr lang="en-US" altLang="zh-TW" dirty="0" smtClean="0"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7" y="484633"/>
            <a:ext cx="3817300" cy="5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REFERENCES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TC103090434[[fn=木頭類型]]</Template>
  <TotalTime>294</TotalTime>
  <Words>826</Words>
  <Application>Microsoft Office PowerPoint</Application>
  <PresentationFormat>寬螢幕</PresentationFormat>
  <Paragraphs>163</Paragraphs>
  <Slides>33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華康榜書體W8</vt:lpstr>
      <vt:lpstr>微軟正黑體</vt:lpstr>
      <vt:lpstr>新細明體</vt:lpstr>
      <vt:lpstr>標楷體</vt:lpstr>
      <vt:lpstr>AR JULIAN</vt:lpstr>
      <vt:lpstr>Britannic Bold</vt:lpstr>
      <vt:lpstr>Calibri</vt:lpstr>
      <vt:lpstr>Cambria Math</vt:lpstr>
      <vt:lpstr>Rockwell</vt:lpstr>
      <vt:lpstr>Rockwell Condensed</vt:lpstr>
      <vt:lpstr>Wingdings</vt:lpstr>
      <vt:lpstr>木刻字型</vt:lpstr>
      <vt:lpstr>專題研究期末報告</vt:lpstr>
      <vt:lpstr>Outline</vt:lpstr>
      <vt:lpstr>Secure Network coding</vt:lpstr>
      <vt:lpstr>network</vt:lpstr>
      <vt:lpstr>Network (TERMINOLOGY)</vt:lpstr>
      <vt:lpstr>Network (TERMINOLOGY)</vt:lpstr>
      <vt:lpstr>CODING</vt:lpstr>
      <vt:lpstr>SECURE</vt:lpstr>
      <vt:lpstr>REFERENCES</vt:lpstr>
      <vt:lpstr>STUDIED PAPERS</vt:lpstr>
      <vt:lpstr>THEORETICAL basis</vt:lpstr>
      <vt:lpstr>On linear network coding</vt:lpstr>
      <vt:lpstr>On SECURE network coding</vt:lpstr>
      <vt:lpstr>My problem &amp; research</vt:lpstr>
      <vt:lpstr>SECURE network coding with additional property</vt:lpstr>
      <vt:lpstr>Basic cases studied</vt:lpstr>
      <vt:lpstr>Basic cases 1</vt:lpstr>
      <vt:lpstr>Basic cases 2</vt:lpstr>
      <vt:lpstr>Basic cases 3</vt:lpstr>
      <vt:lpstr>The hard problem</vt:lpstr>
      <vt:lpstr>My approach</vt:lpstr>
      <vt:lpstr>Proposal - Protected part</vt:lpstr>
      <vt:lpstr>Proposal - Protected part</vt:lpstr>
      <vt:lpstr>Proposal - Protected part</vt:lpstr>
      <vt:lpstr>Proposal-UNProtected part</vt:lpstr>
      <vt:lpstr>Proposal–GREEDY ALGORITHm</vt:lpstr>
      <vt:lpstr>Greedy algorithm</vt:lpstr>
      <vt:lpstr>Greedy algorithm</vt:lpstr>
      <vt:lpstr>Feedback (CYCLIC) network</vt:lpstr>
      <vt:lpstr>FUTURE PLAN</vt:lpstr>
      <vt:lpstr>Mathematical work</vt:lpstr>
      <vt:lpstr>Q&amp;A time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柯劭珩</dc:creator>
  <cp:lastModifiedBy>柯劭珩</cp:lastModifiedBy>
  <cp:revision>28</cp:revision>
  <dcterms:created xsi:type="dcterms:W3CDTF">2014-01-15T19:57:06Z</dcterms:created>
  <dcterms:modified xsi:type="dcterms:W3CDTF">2014-01-16T08:08:16Z</dcterms:modified>
</cp:coreProperties>
</file>