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63" r:id="rId5"/>
    <p:sldId id="257" r:id="rId6"/>
    <p:sldId id="266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D034-C229-4AD6-A59F-CABE60B300A5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9AF8-4326-4CCD-8021-99A03ECB00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648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D034-C229-4AD6-A59F-CABE60B300A5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9AF8-4326-4CCD-8021-99A03ECB00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1939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D034-C229-4AD6-A59F-CABE60B300A5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9AF8-4326-4CCD-8021-99A03ECB00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0995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D034-C229-4AD6-A59F-CABE60B300A5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9AF8-4326-4CCD-8021-99A03ECB00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17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D034-C229-4AD6-A59F-CABE60B300A5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9AF8-4326-4CCD-8021-99A03ECB00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9332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D034-C229-4AD6-A59F-CABE60B300A5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9AF8-4326-4CCD-8021-99A03ECB00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792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D034-C229-4AD6-A59F-CABE60B300A5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9AF8-4326-4CCD-8021-99A03ECB00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1170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D034-C229-4AD6-A59F-CABE60B300A5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9AF8-4326-4CCD-8021-99A03ECB00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9792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D034-C229-4AD6-A59F-CABE60B300A5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9AF8-4326-4CCD-8021-99A03ECB00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922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D034-C229-4AD6-A59F-CABE60B300A5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9AF8-4326-4CCD-8021-99A03ECB00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8755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D034-C229-4AD6-A59F-CABE60B300A5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9AF8-4326-4CCD-8021-99A03ECB00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180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0D034-C229-4AD6-A59F-CABE60B300A5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89AF8-4326-4CCD-8021-99A03ECB00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6695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Recap: FM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內容版面配置區 4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3236"/>
                <a:ext cx="10515600" cy="498763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𝑚𝑜𝑚𝑒𝑛𝑡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𝑠𝑡𝑟𝑒𝑎𝑚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altLang="zh-TW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⇒ 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altLang="zh-TW" dirty="0"/>
                  <a:t> </a:t>
                </a:r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(</a:t>
                </a:r>
                <a:r>
                  <a:rPr lang="en-US" altLang="zh-TW" dirty="0"/>
                  <a:t>For items j ∈ [n], define f</a:t>
                </a:r>
                <a:r>
                  <a:rPr lang="en-US" altLang="zh-TW" baseline="-25000" dirty="0"/>
                  <a:t>j</a:t>
                </a:r>
                <a:r>
                  <a:rPr lang="en-US" altLang="zh-TW" dirty="0"/>
                  <a:t> as the number of times j appears in a stream S</a:t>
                </a:r>
                <a:r>
                  <a:rPr lang="en-US" altLang="zh-TW" dirty="0" smtClean="0"/>
                  <a:t>)</a:t>
                </a:r>
              </a:p>
              <a:p>
                <a:pPr lvl="1"/>
                <a:r>
                  <a:rPr lang="en-US" altLang="zh-TW" dirty="0" smtClean="0"/>
                  <a:t>0</a:t>
                </a:r>
                <a:r>
                  <a:rPr lang="en-US" altLang="zh-TW" baseline="30000" dirty="0" smtClean="0"/>
                  <a:t>th</a:t>
                </a:r>
                <a:r>
                  <a:rPr lang="en-US" altLang="zh-TW" dirty="0" smtClean="0"/>
                  <a:t> moment?  </a:t>
                </a:r>
              </a:p>
              <a:p>
                <a:pPr lvl="1"/>
                <a:r>
                  <a:rPr lang="en-US" altLang="zh-TW" dirty="0" smtClean="0"/>
                  <a:t>1</a:t>
                </a:r>
                <a:r>
                  <a:rPr lang="en-US" altLang="zh-TW" baseline="30000" dirty="0" smtClean="0"/>
                  <a:t>st</a:t>
                </a:r>
                <a:r>
                  <a:rPr lang="en-US" altLang="zh-TW" dirty="0" smtClean="0"/>
                  <a:t>  moment?</a:t>
                </a:r>
              </a:p>
              <a:p>
                <a:r>
                  <a:rPr lang="en-US" altLang="zh-TW" dirty="0" smtClean="0"/>
                  <a:t>What does FM aim to do? </a:t>
                </a:r>
              </a:p>
              <a:p>
                <a:pPr lvl="1"/>
                <a:r>
                  <a:rPr lang="en-US" altLang="zh-TW" dirty="0" smtClean="0"/>
                  <a:t>Estimating 0</a:t>
                </a:r>
                <a:r>
                  <a:rPr lang="en-US" altLang="zh-TW" baseline="30000" dirty="0" smtClean="0"/>
                  <a:t>th</a:t>
                </a:r>
                <a:r>
                  <a:rPr lang="en-US" altLang="zh-TW" dirty="0" smtClean="0"/>
                  <a:t> moment</a:t>
                </a:r>
              </a:p>
              <a:p>
                <a:r>
                  <a:rPr lang="en-US" altLang="zh-TW" dirty="0" smtClean="0"/>
                  <a:t>Algorithm? </a:t>
                </a:r>
              </a:p>
              <a:p>
                <a:pPr lvl="1"/>
                <a:r>
                  <a:rPr lang="en-US" altLang="zh-TW" dirty="0" smtClean="0"/>
                  <a:t>Hash from [n] -&gt; [n]</a:t>
                </a:r>
                <a:endParaRPr lang="en-US" altLang="zh-TW" dirty="0"/>
              </a:p>
              <a:p>
                <a:pPr lvl="1"/>
                <a:r>
                  <a:rPr lang="en-US" altLang="zh-TW" dirty="0" smtClean="0"/>
                  <a:t>Buckets with prob. ( 1/2 , 1/4 , 1/8 , ……)?</a:t>
                </a: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5" name="內容版面配置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3236"/>
                <a:ext cx="10515600" cy="4987637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961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AMS(</a:t>
            </a:r>
            <a:r>
              <a:rPr lang="en-US" altLang="zh-TW" b="1" dirty="0" err="1" smtClean="0"/>
              <a:t>Alon</a:t>
            </a:r>
            <a:r>
              <a:rPr lang="en-US" altLang="zh-TW" b="1" dirty="0" smtClean="0"/>
              <a:t>-Matias-</a:t>
            </a:r>
            <a:r>
              <a:rPr lang="en-US" altLang="zh-TW" b="1" dirty="0" err="1" smtClean="0"/>
              <a:t>Szegedy's</a:t>
            </a:r>
            <a:r>
              <a:rPr lang="en-US" altLang="zh-TW" b="1" dirty="0"/>
              <a:t>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6918" y="1560946"/>
                <a:ext cx="10938164" cy="5089235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𝐹𝑜𝑟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𝑒𝑎𝑐h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𝑒𝑙𝑒𝑚𝑒𝑛𝑡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𝑤𝑒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𝑎𝑠𝑠𝑜𝑐𝑖𝑎𝑡𝑒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𝑟𝑎𝑛𝑑𝑜𝑚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𝑣𝑎𝑟𝑖𝑎𝑏𝑙𝑒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{−1,+1}</m:t>
                    </m:r>
                  </m:oMath>
                </a14:m>
                <a:endParaRPr lang="en-US" altLang="zh-TW" sz="3200" dirty="0" smtClean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∈[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𝑛𝑒𝑒𝑑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𝑠𝑝𝑎𝑐𝑒</m:t>
                    </m:r>
                  </m:oMath>
                </a14:m>
                <a:r>
                  <a:rPr lang="en-US" altLang="zh-TW" b="0" dirty="0" smtClean="0"/>
                  <a:t> ?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TW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en-US" altLang="zh-TW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m:rPr>
                        <m:nor/>
                      </m:rP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r>
                      <m:rPr>
                        <m:nor/>
                      </m:rP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bits</m:t>
                    </m:r>
                    <m:r>
                      <m:rPr>
                        <m:nor/>
                      </m:rP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randomness</m:t>
                    </m:r>
                    <m:r>
                      <m:rPr>
                        <m:nor/>
                      </m:rP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suffices</m:t>
                    </m:r>
                    <m:r>
                      <m:rPr>
                        <m:nor/>
                      </m:rP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to</m:t>
                    </m:r>
                    <m:r>
                      <m:rPr>
                        <m:nor/>
                      </m:rP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obtain</m:t>
                    </m:r>
                    <m:r>
                      <m:rPr>
                        <m:nor/>
                      </m:rP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set</m:t>
                    </m:r>
                    <m:r>
                      <m:rPr>
                        <m:nor/>
                      </m:rP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en-US" altLang="zh-TW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wise</m:t>
                    </m:r>
                    <m:r>
                      <m:rPr>
                        <m:nor/>
                      </m:rP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independent</m:t>
                    </m:r>
                    <m:r>
                      <m:rPr>
                        <m:nor/>
                      </m:rP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random</m:t>
                    </m:r>
                    <m:r>
                      <m:rPr>
                        <m:nor/>
                      </m:rP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variables</m:t>
                    </m:r>
                    <m:r>
                      <m:rPr>
                        <m:nor/>
                      </m:rPr>
                      <a:rPr lang="en-US" altLang="zh-TW"/>
                      <m:t>.</m:t>
                    </m:r>
                  </m:oMath>
                </a14:m>
                <a:r>
                  <a:rPr lang="en-US" altLang="zh-TW" dirty="0" smtClean="0"/>
                  <a:t> ( Claim 8. )</a:t>
                </a:r>
              </a:p>
              <a:p>
                <a:pPr lvl="1"/>
                <a:r>
                  <a:rPr lang="en-US" altLang="zh-TW" dirty="0" smtClean="0"/>
                  <a:t>Pairwise-independent?</a:t>
                </a:r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In AMS-2 , only need 4-wise independent </a:t>
                </a:r>
                <a:r>
                  <a:rPr lang="en-US" altLang="zh-TW" dirty="0" err="1" smtClean="0"/>
                  <a:t>r.v</a:t>
                </a:r>
                <a:r>
                  <a:rPr lang="en-US" altLang="zh-TW" dirty="0" smtClean="0"/>
                  <a:t>. ( Lemma 6. , Theorem 7. )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𝐹𝑜𝑟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𝑒𝑛𝑑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TW" b="0" dirty="0" smtClean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𝑅𝑒𝑡𝑢𝑟𝑛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AMS-2 is an unbiased estimator for the 2</a:t>
                </a:r>
                <a:r>
                  <a:rPr lang="en-US" altLang="zh-TW" baseline="30000" dirty="0" smtClean="0"/>
                  <a:t>nd</a:t>
                </a:r>
                <a:r>
                  <a:rPr lang="en-US" altLang="zh-TW" dirty="0" smtClean="0"/>
                  <a:t> moment</a:t>
                </a:r>
                <a:r>
                  <a:rPr lang="en-US" altLang="zh-TW" dirty="0" smtClean="0"/>
                  <a:t>? ( Lemma 5. )</a:t>
                </a:r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6918" y="1560946"/>
                <a:ext cx="10938164" cy="5089235"/>
              </a:xfrm>
              <a:blipFill>
                <a:blip r:embed="rId2"/>
                <a:stretch>
                  <a:fillRect l="-10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457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General </a:t>
            </a:r>
            <a:r>
              <a:rPr lang="en-US" altLang="zh-TW" dirty="0" smtClean="0"/>
              <a:t>k ( AMS-K 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748145" y="1487054"/>
                <a:ext cx="11222182" cy="5107709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Example : S = {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US" altLang="zh-TW" dirty="0" smtClean="0"/>
                  <a:t> , </a:t>
                </a:r>
                <a:r>
                  <a:rPr lang="en-US" altLang="zh-TW" dirty="0"/>
                  <a:t>1</a:t>
                </a:r>
                <a:r>
                  <a:rPr lang="en-US" altLang="zh-TW" dirty="0" smtClean="0"/>
                  <a:t> , 3 ,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2 , 2 </a:t>
                </a:r>
                <a:r>
                  <a:rPr lang="en-US" altLang="zh-TW" dirty="0" smtClean="0"/>
                  <a:t>, 1 , 3 }, m = </a:t>
                </a:r>
                <a:r>
                  <a:rPr lang="en-US" altLang="zh-TW" dirty="0" smtClean="0"/>
                  <a:t>7</a:t>
                </a:r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When J = 1 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=2 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𝑠𝑎𝑚𝑒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=4 , 5 ,  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−1, 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en-US" altLang="zh-TW" b="0" dirty="0" smtClean="0"/>
              </a:p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endParaRPr lang="en-US" altLang="zh-TW" b="0" dirty="0" smtClean="0"/>
              </a:p>
              <a:p>
                <a:r>
                  <a:rPr lang="en-US" altLang="zh-TW" dirty="0"/>
                  <a:t>When J = </a:t>
                </a:r>
                <a:r>
                  <a:rPr lang="en-US" altLang="zh-TW" dirty="0" smtClean="0"/>
                  <a:t>2 </a:t>
                </a:r>
                <a:r>
                  <a:rPr lang="en-US" altLang="zh-TW" dirty="0"/>
                  <a:t>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𝑠𝑎𝑚𝑒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=6 , 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endParaRPr lang="en-US" altLang="zh-TW" dirty="0" smtClean="0"/>
              </a:p>
              <a:p>
                <a:r>
                  <a:rPr lang="en-US" altLang="zh-TW" dirty="0"/>
                  <a:t>When J = </a:t>
                </a:r>
                <a:r>
                  <a:rPr lang="en-US" altLang="zh-TW" dirty="0" smtClean="0"/>
                  <a:t>3 </a:t>
                </a:r>
                <a:r>
                  <a:rPr lang="en-US" altLang="zh-TW" dirty="0"/>
                  <a:t>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𝑠𝑎𝑚𝑒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=7 , 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TW" b="0" dirty="0" smtClean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⁡[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sSubSup>
                          <m:sSub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nary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487054"/>
                <a:ext cx="11222182" cy="5107709"/>
              </a:xfrm>
              <a:blipFill>
                <a:blip r:embed="rId2"/>
                <a:stretch>
                  <a:fillRect l="-978" t="-20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05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Recap: FM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FM needs more work to improve the approximation factor from 3 to (1 +</a:t>
            </a:r>
            <a:r>
              <a:rPr lang="zh-TW" altLang="en-US" dirty="0"/>
              <a:t> </a:t>
            </a:r>
            <a:r>
              <a:rPr lang="en-US" altLang="zh-TW" dirty="0"/>
              <a:t>Ɛ).</a:t>
            </a:r>
          </a:p>
          <a:p>
            <a:r>
              <a:rPr lang="en-US" altLang="zh-TW" dirty="0"/>
              <a:t>slight modification to improve it.</a:t>
            </a:r>
          </a:p>
        </p:txBody>
      </p:sp>
    </p:spTree>
    <p:extLst>
      <p:ext uri="{BB962C8B-B14F-4D97-AF65-F5344CB8AC3E}">
        <p14:creationId xmlns:p14="http://schemas.microsoft.com/office/powerpoint/2010/main" val="266496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9791" t="30076" r="40413" b="49806"/>
          <a:stretch/>
        </p:blipFill>
        <p:spPr>
          <a:xfrm>
            <a:off x="1282825" y="1967345"/>
            <a:ext cx="9626350" cy="275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29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FM+ vs. FM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(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)</m:t>
                    </m:r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1975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TW" sz="3200" dirty="0" smtClean="0"/>
                  <a:t>Hash each element from [1…n] to [1…N] , N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zh-TW" sz="3200" b="0" dirty="0" smtClean="0"/>
              </a:p>
              <a:p>
                <a:r>
                  <a:rPr lang="en-US" altLang="zh-TW" sz="3200" dirty="0" smtClean="0"/>
                  <a:t>Record </a:t>
                </a:r>
                <a:r>
                  <a:rPr lang="en-US" altLang="zh-TW" sz="3600" b="1" dirty="0" smtClean="0">
                    <a:solidFill>
                      <a:srgbClr val="FF0000"/>
                    </a:solidFill>
                  </a:rPr>
                  <a:t>t</a:t>
                </a:r>
                <a:r>
                  <a:rPr lang="en-US" altLang="zh-TW" sz="3200" dirty="0" smtClean="0"/>
                  <a:t> smallest hash </a:t>
                </a:r>
                <a:r>
                  <a:rPr lang="en-US" altLang="zh-TW" sz="3200" dirty="0" smtClean="0"/>
                  <a:t>value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TW" alt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TW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=&gt;</m:t>
                    </m:r>
                    <m:r>
                      <a:rPr lang="en-US" altLang="zh-TW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TW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TW" alt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altLang="zh-TW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TW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unc>
                          <m:funcPr>
                            <m:ctrlPr>
                              <a:rPr lang="en-US" altLang="zh-TW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TW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altLang="zh-TW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𝑠𝑝𝑎𝑐𝑒</m:t>
                    </m:r>
                  </m:oMath>
                </a14:m>
                <a:endParaRPr lang="en-US" altLang="zh-TW" sz="3200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h𝑎𝑠h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altLang="zh-TW" sz="3200" b="0" dirty="0" smtClean="0"/>
              </a:p>
              <a:p>
                <a:pPr lvl="1"/>
                <a:r>
                  <a:rPr lang="en-US" altLang="zh-TW" sz="2800" dirty="0" smtClean="0"/>
                  <a:t>Rounding error of 1/N</a:t>
                </a:r>
              </a:p>
              <a:p>
                <a:pPr lvl="1"/>
                <a:r>
                  <a:rPr lang="en-US" altLang="zh-TW" sz="2800" dirty="0"/>
                  <a:t>with probability at least 1 − </a:t>
                </a:r>
                <a:r>
                  <a:rPr lang="en-US" altLang="zh-TW" sz="2800" dirty="0" smtClean="0"/>
                  <a:t>1/n , </a:t>
                </a:r>
                <a:r>
                  <a:rPr lang="en-US" altLang="zh-TW" sz="2800" dirty="0"/>
                  <a:t>h is injective over the elements of a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800" dirty="0" smtClean="0"/>
                  <a:t>)</a:t>
                </a:r>
              </a:p>
              <a:p>
                <a:pPr lvl="1"/>
                <a:r>
                  <a:rPr lang="en-US" altLang="zh-TW" sz="2800" b="0" dirty="0" smtClean="0"/>
                  <a:t>Space, time </a:t>
                </a:r>
              </a:p>
              <a:p>
                <a14:m>
                  <m:oMath xmlns:m="http://schemas.openxmlformats.org/officeDocument/2006/math"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𝑤h𝑦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𝑟𝑒𝑐𝑜𝑟𝑑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𝑠𝑚𝑎𝑙𝑙𝑒𝑠𝑡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h𝑎𝑠h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endParaRPr lang="en-US" altLang="zh-TW" sz="3200" dirty="0" smtClean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19757"/>
              </a:xfrm>
              <a:blipFill>
                <a:blip r:embed="rId3"/>
                <a:stretch>
                  <a:fillRect l="-1333" t="-3639" r="-18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467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18935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𝐹𝑀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+( 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r>
                  <a:rPr lang="en-US" altLang="zh-TW" dirty="0" smtClean="0"/>
                  <a:t/>
                </a:r>
                <a:br>
                  <a:rPr lang="en-US" altLang="zh-TW" dirty="0" smtClean="0"/>
                </a:br>
                <a:endParaRPr lang="zh-TW" altLang="en-US" dirty="0"/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18935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12669"/>
                <a:ext cx="10515600" cy="456429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TW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≥28</m:t>
                    </m:r>
                  </m:oMath>
                </a14:m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𝑅𝑎𝑛𝑑𝑜𝑚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h𝑎𝑠h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𝑓𝑟𝑜𝑚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zh-TW" b="0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𝑔𝑒𝑡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𝑟𝑒𝑐𝑜𝑟𝑑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𝑠𝑚𝑎𝑙𝑙𝑒𝑠𝑡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𝑖𝑡</m:t>
                    </m:r>
                  </m:oMath>
                </a14:m>
                <a:endParaRPr lang="en-US" altLang="zh-TW" b="0" dirty="0" smtClean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𝑟𝑒𝑡𝑢𝑟𝑛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𝑡𝑁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</m:oMath>
                </a14:m>
                <a:r>
                  <a:rPr lang="en-US" altLang="zh-TW" dirty="0" smtClean="0"/>
                  <a:t> </a:t>
                </a:r>
                <a:endParaRPr lang="en-US" altLang="zh-TW" b="0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12669"/>
                <a:ext cx="10515600" cy="456429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122" y="3429000"/>
            <a:ext cx="5971586" cy="324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2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𝑆𝑜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𝑤h𝑦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𝑤𝑒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𝑟𝑒𝑐𝑜𝑟𝑑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𝑠𝑚𝑎𝑙𝑙𝑒𝑠𝑡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h𝑎𝑠h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endParaRPr lang="en-US" altLang="zh-TW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19791" t="30076" r="40413" b="49806"/>
          <a:stretch/>
        </p:blipFill>
        <p:spPr>
          <a:xfrm>
            <a:off x="1282825" y="2401454"/>
            <a:ext cx="9626350" cy="2754283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55071" y="5357793"/>
            <a:ext cx="10070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Extreme values will affect FM a lot, </a:t>
            </a:r>
            <a:r>
              <a:rPr lang="en-US" altLang="zh-TW" sz="2800" dirty="0"/>
              <a:t>needs more work to improve the approximation factor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923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114540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𝑎𝑛𝑎𝑙𝑦𝑧𝑒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36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⁡[</m:t>
                      </m:r>
                      <m:f>
                        <m:f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𝑡𝑁</m:t>
                          </m:r>
                        </m:num>
                        <m:den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&gt;</m:t>
                      </m:r>
                      <m:d>
                        <m:d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zh-TW" altLang="en-US" sz="36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11454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12669"/>
                <a:ext cx="10515600" cy="456429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𝑡𝑁</m:t>
                                </m:r>
                              </m:num>
                              <m:den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den>
                            </m:f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</m:d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e>
                    </m:func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f>
                              <m:f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𝑡𝑁</m:t>
                                </m:r>
                              </m:num>
                              <m:den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</m:d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⁡[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b="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h𝑎𝑠h𝑒𝑑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𝑎𝑟𝑒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𝑠𝑚𝑎𝑙𝑙𝑒𝑟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𝑡h𝑎𝑛</m:t>
                    </m:r>
                    <m:f>
                      <m:f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𝑡𝑁</m:t>
                        </m:r>
                      </m:num>
                      <m:den>
                        <m:d>
                          <m:d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d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</m:oMath>
                </a14:m>
                <a:endParaRPr lang="en-US" altLang="zh-TW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12669"/>
                <a:ext cx="10515600" cy="456429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093" y="3429000"/>
            <a:ext cx="5735739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56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114540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𝑎𝑛𝑎𝑙𝑦𝑧𝑒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36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⁡[</m:t>
                      </m:r>
                      <m:f>
                        <m:f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𝑡𝑁</m:t>
                          </m:r>
                        </m:num>
                        <m:den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r>
                        <a:rPr lang="en-US" altLang="zh-TW" sz="3600" i="1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36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11454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12669"/>
                <a:ext cx="10515600" cy="456429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𝑡𝑁</m:t>
                                </m:r>
                              </m:num>
                              <m:den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den>
                            </m:f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</m:d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e>
                    </m:func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f>
                              <m:f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𝑡𝑁</m:t>
                                </m:r>
                              </m:num>
                              <m:den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</m:d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⁡[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b="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h𝑎𝑠h𝑒𝑑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𝑎𝑟𝑒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𝑠𝑚𝑎𝑙𝑙𝑒𝑟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𝑡h𝑎𝑛</m:t>
                    </m:r>
                    <m:f>
                      <m:f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𝑡𝑁</m:t>
                        </m:r>
                      </m:num>
                      <m:den>
                        <m:d>
                          <m:d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d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</m:oMath>
                </a14:m>
                <a:endParaRPr lang="en-US" altLang="zh-TW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12669"/>
                <a:ext cx="10515600" cy="456429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799" y="3432136"/>
            <a:ext cx="5368951" cy="344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53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𝑡𝑁</m:t>
                                    </m:r>
                                  </m:num>
                                  <m:den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den>
                                </m:f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d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e>
                    </m:func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𝑎𝑛𝑦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𝑔𝑖𝑣𝑒𝑛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0&lt;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𝑡𝑁</m:t>
                                      </m:r>
                                    </m:num>
                                    <m:den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den>
                                  </m:f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𝑇h𝑒𝑜𝑟𝑒𝑚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altLang="zh-TW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050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2004</TotalTime>
  <Words>138</Words>
  <Application>Microsoft Office PowerPoint</Application>
  <PresentationFormat>寬螢幕</PresentationFormat>
  <Paragraphs>59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Cambria Math</vt:lpstr>
      <vt:lpstr>Office 佈景主題</vt:lpstr>
      <vt:lpstr>Recap: FM</vt:lpstr>
      <vt:lpstr>Recap: FM</vt:lpstr>
      <vt:lpstr>PowerPoint 簡報</vt:lpstr>
      <vt:lpstr>FM+ vs. FM ( S={a_1,…,a_m }, a_i∈[n]  )</vt:lpstr>
      <vt:lpstr>FM+( S={a_1,…,a_m }, a_i∈[n]  ) </vt:lpstr>
      <vt:lpstr>PowerPoint 簡報</vt:lpstr>
      <vt:lpstr>analyze Pr⁡[tN/Z&gt;(1+ϵ)D]</vt:lpstr>
      <vt:lpstr>analyze Pr⁡[tN/Z&lt;(1-ϵ)D]</vt:lpstr>
      <vt:lpstr>PowerPoint 簡報</vt:lpstr>
      <vt:lpstr>AMS(Alon-Matias-Szegedy's)</vt:lpstr>
      <vt:lpstr>General k ( AMS-K 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cyq</dc:creator>
  <cp:lastModifiedBy>cyq</cp:lastModifiedBy>
  <cp:revision>43</cp:revision>
  <dcterms:created xsi:type="dcterms:W3CDTF">2020-03-17T02:49:27Z</dcterms:created>
  <dcterms:modified xsi:type="dcterms:W3CDTF">2020-03-24T12:29:04Z</dcterms:modified>
</cp:coreProperties>
</file>