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5CC38-91F5-42F9-B791-8A37CE7DC98B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CF81-85A7-4B56-9581-9DFCCA604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4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6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3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最多可以有幾個</a:t>
            </a:r>
            <a:r>
              <a:rPr lang="en-US" altLang="zh-TW" dirty="0"/>
              <a:t>minimum</a:t>
            </a:r>
            <a:r>
              <a:rPr lang="zh-TW" altLang="en-US" dirty="0"/>
              <a:t> </a:t>
            </a:r>
            <a:r>
              <a:rPr lang="en-US" altLang="zh-TW" dirty="0"/>
              <a:t>cut</a:t>
            </a:r>
          </a:p>
          <a:p>
            <a:endParaRPr lang="en-US" altLang="zh-TW" dirty="0"/>
          </a:p>
          <a:p>
            <a:r>
              <a:rPr lang="en-US" altLang="zh-TW" dirty="0"/>
              <a:t>Ans: (n 2)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33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3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9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46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在甚麼情況下 </a:t>
            </a:r>
            <a:r>
              <a:rPr lang="en-US" altLang="zh-TW" dirty="0"/>
              <a:t>uniform sampling </a:t>
            </a:r>
            <a:r>
              <a:rPr lang="zh-TW" altLang="en-US" dirty="0"/>
              <a:t>會表現不好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CCF81-85A7-4B56-9581-9DFCCA604D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7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2BDED-5C3E-4325-835E-B76F9BC5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1B0D6B-8108-441B-9B6D-D5255261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E8C21-3055-4AF5-A458-0A0CB24E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4C114-4BE4-491D-8D5A-31B23DBD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BD0CF-491C-470C-9BE2-22EEC76B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1919C-6E38-4CCE-95F3-5ADA582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E8D0A-BE60-4DFD-AD12-68A54849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44C6A-5895-419A-A3F2-A148475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AAAA6-56CA-4DCA-A7A0-3F564D1D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9BA9F-C95D-4F45-8B35-723FAE41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B04958-31D8-4919-AC6D-00CD184AA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57163-02A6-4B58-B521-448588B7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E6BC1-9EF3-4055-9A77-E1A8D79B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1F95EA-BB95-4133-B72F-8543F691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7A27B0-7EF1-41E5-9B4F-5092A19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A0AE3-D329-4785-B881-0622C251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B552F-D75A-49EE-94DC-C57B678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9DB2-E681-48DC-8CAC-A7B3671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97523-A3B2-458C-B340-94D81F18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4F37B-71FE-4FAA-A17E-DD85984E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AF740-3241-4678-AF29-7EA4746B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AA85A8-7FE5-4DE5-8D15-4A4C7D76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A642C-6671-4992-85C0-5AF4220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E741D-047E-4F53-875A-8B0FAA5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EFCC0-EBAF-4172-BD55-A66D7F2D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80B77-D7AF-4C83-9832-3D3CB7DE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EDCD-F54F-4FB9-847B-08E963AE2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7BE77D-8A22-40AE-B854-D58F872B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15CE4-DA0C-443E-9AA3-2A6103EB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C6EED-1C63-4573-872B-82379420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020671-1102-4D14-AB39-2770494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5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367EE-DF98-40BF-995D-E42C1700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36BB9-20C7-4C58-8CB9-EAD632F5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9F38F-323C-4AA7-AD3C-3CF60915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A1628A-E255-4EC2-A275-9AB9806E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FD8097-29EB-4DBB-B089-DFEE3ACC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F9803B-D7D4-4BD2-8F0D-ACC24C8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9939C3-2ED6-466C-97C7-A4DA48F0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4E469F-2878-44BF-8319-B2C9AC2D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02DC-C824-436D-8963-305A6C8D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5B99D8-372A-40B5-BBB4-C7510B99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533630-5576-4E72-92DC-59FF95CF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657C3-D6FF-4BCA-8327-462E90D1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BB48A6-AFE6-4333-9FCD-00AC941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DCA6B0-2822-46A8-A8D3-9417A60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1BF5F-00A8-48B9-816D-73B942D6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A4734-343F-4D42-B514-36F9E1BB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B9F80-B8F3-4872-901D-CB31CB2C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A708A-0340-4C41-B45E-67202657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92C527-0877-4FFD-9AF6-AB68C10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45BC12-BBB9-4DDC-89A4-DA301300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D9044B-DA1A-486A-A111-720DB6F9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53180-55D7-4120-838C-8BCF37C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FD5321-9983-4418-A1EE-0DC7786A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0A7E8F-874E-40BC-B807-4CCA4015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E0F05-68F0-429C-84D1-E610AFB4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A55AB-27C6-443A-9349-E162DDA8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B6994-525E-4F4E-9539-114A7A63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6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2C0D62-21C1-4583-B68C-D164B8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FD9E6-A2CC-41D3-B381-3B988205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4D684-95B2-45C4-B797-E0CEC57D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A6E8-BFA0-498A-911A-38E89EA4B07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4F412-ED40-4286-97E1-7064A71C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28632-8BA1-432C-BD2E-240F7AE9B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D3A8-BB82-4E79-86E8-4E0C459AA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gmohsen/AA19/Notes/S_18_11.pdf" TargetMode="External"/><Relationship Id="rId2" Type="http://schemas.openxmlformats.org/officeDocument/2006/relationships/hyperlink" Target="https://www.cs.ubc.ca/~nickhar/Talks/2011/UW/U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csail.mit.edu/karger/Papers/stcut-journal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DD8E1-77ED-44AE-B130-4E80F101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Graph </a:t>
            </a:r>
            <a:r>
              <a:rPr lang="en-US" altLang="zh-TW" dirty="0" err="1"/>
              <a:t>Sparsifier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948BEE-6174-4089-8A33-C4B2EE148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F055D3-C20E-4AAA-B5D4-50C581A2D1A3}"/>
              </a:ext>
            </a:extLst>
          </p:cNvPr>
          <p:cNvSpPr/>
          <p:nvPr/>
        </p:nvSpPr>
        <p:spPr>
          <a:xfrm>
            <a:off x="4482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5D810-AD40-4724-B746-BE777BC926D6}"/>
              </a:ext>
            </a:extLst>
          </p:cNvPr>
          <p:cNvSpPr/>
          <p:nvPr/>
        </p:nvSpPr>
        <p:spPr>
          <a:xfrm>
            <a:off x="4482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6732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EF114-A97B-4700-B663-39D2FC8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 cuts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37C8F0-1844-49E9-ACE6-41AB8375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" y="1431897"/>
            <a:ext cx="7194463" cy="357261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4182D93-E408-4197-838F-A8B26F38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3" y="5274195"/>
            <a:ext cx="684565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74AE-7F32-4DBD-950C-9F7B041E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contraction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24A9F-ADBD-496D-832A-2258514E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6A01D9-97F4-41F3-A433-519A0379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72" y="1825625"/>
            <a:ext cx="6921856" cy="2883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F8BF458-8A48-4330-8E14-8B38DF871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25" y="4701194"/>
            <a:ext cx="6877403" cy="14732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C2CAA7-0FDC-4394-A250-3AE14A34AF42}"/>
              </a:ext>
            </a:extLst>
          </p:cNvPr>
          <p:cNvSpPr txBox="1"/>
          <p:nvPr/>
        </p:nvSpPr>
        <p:spPr>
          <a:xfrm>
            <a:off x="994913" y="59910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Q: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966D3-FF55-47EE-B34F-BBD1894E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contraction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D4988-CB3D-460E-9BBF-689FA715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6C34BD-E52F-462B-838E-49C2CAAB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22" y="2572470"/>
            <a:ext cx="6934556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A1D46-3FCC-4E87-B58F-CFCADFD0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Uniform edge sampling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FEFE1-EA3B-401B-A83C-FC394301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D4DB2A-0A20-48D4-BF70-23693FF0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8" y="2283003"/>
            <a:ext cx="6940907" cy="16828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0BCD38-333A-4FA7-AFA2-15336A48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8" y="4423217"/>
            <a:ext cx="7429882" cy="14161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AF4CCFC-9130-4AF8-B6DC-9A06ACCB348B}"/>
              </a:ext>
            </a:extLst>
          </p:cNvPr>
          <p:cNvSpPr txBox="1"/>
          <p:nvPr/>
        </p:nvSpPr>
        <p:spPr>
          <a:xfrm>
            <a:off x="994913" y="58516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Q: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E711F4-5587-4E4A-BA2B-0CE5990B7468}"/>
              </a:ext>
            </a:extLst>
          </p:cNvPr>
          <p:cNvSpPr txBox="1"/>
          <p:nvPr/>
        </p:nvSpPr>
        <p:spPr>
          <a:xfrm>
            <a:off x="1129790" y="3796097"/>
            <a:ext cx="64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proof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565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Uniform edge sampling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4F67-33A1-435F-A61C-9BBE05A55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Running the uniform sampling does not work well as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dirty="0"/>
                  <a:t>leads to large sampling probability p.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4F67-33A1-435F-A61C-9BBE05A55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470050F-DD7C-4963-80E6-FDCB7D8076C7}"/>
              </a:ext>
            </a:extLst>
          </p:cNvPr>
          <p:cNvSpPr/>
          <p:nvPr/>
        </p:nvSpPr>
        <p:spPr>
          <a:xfrm>
            <a:off x="1784232" y="35872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D07FFFE1-B572-498F-8C0B-787E5B1B5707}"/>
              </a:ext>
            </a:extLst>
          </p:cNvPr>
          <p:cNvSpPr/>
          <p:nvPr/>
        </p:nvSpPr>
        <p:spPr>
          <a:xfrm>
            <a:off x="2603384" y="3053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DD0B4C8E-7CA0-47D1-81EB-D3C3B9C13DDC}"/>
              </a:ext>
            </a:extLst>
          </p:cNvPr>
          <p:cNvSpPr/>
          <p:nvPr/>
        </p:nvSpPr>
        <p:spPr>
          <a:xfrm>
            <a:off x="3441584" y="35872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BE56C50C-00E9-41DD-86F7-7F5A1E4DB9A0}"/>
              </a:ext>
            </a:extLst>
          </p:cNvPr>
          <p:cNvSpPr/>
          <p:nvPr/>
        </p:nvSpPr>
        <p:spPr>
          <a:xfrm>
            <a:off x="1784232" y="4577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E7C838D-0E7F-4C8E-BBD1-623666D3DAF7}"/>
              </a:ext>
            </a:extLst>
          </p:cNvPr>
          <p:cNvSpPr/>
          <p:nvPr/>
        </p:nvSpPr>
        <p:spPr>
          <a:xfrm>
            <a:off x="3441584" y="4577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BF5A43CF-0820-4196-8EBD-B034888A2FF7}"/>
              </a:ext>
            </a:extLst>
          </p:cNvPr>
          <p:cNvSpPr/>
          <p:nvPr/>
        </p:nvSpPr>
        <p:spPr>
          <a:xfrm>
            <a:off x="2603384" y="5054089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87FA7029-6DFD-4C9E-9CA8-F483BCC7692D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5400000">
            <a:off x="1889012" y="4196841"/>
            <a:ext cx="171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6AC067A2-20CD-42EB-9EBF-EDAE21C5C40A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889136" y="3196717"/>
            <a:ext cx="594295" cy="432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A7C74591-E547-4B22-88C2-52325595A6C7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5400000">
            <a:off x="3232036" y="4225417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3">
            <a:extLst>
              <a:ext uri="{FF2B5EF4-FFF2-40B4-BE49-F238E27FC236}">
                <a16:creationId xmlns:a16="http://schemas.microsoft.com/office/drawing/2014/main" id="{CD98EE5D-B500-484F-BD7C-D3F8519748D8}"/>
              </a:ext>
            </a:extLst>
          </p:cNvPr>
          <p:cNvCxnSpPr>
            <a:stCxn id="8" idx="3"/>
            <a:endCxn id="9" idx="6"/>
          </p:cNvCxnSpPr>
          <p:nvPr/>
        </p:nvCxnSpPr>
        <p:spPr>
          <a:xfrm rot="5400000">
            <a:off x="2998675" y="4712208"/>
            <a:ext cx="375219" cy="594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5">
            <a:extLst>
              <a:ext uri="{FF2B5EF4-FFF2-40B4-BE49-F238E27FC236}">
                <a16:creationId xmlns:a16="http://schemas.microsoft.com/office/drawing/2014/main" id="{644D0A58-495A-43B8-93BA-111295CC3DEE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1927108" y="4863593"/>
            <a:ext cx="676276" cy="333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>
            <a:extLst>
              <a:ext uri="{FF2B5EF4-FFF2-40B4-BE49-F238E27FC236}">
                <a16:creationId xmlns:a16="http://schemas.microsoft.com/office/drawing/2014/main" id="{3291A887-0D91-407F-B87F-7447EDED5C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rot="5400000" flipH="1" flipV="1">
            <a:off x="1574684" y="4225417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2DB67A5D-16B4-45B2-95F1-9487D5941A01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2069984" y="3053841"/>
            <a:ext cx="390524" cy="676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4143F6F-4C03-48E0-BE3B-847FCEA696E1}"/>
              </a:ext>
            </a:extLst>
          </p:cNvPr>
          <p:cNvCxnSpPr>
            <a:stCxn id="5" idx="3"/>
            <a:endCxn id="7" idx="7"/>
          </p:cNvCxnSpPr>
          <p:nvPr/>
        </p:nvCxnSpPr>
        <p:spPr>
          <a:xfrm rot="5400000">
            <a:off x="1675713" y="3650170"/>
            <a:ext cx="1321942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3">
            <a:extLst>
              <a:ext uri="{FF2B5EF4-FFF2-40B4-BE49-F238E27FC236}">
                <a16:creationId xmlns:a16="http://schemas.microsoft.com/office/drawing/2014/main" id="{93201109-6048-4124-8370-6D3096D8C1D0}"/>
              </a:ext>
            </a:extLst>
          </p:cNvPr>
          <p:cNvCxnSpPr>
            <a:stCxn id="5" idx="5"/>
            <a:endCxn id="8" idx="1"/>
          </p:cNvCxnSpPr>
          <p:nvPr/>
        </p:nvCxnSpPr>
        <p:spPr>
          <a:xfrm rot="16200000" flipH="1">
            <a:off x="2504389" y="3640646"/>
            <a:ext cx="1321942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>
            <a:extLst>
              <a:ext uri="{FF2B5EF4-FFF2-40B4-BE49-F238E27FC236}">
                <a16:creationId xmlns:a16="http://schemas.microsoft.com/office/drawing/2014/main" id="{9A8BEA60-E95C-480A-96F3-EDF3CDA19F8B}"/>
              </a:ext>
            </a:extLst>
          </p:cNvPr>
          <p:cNvCxnSpPr>
            <a:stCxn id="6" idx="2"/>
            <a:endCxn id="4" idx="6"/>
          </p:cNvCxnSpPr>
          <p:nvPr/>
        </p:nvCxnSpPr>
        <p:spPr>
          <a:xfrm rot="10800000">
            <a:off x="2069984" y="373011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162FEB9E-5EB7-473A-AC9A-ADB727FF616E}"/>
              </a:ext>
            </a:extLst>
          </p:cNvPr>
          <p:cNvCxnSpPr>
            <a:stCxn id="6" idx="3"/>
            <a:endCxn id="7" idx="6"/>
          </p:cNvCxnSpPr>
          <p:nvPr/>
        </p:nvCxnSpPr>
        <p:spPr>
          <a:xfrm rot="5400000">
            <a:off x="2331923" y="3569208"/>
            <a:ext cx="889571" cy="1413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2880013E-B653-47F9-A588-202545C5D5B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69984" y="472071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1">
            <a:extLst>
              <a:ext uri="{FF2B5EF4-FFF2-40B4-BE49-F238E27FC236}">
                <a16:creationId xmlns:a16="http://schemas.microsoft.com/office/drawing/2014/main" id="{BDC3FA59-B5F2-43F6-9088-7E2D4AE07AD4}"/>
              </a:ext>
            </a:extLst>
          </p:cNvPr>
          <p:cNvCxnSpPr>
            <a:stCxn id="8" idx="2"/>
            <a:endCxn id="4" idx="5"/>
          </p:cNvCxnSpPr>
          <p:nvPr/>
        </p:nvCxnSpPr>
        <p:spPr>
          <a:xfrm rot="10800000">
            <a:off x="2028138" y="3831147"/>
            <a:ext cx="1413447" cy="889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3">
            <a:extLst>
              <a:ext uri="{FF2B5EF4-FFF2-40B4-BE49-F238E27FC236}">
                <a16:creationId xmlns:a16="http://schemas.microsoft.com/office/drawing/2014/main" id="{C7A73CE5-76DC-4A54-8B79-8D1F74FFB37D}"/>
              </a:ext>
            </a:extLst>
          </p:cNvPr>
          <p:cNvCxnSpPr>
            <a:stCxn id="6" idx="3"/>
            <a:endCxn id="9" idx="7"/>
          </p:cNvCxnSpPr>
          <p:nvPr/>
        </p:nvCxnSpPr>
        <p:spPr>
          <a:xfrm rot="5400000">
            <a:off x="2532965" y="4145470"/>
            <a:ext cx="1264790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5">
            <a:extLst>
              <a:ext uri="{FF2B5EF4-FFF2-40B4-BE49-F238E27FC236}">
                <a16:creationId xmlns:a16="http://schemas.microsoft.com/office/drawing/2014/main" id="{24A96C13-2369-4CB5-BBBE-64BA00FB6607}"/>
              </a:ext>
            </a:extLst>
          </p:cNvPr>
          <p:cNvCxnSpPr>
            <a:stCxn id="9" idx="1"/>
            <a:endCxn id="4" idx="5"/>
          </p:cNvCxnSpPr>
          <p:nvPr/>
        </p:nvCxnSpPr>
        <p:spPr>
          <a:xfrm rot="16200000" flipV="1">
            <a:off x="1704289" y="4154994"/>
            <a:ext cx="1264790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>
            <a:extLst>
              <a:ext uri="{FF2B5EF4-FFF2-40B4-BE49-F238E27FC236}">
                <a16:creationId xmlns:a16="http://schemas.microsoft.com/office/drawing/2014/main" id="{223ADD14-EFF4-45D8-B911-30900B5995CD}"/>
              </a:ext>
            </a:extLst>
          </p:cNvPr>
          <p:cNvSpPr/>
          <p:nvPr/>
        </p:nvSpPr>
        <p:spPr>
          <a:xfrm>
            <a:off x="5510369" y="35872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47">
            <a:extLst>
              <a:ext uri="{FF2B5EF4-FFF2-40B4-BE49-F238E27FC236}">
                <a16:creationId xmlns:a16="http://schemas.microsoft.com/office/drawing/2014/main" id="{505BC504-9EDB-476C-9BF5-241E75F4CAA5}"/>
              </a:ext>
            </a:extLst>
          </p:cNvPr>
          <p:cNvSpPr/>
          <p:nvPr/>
        </p:nvSpPr>
        <p:spPr>
          <a:xfrm>
            <a:off x="6329521" y="3053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48">
            <a:extLst>
              <a:ext uri="{FF2B5EF4-FFF2-40B4-BE49-F238E27FC236}">
                <a16:creationId xmlns:a16="http://schemas.microsoft.com/office/drawing/2014/main" id="{859791AC-4235-4A62-BC2B-1EB7048F0DED}"/>
              </a:ext>
            </a:extLst>
          </p:cNvPr>
          <p:cNvSpPr/>
          <p:nvPr/>
        </p:nvSpPr>
        <p:spPr>
          <a:xfrm>
            <a:off x="7167721" y="35872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49">
            <a:extLst>
              <a:ext uri="{FF2B5EF4-FFF2-40B4-BE49-F238E27FC236}">
                <a16:creationId xmlns:a16="http://schemas.microsoft.com/office/drawing/2014/main" id="{3B06FE21-F801-4976-9C7E-55313E3BF080}"/>
              </a:ext>
            </a:extLst>
          </p:cNvPr>
          <p:cNvSpPr/>
          <p:nvPr/>
        </p:nvSpPr>
        <p:spPr>
          <a:xfrm>
            <a:off x="5510369" y="4577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FE8732EC-D691-4453-B73E-D7750D0CB529}"/>
              </a:ext>
            </a:extLst>
          </p:cNvPr>
          <p:cNvSpPr/>
          <p:nvPr/>
        </p:nvSpPr>
        <p:spPr>
          <a:xfrm>
            <a:off x="7167721" y="457784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51">
            <a:extLst>
              <a:ext uri="{FF2B5EF4-FFF2-40B4-BE49-F238E27FC236}">
                <a16:creationId xmlns:a16="http://schemas.microsoft.com/office/drawing/2014/main" id="{72B3AD47-11DB-4D15-AB46-731733C96C22}"/>
              </a:ext>
            </a:extLst>
          </p:cNvPr>
          <p:cNvSpPr/>
          <p:nvPr/>
        </p:nvSpPr>
        <p:spPr>
          <a:xfrm>
            <a:off x="6329521" y="5054089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52">
            <a:extLst>
              <a:ext uri="{FF2B5EF4-FFF2-40B4-BE49-F238E27FC236}">
                <a16:creationId xmlns:a16="http://schemas.microsoft.com/office/drawing/2014/main" id="{C25250E4-2A0A-45F5-AA56-C0DBAC023963}"/>
              </a:ext>
            </a:extLst>
          </p:cNvPr>
          <p:cNvCxnSpPr>
            <a:stCxn id="26" idx="4"/>
            <a:endCxn id="30" idx="0"/>
          </p:cNvCxnSpPr>
          <p:nvPr/>
        </p:nvCxnSpPr>
        <p:spPr>
          <a:xfrm rot="5400000">
            <a:off x="5615149" y="4196841"/>
            <a:ext cx="171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3">
            <a:extLst>
              <a:ext uri="{FF2B5EF4-FFF2-40B4-BE49-F238E27FC236}">
                <a16:creationId xmlns:a16="http://schemas.microsoft.com/office/drawing/2014/main" id="{F2BA3304-20E0-41C8-AC2E-324F719DB00E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6615273" y="3196717"/>
            <a:ext cx="594295" cy="432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4">
            <a:extLst>
              <a:ext uri="{FF2B5EF4-FFF2-40B4-BE49-F238E27FC236}">
                <a16:creationId xmlns:a16="http://schemas.microsoft.com/office/drawing/2014/main" id="{0E4BBAAB-0DFA-4217-B09B-93F1DAD7BA7F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 rot="5400000">
            <a:off x="6958173" y="4225417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5">
            <a:extLst>
              <a:ext uri="{FF2B5EF4-FFF2-40B4-BE49-F238E27FC236}">
                <a16:creationId xmlns:a16="http://schemas.microsoft.com/office/drawing/2014/main" id="{76C80C08-28A6-41CB-A4C9-ED5B920CD52A}"/>
              </a:ext>
            </a:extLst>
          </p:cNvPr>
          <p:cNvCxnSpPr>
            <a:stCxn id="29" idx="3"/>
            <a:endCxn id="30" idx="6"/>
          </p:cNvCxnSpPr>
          <p:nvPr/>
        </p:nvCxnSpPr>
        <p:spPr>
          <a:xfrm rot="5400000">
            <a:off x="6724812" y="4712208"/>
            <a:ext cx="375219" cy="594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6">
            <a:extLst>
              <a:ext uri="{FF2B5EF4-FFF2-40B4-BE49-F238E27FC236}">
                <a16:creationId xmlns:a16="http://schemas.microsoft.com/office/drawing/2014/main" id="{843DD5D4-91BC-49B1-9ABB-8C217EA3A762}"/>
              </a:ext>
            </a:extLst>
          </p:cNvPr>
          <p:cNvCxnSpPr>
            <a:stCxn id="30" idx="2"/>
            <a:endCxn id="28" idx="4"/>
          </p:cNvCxnSpPr>
          <p:nvPr/>
        </p:nvCxnSpPr>
        <p:spPr>
          <a:xfrm rot="10800000">
            <a:off x="5653245" y="4863593"/>
            <a:ext cx="676276" cy="333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57">
            <a:extLst>
              <a:ext uri="{FF2B5EF4-FFF2-40B4-BE49-F238E27FC236}">
                <a16:creationId xmlns:a16="http://schemas.microsoft.com/office/drawing/2014/main" id="{239D41F4-F583-4569-8FDD-D74C00FFC972}"/>
              </a:ext>
            </a:extLst>
          </p:cNvPr>
          <p:cNvCxnSpPr>
            <a:stCxn id="28" idx="0"/>
            <a:endCxn id="25" idx="4"/>
          </p:cNvCxnSpPr>
          <p:nvPr/>
        </p:nvCxnSpPr>
        <p:spPr>
          <a:xfrm rot="5400000" flipH="1" flipV="1">
            <a:off x="5300821" y="4225417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8">
            <a:extLst>
              <a:ext uri="{FF2B5EF4-FFF2-40B4-BE49-F238E27FC236}">
                <a16:creationId xmlns:a16="http://schemas.microsoft.com/office/drawing/2014/main" id="{6F731C8F-3C17-45FC-B6C6-9A4744F41880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rot="5400000" flipH="1" flipV="1">
            <a:off x="5796121" y="3053841"/>
            <a:ext cx="390524" cy="676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373BE866-82F3-47E8-9CB6-C222ED7ABDB8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rot="5400000">
            <a:off x="5401850" y="3650170"/>
            <a:ext cx="1321942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0">
            <a:extLst>
              <a:ext uri="{FF2B5EF4-FFF2-40B4-BE49-F238E27FC236}">
                <a16:creationId xmlns:a16="http://schemas.microsoft.com/office/drawing/2014/main" id="{F9295816-80A4-497F-A2D4-D941251ED24D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 rot="16200000" flipH="1">
            <a:off x="6230526" y="3640646"/>
            <a:ext cx="1321942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1">
            <a:extLst>
              <a:ext uri="{FF2B5EF4-FFF2-40B4-BE49-F238E27FC236}">
                <a16:creationId xmlns:a16="http://schemas.microsoft.com/office/drawing/2014/main" id="{1CB73AE9-9194-44CB-97DF-8394976A5A4B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rot="10800000">
            <a:off x="5796121" y="373011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2">
            <a:extLst>
              <a:ext uri="{FF2B5EF4-FFF2-40B4-BE49-F238E27FC236}">
                <a16:creationId xmlns:a16="http://schemas.microsoft.com/office/drawing/2014/main" id="{AE1AD674-1396-48A6-BFC6-C9897F677B02}"/>
              </a:ext>
            </a:extLst>
          </p:cNvPr>
          <p:cNvCxnSpPr>
            <a:stCxn id="27" idx="3"/>
            <a:endCxn id="28" idx="6"/>
          </p:cNvCxnSpPr>
          <p:nvPr/>
        </p:nvCxnSpPr>
        <p:spPr>
          <a:xfrm rot="5400000">
            <a:off x="6058060" y="3569208"/>
            <a:ext cx="889571" cy="1413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63">
            <a:extLst>
              <a:ext uri="{FF2B5EF4-FFF2-40B4-BE49-F238E27FC236}">
                <a16:creationId xmlns:a16="http://schemas.microsoft.com/office/drawing/2014/main" id="{ECB66FBD-5EE7-4284-80AC-56515AF0F4B6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5796121" y="472071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4">
            <a:extLst>
              <a:ext uri="{FF2B5EF4-FFF2-40B4-BE49-F238E27FC236}">
                <a16:creationId xmlns:a16="http://schemas.microsoft.com/office/drawing/2014/main" id="{1A79D212-41F9-4738-B731-C532E81E176E}"/>
              </a:ext>
            </a:extLst>
          </p:cNvPr>
          <p:cNvCxnSpPr>
            <a:stCxn id="29" idx="2"/>
            <a:endCxn id="25" idx="5"/>
          </p:cNvCxnSpPr>
          <p:nvPr/>
        </p:nvCxnSpPr>
        <p:spPr>
          <a:xfrm rot="10800000">
            <a:off x="5754275" y="3831147"/>
            <a:ext cx="1413447" cy="889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5">
            <a:extLst>
              <a:ext uri="{FF2B5EF4-FFF2-40B4-BE49-F238E27FC236}">
                <a16:creationId xmlns:a16="http://schemas.microsoft.com/office/drawing/2014/main" id="{2F60CD5C-CA4B-44FF-B6CE-A059599684B8}"/>
              </a:ext>
            </a:extLst>
          </p:cNvPr>
          <p:cNvCxnSpPr>
            <a:stCxn id="27" idx="3"/>
            <a:endCxn id="30" idx="7"/>
          </p:cNvCxnSpPr>
          <p:nvPr/>
        </p:nvCxnSpPr>
        <p:spPr>
          <a:xfrm rot="5400000">
            <a:off x="6259102" y="4145470"/>
            <a:ext cx="1264790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6">
            <a:extLst>
              <a:ext uri="{FF2B5EF4-FFF2-40B4-BE49-F238E27FC236}">
                <a16:creationId xmlns:a16="http://schemas.microsoft.com/office/drawing/2014/main" id="{AA84EF11-C684-437C-819D-A29E1159CD77}"/>
              </a:ext>
            </a:extLst>
          </p:cNvPr>
          <p:cNvCxnSpPr>
            <a:stCxn id="30" idx="1"/>
            <a:endCxn id="25" idx="5"/>
          </p:cNvCxnSpPr>
          <p:nvPr/>
        </p:nvCxnSpPr>
        <p:spPr>
          <a:xfrm rot="16200000" flipV="1">
            <a:off x="5430426" y="4154994"/>
            <a:ext cx="1264790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68">
            <a:extLst>
              <a:ext uri="{FF2B5EF4-FFF2-40B4-BE49-F238E27FC236}">
                <a16:creationId xmlns:a16="http://schemas.microsoft.com/office/drawing/2014/main" id="{42FDFF99-7D92-4616-A985-43913B7408D8}"/>
              </a:ext>
            </a:extLst>
          </p:cNvPr>
          <p:cNvCxnSpPr>
            <a:stCxn id="8" idx="6"/>
            <a:endCxn id="28" idx="2"/>
          </p:cNvCxnSpPr>
          <p:nvPr/>
        </p:nvCxnSpPr>
        <p:spPr>
          <a:xfrm>
            <a:off x="3727336" y="4720717"/>
            <a:ext cx="17830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0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4F67-33A1-435F-A61C-9BBE05A5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</a:t>
            </a:r>
            <a:r>
              <a:rPr lang="en-US" altLang="zh-TW" dirty="0">
                <a:solidFill>
                  <a:srgbClr val="FF0000"/>
                </a:solidFill>
              </a:rPr>
              <a:t>high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00B050"/>
                </a:solidFill>
              </a:rPr>
              <a:t>low</a:t>
            </a:r>
            <a:r>
              <a:rPr lang="en-US" altLang="zh-TW" dirty="0"/>
              <a:t>-connectivity edges with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00B050"/>
                </a:solidFill>
              </a:rPr>
              <a:t>high</a:t>
            </a:r>
            <a:r>
              <a:rPr lang="en-US" altLang="zh-TW" dirty="0"/>
              <a:t> </a:t>
            </a:r>
            <a:r>
              <a:rPr lang="en-US" altLang="zh-TW" dirty="0" err="1"/>
              <a:t>probababilty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70050F-DD7C-4963-80E6-FDCB7D8076C7}"/>
              </a:ext>
            </a:extLst>
          </p:cNvPr>
          <p:cNvSpPr/>
          <p:nvPr/>
        </p:nvSpPr>
        <p:spPr>
          <a:xfrm>
            <a:off x="1755295" y="33441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D07FFFE1-B572-498F-8C0B-787E5B1B5707}"/>
              </a:ext>
            </a:extLst>
          </p:cNvPr>
          <p:cNvSpPr/>
          <p:nvPr/>
        </p:nvSpPr>
        <p:spPr>
          <a:xfrm>
            <a:off x="2574447" y="2810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DD0B4C8E-7CA0-47D1-81EB-D3C3B9C13DDC}"/>
              </a:ext>
            </a:extLst>
          </p:cNvPr>
          <p:cNvSpPr/>
          <p:nvPr/>
        </p:nvSpPr>
        <p:spPr>
          <a:xfrm>
            <a:off x="3412647" y="33441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BE56C50C-00E9-41DD-86F7-7F5A1E4DB9A0}"/>
              </a:ext>
            </a:extLst>
          </p:cNvPr>
          <p:cNvSpPr/>
          <p:nvPr/>
        </p:nvSpPr>
        <p:spPr>
          <a:xfrm>
            <a:off x="1755295" y="4334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E7C838D-0E7F-4C8E-BBD1-623666D3DAF7}"/>
              </a:ext>
            </a:extLst>
          </p:cNvPr>
          <p:cNvSpPr/>
          <p:nvPr/>
        </p:nvSpPr>
        <p:spPr>
          <a:xfrm>
            <a:off x="3412647" y="4334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BF5A43CF-0820-4196-8EBD-B034888A2FF7}"/>
              </a:ext>
            </a:extLst>
          </p:cNvPr>
          <p:cNvSpPr/>
          <p:nvPr/>
        </p:nvSpPr>
        <p:spPr>
          <a:xfrm>
            <a:off x="2574447" y="481102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87FA7029-6DFD-4C9E-9CA8-F483BCC7692D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5400000">
            <a:off x="1860075" y="3953773"/>
            <a:ext cx="171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6AC067A2-20CD-42EB-9EBF-EDAE21C5C40A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860199" y="2953649"/>
            <a:ext cx="594295" cy="432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A7C74591-E547-4B22-88C2-52325595A6C7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5400000">
            <a:off x="3203099" y="3982349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3">
            <a:extLst>
              <a:ext uri="{FF2B5EF4-FFF2-40B4-BE49-F238E27FC236}">
                <a16:creationId xmlns:a16="http://schemas.microsoft.com/office/drawing/2014/main" id="{CD98EE5D-B500-484F-BD7C-D3F8519748D8}"/>
              </a:ext>
            </a:extLst>
          </p:cNvPr>
          <p:cNvCxnSpPr>
            <a:stCxn id="8" idx="3"/>
            <a:endCxn id="9" idx="6"/>
          </p:cNvCxnSpPr>
          <p:nvPr/>
        </p:nvCxnSpPr>
        <p:spPr>
          <a:xfrm rot="5400000">
            <a:off x="2969738" y="4469140"/>
            <a:ext cx="375219" cy="594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5">
            <a:extLst>
              <a:ext uri="{FF2B5EF4-FFF2-40B4-BE49-F238E27FC236}">
                <a16:creationId xmlns:a16="http://schemas.microsoft.com/office/drawing/2014/main" id="{644D0A58-495A-43B8-93BA-111295CC3DEE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1898171" y="4620525"/>
            <a:ext cx="676276" cy="333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>
            <a:extLst>
              <a:ext uri="{FF2B5EF4-FFF2-40B4-BE49-F238E27FC236}">
                <a16:creationId xmlns:a16="http://schemas.microsoft.com/office/drawing/2014/main" id="{3291A887-0D91-407F-B87F-7447EDED5CDE}"/>
              </a:ext>
            </a:extLst>
          </p:cNvPr>
          <p:cNvCxnSpPr>
            <a:stCxn id="7" idx="0"/>
            <a:endCxn id="4" idx="4"/>
          </p:cNvCxnSpPr>
          <p:nvPr/>
        </p:nvCxnSpPr>
        <p:spPr>
          <a:xfrm rot="5400000" flipH="1" flipV="1">
            <a:off x="1545747" y="3982349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2DB67A5D-16B4-45B2-95F1-9487D5941A01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2041047" y="2810773"/>
            <a:ext cx="390524" cy="676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4143F6F-4C03-48E0-BE3B-847FCEA696E1}"/>
              </a:ext>
            </a:extLst>
          </p:cNvPr>
          <p:cNvCxnSpPr>
            <a:stCxn id="5" idx="3"/>
            <a:endCxn id="7" idx="7"/>
          </p:cNvCxnSpPr>
          <p:nvPr/>
        </p:nvCxnSpPr>
        <p:spPr>
          <a:xfrm rot="5400000">
            <a:off x="1646776" y="3407102"/>
            <a:ext cx="1321942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3">
            <a:extLst>
              <a:ext uri="{FF2B5EF4-FFF2-40B4-BE49-F238E27FC236}">
                <a16:creationId xmlns:a16="http://schemas.microsoft.com/office/drawing/2014/main" id="{93201109-6048-4124-8370-6D3096D8C1D0}"/>
              </a:ext>
            </a:extLst>
          </p:cNvPr>
          <p:cNvCxnSpPr>
            <a:stCxn id="5" idx="5"/>
            <a:endCxn id="8" idx="1"/>
          </p:cNvCxnSpPr>
          <p:nvPr/>
        </p:nvCxnSpPr>
        <p:spPr>
          <a:xfrm rot="16200000" flipH="1">
            <a:off x="2475452" y="3397578"/>
            <a:ext cx="1321942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>
            <a:extLst>
              <a:ext uri="{FF2B5EF4-FFF2-40B4-BE49-F238E27FC236}">
                <a16:creationId xmlns:a16="http://schemas.microsoft.com/office/drawing/2014/main" id="{9A8BEA60-E95C-480A-96F3-EDF3CDA19F8B}"/>
              </a:ext>
            </a:extLst>
          </p:cNvPr>
          <p:cNvCxnSpPr>
            <a:stCxn id="6" idx="2"/>
            <a:endCxn id="4" idx="6"/>
          </p:cNvCxnSpPr>
          <p:nvPr/>
        </p:nvCxnSpPr>
        <p:spPr>
          <a:xfrm rot="10800000">
            <a:off x="2041047" y="3487049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162FEB9E-5EB7-473A-AC9A-ADB727FF616E}"/>
              </a:ext>
            </a:extLst>
          </p:cNvPr>
          <p:cNvCxnSpPr>
            <a:stCxn id="6" idx="3"/>
            <a:endCxn id="7" idx="6"/>
          </p:cNvCxnSpPr>
          <p:nvPr/>
        </p:nvCxnSpPr>
        <p:spPr>
          <a:xfrm rot="5400000">
            <a:off x="2302986" y="3326140"/>
            <a:ext cx="889571" cy="1413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2880013E-B653-47F9-A588-202545C5D5B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41047" y="4477649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1">
            <a:extLst>
              <a:ext uri="{FF2B5EF4-FFF2-40B4-BE49-F238E27FC236}">
                <a16:creationId xmlns:a16="http://schemas.microsoft.com/office/drawing/2014/main" id="{BDC3FA59-B5F2-43F6-9088-7E2D4AE07AD4}"/>
              </a:ext>
            </a:extLst>
          </p:cNvPr>
          <p:cNvCxnSpPr>
            <a:stCxn id="8" idx="2"/>
            <a:endCxn id="4" idx="5"/>
          </p:cNvCxnSpPr>
          <p:nvPr/>
        </p:nvCxnSpPr>
        <p:spPr>
          <a:xfrm rot="10800000">
            <a:off x="1999201" y="3588079"/>
            <a:ext cx="1413447" cy="889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3">
            <a:extLst>
              <a:ext uri="{FF2B5EF4-FFF2-40B4-BE49-F238E27FC236}">
                <a16:creationId xmlns:a16="http://schemas.microsoft.com/office/drawing/2014/main" id="{C7A73CE5-76DC-4A54-8B79-8D1F74FFB37D}"/>
              </a:ext>
            </a:extLst>
          </p:cNvPr>
          <p:cNvCxnSpPr>
            <a:stCxn id="6" idx="3"/>
            <a:endCxn id="9" idx="7"/>
          </p:cNvCxnSpPr>
          <p:nvPr/>
        </p:nvCxnSpPr>
        <p:spPr>
          <a:xfrm rot="5400000">
            <a:off x="2504028" y="3902402"/>
            <a:ext cx="1264790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5">
            <a:extLst>
              <a:ext uri="{FF2B5EF4-FFF2-40B4-BE49-F238E27FC236}">
                <a16:creationId xmlns:a16="http://schemas.microsoft.com/office/drawing/2014/main" id="{24A96C13-2369-4CB5-BBBE-64BA00FB6607}"/>
              </a:ext>
            </a:extLst>
          </p:cNvPr>
          <p:cNvCxnSpPr>
            <a:stCxn id="9" idx="1"/>
            <a:endCxn id="4" idx="5"/>
          </p:cNvCxnSpPr>
          <p:nvPr/>
        </p:nvCxnSpPr>
        <p:spPr>
          <a:xfrm rot="16200000" flipV="1">
            <a:off x="1675352" y="3911926"/>
            <a:ext cx="1264790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>
            <a:extLst>
              <a:ext uri="{FF2B5EF4-FFF2-40B4-BE49-F238E27FC236}">
                <a16:creationId xmlns:a16="http://schemas.microsoft.com/office/drawing/2014/main" id="{223ADD14-EFF4-45D8-B911-30900B5995CD}"/>
              </a:ext>
            </a:extLst>
          </p:cNvPr>
          <p:cNvSpPr/>
          <p:nvPr/>
        </p:nvSpPr>
        <p:spPr>
          <a:xfrm>
            <a:off x="5481432" y="33441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47">
            <a:extLst>
              <a:ext uri="{FF2B5EF4-FFF2-40B4-BE49-F238E27FC236}">
                <a16:creationId xmlns:a16="http://schemas.microsoft.com/office/drawing/2014/main" id="{505BC504-9EDB-476C-9BF5-241E75F4CAA5}"/>
              </a:ext>
            </a:extLst>
          </p:cNvPr>
          <p:cNvSpPr/>
          <p:nvPr/>
        </p:nvSpPr>
        <p:spPr>
          <a:xfrm>
            <a:off x="6300584" y="2810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48">
            <a:extLst>
              <a:ext uri="{FF2B5EF4-FFF2-40B4-BE49-F238E27FC236}">
                <a16:creationId xmlns:a16="http://schemas.microsoft.com/office/drawing/2014/main" id="{859791AC-4235-4A62-BC2B-1EB7048F0DED}"/>
              </a:ext>
            </a:extLst>
          </p:cNvPr>
          <p:cNvSpPr/>
          <p:nvPr/>
        </p:nvSpPr>
        <p:spPr>
          <a:xfrm>
            <a:off x="7138784" y="33441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49">
            <a:extLst>
              <a:ext uri="{FF2B5EF4-FFF2-40B4-BE49-F238E27FC236}">
                <a16:creationId xmlns:a16="http://schemas.microsoft.com/office/drawing/2014/main" id="{3B06FE21-F801-4976-9C7E-55313E3BF080}"/>
              </a:ext>
            </a:extLst>
          </p:cNvPr>
          <p:cNvSpPr/>
          <p:nvPr/>
        </p:nvSpPr>
        <p:spPr>
          <a:xfrm>
            <a:off x="5481432" y="4334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FE8732EC-D691-4453-B73E-D7750D0CB529}"/>
              </a:ext>
            </a:extLst>
          </p:cNvPr>
          <p:cNvSpPr/>
          <p:nvPr/>
        </p:nvSpPr>
        <p:spPr>
          <a:xfrm>
            <a:off x="7138784" y="4334773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51">
            <a:extLst>
              <a:ext uri="{FF2B5EF4-FFF2-40B4-BE49-F238E27FC236}">
                <a16:creationId xmlns:a16="http://schemas.microsoft.com/office/drawing/2014/main" id="{72B3AD47-11DB-4D15-AB46-731733C96C22}"/>
              </a:ext>
            </a:extLst>
          </p:cNvPr>
          <p:cNvSpPr/>
          <p:nvPr/>
        </p:nvSpPr>
        <p:spPr>
          <a:xfrm>
            <a:off x="6300584" y="4811021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52">
            <a:extLst>
              <a:ext uri="{FF2B5EF4-FFF2-40B4-BE49-F238E27FC236}">
                <a16:creationId xmlns:a16="http://schemas.microsoft.com/office/drawing/2014/main" id="{C25250E4-2A0A-45F5-AA56-C0DBAC023963}"/>
              </a:ext>
            </a:extLst>
          </p:cNvPr>
          <p:cNvCxnSpPr>
            <a:stCxn id="26" idx="4"/>
            <a:endCxn id="30" idx="0"/>
          </p:cNvCxnSpPr>
          <p:nvPr/>
        </p:nvCxnSpPr>
        <p:spPr>
          <a:xfrm rot="5400000">
            <a:off x="5586212" y="3953773"/>
            <a:ext cx="171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3">
            <a:extLst>
              <a:ext uri="{FF2B5EF4-FFF2-40B4-BE49-F238E27FC236}">
                <a16:creationId xmlns:a16="http://schemas.microsoft.com/office/drawing/2014/main" id="{F2BA3304-20E0-41C8-AC2E-324F719DB00E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6586336" y="2953649"/>
            <a:ext cx="594295" cy="432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4">
            <a:extLst>
              <a:ext uri="{FF2B5EF4-FFF2-40B4-BE49-F238E27FC236}">
                <a16:creationId xmlns:a16="http://schemas.microsoft.com/office/drawing/2014/main" id="{0E4BBAAB-0DFA-4217-B09B-93F1DAD7BA7F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 rot="5400000">
            <a:off x="6929236" y="3982349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5">
            <a:extLst>
              <a:ext uri="{FF2B5EF4-FFF2-40B4-BE49-F238E27FC236}">
                <a16:creationId xmlns:a16="http://schemas.microsoft.com/office/drawing/2014/main" id="{76C80C08-28A6-41CB-A4C9-ED5B920CD52A}"/>
              </a:ext>
            </a:extLst>
          </p:cNvPr>
          <p:cNvCxnSpPr>
            <a:stCxn id="29" idx="3"/>
            <a:endCxn id="30" idx="6"/>
          </p:cNvCxnSpPr>
          <p:nvPr/>
        </p:nvCxnSpPr>
        <p:spPr>
          <a:xfrm rot="5400000">
            <a:off x="6695875" y="4469140"/>
            <a:ext cx="375219" cy="594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6">
            <a:extLst>
              <a:ext uri="{FF2B5EF4-FFF2-40B4-BE49-F238E27FC236}">
                <a16:creationId xmlns:a16="http://schemas.microsoft.com/office/drawing/2014/main" id="{843DD5D4-91BC-49B1-9ABB-8C217EA3A762}"/>
              </a:ext>
            </a:extLst>
          </p:cNvPr>
          <p:cNvCxnSpPr>
            <a:stCxn id="30" idx="2"/>
            <a:endCxn id="28" idx="4"/>
          </p:cNvCxnSpPr>
          <p:nvPr/>
        </p:nvCxnSpPr>
        <p:spPr>
          <a:xfrm rot="10800000">
            <a:off x="5624308" y="4620525"/>
            <a:ext cx="676276" cy="333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57">
            <a:extLst>
              <a:ext uri="{FF2B5EF4-FFF2-40B4-BE49-F238E27FC236}">
                <a16:creationId xmlns:a16="http://schemas.microsoft.com/office/drawing/2014/main" id="{239D41F4-F583-4569-8FDD-D74C00FFC972}"/>
              </a:ext>
            </a:extLst>
          </p:cNvPr>
          <p:cNvCxnSpPr>
            <a:stCxn id="28" idx="0"/>
            <a:endCxn id="25" idx="4"/>
          </p:cNvCxnSpPr>
          <p:nvPr/>
        </p:nvCxnSpPr>
        <p:spPr>
          <a:xfrm rot="5400000" flipH="1" flipV="1">
            <a:off x="5271884" y="3982349"/>
            <a:ext cx="70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8">
            <a:extLst>
              <a:ext uri="{FF2B5EF4-FFF2-40B4-BE49-F238E27FC236}">
                <a16:creationId xmlns:a16="http://schemas.microsoft.com/office/drawing/2014/main" id="{6F731C8F-3C17-45FC-B6C6-9A4744F41880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rot="5400000" flipH="1" flipV="1">
            <a:off x="5767184" y="2810773"/>
            <a:ext cx="390524" cy="676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373BE866-82F3-47E8-9CB6-C222ED7ABDB8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rot="5400000">
            <a:off x="5372913" y="3407102"/>
            <a:ext cx="1321942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0">
            <a:extLst>
              <a:ext uri="{FF2B5EF4-FFF2-40B4-BE49-F238E27FC236}">
                <a16:creationId xmlns:a16="http://schemas.microsoft.com/office/drawing/2014/main" id="{F9295816-80A4-497F-A2D4-D941251ED24D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 rot="16200000" flipH="1">
            <a:off x="6201589" y="3397578"/>
            <a:ext cx="1321942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1">
            <a:extLst>
              <a:ext uri="{FF2B5EF4-FFF2-40B4-BE49-F238E27FC236}">
                <a16:creationId xmlns:a16="http://schemas.microsoft.com/office/drawing/2014/main" id="{1CB73AE9-9194-44CB-97DF-8394976A5A4B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rot="10800000">
            <a:off x="5767184" y="3487049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2">
            <a:extLst>
              <a:ext uri="{FF2B5EF4-FFF2-40B4-BE49-F238E27FC236}">
                <a16:creationId xmlns:a16="http://schemas.microsoft.com/office/drawing/2014/main" id="{AE1AD674-1396-48A6-BFC6-C9897F677B02}"/>
              </a:ext>
            </a:extLst>
          </p:cNvPr>
          <p:cNvCxnSpPr>
            <a:stCxn id="27" idx="3"/>
            <a:endCxn id="28" idx="6"/>
          </p:cNvCxnSpPr>
          <p:nvPr/>
        </p:nvCxnSpPr>
        <p:spPr>
          <a:xfrm rot="5400000">
            <a:off x="6029123" y="3326140"/>
            <a:ext cx="889571" cy="1413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63">
            <a:extLst>
              <a:ext uri="{FF2B5EF4-FFF2-40B4-BE49-F238E27FC236}">
                <a16:creationId xmlns:a16="http://schemas.microsoft.com/office/drawing/2014/main" id="{ECB66FBD-5EE7-4284-80AC-56515AF0F4B6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5767184" y="4477649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4">
            <a:extLst>
              <a:ext uri="{FF2B5EF4-FFF2-40B4-BE49-F238E27FC236}">
                <a16:creationId xmlns:a16="http://schemas.microsoft.com/office/drawing/2014/main" id="{1A79D212-41F9-4738-B731-C532E81E176E}"/>
              </a:ext>
            </a:extLst>
          </p:cNvPr>
          <p:cNvCxnSpPr>
            <a:stCxn id="29" idx="2"/>
            <a:endCxn id="25" idx="5"/>
          </p:cNvCxnSpPr>
          <p:nvPr/>
        </p:nvCxnSpPr>
        <p:spPr>
          <a:xfrm rot="10800000">
            <a:off x="5725338" y="3588079"/>
            <a:ext cx="1413447" cy="889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5">
            <a:extLst>
              <a:ext uri="{FF2B5EF4-FFF2-40B4-BE49-F238E27FC236}">
                <a16:creationId xmlns:a16="http://schemas.microsoft.com/office/drawing/2014/main" id="{2F60CD5C-CA4B-44FF-B6CE-A059599684B8}"/>
              </a:ext>
            </a:extLst>
          </p:cNvPr>
          <p:cNvCxnSpPr>
            <a:stCxn id="27" idx="3"/>
            <a:endCxn id="30" idx="7"/>
          </p:cNvCxnSpPr>
          <p:nvPr/>
        </p:nvCxnSpPr>
        <p:spPr>
          <a:xfrm rot="5400000">
            <a:off x="6230165" y="3902402"/>
            <a:ext cx="1264790" cy="636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6">
            <a:extLst>
              <a:ext uri="{FF2B5EF4-FFF2-40B4-BE49-F238E27FC236}">
                <a16:creationId xmlns:a16="http://schemas.microsoft.com/office/drawing/2014/main" id="{AA84EF11-C684-437C-819D-A29E1159CD77}"/>
              </a:ext>
            </a:extLst>
          </p:cNvPr>
          <p:cNvCxnSpPr>
            <a:stCxn id="30" idx="1"/>
            <a:endCxn id="25" idx="5"/>
          </p:cNvCxnSpPr>
          <p:nvPr/>
        </p:nvCxnSpPr>
        <p:spPr>
          <a:xfrm rot="16200000" flipV="1">
            <a:off x="5401489" y="3911926"/>
            <a:ext cx="1264790" cy="61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68">
            <a:extLst>
              <a:ext uri="{FF2B5EF4-FFF2-40B4-BE49-F238E27FC236}">
                <a16:creationId xmlns:a16="http://schemas.microsoft.com/office/drawing/2014/main" id="{42FDFF99-7D92-4616-A985-43913B7408D8}"/>
              </a:ext>
            </a:extLst>
          </p:cNvPr>
          <p:cNvCxnSpPr>
            <a:stCxn id="8" idx="6"/>
            <a:endCxn id="28" idx="2"/>
          </p:cNvCxnSpPr>
          <p:nvPr/>
        </p:nvCxnSpPr>
        <p:spPr>
          <a:xfrm>
            <a:off x="3698399" y="4477649"/>
            <a:ext cx="17830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>
            <a:extLst>
              <a:ext uri="{FF2B5EF4-FFF2-40B4-BE49-F238E27FC236}">
                <a16:creationId xmlns:a16="http://schemas.microsoft.com/office/drawing/2014/main" id="{A9439870-E6D2-4247-92C8-E7809EB10ED1}"/>
              </a:ext>
            </a:extLst>
          </p:cNvPr>
          <p:cNvSpPr txBox="1"/>
          <p:nvPr/>
        </p:nvSpPr>
        <p:spPr>
          <a:xfrm>
            <a:off x="3919336" y="4487173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B050"/>
                </a:solidFill>
              </a:rPr>
              <a:t>Keep this</a:t>
            </a: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12BD2CFC-022A-4DFE-8C64-B50FD1B131C0}"/>
              </a:ext>
            </a:extLst>
          </p:cNvPr>
          <p:cNvSpPr txBox="1"/>
          <p:nvPr/>
        </p:nvSpPr>
        <p:spPr>
          <a:xfrm>
            <a:off x="3004936" y="2429773"/>
            <a:ext cx="313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Eliminate most of these</a:t>
            </a:r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6FEF58D8-ABEB-4526-A808-1407DD7CDFBF}"/>
              </a:ext>
            </a:extLst>
          </p:cNvPr>
          <p:cNvSpPr/>
          <p:nvPr/>
        </p:nvSpPr>
        <p:spPr>
          <a:xfrm>
            <a:off x="4757536" y="2810773"/>
            <a:ext cx="1363980" cy="1188720"/>
          </a:xfrm>
          <a:custGeom>
            <a:avLst/>
            <a:gdLst>
              <a:gd name="connsiteX0" fmla="*/ 243840 w 1524000"/>
              <a:gd name="connsiteY0" fmla="*/ 0 h 1211580"/>
              <a:gd name="connsiteX1" fmla="*/ 186690 w 1524000"/>
              <a:gd name="connsiteY1" fmla="*/ 640080 h 1211580"/>
              <a:gd name="connsiteX2" fmla="*/ 1363980 w 1524000"/>
              <a:gd name="connsiteY2" fmla="*/ 1188720 h 1211580"/>
              <a:gd name="connsiteX3" fmla="*/ 1363980 w 1524000"/>
              <a:gd name="connsiteY3" fmla="*/ 1188720 h 1211580"/>
              <a:gd name="connsiteX4" fmla="*/ 1524000 w 1524000"/>
              <a:gd name="connsiteY4" fmla="*/ 1211580 h 1211580"/>
              <a:gd name="connsiteX0" fmla="*/ 243840 w 1363980"/>
              <a:gd name="connsiteY0" fmla="*/ 0 h 1188720"/>
              <a:gd name="connsiteX1" fmla="*/ 186690 w 1363980"/>
              <a:gd name="connsiteY1" fmla="*/ 640080 h 1188720"/>
              <a:gd name="connsiteX2" fmla="*/ 1363980 w 1363980"/>
              <a:gd name="connsiteY2" fmla="*/ 1188720 h 1188720"/>
              <a:gd name="connsiteX3" fmla="*/ 1363980 w 1363980"/>
              <a:gd name="connsiteY3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1188720">
                <a:moveTo>
                  <a:pt x="243840" y="0"/>
                </a:moveTo>
                <a:cubicBezTo>
                  <a:pt x="121920" y="220980"/>
                  <a:pt x="0" y="441960"/>
                  <a:pt x="186690" y="640080"/>
                </a:cubicBezTo>
                <a:cubicBezTo>
                  <a:pt x="373380" y="838200"/>
                  <a:pt x="1363980" y="1188720"/>
                  <a:pt x="1363980" y="1188720"/>
                </a:cubicBezTo>
                <a:lnTo>
                  <a:pt x="1363980" y="118872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reeform 74">
            <a:extLst>
              <a:ext uri="{FF2B5EF4-FFF2-40B4-BE49-F238E27FC236}">
                <a16:creationId xmlns:a16="http://schemas.microsoft.com/office/drawing/2014/main" id="{81021183-EFE0-4075-A2BB-DA4BBB00A96B}"/>
              </a:ext>
            </a:extLst>
          </p:cNvPr>
          <p:cNvSpPr/>
          <p:nvPr/>
        </p:nvSpPr>
        <p:spPr>
          <a:xfrm flipH="1">
            <a:off x="3004936" y="2810773"/>
            <a:ext cx="1363980" cy="1188720"/>
          </a:xfrm>
          <a:custGeom>
            <a:avLst/>
            <a:gdLst>
              <a:gd name="connsiteX0" fmla="*/ 243840 w 1524000"/>
              <a:gd name="connsiteY0" fmla="*/ 0 h 1211580"/>
              <a:gd name="connsiteX1" fmla="*/ 186690 w 1524000"/>
              <a:gd name="connsiteY1" fmla="*/ 640080 h 1211580"/>
              <a:gd name="connsiteX2" fmla="*/ 1363980 w 1524000"/>
              <a:gd name="connsiteY2" fmla="*/ 1188720 h 1211580"/>
              <a:gd name="connsiteX3" fmla="*/ 1363980 w 1524000"/>
              <a:gd name="connsiteY3" fmla="*/ 1188720 h 1211580"/>
              <a:gd name="connsiteX4" fmla="*/ 1524000 w 1524000"/>
              <a:gd name="connsiteY4" fmla="*/ 1211580 h 1211580"/>
              <a:gd name="connsiteX0" fmla="*/ 243840 w 1363980"/>
              <a:gd name="connsiteY0" fmla="*/ 0 h 1188720"/>
              <a:gd name="connsiteX1" fmla="*/ 186690 w 1363980"/>
              <a:gd name="connsiteY1" fmla="*/ 640080 h 1188720"/>
              <a:gd name="connsiteX2" fmla="*/ 1363980 w 1363980"/>
              <a:gd name="connsiteY2" fmla="*/ 1188720 h 1188720"/>
              <a:gd name="connsiteX3" fmla="*/ 1363980 w 1363980"/>
              <a:gd name="connsiteY3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1188720">
                <a:moveTo>
                  <a:pt x="243840" y="0"/>
                </a:moveTo>
                <a:cubicBezTo>
                  <a:pt x="121920" y="220980"/>
                  <a:pt x="0" y="441960"/>
                  <a:pt x="186690" y="640080"/>
                </a:cubicBezTo>
                <a:cubicBezTo>
                  <a:pt x="373380" y="838200"/>
                  <a:pt x="1363980" y="1188720"/>
                  <a:pt x="1363980" y="1188720"/>
                </a:cubicBezTo>
                <a:lnTo>
                  <a:pt x="1363980" y="118872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43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4F67-33A1-435F-A61C-9BBE05A5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841845A-9E70-48A6-BDB9-C22FE0B0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10" y="2223203"/>
            <a:ext cx="7391780" cy="177809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644FD22-693F-40B3-987B-61FF40E0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2" y="4516740"/>
            <a:ext cx="2921053" cy="21907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CB78D7-E717-4B11-AACC-8137B993A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812" y="4516740"/>
            <a:ext cx="4964820" cy="6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9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4F67-33A1-435F-A61C-9BBE05A5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314601-9B95-4E57-BD99-18A2FF7B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3" y="1629447"/>
            <a:ext cx="7474334" cy="4743694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17437463-0545-4F23-9B6F-F900D264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2" y="4516740"/>
            <a:ext cx="2921053" cy="21907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1D1F54-22DB-4DB5-8A27-58D6A147AEF0}"/>
              </a:ext>
            </a:extLst>
          </p:cNvPr>
          <p:cNvSpPr/>
          <p:nvPr/>
        </p:nvSpPr>
        <p:spPr>
          <a:xfrm>
            <a:off x="697499" y="3253346"/>
            <a:ext cx="726187" cy="41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87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8A68F1-BC0F-42C2-893B-5F4AACCF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839" y="1690689"/>
            <a:ext cx="6856123" cy="43513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709B57-F91D-4F8E-A818-55172B328B6D}"/>
              </a:ext>
            </a:extLst>
          </p:cNvPr>
          <p:cNvSpPr/>
          <p:nvPr/>
        </p:nvSpPr>
        <p:spPr>
          <a:xfrm>
            <a:off x="1427519" y="3550565"/>
            <a:ext cx="6826766" cy="23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42527F-4D9D-4CB0-8412-3EBB59E4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39" y="3769625"/>
            <a:ext cx="7335116" cy="8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09B57-F91D-4F8E-A818-55172B328B6D}"/>
              </a:ext>
            </a:extLst>
          </p:cNvPr>
          <p:cNvSpPr/>
          <p:nvPr/>
        </p:nvSpPr>
        <p:spPr>
          <a:xfrm>
            <a:off x="1427519" y="3550565"/>
            <a:ext cx="6826766" cy="23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B645E-724D-4DE9-86A3-082B085A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C577B-766A-4CF0-A2B5-A436F0EF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7" y="2104167"/>
            <a:ext cx="7360028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DD8E1-77ED-44AE-B130-4E80F101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sparsification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948BEE-6174-4089-8A33-C4B2EE148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F055D3-C20E-4AAA-B5D4-50C581A2D1A3}"/>
              </a:ext>
            </a:extLst>
          </p:cNvPr>
          <p:cNvSpPr/>
          <p:nvPr/>
        </p:nvSpPr>
        <p:spPr>
          <a:xfrm>
            <a:off x="4482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5D810-AD40-4724-B746-BE777BC926D6}"/>
              </a:ext>
            </a:extLst>
          </p:cNvPr>
          <p:cNvSpPr/>
          <p:nvPr/>
        </p:nvSpPr>
        <p:spPr>
          <a:xfrm>
            <a:off x="4482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155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A8F9E-8D36-4D18-9F24-5E4FA82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Nonuniform edge sampling  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09B57-F91D-4F8E-A818-55172B328B6D}"/>
              </a:ext>
            </a:extLst>
          </p:cNvPr>
          <p:cNvSpPr/>
          <p:nvPr/>
        </p:nvSpPr>
        <p:spPr>
          <a:xfrm>
            <a:off x="1427519" y="3550565"/>
            <a:ext cx="6826766" cy="23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B645E-724D-4DE9-86A3-082B085A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2395B1-A6E8-492E-8FF5-4F792015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76220"/>
            <a:ext cx="819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5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63D58-F116-40B0-8FCA-4EBC0D75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64C4C-39DF-4F11-80E3-4702B6DE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Graph </a:t>
            </a:r>
            <a:r>
              <a:rPr lang="en-US" altLang="zh-TW" dirty="0" err="1">
                <a:hlinkClick r:id="rId2"/>
              </a:rPr>
              <a:t>Sparsifiers</a:t>
            </a:r>
            <a:r>
              <a:rPr lang="en-US" altLang="zh-TW" dirty="0">
                <a:hlinkClick r:id="rId2"/>
              </a:rPr>
              <a:t>: A Survey</a:t>
            </a:r>
            <a:r>
              <a:rPr lang="en-US" altLang="zh-TW" dirty="0"/>
              <a:t>, Nick Harvey</a:t>
            </a:r>
          </a:p>
          <a:p>
            <a:r>
              <a:rPr lang="en-US" altLang="zh-TW" dirty="0">
                <a:hlinkClick r:id="rId3"/>
              </a:rPr>
              <a:t>Lecture Notes11 form 2018</a:t>
            </a:r>
            <a:endParaRPr lang="en-US" altLang="zh-TW" dirty="0"/>
          </a:p>
          <a:p>
            <a:r>
              <a:rPr lang="en-US" altLang="zh-TW" dirty="0"/>
              <a:t>Chapter 10 lecture notes</a:t>
            </a:r>
          </a:p>
          <a:p>
            <a:r>
              <a:rPr lang="en-US" altLang="zh-TW" dirty="0">
                <a:hlinkClick r:id="rId4"/>
              </a:rPr>
              <a:t>RANDOMIZED APPROXIMATION SCHEMES FOR CUTS AND FLOWS IN CAPACITATED GRAPHS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85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5986-A2BA-433B-BE85-9CD99ECD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dirty="0"/>
              <a:t>Approximating Dense Objects</a:t>
            </a:r>
            <a:r>
              <a:rPr lang="zh-TW" altLang="en-US" dirty="0"/>
              <a:t> </a:t>
            </a:r>
            <a:r>
              <a:rPr lang="en-CA" altLang="zh-TW" dirty="0"/>
              <a:t>by Sparse Objects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034A2-FDE7-44E4-A3BB-4C0EDABE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Bridges</a:t>
            </a:r>
          </a:p>
          <a:p>
            <a:endParaRPr lang="zh-TW" altLang="en-US" dirty="0"/>
          </a:p>
        </p:txBody>
      </p:sp>
      <p:pic>
        <p:nvPicPr>
          <p:cNvPr id="4" name="Picture 12" descr="arch.jpg">
            <a:extLst>
              <a:ext uri="{FF2B5EF4-FFF2-40B4-BE49-F238E27FC236}">
                <a16:creationId xmlns:a16="http://schemas.microsoft.com/office/drawing/2014/main" id="{1168FEE0-7B1A-45DF-9A51-F8F8C1877B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322" r="3656"/>
          <a:stretch>
            <a:fillRect/>
          </a:stretch>
        </p:blipFill>
        <p:spPr>
          <a:xfrm>
            <a:off x="1207976" y="2781044"/>
            <a:ext cx="2706332" cy="1810262"/>
          </a:xfrm>
          <a:prstGeom prst="rect">
            <a:avLst/>
          </a:prstGeom>
        </p:spPr>
      </p:pic>
      <p:pic>
        <p:nvPicPr>
          <p:cNvPr id="5" name="Picture 13" descr="blog-perrine-bridge1.jpg">
            <a:extLst>
              <a:ext uri="{FF2B5EF4-FFF2-40B4-BE49-F238E27FC236}">
                <a16:creationId xmlns:a16="http://schemas.microsoft.com/office/drawing/2014/main" id="{4F66F02F-5FE9-4FDF-90D4-3F136F2E57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307" y="2772474"/>
            <a:ext cx="2400300" cy="1799526"/>
          </a:xfrm>
          <a:prstGeom prst="rect">
            <a:avLst/>
          </a:prstGeom>
        </p:spPr>
      </p:pic>
      <p:sp>
        <p:nvSpPr>
          <p:cNvPr id="6" name="Right Arrow 14">
            <a:extLst>
              <a:ext uri="{FF2B5EF4-FFF2-40B4-BE49-F238E27FC236}">
                <a16:creationId xmlns:a16="http://schemas.microsoft.com/office/drawing/2014/main" id="{CBC5CB36-E3CC-4EF6-B8C7-8922E1DF6B83}"/>
              </a:ext>
            </a:extLst>
          </p:cNvPr>
          <p:cNvSpPr/>
          <p:nvPr/>
        </p:nvSpPr>
        <p:spPr>
          <a:xfrm>
            <a:off x="4085757" y="3519669"/>
            <a:ext cx="810090" cy="4012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990FD687-7C7E-4236-AF01-0DE40FE08F29}"/>
              </a:ext>
            </a:extLst>
          </p:cNvPr>
          <p:cNvSpPr txBox="1"/>
          <p:nvPr/>
        </p:nvSpPr>
        <p:spPr>
          <a:xfrm>
            <a:off x="1799758" y="4629150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Masonry Arch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30BA2879-F831-4E1B-B4CA-0AA86F73FC9E}"/>
              </a:ext>
            </a:extLst>
          </p:cNvPr>
          <p:cNvSpPr txBox="1"/>
          <p:nvPr/>
        </p:nvSpPr>
        <p:spPr>
          <a:xfrm>
            <a:off x="5743107" y="4629150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Truss Arch</a:t>
            </a:r>
          </a:p>
        </p:txBody>
      </p:sp>
    </p:spTree>
    <p:extLst>
      <p:ext uri="{BB962C8B-B14F-4D97-AF65-F5344CB8AC3E}">
        <p14:creationId xmlns:p14="http://schemas.microsoft.com/office/powerpoint/2010/main" val="72049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5986-A2BA-433B-BE85-9CD99ECD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dirty="0"/>
              <a:t>Approximating Dense Objects</a:t>
            </a:r>
            <a:r>
              <a:rPr lang="zh-TW" altLang="en-US" dirty="0"/>
              <a:t> </a:t>
            </a:r>
            <a:r>
              <a:rPr lang="en-CA" altLang="zh-TW" dirty="0"/>
              <a:t>by Sparse Objects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034A2-FDE7-44E4-A3BB-4C0EDABE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CBC5CB36-E3CC-4EF6-B8C7-8922E1DF6B83}"/>
              </a:ext>
            </a:extLst>
          </p:cNvPr>
          <p:cNvSpPr/>
          <p:nvPr/>
        </p:nvSpPr>
        <p:spPr>
          <a:xfrm>
            <a:off x="4085757" y="3519669"/>
            <a:ext cx="810090" cy="4012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9336D6-C63E-487A-A16F-0AB992F6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2700338"/>
            <a:ext cx="2700000" cy="27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C77554-6331-4463-8A8B-27427A3AA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34" y="2589610"/>
            <a:ext cx="290036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5986-A2BA-433B-BE85-9CD99ECD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dirty="0"/>
              <a:t>Approximating Dense Objects</a:t>
            </a:r>
            <a:r>
              <a:rPr lang="zh-TW" altLang="en-US" dirty="0"/>
              <a:t> </a:t>
            </a:r>
            <a:r>
              <a:rPr lang="en-CA" altLang="zh-TW" dirty="0"/>
              <a:t>by Sparse Objects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034A2-FDE7-44E4-A3BB-4C0EDABE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Graphs</a:t>
            </a:r>
            <a:endParaRPr lang="zh-TW" altLang="en-US" dirty="0"/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CBC5CB36-E3CC-4EF6-B8C7-8922E1DF6B83}"/>
              </a:ext>
            </a:extLst>
          </p:cNvPr>
          <p:cNvSpPr/>
          <p:nvPr/>
        </p:nvSpPr>
        <p:spPr>
          <a:xfrm>
            <a:off x="4085757" y="3519669"/>
            <a:ext cx="810090" cy="40126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E558F7-D1B5-4191-A08B-04417153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212" y="2760941"/>
            <a:ext cx="2167983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378B681-AA9E-4BAE-850E-6C8D9729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2163" y="2623197"/>
            <a:ext cx="2160270" cy="219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9B558716-34DE-4F31-B4B5-532BF2574F33}"/>
              </a:ext>
            </a:extLst>
          </p:cNvPr>
          <p:cNvSpPr txBox="1"/>
          <p:nvPr/>
        </p:nvSpPr>
        <p:spPr>
          <a:xfrm>
            <a:off x="1543051" y="5048540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Dense Graph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4BC14197-291C-4618-A2E4-184994319F5F}"/>
              </a:ext>
            </a:extLst>
          </p:cNvPr>
          <p:cNvSpPr txBox="1"/>
          <p:nvPr/>
        </p:nvSpPr>
        <p:spPr>
          <a:xfrm>
            <a:off x="6079331" y="4986632"/>
            <a:ext cx="14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Sparse Graph</a:t>
            </a:r>
          </a:p>
        </p:txBody>
      </p:sp>
    </p:spTree>
    <p:extLst>
      <p:ext uri="{BB962C8B-B14F-4D97-AF65-F5344CB8AC3E}">
        <p14:creationId xmlns:p14="http://schemas.microsoft.com/office/powerpoint/2010/main" val="14736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1B70C-E992-4970-AB77-14B4F6EE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Motivation:</a:t>
            </a:r>
            <a:br>
              <a:rPr lang="en-US" altLang="zh-TW" sz="3600" dirty="0"/>
            </a:br>
            <a:r>
              <a:rPr lang="en-US" altLang="zh-TW" sz="3600" dirty="0"/>
              <a:t>Faster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7A772-E21F-49B8-8F7C-E9B0472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28948ED-A2B7-4AC4-8BCD-50DF84871B15}"/>
              </a:ext>
            </a:extLst>
          </p:cNvPr>
          <p:cNvSpPr/>
          <p:nvPr/>
        </p:nvSpPr>
        <p:spPr>
          <a:xfrm>
            <a:off x="990600" y="2560637"/>
            <a:ext cx="2438400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Dense </a:t>
            </a:r>
            <a:r>
              <a:rPr lang="en-US" dirty="0">
                <a:solidFill>
                  <a:schemeClr val="tx1"/>
                </a:solidFill>
              </a:rPr>
              <a:t>Input graph G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09DAB8B-C97A-42CC-97D5-FEB45271ADE6}"/>
              </a:ext>
            </a:extLst>
          </p:cNvPr>
          <p:cNvSpPr/>
          <p:nvPr/>
        </p:nvSpPr>
        <p:spPr>
          <a:xfrm>
            <a:off x="6172200" y="2560637"/>
            <a:ext cx="1752600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Exact/Approx Output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E0041FF7-E9E5-44B4-8CB1-F6BF350E9C77}"/>
              </a:ext>
            </a:extLst>
          </p:cNvPr>
          <p:cNvSpPr/>
          <p:nvPr/>
        </p:nvSpPr>
        <p:spPr>
          <a:xfrm>
            <a:off x="3657600" y="2713037"/>
            <a:ext cx="2362200" cy="152400"/>
          </a:xfrm>
          <a:prstGeom prst="right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B8CA308-F0D8-426B-9AA0-D75F547C3422}"/>
              </a:ext>
            </a:extLst>
          </p:cNvPr>
          <p:cNvSpPr/>
          <p:nvPr/>
        </p:nvSpPr>
        <p:spPr>
          <a:xfrm>
            <a:off x="3728864" y="1905000"/>
            <a:ext cx="2067272" cy="6556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for some problem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3E778F2-39B6-4FE4-BD52-356875DE5D82}"/>
              </a:ext>
            </a:extLst>
          </p:cNvPr>
          <p:cNvSpPr/>
          <p:nvPr/>
        </p:nvSpPr>
        <p:spPr>
          <a:xfrm>
            <a:off x="990600" y="5151437"/>
            <a:ext cx="2514600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Sparse</a:t>
            </a:r>
            <a:r>
              <a:rPr lang="en-US" dirty="0">
                <a:solidFill>
                  <a:schemeClr val="tx1"/>
                </a:solidFill>
              </a:rPr>
              <a:t> graph 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Approx</a:t>
            </a:r>
            <a:r>
              <a:rPr lang="en-CA" dirty="0" err="1">
                <a:solidFill>
                  <a:schemeClr val="tx1"/>
                </a:solidFill>
              </a:rPr>
              <a:t>imately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preserves solution of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22" name="Down Arrow 14">
            <a:extLst>
              <a:ext uri="{FF2B5EF4-FFF2-40B4-BE49-F238E27FC236}">
                <a16:creationId xmlns:a16="http://schemas.microsoft.com/office/drawing/2014/main" id="{5165E048-6605-4867-B9EF-B708B9DDAED3}"/>
              </a:ext>
            </a:extLst>
          </p:cNvPr>
          <p:cNvSpPr/>
          <p:nvPr/>
        </p:nvSpPr>
        <p:spPr>
          <a:xfrm>
            <a:off x="2133600" y="3246437"/>
            <a:ext cx="152400" cy="1752600"/>
          </a:xfrm>
          <a:prstGeom prst="down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15">
            <a:extLst>
              <a:ext uri="{FF2B5EF4-FFF2-40B4-BE49-F238E27FC236}">
                <a16:creationId xmlns:a16="http://schemas.microsoft.com/office/drawing/2014/main" id="{1D5992F0-A4F1-41A3-B8A8-C747064D6932}"/>
              </a:ext>
            </a:extLst>
          </p:cNvPr>
          <p:cNvSpPr/>
          <p:nvPr/>
        </p:nvSpPr>
        <p:spPr>
          <a:xfrm>
            <a:off x="3657600" y="5608637"/>
            <a:ext cx="2362200" cy="152400"/>
          </a:xfrm>
          <a:prstGeom prst="rightArrow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B0323D2-7ADB-4C51-BEC7-C2FAD072A46C}"/>
              </a:ext>
            </a:extLst>
          </p:cNvPr>
          <p:cNvSpPr/>
          <p:nvPr/>
        </p:nvSpPr>
        <p:spPr>
          <a:xfrm>
            <a:off x="3886200" y="4572000"/>
            <a:ext cx="1752600" cy="914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runs faster on sparse input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08834C7-988A-4B52-AB7B-61506E76D750}"/>
              </a:ext>
            </a:extLst>
          </p:cNvPr>
          <p:cNvSpPr/>
          <p:nvPr/>
        </p:nvSpPr>
        <p:spPr>
          <a:xfrm>
            <a:off x="6172200" y="5380037"/>
            <a:ext cx="1752600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Approximate Output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5D0F8D5-9739-428D-8670-6056E3C07D0A}"/>
              </a:ext>
            </a:extLst>
          </p:cNvPr>
          <p:cNvSpPr/>
          <p:nvPr/>
        </p:nvSpPr>
        <p:spPr>
          <a:xfrm>
            <a:off x="457200" y="3627437"/>
            <a:ext cx="1600200" cy="914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(Fast) </a:t>
            </a:r>
            <a:r>
              <a:rPr lang="en-US" b="1" dirty="0" err="1">
                <a:solidFill>
                  <a:schemeClr val="tx1"/>
                </a:solidFill>
              </a:rPr>
              <a:t>Sparsification</a:t>
            </a:r>
            <a:r>
              <a:rPr lang="en-US" b="1" dirty="0">
                <a:solidFill>
                  <a:schemeClr val="tx1"/>
                </a:solidFill>
              </a:rPr>
              <a:t> Algorithm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7" name="Cloud Callout 19">
            <a:extLst>
              <a:ext uri="{FF2B5EF4-FFF2-40B4-BE49-F238E27FC236}">
                <a16:creationId xmlns:a16="http://schemas.microsoft.com/office/drawing/2014/main" id="{EBE7040B-FA92-4CED-9C23-B2800BE03E95}"/>
              </a:ext>
            </a:extLst>
          </p:cNvPr>
          <p:cNvSpPr/>
          <p:nvPr/>
        </p:nvSpPr>
        <p:spPr>
          <a:xfrm>
            <a:off x="5638800" y="3170237"/>
            <a:ext cx="2362200" cy="1600200"/>
          </a:xfrm>
          <a:prstGeom prst="cloudCallout">
            <a:avLst>
              <a:gd name="adj1" fmla="val -61093"/>
              <a:gd name="adj2" fmla="val -88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s-t cut, Sparsest cut,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Max cut, …</a:t>
            </a:r>
          </a:p>
        </p:txBody>
      </p:sp>
    </p:spTree>
    <p:extLst>
      <p:ext uri="{BB962C8B-B14F-4D97-AF65-F5344CB8AC3E}">
        <p14:creationId xmlns:p14="http://schemas.microsoft.com/office/powerpoint/2010/main" val="10987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EF114-A97B-4700-B663-39D2FC8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 cuts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37C8F0-1844-49E9-ACE6-41AB8375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" y="1431897"/>
            <a:ext cx="7194463" cy="357261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13AB9A-A545-4E65-A204-C667BE5721BD}"/>
              </a:ext>
            </a:extLst>
          </p:cNvPr>
          <p:cNvSpPr/>
          <p:nvPr/>
        </p:nvSpPr>
        <p:spPr>
          <a:xfrm>
            <a:off x="1276709" y="2731698"/>
            <a:ext cx="6892522" cy="277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EF114-A97B-4700-B663-39D2FC8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 cuts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37C8F0-1844-49E9-ACE6-41AB8375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" y="1431897"/>
            <a:ext cx="7194463" cy="357261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13AB9A-A545-4E65-A204-C667BE5721BD}"/>
              </a:ext>
            </a:extLst>
          </p:cNvPr>
          <p:cNvSpPr/>
          <p:nvPr/>
        </p:nvSpPr>
        <p:spPr>
          <a:xfrm>
            <a:off x="1276709" y="3812874"/>
            <a:ext cx="6892522" cy="169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19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EF114-A97B-4700-B663-39D2FC8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 cuts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37C8F0-1844-49E9-ACE6-41AB8375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" y="1431897"/>
            <a:ext cx="7194463" cy="3572617"/>
          </a:xfrm>
        </p:spPr>
      </p:pic>
    </p:spTree>
    <p:extLst>
      <p:ext uri="{BB962C8B-B14F-4D97-AF65-F5344CB8AC3E}">
        <p14:creationId xmlns:p14="http://schemas.microsoft.com/office/powerpoint/2010/main" val="24794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291</Words>
  <Application>Microsoft Office PowerPoint</Application>
  <PresentationFormat>如螢幕大小 (4:3)</PresentationFormat>
  <Paragraphs>72</Paragraphs>
  <Slides>21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佈景主題</vt:lpstr>
      <vt:lpstr>Graph Sparsifier</vt:lpstr>
      <vt:lpstr>What is sparsification?</vt:lpstr>
      <vt:lpstr>Approximating Dense Objects by Sparse Objects</vt:lpstr>
      <vt:lpstr>Approximating Dense Objects by Sparse Objects</vt:lpstr>
      <vt:lpstr>Approximating Dense Objects by Sparse Objects</vt:lpstr>
      <vt:lpstr>Motivation: Faster Algorithms</vt:lpstr>
      <vt:lpstr>Preserving cuts</vt:lpstr>
      <vt:lpstr>Preserving cuts</vt:lpstr>
      <vt:lpstr>Preserving cuts</vt:lpstr>
      <vt:lpstr>Preserving cuts</vt:lpstr>
      <vt:lpstr>Random contraction </vt:lpstr>
      <vt:lpstr>Random contraction </vt:lpstr>
      <vt:lpstr>Uniform edge sampling </vt:lpstr>
      <vt:lpstr>Uniform edge sampling </vt:lpstr>
      <vt:lpstr>Nonuniform edge sampling  </vt:lpstr>
      <vt:lpstr>Nonuniform edge sampling  </vt:lpstr>
      <vt:lpstr>Nonuniform edge sampling  </vt:lpstr>
      <vt:lpstr>Nonuniform edge sampling  </vt:lpstr>
      <vt:lpstr>Nonuniform edge sampling  </vt:lpstr>
      <vt:lpstr>Nonuniform edge sampling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Sparsifier</dc:title>
  <dc:creator>克允 廖</dc:creator>
  <cp:lastModifiedBy>克允 廖</cp:lastModifiedBy>
  <cp:revision>28</cp:revision>
  <dcterms:created xsi:type="dcterms:W3CDTF">2020-05-19T11:21:40Z</dcterms:created>
  <dcterms:modified xsi:type="dcterms:W3CDTF">2020-05-22T06:55:22Z</dcterms:modified>
</cp:coreProperties>
</file>