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1" r:id="rId3"/>
    <p:sldId id="313" r:id="rId4"/>
    <p:sldId id="320" r:id="rId5"/>
    <p:sldId id="314" r:id="rId6"/>
    <p:sldId id="275" r:id="rId7"/>
    <p:sldId id="276" r:id="rId8"/>
    <p:sldId id="318" r:id="rId9"/>
    <p:sldId id="319" r:id="rId10"/>
    <p:sldId id="315" r:id="rId11"/>
    <p:sldId id="317" r:id="rId12"/>
    <p:sldId id="302" r:id="rId13"/>
    <p:sldId id="295" r:id="rId14"/>
    <p:sldId id="293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9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8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790B-5B01-4154-B318-9B73884E14F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77A8-7B06-4498-9A3F-8D13CCF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9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233524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#1,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opendb --</a:t>
            </a:r>
            <a:r>
              <a:rPr lang="en-US" sz="1400" dirty="0" err="1">
                <a:solidFill>
                  <a:prstClr val="black"/>
                </a:solidFill>
              </a:rPr>
              <a:t>create_if_missing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smtClean="0">
                <a:solidFill>
                  <a:prstClr val="black"/>
                </a:solidFill>
              </a:rPr>
              <a:t>--table_cache_numshardbits=20 </a:t>
            </a:r>
            <a:r>
              <a:rPr lang="en-US" sz="1400" dirty="0" err="1">
                <a:solidFill>
                  <a:prstClr val="black"/>
                </a:solidFill>
              </a:rPr>
              <a:t>test_db</a:t>
            </a:r>
            <a:r>
              <a:rPr lang="en-US" sz="1400" dirty="0">
                <a:solidFill>
                  <a:prstClr val="black"/>
                </a:solidFill>
              </a:rPr>
              <a:t>/ldb-cmd1073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i="1" dirty="0">
                <a:solidFill>
                  <a:prstClr val="black"/>
                </a:solidFill>
              </a:rPr>
              <a:t>Segmentation fault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400" dirty="0" smtClean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Description of </a:t>
            </a:r>
            <a:r>
              <a:rPr lang="en-US" sz="1600" dirty="0">
                <a:solidFill>
                  <a:prstClr val="black"/>
                </a:solidFill>
              </a:rPr>
              <a:t>'table_cache_numshardbits' </a:t>
            </a:r>
            <a:r>
              <a:rPr lang="en-US" sz="1600" dirty="0" smtClean="0">
                <a:solidFill>
                  <a:prstClr val="black"/>
                </a:solidFill>
              </a:rPr>
              <a:t>( </a:t>
            </a:r>
            <a:r>
              <a:rPr lang="en-US" sz="1600" dirty="0" err="1" smtClean="0">
                <a:solidFill>
                  <a:prstClr val="black"/>
                </a:solidFill>
              </a:rPr>
              <a:t>options.h</a:t>
            </a:r>
            <a:r>
              <a:rPr lang="en-US" sz="1600" dirty="0" smtClean="0">
                <a:solidFill>
                  <a:prstClr val="black"/>
                </a:solidFill>
              </a:rPr>
              <a:t> ) :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Number of shards used for table cache.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Default: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6</a:t>
            </a:r>
          </a:p>
          <a:p>
            <a:pPr marL="914400" lvl="2" indent="0" algn="just">
              <a:buNone/>
            </a:pP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Condition</a:t>
            </a:r>
            <a:r>
              <a:rPr lang="en-US" sz="1600" dirty="0">
                <a:solidFill>
                  <a:prstClr val="black"/>
                </a:solidFill>
              </a:rPr>
              <a:t>: </a:t>
            </a:r>
            <a:r>
              <a:rPr lang="en-US" sz="1600" dirty="0" smtClean="0">
                <a:solidFill>
                  <a:prstClr val="black"/>
                </a:solidFill>
              </a:rPr>
              <a:t>set the configuration 'table_cache_numshardbits</a:t>
            </a:r>
            <a:r>
              <a:rPr lang="en-US" sz="1600" dirty="0">
                <a:solidFill>
                  <a:prstClr val="black"/>
                </a:solidFill>
              </a:rPr>
              <a:t>'</a:t>
            </a:r>
            <a:r>
              <a:rPr lang="en-US" sz="1600" dirty="0" smtClean="0">
                <a:solidFill>
                  <a:prstClr val="black"/>
                </a:solidFill>
              </a:rPr>
              <a:t> equal or lager than 20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</a:p>
          <a:p>
            <a:pPr marL="914400" lvl="2" indent="0" algn="just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prstClr val="black"/>
                </a:solidFill>
              </a:rPr>
              <a:t>Reason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/>
                </a:solidFill>
              </a:rPr>
              <a:t>	</a:t>
            </a:r>
            <a:r>
              <a:rPr lang="en-US" sz="1600" i="1" dirty="0" smtClean="0">
                <a:solidFill>
                  <a:prstClr val="black"/>
                </a:solidFill>
              </a:rPr>
              <a:t>open</a:t>
            </a:r>
            <a:r>
              <a:rPr lang="en-US" sz="1600" i="1" dirty="0">
                <a:solidFill>
                  <a:prstClr val="black"/>
                </a:solidFill>
              </a:rPr>
              <a:t>()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call </a:t>
            </a:r>
            <a:r>
              <a:rPr lang="en-US" sz="1600" i="1" dirty="0" err="1" smtClean="0">
                <a:solidFill>
                  <a:prstClr val="black"/>
                </a:solidFill>
              </a:rPr>
              <a:t>NewLRUCache</a:t>
            </a:r>
            <a:r>
              <a:rPr lang="en-US" sz="1600" i="1" dirty="0" smtClean="0">
                <a:solidFill>
                  <a:prstClr val="black"/>
                </a:solidFill>
              </a:rPr>
              <a:t>() </a:t>
            </a:r>
            <a:r>
              <a:rPr lang="en-US" sz="1600" dirty="0" smtClean="0">
                <a:solidFill>
                  <a:prstClr val="black"/>
                </a:solidFill>
              </a:rPr>
              <a:t>function ( lru_catch.cc ):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{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num_shard_bits</a:t>
            </a:r>
            <a:r>
              <a:rPr lang="en-US" sz="1200" dirty="0">
                <a:latin typeface="Consolas" panose="020B0609020204030204" pitchFamily="49" charset="0"/>
              </a:rPr>
              <a:t> &gt;= 20)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</a:rPr>
              <a:t> (</a:t>
            </a:r>
            <a:r>
              <a:rPr lang="en-US" sz="1200" dirty="0" err="1">
                <a:latin typeface="Consolas" panose="020B0609020204030204" pitchFamily="49" charset="0"/>
              </a:rPr>
              <a:t>num_shard_bits</a:t>
            </a:r>
            <a:r>
              <a:rPr lang="en-US" sz="1200" dirty="0">
                <a:latin typeface="Consolas" panose="020B0609020204030204" pitchFamily="49" charset="0"/>
              </a:rPr>
              <a:t> &lt; 0)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num_shard_bits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GetDefaultCacheShardBits</a:t>
            </a:r>
            <a:r>
              <a:rPr lang="en-US" sz="1200" dirty="0">
                <a:latin typeface="Consolas" panose="020B0609020204030204" pitchFamily="49" charset="0"/>
              </a:rPr>
              <a:t>(capacity);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make_shared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LRUCache</a:t>
            </a:r>
            <a:r>
              <a:rPr lang="en-US" sz="1200" dirty="0">
                <a:latin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      </a:t>
            </a:r>
            <a:r>
              <a:rPr lang="en-US" sz="1200" dirty="0" smtClean="0">
                <a:latin typeface="Consolas" panose="020B0609020204030204" pitchFamily="49" charset="0"/>
              </a:rPr>
              <a:t>  capacity</a:t>
            </a:r>
            <a:r>
              <a:rPr lang="en-US" sz="1200" dirty="0">
                <a:latin typeface="Consolas" panose="020B0609020204030204" pitchFamily="49" charset="0"/>
              </a:rPr>
              <a:t>, </a:t>
            </a:r>
            <a:r>
              <a:rPr lang="en-US" sz="1200" dirty="0" err="1">
                <a:latin typeface="Consolas" panose="020B0609020204030204" pitchFamily="49" charset="0"/>
              </a:rPr>
              <a:t>num_shard_bits</a:t>
            </a:r>
            <a:r>
              <a:rPr lang="en-US" sz="1200" dirty="0">
                <a:latin typeface="Consolas" panose="020B0609020204030204" pitchFamily="49" charset="0"/>
              </a:rPr>
              <a:t>, </a:t>
            </a:r>
            <a:r>
              <a:rPr lang="en-US" sz="1200" dirty="0" err="1">
                <a:latin typeface="Consolas" panose="020B0609020204030204" pitchFamily="49" charset="0"/>
              </a:rPr>
              <a:t>strict_capacity_limit</a:t>
            </a:r>
            <a:r>
              <a:rPr lang="en-US" sz="1200" dirty="0">
                <a:latin typeface="Consolas" panose="020B0609020204030204" pitchFamily="49" charset="0"/>
              </a:rPr>
              <a:t>, </a:t>
            </a:r>
            <a:r>
              <a:rPr lang="en-US" sz="1200" dirty="0" err="1">
                <a:latin typeface="Consolas" panose="020B0609020204030204" pitchFamily="49" charset="0"/>
              </a:rPr>
              <a:t>high_pri_pool_ratio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::move(</a:t>
            </a:r>
            <a:r>
              <a:rPr lang="en-US" sz="1200" dirty="0" err="1">
                <a:latin typeface="Consolas" panose="020B0609020204030204" pitchFamily="49" charset="0"/>
              </a:rPr>
              <a:t>memory_allocator</a:t>
            </a:r>
            <a:r>
              <a:rPr lang="en-US" sz="1200" dirty="0">
                <a:latin typeface="Consolas" panose="020B0609020204030204" pitchFamily="49" charset="0"/>
              </a:rPr>
              <a:t>), </a:t>
            </a:r>
            <a:r>
              <a:rPr lang="en-US" sz="1200" dirty="0" err="1">
                <a:latin typeface="Consolas" panose="020B0609020204030204" pitchFamily="49" charset="0"/>
              </a:rPr>
              <a:t>use_adaptive_mutex</a:t>
            </a:r>
            <a:r>
              <a:rPr lang="en-US" sz="1200" dirty="0">
                <a:latin typeface="Consolas" panose="020B0609020204030204" pitchFamily="49" charset="0"/>
              </a:rPr>
              <a:t>, </a:t>
            </a:r>
            <a:r>
              <a:rPr lang="en-US" sz="1200" dirty="0" err="1">
                <a:latin typeface="Consolas" panose="020B0609020204030204" pitchFamily="49" charset="0"/>
              </a:rPr>
              <a:t>metadata_charge_policy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</a:endParaRP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190657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#9,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>
                <a:solidFill>
                  <a:prstClr val="black"/>
                </a:solidFill>
              </a:rPr>
              <a:t>opendbwithttl --</a:t>
            </a:r>
            <a:r>
              <a:rPr lang="en-US" sz="1400" dirty="0" err="1">
                <a:solidFill>
                  <a:prstClr val="black"/>
                </a:solidFill>
              </a:rPr>
              <a:t>create_if_missing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err="1">
                <a:solidFill>
                  <a:prstClr val="black"/>
                </a:solidFill>
              </a:rPr>
              <a:t>test_db</a:t>
            </a:r>
            <a:r>
              <a:rPr lang="en-US" sz="1400" dirty="0">
                <a:solidFill>
                  <a:prstClr val="black"/>
                </a:solidFill>
              </a:rPr>
              <a:t>/ldb-cmd1411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smtClean="0">
                <a:solidFill>
                  <a:prstClr val="black"/>
                </a:solidFill>
              </a:rPr>
              <a:t>putwithttl </a:t>
            </a:r>
            <a:r>
              <a:rPr lang="en-US" sz="1400" dirty="0">
                <a:solidFill>
                  <a:prstClr val="black"/>
                </a:solidFill>
              </a:rPr>
              <a:t>key1 </a:t>
            </a:r>
            <a:r>
              <a:rPr lang="en-US" sz="1400" dirty="0" smtClean="0">
                <a:solidFill>
                  <a:prstClr val="black"/>
                </a:solidFill>
              </a:rPr>
              <a:t>value1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putwithttl key2 value2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putwithttl </a:t>
            </a:r>
            <a:r>
              <a:rPr lang="en-US" sz="1400" dirty="0">
                <a:solidFill>
                  <a:prstClr val="black"/>
                </a:solidFill>
              </a:rPr>
              <a:t>key3 </a:t>
            </a:r>
            <a:r>
              <a:rPr lang="en-US" sz="1400" dirty="0" smtClean="0">
                <a:solidFill>
                  <a:prstClr val="black"/>
                </a:solidFill>
              </a:rPr>
              <a:t>value3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smtClean="0">
                <a:solidFill>
                  <a:prstClr val="black"/>
                </a:solidFill>
              </a:rPr>
              <a:t>deleterangewithttl </a:t>
            </a:r>
            <a:r>
              <a:rPr lang="en-US" sz="1400" dirty="0">
                <a:solidFill>
                  <a:prstClr val="black"/>
                </a:solidFill>
              </a:rPr>
              <a:t>key2 </a:t>
            </a:r>
            <a:r>
              <a:rPr lang="en-US" sz="1400" dirty="0" smtClean="0">
                <a:solidFill>
                  <a:prstClr val="black"/>
                </a:solidFill>
              </a:rPr>
              <a:t>key3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err="1" smtClean="0">
                <a:solidFill>
                  <a:prstClr val="black"/>
                </a:solidFill>
              </a:rPr>
              <a:t>getwithttl</a:t>
            </a:r>
            <a:r>
              <a:rPr lang="en-US" sz="1400" dirty="0" smtClean="0">
                <a:solidFill>
                  <a:prstClr val="black"/>
                </a:solidFill>
              </a:rPr>
              <a:t> key1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 value2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err="1" smtClean="0">
                <a:solidFill>
                  <a:prstClr val="black"/>
                </a:solidFill>
              </a:rPr>
              <a:t>getwithttl</a:t>
            </a:r>
            <a:r>
              <a:rPr lang="en-US" sz="1400" dirty="0" smtClean="0">
                <a:solidFill>
                  <a:prstClr val="black"/>
                </a:solidFill>
              </a:rPr>
              <a:t> key2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:value2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err="1" smtClean="0">
                <a:solidFill>
                  <a:prstClr val="black"/>
                </a:solidFill>
              </a:rPr>
              <a:t>getwithttl</a:t>
            </a:r>
            <a:r>
              <a:rPr lang="en-US" sz="1400" dirty="0" smtClean="0">
                <a:solidFill>
                  <a:prstClr val="black"/>
                </a:solidFill>
              </a:rPr>
              <a:t> key3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 value3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prstClr val="black"/>
                </a:solidFill>
              </a:rPr>
              <a:t>Condition: </a:t>
            </a:r>
            <a:r>
              <a:rPr lang="en-US" sz="1600" dirty="0">
                <a:solidFill>
                  <a:prstClr val="black"/>
                </a:solidFill>
              </a:rPr>
              <a:t>call </a:t>
            </a:r>
            <a:r>
              <a:rPr lang="en-US" sz="1600" dirty="0" err="1">
                <a:solidFill>
                  <a:prstClr val="black"/>
                </a:solidFill>
              </a:rPr>
              <a:t>deleterangewithttl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function with a valid range. 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prstClr val="black"/>
                </a:solidFill>
              </a:rPr>
              <a:t>Reason</a:t>
            </a:r>
            <a:r>
              <a:rPr lang="en-US" sz="1600" b="1" dirty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deleterangewithttl has </a:t>
            </a:r>
            <a:r>
              <a:rPr lang="en-US" sz="1600" dirty="0" smtClean="0">
                <a:solidFill>
                  <a:prstClr val="black"/>
                </a:solidFill>
              </a:rPr>
              <a:t>not been implemented.</a:t>
            </a:r>
            <a:endParaRPr lang="en-US" sz="1600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Effect: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invalid function.</a:t>
            </a:r>
          </a:p>
        </p:txBody>
      </p:sp>
      <p:sp>
        <p:nvSpPr>
          <p:cNvPr id="3" name="矩形 2"/>
          <p:cNvSpPr/>
          <p:nvPr/>
        </p:nvSpPr>
        <p:spPr>
          <a:xfrm>
            <a:off x="1094705" y="2950359"/>
            <a:ext cx="3633816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190657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>
                <a:solidFill>
                  <a:srgbClr val="FF0000"/>
                </a:solidFill>
              </a:rPr>
              <a:t>#</a:t>
            </a:r>
            <a:r>
              <a:rPr lang="en-US" sz="1800" b="1" dirty="0" smtClean="0">
                <a:solidFill>
                  <a:srgbClr val="FF0000"/>
                </a:solidFill>
              </a:rPr>
              <a:t>10,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>
                <a:solidFill>
                  <a:prstClr val="black"/>
                </a:solidFill>
              </a:rPr>
              <a:t>opendbwithttl --</a:t>
            </a:r>
            <a:r>
              <a:rPr lang="en-US" sz="1400" dirty="0" err="1">
                <a:solidFill>
                  <a:prstClr val="black"/>
                </a:solidFill>
              </a:rPr>
              <a:t>create_if_missing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err="1" smtClean="0">
                <a:solidFill>
                  <a:prstClr val="black"/>
                </a:solidFill>
              </a:rPr>
              <a:t>test_db</a:t>
            </a:r>
            <a:r>
              <a:rPr lang="en-US" sz="1400" dirty="0" smtClean="0">
                <a:solidFill>
                  <a:prstClr val="black"/>
                </a:solidFill>
              </a:rPr>
              <a:t>/ldb-cmd4598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smtClean="0">
                <a:solidFill>
                  <a:prstClr val="black"/>
                </a:solidFill>
              </a:rPr>
              <a:t>closewithttl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i="1" dirty="0" smtClean="0">
                <a:solidFill>
                  <a:prstClr val="black"/>
                </a:solidFill>
              </a:rPr>
              <a:t>Segmentation fault</a:t>
            </a:r>
            <a:endParaRPr lang="en-US" sz="1400" i="1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</a:rPr>
              <a:t>Description of ' </a:t>
            </a:r>
            <a:r>
              <a:rPr lang="en-US" sz="1400" dirty="0" smtClean="0">
                <a:solidFill>
                  <a:prstClr val="black"/>
                </a:solidFill>
              </a:rPr>
              <a:t>closewithttl / close' </a:t>
            </a:r>
            <a:r>
              <a:rPr lang="en-US" sz="1400" dirty="0">
                <a:solidFill>
                  <a:prstClr val="black"/>
                </a:solidFill>
              </a:rPr>
              <a:t>function ( </a:t>
            </a:r>
            <a:r>
              <a:rPr lang="en-US" sz="1400" dirty="0" err="1">
                <a:solidFill>
                  <a:prstClr val="black"/>
                </a:solidFill>
              </a:rPr>
              <a:t>db.h</a:t>
            </a:r>
            <a:r>
              <a:rPr lang="en-US" sz="1400" dirty="0">
                <a:solidFill>
                  <a:prstClr val="black"/>
                </a:solidFill>
              </a:rPr>
              <a:t> ) :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Close the DB by releasing resources, closing files etc. This should be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called before calling the destructor so that the caller can get back 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status in case there are any errors. This will not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fsync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WAL files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 If syncing is required, the caller must first call </a:t>
            </a:r>
            <a:r>
              <a:rPr 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SyncWAL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(), or Write()</a:t>
            </a:r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using an empty write batch with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WriteOptions.sync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=true.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Regardless of the return status, the DB must be freed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sz="1200" b="1" dirty="0" smtClean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Condition: </a:t>
            </a:r>
            <a:r>
              <a:rPr lang="en-US" sz="1600" dirty="0" smtClean="0">
                <a:solidFill>
                  <a:prstClr val="black"/>
                </a:solidFill>
              </a:rPr>
              <a:t>invoke </a:t>
            </a:r>
            <a:r>
              <a:rPr lang="en-US" sz="1600" dirty="0" err="1" smtClean="0">
                <a:solidFill>
                  <a:prstClr val="black"/>
                </a:solidFill>
              </a:rPr>
              <a:t>DBWithTTL</a:t>
            </a:r>
            <a:r>
              <a:rPr lang="en-US" sz="1600" dirty="0" smtClean="0">
                <a:solidFill>
                  <a:prstClr val="black"/>
                </a:solidFill>
              </a:rPr>
              <a:t>::Open(), </a:t>
            </a:r>
            <a:r>
              <a:rPr lang="en-US" sz="1600" dirty="0" smtClean="0">
                <a:solidFill>
                  <a:prstClr val="black"/>
                </a:solidFill>
              </a:rPr>
              <a:t>and then </a:t>
            </a:r>
            <a:r>
              <a:rPr lang="en-US" sz="1600" dirty="0">
                <a:solidFill>
                  <a:prstClr val="black"/>
                </a:solidFill>
              </a:rPr>
              <a:t>invoke </a:t>
            </a:r>
            <a:r>
              <a:rPr lang="en-US" sz="1600" dirty="0" err="1" smtClean="0">
                <a:solidFill>
                  <a:prstClr val="black"/>
                </a:solidFill>
              </a:rPr>
              <a:t>DBWithTTL</a:t>
            </a:r>
            <a:r>
              <a:rPr lang="en-US" sz="1600" dirty="0" smtClean="0">
                <a:solidFill>
                  <a:prstClr val="black"/>
                </a:solidFill>
              </a:rPr>
              <a:t>::Close() </a:t>
            </a:r>
            <a:r>
              <a:rPr lang="en-US" sz="1600" dirty="0" smtClean="0">
                <a:solidFill>
                  <a:prstClr val="black"/>
                </a:solidFill>
              </a:rPr>
              <a:t>function immediately. 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Reason: </a:t>
            </a:r>
            <a:r>
              <a:rPr lang="en-US" sz="1600" dirty="0" smtClean="0">
                <a:solidFill>
                  <a:prstClr val="black"/>
                </a:solidFill>
              </a:rPr>
              <a:t>destructor of TTLDB try to access some resource/memory that has already been destructed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Effect: </a:t>
            </a:r>
            <a:r>
              <a:rPr lang="en-US" sz="1600" dirty="0">
                <a:solidFill>
                  <a:prstClr val="black"/>
                </a:solidFill>
              </a:rPr>
              <a:t>Segmentation </a:t>
            </a:r>
            <a:r>
              <a:rPr lang="en-US" sz="1600" dirty="0" smtClean="0">
                <a:solidFill>
                  <a:prstClr val="black"/>
                </a:solidFill>
              </a:rPr>
              <a:t>fault.</a:t>
            </a:r>
          </a:p>
        </p:txBody>
      </p:sp>
    </p:spTree>
    <p:extLst>
      <p:ext uri="{BB962C8B-B14F-4D97-AF65-F5344CB8AC3E}">
        <p14:creationId xmlns:p14="http://schemas.microsoft.com/office/powerpoint/2010/main" val="9933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233524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dirty="0" smtClean="0">
                <a:solidFill>
                  <a:srgbClr val="FF0000"/>
                </a:solidFill>
              </a:rPr>
              <a:t>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#11/14, </a:t>
            </a:r>
            <a:r>
              <a:rPr lang="en-US" sz="1800" b="1" dirty="0" err="1" smtClean="0">
                <a:solidFill>
                  <a:srgbClr val="FF0000"/>
                </a:solidFill>
              </a:rPr>
              <a:t>Leveldb</a:t>
            </a:r>
            <a:r>
              <a:rPr lang="en-US" sz="1800" b="1" dirty="0" smtClean="0">
                <a:solidFill>
                  <a:srgbClr val="FF0000"/>
                </a:solidFill>
              </a:rPr>
              <a:t>/Hyperleveldb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opendb /</a:t>
            </a:r>
            <a:r>
              <a:rPr lang="en-US" sz="1400" dirty="0" err="1" smtClean="0">
                <a:solidFill>
                  <a:prstClr val="black"/>
                </a:solidFill>
              </a:rPr>
              <a:t>tmp</a:t>
            </a:r>
            <a:r>
              <a:rPr lang="en-US" sz="1400" dirty="0" smtClean="0">
                <a:solidFill>
                  <a:prstClr val="black"/>
                </a:solidFill>
              </a:rPr>
              <a:t>/test_db1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put  </a:t>
            </a:r>
            <a:r>
              <a:rPr lang="en-US" sz="1400" dirty="0" smtClean="0">
                <a:solidFill>
                  <a:prstClr val="black"/>
                </a:solidFill>
              </a:rPr>
              <a:t>key1 value1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put  </a:t>
            </a:r>
            <a:r>
              <a:rPr lang="en-US" sz="1400" dirty="0" smtClean="0">
                <a:solidFill>
                  <a:prstClr val="black"/>
                </a:solidFill>
              </a:rPr>
              <a:t>key2 value2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put  </a:t>
            </a:r>
            <a:r>
              <a:rPr lang="en-US" sz="1400" dirty="0" smtClean="0">
                <a:solidFill>
                  <a:prstClr val="black"/>
                </a:solidFill>
              </a:rPr>
              <a:t>key3 value3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>
                <a:solidFill>
                  <a:prstClr val="black"/>
                </a:solidFill>
              </a:rPr>
              <a:t>newiterator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</a:t>
            </a:r>
            <a:r>
              <a:rPr lang="en-US" sz="1400" dirty="0">
                <a:solidFill>
                  <a:prstClr val="black"/>
                </a:solidFill>
              </a:rPr>
              <a:t>:  0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 err="1" smtClean="0">
                <a:solidFill>
                  <a:prstClr val="black"/>
                </a:solidFill>
              </a:rPr>
              <a:t>iteratorseektolast</a:t>
            </a:r>
            <a:r>
              <a:rPr lang="en-US" sz="1400" dirty="0" smtClean="0">
                <a:solidFill>
                  <a:prstClr val="black"/>
                </a:solidFill>
              </a:rPr>
              <a:t> 0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  key3 value3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iteratorprev 0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</a:t>
            </a:r>
            <a:r>
              <a:rPr lang="en-US" sz="1400" dirty="0">
                <a:solidFill>
                  <a:prstClr val="black"/>
                </a:solidFill>
              </a:rPr>
              <a:t>:  key2 </a:t>
            </a:r>
            <a:r>
              <a:rPr lang="en-US" sz="1400" dirty="0" smtClean="0">
                <a:solidFill>
                  <a:prstClr val="black"/>
                </a:solidFill>
              </a:rPr>
              <a:t>value2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put  key4 value4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</a:t>
            </a:r>
            <a:r>
              <a:rPr lang="en-US" sz="1400" dirty="0" err="1">
                <a:solidFill>
                  <a:srgbClr val="FF0000"/>
                </a:solidFill>
              </a:rPr>
              <a:t>iteratornext</a:t>
            </a:r>
            <a:r>
              <a:rPr lang="en-US" sz="1400" dirty="0">
                <a:solidFill>
                  <a:srgbClr val="FF0000"/>
                </a:solidFill>
              </a:rPr>
              <a:t> 0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</a:t>
            </a:r>
            <a:r>
              <a:rPr lang="en-US" sz="1400" dirty="0">
                <a:solidFill>
                  <a:prstClr val="black"/>
                </a:solidFill>
              </a:rPr>
              <a:t>:  </a:t>
            </a:r>
            <a:r>
              <a:rPr lang="en-US" sz="1400" dirty="0">
                <a:solidFill>
                  <a:srgbClr val="FF0000"/>
                </a:solidFill>
              </a:rPr>
              <a:t>key1 value1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</a:rPr>
              <a:t>Error description: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/>
                </a:solidFill>
              </a:rPr>
              <a:t>Condition: </a:t>
            </a:r>
            <a:r>
              <a:rPr lang="en-US" sz="1600" dirty="0">
                <a:solidFill>
                  <a:prstClr val="black"/>
                </a:solidFill>
              </a:rPr>
              <a:t>New </a:t>
            </a:r>
            <a:r>
              <a:rPr lang="en-US" sz="1600" dirty="0" smtClean="0">
                <a:solidFill>
                  <a:prstClr val="black"/>
                </a:solidFill>
              </a:rPr>
              <a:t>object insert operation (E.X., write batch, put</a:t>
            </a:r>
            <a:r>
              <a:rPr lang="en-US" sz="1600" dirty="0">
                <a:solidFill>
                  <a:prstClr val="black"/>
                </a:solidFill>
              </a:rPr>
              <a:t>) </a:t>
            </a:r>
            <a:r>
              <a:rPr lang="en-US" sz="1600" dirty="0" smtClean="0">
                <a:solidFill>
                  <a:prstClr val="black"/>
                </a:solidFill>
              </a:rPr>
              <a:t>immediately followed by iterate order changing for existed object (iterator-&gt;</a:t>
            </a:r>
            <a:r>
              <a:rPr lang="en-US" sz="1600" dirty="0" err="1" smtClean="0">
                <a:solidFill>
                  <a:prstClr val="black"/>
                </a:solidFill>
              </a:rPr>
              <a:t>prev</a:t>
            </a:r>
            <a:r>
              <a:rPr lang="en-US" sz="1600" dirty="0" smtClean="0">
                <a:solidFill>
                  <a:prstClr val="black"/>
                </a:solidFill>
              </a:rPr>
              <a:t>() or next() ).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/>
                </a:solidFill>
              </a:rPr>
              <a:t>Reason</a:t>
            </a:r>
            <a:r>
              <a:rPr lang="en-US" sz="1600" b="1" dirty="0" smtClean="0">
                <a:solidFill>
                  <a:prstClr val="black"/>
                </a:solidFill>
              </a:rPr>
              <a:t>: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-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/>
                </a:solidFill>
              </a:rPr>
              <a:t>Result: </a:t>
            </a:r>
            <a:r>
              <a:rPr lang="en-US" sz="1600" dirty="0" smtClean="0">
                <a:solidFill>
                  <a:prstClr val="black"/>
                </a:solidFill>
              </a:rPr>
              <a:t>iterate order is NOT </a:t>
            </a:r>
            <a:r>
              <a:rPr lang="en-US" sz="1600" dirty="0">
                <a:solidFill>
                  <a:prstClr val="black"/>
                </a:solidFill>
              </a:rPr>
              <a:t>correct (</a:t>
            </a:r>
            <a:r>
              <a:rPr lang="en-US" sz="1600" dirty="0" smtClean="0">
                <a:solidFill>
                  <a:prstClr val="black"/>
                </a:solidFill>
              </a:rPr>
              <a:t>iterator-&gt;next() = key1 value1).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smtClean="0">
                <a:solidFill>
                  <a:prstClr val="black"/>
                </a:solidFill>
              </a:rPr>
              <a:t>Bug Status: </a:t>
            </a:r>
            <a:r>
              <a:rPr lang="en-US" sz="1600" dirty="0" smtClean="0">
                <a:solidFill>
                  <a:prstClr val="black"/>
                </a:solidFill>
              </a:rPr>
              <a:t>NOT new bug (reproduced bug).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433751" y="233523"/>
            <a:ext cx="5591594" cy="4470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opendb /</a:t>
            </a:r>
            <a:r>
              <a:rPr lang="en-US" sz="1400" dirty="0" err="1">
                <a:solidFill>
                  <a:prstClr val="black"/>
                </a:solidFill>
              </a:rPr>
              <a:t>tmp</a:t>
            </a:r>
            <a:r>
              <a:rPr lang="en-US" sz="1400" dirty="0">
                <a:solidFill>
                  <a:prstClr val="black"/>
                </a:solidFill>
              </a:rPr>
              <a:t>/test_db1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put  key1 value1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put  key2 value2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put  key3 value3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newiterator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  0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 err="1">
                <a:solidFill>
                  <a:prstClr val="black"/>
                </a:solidFill>
              </a:rPr>
              <a:t>iteratorseektolast</a:t>
            </a:r>
            <a:r>
              <a:rPr lang="en-US" sz="1400" dirty="0">
                <a:solidFill>
                  <a:prstClr val="black"/>
                </a:solidFill>
              </a:rPr>
              <a:t> 0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  key3 value3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iteratorprev 0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  key2 </a:t>
            </a:r>
            <a:r>
              <a:rPr lang="en-US" sz="1400" dirty="0" smtClean="0">
                <a:solidFill>
                  <a:prstClr val="black"/>
                </a:solidFill>
              </a:rPr>
              <a:t>value2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write put:key4:value4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</a:t>
            </a:r>
            <a:r>
              <a:rPr lang="en-US" sz="1400" dirty="0" err="1">
                <a:solidFill>
                  <a:srgbClr val="FF0000"/>
                </a:solidFill>
              </a:rPr>
              <a:t>iteratornext</a:t>
            </a:r>
            <a:r>
              <a:rPr lang="en-US" sz="1400" dirty="0">
                <a:solidFill>
                  <a:srgbClr val="FF0000"/>
                </a:solidFill>
              </a:rPr>
              <a:t> 0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  </a:t>
            </a:r>
            <a:r>
              <a:rPr lang="en-US" sz="1400" dirty="0">
                <a:solidFill>
                  <a:srgbClr val="FF0000"/>
                </a:solidFill>
              </a:rPr>
              <a:t>key1 value1</a:t>
            </a:r>
          </a:p>
        </p:txBody>
      </p:sp>
      <p:sp>
        <p:nvSpPr>
          <p:cNvPr id="2" name="矩形 1"/>
          <p:cNvSpPr/>
          <p:nvPr/>
        </p:nvSpPr>
        <p:spPr>
          <a:xfrm>
            <a:off x="3757648" y="3913632"/>
            <a:ext cx="2950423" cy="681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r>
              <a:rPr lang="en-US" dirty="0" smtClean="0"/>
              <a:t>Correct order:</a:t>
            </a:r>
          </a:p>
          <a:p>
            <a:r>
              <a:rPr lang="en-US" dirty="0" smtClean="0"/>
              <a:t>iterator-</a:t>
            </a:r>
            <a:r>
              <a:rPr lang="en-US" dirty="0"/>
              <a:t>&gt;next() = key3 value3</a:t>
            </a:r>
          </a:p>
        </p:txBody>
      </p:sp>
    </p:spTree>
    <p:extLst>
      <p:ext uri="{BB962C8B-B14F-4D97-AF65-F5344CB8AC3E}">
        <p14:creationId xmlns:p14="http://schemas.microsoft.com/office/powerpoint/2010/main" val="197666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233524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dirty="0" smtClean="0">
                <a:solidFill>
                  <a:srgbClr val="FF0000"/>
                </a:solidFill>
              </a:rPr>
              <a:t>onfiguration </a:t>
            </a:r>
            <a:r>
              <a:rPr lang="en-US" sz="1800" b="1" dirty="0">
                <a:solidFill>
                  <a:srgbClr val="FF0000"/>
                </a:solidFill>
              </a:rPr>
              <a:t>bug </a:t>
            </a:r>
            <a:r>
              <a:rPr lang="en-US" sz="1800" b="1" dirty="0" smtClean="0">
                <a:solidFill>
                  <a:srgbClr val="FF0000"/>
                </a:solidFill>
              </a:rPr>
              <a:t>#1</a:t>
            </a:r>
            <a:r>
              <a:rPr lang="en-US" sz="1800" b="1" dirty="0" smtClean="0">
                <a:solidFill>
                  <a:srgbClr val="FF0000"/>
                </a:solidFill>
              </a:rPr>
              <a:t>2, Hyperleveldb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opendb /</a:t>
            </a:r>
            <a:r>
              <a:rPr lang="en-US" sz="1400" dirty="0" err="1">
                <a:solidFill>
                  <a:prstClr val="black"/>
                </a:solidFill>
              </a:rPr>
              <a:t>tmp</a:t>
            </a:r>
            <a:r>
              <a:rPr lang="en-US" sz="1400" dirty="0">
                <a:solidFill>
                  <a:prstClr val="black"/>
                </a:solidFill>
              </a:rPr>
              <a:t>/test_db1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getreplaytimestamp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OK :  </a:t>
            </a:r>
            <a:r>
              <a:rPr lang="en-US" sz="1400" dirty="0" smtClean="0">
                <a:solidFill>
                  <a:prstClr val="black"/>
                </a:solidFill>
              </a:rPr>
              <a:t>16_4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>
                <a:solidFill>
                  <a:prstClr val="black"/>
                </a:solidFill>
              </a:rPr>
              <a:t>validatetimestamp </a:t>
            </a:r>
            <a:r>
              <a:rPr lang="en-US" sz="1400" dirty="0" smtClean="0"/>
              <a:t>16_4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:  True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validatetimestamp </a:t>
            </a:r>
            <a:r>
              <a:rPr lang="en-US" sz="1400" b="1" dirty="0" smtClean="0">
                <a:solidFill>
                  <a:prstClr val="black"/>
                </a:solidFill>
              </a:rPr>
              <a:t>16_5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:  True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2" indent="0" algn="just">
              <a:buFont typeface="Arial" panose="020B0604020202020204" pitchFamily="34" charset="0"/>
              <a:buNone/>
            </a:pP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</a:rPr>
              <a:t>Error description: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/>
                </a:solidFill>
              </a:rPr>
              <a:t>Condition: </a:t>
            </a:r>
            <a:r>
              <a:rPr lang="en-US" sz="1600" dirty="0">
                <a:solidFill>
                  <a:prstClr val="black"/>
                </a:solidFill>
              </a:rPr>
              <a:t>call </a:t>
            </a:r>
            <a:r>
              <a:rPr lang="en-US" sz="1600" dirty="0" err="1" smtClean="0">
                <a:solidFill>
                  <a:prstClr val="black"/>
                </a:solidFill>
              </a:rPr>
              <a:t>bool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ValidateTimestamp</a:t>
            </a:r>
            <a:r>
              <a:rPr lang="en-US" sz="1600" dirty="0" smtClean="0">
                <a:solidFill>
                  <a:prstClr val="black"/>
                </a:solidFill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</a:rPr>
              <a:t>const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::string&amp; timestamp</a:t>
            </a:r>
            <a:r>
              <a:rPr lang="en-US" sz="1600" dirty="0" smtClean="0">
                <a:solidFill>
                  <a:prstClr val="black"/>
                </a:solidFill>
              </a:rPr>
              <a:t>) with invalid </a:t>
            </a:r>
            <a:r>
              <a:rPr lang="en-US" sz="1600" dirty="0">
                <a:solidFill>
                  <a:prstClr val="black"/>
                </a:solidFill>
              </a:rPr>
              <a:t>timestamps input (</a:t>
            </a:r>
            <a:r>
              <a:rPr lang="en-US" sz="1600" dirty="0" smtClean="0">
                <a:solidFill>
                  <a:prstClr val="black"/>
                </a:solidFill>
              </a:rPr>
              <a:t>16_5).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/>
                </a:solidFill>
              </a:rPr>
              <a:t>Reason:</a:t>
            </a:r>
            <a:r>
              <a:rPr lang="en-US" sz="1600" dirty="0">
                <a:solidFill>
                  <a:prstClr val="black"/>
                </a:solidFill>
              </a:rPr>
              <a:t> Only </a:t>
            </a:r>
            <a:r>
              <a:rPr lang="en-US" sz="1600" dirty="0" smtClean="0">
                <a:solidFill>
                  <a:prstClr val="black"/>
                </a:solidFill>
              </a:rPr>
              <a:t>check input timestamp as 128 bit using integer, some invalid </a:t>
            </a:r>
            <a:r>
              <a:rPr lang="en-US" sz="1600" dirty="0">
                <a:solidFill>
                  <a:prstClr val="black"/>
                </a:solidFill>
              </a:rPr>
              <a:t>timestamps </a:t>
            </a:r>
            <a:r>
              <a:rPr lang="en-US" sz="1600" dirty="0" smtClean="0">
                <a:solidFill>
                  <a:prstClr val="black"/>
                </a:solidFill>
              </a:rPr>
              <a:t>are tested as valid one.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/>
                </a:solidFill>
              </a:rPr>
              <a:t>Result: </a:t>
            </a:r>
            <a:r>
              <a:rPr lang="en-US" sz="1600" dirty="0" smtClean="0">
                <a:solidFill>
                  <a:prstClr val="black"/>
                </a:solidFill>
              </a:rPr>
              <a:t>incorrect/invalid result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  <a:endParaRPr lang="en-US" sz="1400" dirty="0">
              <a:solidFill>
                <a:prstClr val="black"/>
              </a:solidFill>
            </a:endParaRPr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2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233524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dirty="0" smtClean="0">
                <a:solidFill>
                  <a:srgbClr val="FF0000"/>
                </a:solidFill>
              </a:rPr>
              <a:t>onfiguration </a:t>
            </a:r>
            <a:r>
              <a:rPr lang="en-US" sz="1800" b="1" dirty="0">
                <a:solidFill>
                  <a:srgbClr val="FF0000"/>
                </a:solidFill>
              </a:rPr>
              <a:t>bug </a:t>
            </a:r>
            <a:r>
              <a:rPr lang="en-US" sz="1800" b="1" dirty="0" smtClean="0">
                <a:solidFill>
                  <a:srgbClr val="FF0000"/>
                </a:solidFill>
              </a:rPr>
              <a:t>#1</a:t>
            </a:r>
            <a:r>
              <a:rPr lang="en-US" sz="1800" b="1" dirty="0" smtClean="0">
                <a:solidFill>
                  <a:srgbClr val="FF0000"/>
                </a:solidFill>
              </a:rPr>
              <a:t>3, Hyperleveldb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opendb /</a:t>
            </a:r>
            <a:r>
              <a:rPr lang="en-US" sz="1400" dirty="0" err="1">
                <a:solidFill>
                  <a:prstClr val="black"/>
                </a:solidFill>
              </a:rPr>
              <a:t>tmp</a:t>
            </a:r>
            <a:r>
              <a:rPr lang="en-US" sz="1400" dirty="0">
                <a:solidFill>
                  <a:prstClr val="black"/>
                </a:solidFill>
              </a:rPr>
              <a:t>/test_db1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OK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</a:t>
            </a:r>
            <a:r>
              <a:rPr lang="en-US" sz="1400" dirty="0" smtClean="0">
                <a:solidFill>
                  <a:prstClr val="black"/>
                </a:solidFill>
              </a:rPr>
              <a:t>getreplaytimestamp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:  16_4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</a:t>
            </a:r>
            <a:r>
              <a:rPr lang="en-US" sz="1400" dirty="0" err="1" smtClean="0">
                <a:solidFill>
                  <a:prstClr val="black"/>
                </a:solidFill>
              </a:rPr>
              <a:t>comparetimestamps</a:t>
            </a:r>
            <a:r>
              <a:rPr lang="en-US" sz="1400" dirty="0" smtClean="0">
                <a:solidFill>
                  <a:prstClr val="black"/>
                </a:solidFill>
              </a:rPr>
              <a:t> 16_4 </a:t>
            </a:r>
            <a:r>
              <a:rPr lang="en-US" sz="1400" b="1" dirty="0" smtClean="0">
                <a:solidFill>
                  <a:prstClr val="black"/>
                </a:solidFill>
              </a:rPr>
              <a:t>16_5</a:t>
            </a:r>
            <a:endParaRPr lang="en-US" sz="1400" b="1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: -1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2" indent="0" algn="just">
              <a:buFont typeface="Arial" panose="020B0604020202020204" pitchFamily="34" charset="0"/>
              <a:buNone/>
            </a:pP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</a:rPr>
              <a:t>Error description: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/>
                </a:solidFill>
              </a:rPr>
              <a:t>Condition: </a:t>
            </a:r>
            <a:r>
              <a:rPr lang="en-US" sz="1600" dirty="0">
                <a:solidFill>
                  <a:prstClr val="black"/>
                </a:solidFill>
              </a:rPr>
              <a:t>call CompareTimestamps(</a:t>
            </a:r>
            <a:r>
              <a:rPr lang="en-US" sz="1600" dirty="0" err="1">
                <a:solidFill>
                  <a:prstClr val="black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::string&amp; lhs, </a:t>
            </a:r>
            <a:r>
              <a:rPr lang="en-US" sz="1600" dirty="0" err="1">
                <a:solidFill>
                  <a:prstClr val="black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::string&amp; </a:t>
            </a:r>
            <a:r>
              <a:rPr lang="en-US" sz="1600" dirty="0" err="1">
                <a:solidFill>
                  <a:prstClr val="black"/>
                </a:solidFill>
              </a:rPr>
              <a:t>rhs</a:t>
            </a:r>
            <a:r>
              <a:rPr lang="en-US" sz="1600" dirty="0" smtClean="0">
                <a:solidFill>
                  <a:prstClr val="black"/>
                </a:solidFill>
              </a:rPr>
              <a:t>) with invalid </a:t>
            </a:r>
            <a:r>
              <a:rPr lang="en-US" sz="1600" dirty="0">
                <a:solidFill>
                  <a:prstClr val="black"/>
                </a:solidFill>
              </a:rPr>
              <a:t>timestamps input (</a:t>
            </a:r>
            <a:r>
              <a:rPr lang="en-US" sz="1600" dirty="0" smtClean="0">
                <a:solidFill>
                  <a:prstClr val="black"/>
                </a:solidFill>
              </a:rPr>
              <a:t>16_5).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/>
                </a:solidFill>
              </a:rPr>
              <a:t>Reason:</a:t>
            </a:r>
            <a:r>
              <a:rPr lang="en-US" sz="1600" dirty="0">
                <a:solidFill>
                  <a:prstClr val="black"/>
                </a:solidFill>
              </a:rPr>
              <a:t> without valid </a:t>
            </a:r>
            <a:r>
              <a:rPr lang="en-US" sz="1600" dirty="0" smtClean="0">
                <a:solidFill>
                  <a:prstClr val="black"/>
                </a:solidFill>
              </a:rPr>
              <a:t>timestamps check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smtClean="0">
                <a:solidFill>
                  <a:prstClr val="black"/>
                </a:solidFill>
              </a:rPr>
              <a:t>invalid </a:t>
            </a:r>
            <a:r>
              <a:rPr lang="en-US" sz="1600" dirty="0">
                <a:solidFill>
                  <a:prstClr val="black"/>
                </a:solidFill>
              </a:rPr>
              <a:t>timestamps </a:t>
            </a:r>
            <a:r>
              <a:rPr lang="en-US" sz="1600" dirty="0" smtClean="0">
                <a:solidFill>
                  <a:prstClr val="black"/>
                </a:solidFill>
              </a:rPr>
              <a:t>becomes comparable.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/>
                </a:solidFill>
              </a:rPr>
              <a:t>Result: </a:t>
            </a:r>
            <a:r>
              <a:rPr lang="en-US" sz="1600" dirty="0" smtClean="0">
                <a:solidFill>
                  <a:prstClr val="black"/>
                </a:solidFill>
              </a:rPr>
              <a:t>incorrect/invalid result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  <a:endParaRPr lang="en-US" sz="1400" dirty="0">
              <a:solidFill>
                <a:prstClr val="black"/>
              </a:solidFill>
            </a:endParaRPr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190657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>
                <a:solidFill>
                  <a:srgbClr val="FF0000"/>
                </a:solidFill>
              </a:rPr>
              <a:t>#</a:t>
            </a:r>
            <a:r>
              <a:rPr lang="en-US" sz="1800" b="1" dirty="0" smtClean="0">
                <a:solidFill>
                  <a:srgbClr val="FF0000"/>
                </a:solidFill>
              </a:rPr>
              <a:t>15, </a:t>
            </a:r>
            <a:r>
              <a:rPr lang="en-US" sz="1800" b="1" dirty="0" err="1">
                <a:solidFill>
                  <a:srgbClr val="FF0000"/>
                </a:solidFill>
              </a:rPr>
              <a:t>B</a:t>
            </a:r>
            <a:r>
              <a:rPr lang="en-US" sz="1800" b="1" dirty="0" err="1" smtClean="0">
                <a:solidFill>
                  <a:srgbClr val="FF0000"/>
                </a:solidFill>
              </a:rPr>
              <a:t>adgerdb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 </a:t>
            </a:r>
            <a:r>
              <a:rPr lang="en-US" sz="1400" dirty="0" err="1">
                <a:solidFill>
                  <a:prstClr val="black"/>
                </a:solidFill>
              </a:rPr>
              <a:t>opendb</a:t>
            </a:r>
            <a:r>
              <a:rPr lang="en-US" sz="1400" dirty="0">
                <a:solidFill>
                  <a:prstClr val="black"/>
                </a:solidFill>
              </a:rPr>
              <a:t> --</a:t>
            </a:r>
            <a:r>
              <a:rPr lang="en-US" sz="1400" dirty="0" err="1">
                <a:solidFill>
                  <a:prstClr val="black"/>
                </a:solidFill>
              </a:rPr>
              <a:t>ReadOnly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err="1">
                <a:solidFill>
                  <a:prstClr val="black"/>
                </a:solidFill>
              </a:rPr>
              <a:t>test_db</a:t>
            </a:r>
            <a:r>
              <a:rPr lang="en-US" sz="1400" dirty="0">
                <a:solidFill>
                  <a:prstClr val="black"/>
                </a:solidFill>
              </a:rPr>
              <a:t>/ldb-cmd243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close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prstClr val="black"/>
                </a:solidFill>
              </a:rPr>
              <a:t>panic: runtime error: invalid memory address or nil pointer dereference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prstClr val="black"/>
                </a:solidFill>
              </a:rPr>
              <a:t>[signal SIGSEGV: segmentation violation code=0x1 </a:t>
            </a:r>
            <a:r>
              <a:rPr lang="en-US" sz="1400" i="1" dirty="0" err="1">
                <a:solidFill>
                  <a:prstClr val="black"/>
                </a:solidFill>
              </a:rPr>
              <a:t>addr</a:t>
            </a:r>
            <a:r>
              <a:rPr lang="en-US" sz="1400" i="1" dirty="0">
                <a:solidFill>
                  <a:prstClr val="black"/>
                </a:solidFill>
              </a:rPr>
              <a:t>=0x0 pc=0x798d13]iterator --</a:t>
            </a:r>
            <a:r>
              <a:rPr lang="en-US" sz="1400" i="1" dirty="0" err="1">
                <a:solidFill>
                  <a:prstClr val="black"/>
                </a:solidFill>
              </a:rPr>
              <a:t>iter_start_seqnum</a:t>
            </a:r>
            <a:r>
              <a:rPr lang="en-US" sz="1400" i="1" dirty="0">
                <a:solidFill>
                  <a:prstClr val="black"/>
                </a:solidFill>
              </a:rPr>
              <a:t>=1 </a:t>
            </a:r>
            <a:r>
              <a:rPr lang="en-US" sz="1400" i="1" dirty="0" err="1">
                <a:solidFill>
                  <a:prstClr val="black"/>
                </a:solidFill>
              </a:rPr>
              <a:t>seektolast</a:t>
            </a:r>
            <a:r>
              <a:rPr lang="en-US" sz="1400" i="1" dirty="0">
                <a:solidFill>
                  <a:prstClr val="black"/>
                </a:solidFill>
              </a:rPr>
              <a:t> </a:t>
            </a:r>
            <a:r>
              <a:rPr lang="en-US" sz="1400" i="1" dirty="0" err="1">
                <a:solidFill>
                  <a:prstClr val="black"/>
                </a:solidFill>
              </a:rPr>
              <a:t>prev</a:t>
            </a:r>
            <a:endParaRPr lang="en-US" sz="1400" i="1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Description of 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 smtClean="0">
                <a:solidFill>
                  <a:prstClr val="black"/>
                </a:solidFill>
              </a:rPr>
              <a:t>' ( </a:t>
            </a:r>
            <a:r>
              <a:rPr lang="en-US" sz="1600" dirty="0" err="1" smtClean="0">
                <a:solidFill>
                  <a:prstClr val="black"/>
                </a:solidFill>
              </a:rPr>
              <a:t>options.go</a:t>
            </a:r>
            <a:r>
              <a:rPr lang="en-US" sz="1600" dirty="0" smtClean="0">
                <a:solidFill>
                  <a:prstClr val="black"/>
                </a:solidFill>
              </a:rPr>
              <a:t> 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When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is true the DB will be opened on read-only mode.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Multiple processes can open the same Badger DB.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Note: if the DB being opened had crashed before and has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vlog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data to be replayed,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will cause Open to fail with an appropriate message.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The default value of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is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false.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prstClr val="black"/>
                </a:solidFill>
              </a:rPr>
              <a:t>Condition</a:t>
            </a:r>
            <a:r>
              <a:rPr lang="en-US" sz="1600" b="1" dirty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invoke </a:t>
            </a:r>
            <a:r>
              <a:rPr lang="en-US" sz="1600" dirty="0" err="1" smtClean="0">
                <a:solidFill>
                  <a:prstClr val="black"/>
                </a:solidFill>
              </a:rPr>
              <a:t>opendb</a:t>
            </a:r>
            <a:r>
              <a:rPr lang="en-US" sz="1600" dirty="0" smtClean="0">
                <a:solidFill>
                  <a:prstClr val="black"/>
                </a:solidFill>
              </a:rPr>
              <a:t> with setting ‘</a:t>
            </a:r>
            <a:r>
              <a:rPr lang="en-US" sz="1600" dirty="0" err="1" smtClean="0">
                <a:solidFill>
                  <a:prstClr val="black"/>
                </a:solidFill>
              </a:rPr>
              <a:t>ReadOnly</a:t>
            </a:r>
            <a:r>
              <a:rPr lang="en-US" sz="1600" dirty="0" smtClean="0">
                <a:solidFill>
                  <a:prstClr val="black"/>
                </a:solidFill>
              </a:rPr>
              <a:t>’ option and an empty </a:t>
            </a:r>
            <a:r>
              <a:rPr lang="en-US" sz="1600" dirty="0" err="1" smtClean="0">
                <a:solidFill>
                  <a:prstClr val="black"/>
                </a:solidFill>
              </a:rPr>
              <a:t>db</a:t>
            </a:r>
            <a:r>
              <a:rPr lang="en-US" sz="1600" dirty="0" smtClean="0">
                <a:solidFill>
                  <a:prstClr val="black"/>
                </a:solidFill>
              </a:rPr>
              <a:t> directory, then </a:t>
            </a:r>
            <a:r>
              <a:rPr lang="en-US" sz="1600" dirty="0">
                <a:solidFill>
                  <a:prstClr val="black"/>
                </a:solidFill>
              </a:rPr>
              <a:t>invoke </a:t>
            </a:r>
            <a:r>
              <a:rPr lang="en-US" sz="1600" dirty="0" smtClean="0">
                <a:solidFill>
                  <a:prstClr val="black"/>
                </a:solidFill>
              </a:rPr>
              <a:t>close </a:t>
            </a:r>
            <a:r>
              <a:rPr lang="en-US" sz="1600" dirty="0">
                <a:solidFill>
                  <a:prstClr val="black"/>
                </a:solidFill>
              </a:rPr>
              <a:t>function immediately. 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prstClr val="black"/>
                </a:solidFill>
              </a:rPr>
              <a:t>Effect</a:t>
            </a:r>
            <a:r>
              <a:rPr lang="en-US" sz="1600" b="1" dirty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Segmentation fault.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190657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</a:t>
            </a:r>
            <a:r>
              <a:rPr lang="en-US" sz="1800" b="1" dirty="0" smtClean="0">
                <a:solidFill>
                  <a:srgbClr val="FF0000"/>
                </a:solidFill>
              </a:rPr>
              <a:t>2,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>
                <a:solidFill>
                  <a:prstClr val="black"/>
                </a:solidFill>
              </a:rPr>
              <a:t>opendb --</a:t>
            </a:r>
            <a:r>
              <a:rPr lang="en-US" sz="1400" dirty="0" err="1">
                <a:solidFill>
                  <a:prstClr val="black"/>
                </a:solidFill>
              </a:rPr>
              <a:t>create_if_missing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err="1" smtClean="0">
                <a:solidFill>
                  <a:prstClr val="black"/>
                </a:solidFill>
              </a:rPr>
              <a:t>test_db</a:t>
            </a:r>
            <a:r>
              <a:rPr lang="en-US" sz="1400" dirty="0" smtClean="0">
                <a:solidFill>
                  <a:prstClr val="black"/>
                </a:solidFill>
              </a:rPr>
              <a:t>/ldb-cmd1418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smtClean="0">
                <a:solidFill>
                  <a:prstClr val="black"/>
                </a:solidFill>
              </a:rPr>
              <a:t>put </a:t>
            </a:r>
            <a:r>
              <a:rPr lang="en-US" sz="1400" dirty="0">
                <a:solidFill>
                  <a:prstClr val="black"/>
                </a:solidFill>
              </a:rPr>
              <a:t>key1 value1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smtClean="0">
                <a:solidFill>
                  <a:prstClr val="black"/>
                </a:solidFill>
              </a:rPr>
              <a:t>put </a:t>
            </a:r>
            <a:r>
              <a:rPr lang="en-US" sz="1400" dirty="0">
                <a:solidFill>
                  <a:prstClr val="black"/>
                </a:solidFill>
              </a:rPr>
              <a:t>key2 value2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smtClean="0">
                <a:solidFill>
                  <a:prstClr val="black"/>
                </a:solidFill>
              </a:rPr>
              <a:t>put </a:t>
            </a:r>
            <a:r>
              <a:rPr lang="en-US" sz="1400" dirty="0">
                <a:solidFill>
                  <a:prstClr val="black"/>
                </a:solidFill>
              </a:rPr>
              <a:t>key3 </a:t>
            </a:r>
            <a:r>
              <a:rPr lang="en-US" sz="1400" dirty="0" smtClean="0">
                <a:solidFill>
                  <a:prstClr val="black"/>
                </a:solidFill>
              </a:rPr>
              <a:t>value3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iterator --</a:t>
            </a:r>
            <a:r>
              <a:rPr lang="en-US" sz="1400" dirty="0" err="1">
                <a:solidFill>
                  <a:prstClr val="black"/>
                </a:solidFill>
              </a:rPr>
              <a:t>iter_start_seqnum</a:t>
            </a:r>
            <a:r>
              <a:rPr lang="en-US" sz="1400" dirty="0">
                <a:solidFill>
                  <a:prstClr val="black"/>
                </a:solidFill>
              </a:rPr>
              <a:t>=1 </a:t>
            </a:r>
            <a:r>
              <a:rPr lang="en-US" sz="1400" dirty="0" err="1">
                <a:solidFill>
                  <a:prstClr val="black"/>
                </a:solidFill>
              </a:rPr>
              <a:t>seektofirst</a:t>
            </a:r>
            <a:r>
              <a:rPr lang="en-US" sz="1400" dirty="0">
                <a:solidFill>
                  <a:prstClr val="black"/>
                </a:solidFill>
              </a:rPr>
              <a:t> next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&gt;&gt;&gt;&gt;OK : </a:t>
            </a:r>
            <a:r>
              <a:rPr lang="en-US" sz="1400" dirty="0" smtClean="0">
                <a:solidFill>
                  <a:prstClr val="black"/>
                </a:solidFill>
              </a:rPr>
              <a:t>key1_2_1 </a:t>
            </a:r>
            <a:r>
              <a:rPr lang="en-US" sz="1400" dirty="0">
                <a:solidFill>
                  <a:prstClr val="black"/>
                </a:solidFill>
              </a:rPr>
              <a:t>value1 </a:t>
            </a:r>
            <a:r>
              <a:rPr lang="en-US" sz="1400" dirty="0" smtClean="0">
                <a:solidFill>
                  <a:prstClr val="black"/>
                </a:solidFill>
              </a:rPr>
              <a:t>key2_3_1 </a:t>
            </a:r>
            <a:r>
              <a:rPr lang="en-US" sz="1400" dirty="0">
                <a:solidFill>
                  <a:prstClr val="black"/>
                </a:solidFill>
              </a:rPr>
              <a:t>value2 </a:t>
            </a:r>
            <a:r>
              <a:rPr lang="en-US" sz="1400" dirty="0" smtClean="0">
                <a:solidFill>
                  <a:prstClr val="black"/>
                </a:solidFill>
              </a:rPr>
              <a:t>key3_4_1 value3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iterator </a:t>
            </a:r>
            <a:r>
              <a:rPr lang="en-US" sz="1400" dirty="0">
                <a:solidFill>
                  <a:prstClr val="black"/>
                </a:solidFill>
              </a:rPr>
              <a:t>--</a:t>
            </a:r>
            <a:r>
              <a:rPr lang="en-US" sz="1400" dirty="0" err="1">
                <a:solidFill>
                  <a:prstClr val="black"/>
                </a:solidFill>
              </a:rPr>
              <a:t>iter_start_seqnum</a:t>
            </a:r>
            <a:r>
              <a:rPr lang="en-US" sz="1400" dirty="0">
                <a:solidFill>
                  <a:prstClr val="black"/>
                </a:solidFill>
              </a:rPr>
              <a:t>=1 </a:t>
            </a:r>
            <a:r>
              <a:rPr lang="en-US" sz="1400" dirty="0" err="1">
                <a:solidFill>
                  <a:prstClr val="black"/>
                </a:solidFill>
              </a:rPr>
              <a:t>seektolast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prev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&gt;&gt;&gt;&gt;OK </a:t>
            </a:r>
            <a:r>
              <a:rPr lang="en-US" sz="1400" dirty="0">
                <a:solidFill>
                  <a:prstClr val="black"/>
                </a:solidFill>
              </a:rPr>
              <a:t>: </a:t>
            </a:r>
            <a:r>
              <a:rPr lang="en-US" sz="1400" dirty="0" smtClean="0">
                <a:solidFill>
                  <a:prstClr val="black"/>
                </a:solidFill>
              </a:rPr>
              <a:t>key3 </a:t>
            </a:r>
            <a:r>
              <a:rPr lang="en-US" sz="1400" dirty="0">
                <a:solidFill>
                  <a:prstClr val="black"/>
                </a:solidFill>
              </a:rPr>
              <a:t>value3 </a:t>
            </a:r>
            <a:r>
              <a:rPr lang="en-US" sz="1400" dirty="0" smtClean="0">
                <a:solidFill>
                  <a:prstClr val="black"/>
                </a:solidFill>
              </a:rPr>
              <a:t>key2 value2 key1 value1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Description of '</a:t>
            </a:r>
            <a:r>
              <a:rPr lang="en-US" sz="1600" dirty="0" err="1" smtClean="0">
                <a:latin typeface="Consolas" panose="020B0609020204030204" pitchFamily="49" charset="0"/>
              </a:rPr>
              <a:t>iter_start_seqnum</a:t>
            </a:r>
            <a:r>
              <a:rPr lang="en-US" sz="1600" dirty="0" smtClean="0">
                <a:solidFill>
                  <a:prstClr val="black"/>
                </a:solidFill>
              </a:rPr>
              <a:t>' ( </a:t>
            </a:r>
            <a:r>
              <a:rPr lang="en-US" sz="1600" dirty="0" err="1" smtClean="0">
                <a:solidFill>
                  <a:prstClr val="black"/>
                </a:solidFill>
              </a:rPr>
              <a:t>options.h</a:t>
            </a:r>
            <a:r>
              <a:rPr lang="en-US" sz="1600" dirty="0" smtClean="0">
                <a:solidFill>
                  <a:prstClr val="black"/>
                </a:solidFill>
              </a:rPr>
              <a:t> ) 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Needed to support differential snapshots. Has 2 effects: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1) Iterator will skip all internal keys with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seqnum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iter_start_seqnum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2) if this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&gt; 0 iterator will return INTERNAL keys instead of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user keys; e.g. return tombstones as well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 Default: 0 (don't filter by 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seqnum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, return user keys)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Condition</a:t>
            </a:r>
            <a:r>
              <a:rPr lang="en-US" sz="1600" dirty="0">
                <a:solidFill>
                  <a:prstClr val="black"/>
                </a:solidFill>
              </a:rPr>
              <a:t>: S</a:t>
            </a:r>
            <a:r>
              <a:rPr lang="en-US" sz="1600" dirty="0" smtClean="0">
                <a:solidFill>
                  <a:prstClr val="black"/>
                </a:solidFill>
              </a:rPr>
              <a:t>etting the configuration '</a:t>
            </a:r>
            <a:r>
              <a:rPr lang="en-US" sz="1600" dirty="0" err="1" smtClean="0">
                <a:solidFill>
                  <a:prstClr val="black"/>
                </a:solidFill>
              </a:rPr>
              <a:t>iter_start_seqnum</a:t>
            </a:r>
            <a:r>
              <a:rPr lang="en-US" sz="1600" dirty="0" smtClean="0">
                <a:solidFill>
                  <a:prstClr val="black"/>
                </a:solidFill>
              </a:rPr>
              <a:t>‘ </a:t>
            </a:r>
            <a:r>
              <a:rPr lang="en-US" sz="1600" dirty="0">
                <a:solidFill>
                  <a:prstClr val="black"/>
                </a:solidFill>
              </a:rPr>
              <a:t>for I</a:t>
            </a:r>
            <a:r>
              <a:rPr lang="en-US" sz="1600" dirty="0" smtClean="0">
                <a:solidFill>
                  <a:prstClr val="black"/>
                </a:solidFill>
              </a:rPr>
              <a:t>terator class, and then invoke </a:t>
            </a:r>
            <a:r>
              <a:rPr lang="en-US" sz="1600" dirty="0" err="1" smtClean="0">
                <a:solidFill>
                  <a:prstClr val="black"/>
                </a:solidFill>
              </a:rPr>
              <a:t>iterator.Prev</a:t>
            </a:r>
            <a:r>
              <a:rPr lang="en-US" sz="1600" dirty="0" smtClean="0">
                <a:solidFill>
                  <a:prstClr val="black"/>
                </a:solidFill>
              </a:rPr>
              <a:t>() function.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prstClr val="black"/>
                </a:solidFill>
              </a:rPr>
              <a:t>Effect</a:t>
            </a:r>
            <a:r>
              <a:rPr lang="en-US" sz="1600" dirty="0" smtClean="0">
                <a:solidFill>
                  <a:prstClr val="black"/>
                </a:solidFill>
              </a:rPr>
              <a:t>: invalid </a:t>
            </a:r>
            <a:r>
              <a:rPr lang="en-US" sz="1600" dirty="0">
                <a:solidFill>
                  <a:prstClr val="black"/>
                </a:solidFill>
              </a:rPr>
              <a:t>configuration </a:t>
            </a:r>
            <a:r>
              <a:rPr lang="en-US" sz="1600" dirty="0" smtClean="0">
                <a:solidFill>
                  <a:prstClr val="black"/>
                </a:solidFill>
              </a:rPr>
              <a:t>and incorrect result (key).</a:t>
            </a:r>
          </a:p>
        </p:txBody>
      </p:sp>
      <p:sp>
        <p:nvSpPr>
          <p:cNvPr id="2" name="矩形 1"/>
          <p:cNvSpPr/>
          <p:nvPr/>
        </p:nvSpPr>
        <p:spPr>
          <a:xfrm>
            <a:off x="5895577" y="2581513"/>
            <a:ext cx="341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Right </a:t>
            </a:r>
            <a:r>
              <a:rPr lang="en-US" dirty="0" smtClean="0">
                <a:solidFill>
                  <a:srgbClr val="FF0000"/>
                </a:solidFill>
              </a:rPr>
              <a:t>key </a:t>
            </a: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smtClean="0">
                <a:solidFill>
                  <a:srgbClr val="FF0000"/>
                </a:solidFill>
              </a:rPr>
              <a:t>when using </a:t>
            </a:r>
            <a:r>
              <a:rPr lang="en-US" dirty="0">
                <a:solidFill>
                  <a:srgbClr val="FF0000"/>
                </a:solidFill>
              </a:rPr>
              <a:t>next()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6792" y="3339459"/>
            <a:ext cx="378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Wrong key return when using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()!!!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942" y="3386965"/>
            <a:ext cx="3633816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190657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</a:t>
            </a:r>
            <a:r>
              <a:rPr lang="en-US" sz="1800" b="1" dirty="0" smtClean="0">
                <a:solidFill>
                  <a:srgbClr val="FF0000"/>
                </a:solidFill>
              </a:rPr>
              <a:t>3,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>
                <a:solidFill>
                  <a:prstClr val="black"/>
                </a:solidFill>
              </a:rPr>
              <a:t>opendb </a:t>
            </a:r>
            <a:r>
              <a:rPr lang="en-US" sz="1400" dirty="0" smtClean="0">
                <a:solidFill>
                  <a:prstClr val="black"/>
                </a:solidFill>
              </a:rPr>
              <a:t>--</a:t>
            </a:r>
            <a:r>
              <a:rPr lang="en-US" sz="1400" dirty="0" err="1">
                <a:solidFill>
                  <a:prstClr val="black"/>
                </a:solidFill>
              </a:rPr>
              <a:t>writable_file_max_buffer_size</a:t>
            </a:r>
            <a:r>
              <a:rPr lang="en-US" sz="1400" dirty="0">
                <a:solidFill>
                  <a:prstClr val="black"/>
                </a:solidFill>
              </a:rPr>
              <a:t>=0 --</a:t>
            </a:r>
            <a:r>
              <a:rPr lang="en-US" sz="1400" dirty="0" err="1">
                <a:solidFill>
                  <a:prstClr val="black"/>
                </a:solidFill>
              </a:rPr>
              <a:t>use_direct_io_for_flush_and_compaction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err="1" smtClean="0">
                <a:solidFill>
                  <a:prstClr val="black"/>
                </a:solidFill>
              </a:rPr>
              <a:t>test_db</a:t>
            </a:r>
            <a:r>
              <a:rPr lang="en-US" sz="1400" dirty="0" smtClean="0">
                <a:solidFill>
                  <a:prstClr val="black"/>
                </a:solidFill>
              </a:rPr>
              <a:t>/ldb-cmd1079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smtClean="0">
                <a:solidFill>
                  <a:prstClr val="black"/>
                </a:solidFill>
              </a:rPr>
              <a:t>put </a:t>
            </a:r>
            <a:r>
              <a:rPr lang="en-US" sz="1400" dirty="0">
                <a:solidFill>
                  <a:prstClr val="black"/>
                </a:solidFill>
              </a:rPr>
              <a:t>key1 value1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flush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i="1" dirty="0" smtClean="0">
                <a:solidFill>
                  <a:prstClr val="black"/>
                </a:solidFill>
              </a:rPr>
              <a:t>HANG!</a:t>
            </a:r>
            <a:endParaRPr lang="en-US" sz="1400" i="1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</a:rPr>
              <a:t>Description of '</a:t>
            </a:r>
            <a:r>
              <a:rPr lang="en-US" sz="1400" dirty="0" err="1">
                <a:latin typeface="Consolas" panose="020B0609020204030204" pitchFamily="49" charset="0"/>
              </a:rPr>
              <a:t>use_direct_io_for_flush_and_compaction</a:t>
            </a:r>
            <a:r>
              <a:rPr lang="en-US" sz="1400" dirty="0" smtClean="0">
                <a:solidFill>
                  <a:prstClr val="black"/>
                </a:solidFill>
              </a:rPr>
              <a:t>' ( </a:t>
            </a:r>
            <a:r>
              <a:rPr lang="en-US" sz="1400" dirty="0" err="1" smtClean="0">
                <a:solidFill>
                  <a:prstClr val="black"/>
                </a:solidFill>
              </a:rPr>
              <a:t>options.h</a:t>
            </a:r>
            <a:r>
              <a:rPr lang="en-US" sz="1400" dirty="0" smtClean="0">
                <a:solidFill>
                  <a:prstClr val="black"/>
                </a:solidFill>
              </a:rPr>
              <a:t> ) 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Use O_DIRECT for writes in background flush and compactions.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Default: 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</a:rPr>
              <a:t>Description of </a:t>
            </a:r>
            <a:r>
              <a:rPr lang="en-US" sz="1400" dirty="0">
                <a:latin typeface="Consolas" panose="020B0609020204030204" pitchFamily="49" charset="0"/>
              </a:rPr>
              <a:t>'writable_file_max_buffer_size</a:t>
            </a:r>
            <a:r>
              <a:rPr lang="en-US" sz="1400" dirty="0"/>
              <a:t>'</a:t>
            </a:r>
            <a:r>
              <a:rPr lang="en-US" sz="1400" dirty="0">
                <a:solidFill>
                  <a:prstClr val="black"/>
                </a:solidFill>
              </a:rPr>
              <a:t> ( </a:t>
            </a:r>
            <a:r>
              <a:rPr lang="en-US" sz="1400" dirty="0" err="1">
                <a:solidFill>
                  <a:prstClr val="black"/>
                </a:solidFill>
              </a:rPr>
              <a:t>options.h</a:t>
            </a:r>
            <a:r>
              <a:rPr lang="en-US" sz="1400" dirty="0">
                <a:solidFill>
                  <a:prstClr val="black"/>
                </a:solidFill>
              </a:rPr>
              <a:t> )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This is the maximum buffer size that is used by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WritableFileWriter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On Windows, we need to maintain an aligned buffer for writes.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We allow the buffer to grow until it's size hits the limit in buffered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IO and fix the buffer size when using direct IO to ensure alignment of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write requests if the logical sector size is unusual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Default: 1 Mb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Condition: </a:t>
            </a:r>
            <a:r>
              <a:rPr lang="en-US" sz="1600" dirty="0">
                <a:solidFill>
                  <a:prstClr val="black"/>
                </a:solidFill>
              </a:rPr>
              <a:t>Setting </a:t>
            </a:r>
            <a:r>
              <a:rPr lang="en-US" sz="1600" dirty="0" smtClean="0">
                <a:solidFill>
                  <a:prstClr val="black"/>
                </a:solidFill>
              </a:rPr>
              <a:t>configurations </a:t>
            </a:r>
            <a:r>
              <a:rPr lang="en-US" sz="1600" dirty="0" err="1" smtClean="0">
                <a:solidFill>
                  <a:prstClr val="black"/>
                </a:solidFill>
              </a:rPr>
              <a:t>use_direct_io_for_flush_and_compaction</a:t>
            </a:r>
            <a:r>
              <a:rPr lang="en-US" sz="1600" dirty="0" smtClean="0">
                <a:solidFill>
                  <a:prstClr val="black"/>
                </a:solidFill>
              </a:rPr>
              <a:t>=true </a:t>
            </a:r>
            <a:r>
              <a:rPr lang="en-US" sz="1600" dirty="0">
                <a:solidFill>
                  <a:prstClr val="black"/>
                </a:solidFill>
              </a:rPr>
              <a:t>and writable_file_max_buffer_size=0.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Reason</a:t>
            </a:r>
            <a:r>
              <a:rPr lang="en-US" sz="1600" dirty="0">
                <a:solidFill>
                  <a:prstClr val="black"/>
                </a:solidFill>
              </a:rPr>
              <a:t>: Flush function call </a:t>
            </a:r>
            <a:r>
              <a:rPr lang="en-US" sz="1600" dirty="0" err="1">
                <a:solidFill>
                  <a:prstClr val="black"/>
                </a:solidFill>
              </a:rPr>
              <a:t>WritableFileWriter</a:t>
            </a:r>
            <a:r>
              <a:rPr lang="en-US" sz="1600" dirty="0">
                <a:solidFill>
                  <a:prstClr val="black"/>
                </a:solidFill>
              </a:rPr>
              <a:t>::Append() in WritableFileWriter.cc. </a:t>
            </a:r>
            <a:r>
              <a:rPr lang="en-US" sz="1600" dirty="0" err="1">
                <a:solidFill>
                  <a:prstClr val="black"/>
                </a:solidFill>
              </a:rPr>
              <a:t>writable_file_max_buffer_size</a:t>
            </a:r>
            <a:r>
              <a:rPr lang="en-US" sz="1600" dirty="0">
                <a:solidFill>
                  <a:prstClr val="black"/>
                </a:solidFill>
              </a:rPr>
              <a:t>=0 make </a:t>
            </a:r>
            <a:r>
              <a:rPr lang="en-US" sz="1600" dirty="0" err="1">
                <a:solidFill>
                  <a:prstClr val="black"/>
                </a:solidFill>
              </a:rPr>
              <a:t>buf</a:t>
            </a:r>
            <a:r>
              <a:rPr lang="en-US" sz="1600" dirty="0">
                <a:solidFill>
                  <a:prstClr val="black"/>
                </a:solidFill>
              </a:rPr>
              <a:t>_.Capacity always is zero. So appended is zero. 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use_direct_io</a:t>
            </a:r>
            <a:r>
              <a:rPr lang="en-US" sz="1400" dirty="0">
                <a:latin typeface="Consolas" panose="020B0609020204030204" pitchFamily="49" charset="0"/>
              </a:rPr>
              <a:t>() || 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>
                <a:latin typeface="Consolas" panose="020B0609020204030204" pitchFamily="49" charset="0"/>
              </a:rPr>
              <a:t>.Capacity() &gt;=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) 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err="1" smtClean="0"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appended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>
                <a:latin typeface="Consolas" panose="020B0609020204030204" pitchFamily="49" charset="0"/>
              </a:rPr>
              <a:t>.Append(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latin typeface="Consolas" panose="020B0609020204030204" pitchFamily="49" charset="0"/>
              </a:rPr>
              <a:t>); left -= </a:t>
            </a:r>
            <a:r>
              <a:rPr lang="en-US" sz="1400" dirty="0" smtClean="0">
                <a:latin typeface="Consolas" panose="020B0609020204030204" pitchFamily="49" charset="0"/>
              </a:rPr>
              <a:t>appended; </a:t>
            </a:r>
            <a:r>
              <a:rPr lang="en-US" sz="1400" dirty="0" err="1" smtClean="0">
                <a:latin typeface="Consolas" panose="020B0609020204030204" pitchFamily="49" charset="0"/>
              </a:rPr>
              <a:t>src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+= appended;}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prstClr val="black"/>
                </a:solidFill>
              </a:rPr>
              <a:t>Effect</a:t>
            </a:r>
            <a:r>
              <a:rPr lang="en-US" sz="1600" dirty="0" smtClean="0">
                <a:solidFill>
                  <a:prstClr val="black"/>
                </a:solidFill>
              </a:rPr>
              <a:t>: infinity loop.</a:t>
            </a:r>
          </a:p>
        </p:txBody>
      </p:sp>
    </p:spTree>
    <p:extLst>
      <p:ext uri="{BB962C8B-B14F-4D97-AF65-F5344CB8AC3E}">
        <p14:creationId xmlns:p14="http://schemas.microsoft.com/office/powerpoint/2010/main" val="11082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190657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#4,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 err="1" smtClean="0">
                <a:solidFill>
                  <a:prstClr val="black"/>
                </a:solidFill>
              </a:rPr>
              <a:t>opendb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--</a:t>
            </a:r>
            <a:r>
              <a:rPr lang="en-US" sz="1400" dirty="0" err="1">
                <a:solidFill>
                  <a:prstClr val="black"/>
                </a:solidFill>
              </a:rPr>
              <a:t>create_if_missing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err="1" smtClean="0">
                <a:solidFill>
                  <a:prstClr val="black"/>
                </a:solidFill>
              </a:rPr>
              <a:t>test_db</a:t>
            </a:r>
            <a:r>
              <a:rPr lang="en-US" sz="1400" dirty="0" smtClean="0">
                <a:solidFill>
                  <a:prstClr val="black"/>
                </a:solidFill>
              </a:rPr>
              <a:t>/ldb-cmd2718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err="1" smtClean="0">
                <a:solidFill>
                  <a:prstClr val="black"/>
                </a:solidFill>
              </a:rPr>
              <a:t>wbwiput</a:t>
            </a:r>
            <a:r>
              <a:rPr lang="en-US" sz="1400" dirty="0" smtClean="0">
                <a:solidFill>
                  <a:prstClr val="black"/>
                </a:solidFill>
              </a:rPr>
              <a:t> key1 value1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</a:t>
            </a:r>
            <a:r>
              <a:rPr lang="en-US" sz="1400" dirty="0" err="1" smtClean="0">
                <a:solidFill>
                  <a:prstClr val="black"/>
                </a:solidFill>
              </a:rPr>
              <a:t>wbwiput</a:t>
            </a:r>
            <a:r>
              <a:rPr lang="en-US" sz="1400" dirty="0" smtClean="0">
                <a:solidFill>
                  <a:prstClr val="black"/>
                </a:solidFill>
              </a:rPr>
              <a:t> key2 value2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</a:t>
            </a:r>
            <a:r>
              <a:rPr lang="en-US" sz="1400" dirty="0" err="1" smtClean="0">
                <a:solidFill>
                  <a:prstClr val="black"/>
                </a:solidFill>
              </a:rPr>
              <a:t>wbwiput</a:t>
            </a:r>
            <a:r>
              <a:rPr lang="en-US" sz="1400" dirty="0" smtClean="0">
                <a:solidFill>
                  <a:prstClr val="black"/>
                </a:solidFill>
              </a:rPr>
              <a:t> key3 value3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err="1">
                <a:solidFill>
                  <a:prstClr val="black"/>
                </a:solidFill>
              </a:rPr>
              <a:t>wbwiiterator</a:t>
            </a:r>
            <a:r>
              <a:rPr lang="en-US" sz="1400" dirty="0">
                <a:solidFill>
                  <a:prstClr val="black"/>
                </a:solidFill>
              </a:rPr>
              <a:t> --</a:t>
            </a:r>
            <a:r>
              <a:rPr lang="en-US" sz="1400" dirty="0" err="1">
                <a:solidFill>
                  <a:prstClr val="black"/>
                </a:solidFill>
              </a:rPr>
              <a:t>iterate_upper_bound</a:t>
            </a:r>
            <a:r>
              <a:rPr lang="en-US" sz="1400" dirty="0">
                <a:solidFill>
                  <a:prstClr val="black"/>
                </a:solidFill>
              </a:rPr>
              <a:t>=key2 </a:t>
            </a:r>
            <a:r>
              <a:rPr lang="en-US" sz="1400" dirty="0" err="1">
                <a:solidFill>
                  <a:prstClr val="black"/>
                </a:solidFill>
              </a:rPr>
              <a:t>seektofirst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next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</a:t>
            </a:r>
            <a:r>
              <a:rPr lang="en-US" sz="1400" dirty="0">
                <a:solidFill>
                  <a:prstClr val="black"/>
                </a:solidFill>
              </a:rPr>
              <a:t>: key1 </a:t>
            </a:r>
            <a:r>
              <a:rPr lang="en-US" sz="1400" dirty="0" smtClean="0">
                <a:solidFill>
                  <a:prstClr val="black"/>
                </a:solidFill>
              </a:rPr>
              <a:t>value1 key2 value2 key3 value3</a:t>
            </a:r>
            <a:endParaRPr lang="en-US" sz="1400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</a:rPr>
              <a:t>Description </a:t>
            </a:r>
            <a:r>
              <a:rPr lang="en-US" sz="1400" dirty="0">
                <a:solidFill>
                  <a:prstClr val="black"/>
                </a:solidFill>
              </a:rPr>
              <a:t>of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iterate_upper_bound</a:t>
            </a:r>
            <a:r>
              <a:rPr lang="en-US" sz="1400" dirty="0" smtClean="0">
                <a:solidFill>
                  <a:prstClr val="black"/>
                </a:solidFill>
              </a:rPr>
              <a:t>' </a:t>
            </a:r>
            <a:r>
              <a:rPr lang="en-US" sz="1400" dirty="0">
                <a:solidFill>
                  <a:prstClr val="black"/>
                </a:solidFill>
              </a:rPr>
              <a:t>( </a:t>
            </a:r>
            <a:r>
              <a:rPr lang="en-US" sz="1400" dirty="0" err="1">
                <a:solidFill>
                  <a:prstClr val="black"/>
                </a:solidFill>
              </a:rPr>
              <a:t>options.h</a:t>
            </a:r>
            <a:r>
              <a:rPr lang="en-US" sz="1400" dirty="0">
                <a:solidFill>
                  <a:prstClr val="black"/>
                </a:solidFill>
              </a:rPr>
              <a:t> ) :</a:t>
            </a: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// "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iterate_upper_bound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" defines the extent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upto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which the forward iterator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 // can returns entries. Once the bound is reached, Valid() will be false.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 // "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iterate_upper_bound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" is exclusive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the bound value is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 // not a valid entry. If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prefix_extractor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is not null, the Seek target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 // and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iterate_upper_bound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need to have the same prefix.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 // This is because ordering is not guaranteed outside of prefix domain.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Default: </a:t>
            </a:r>
            <a:r>
              <a:rPr 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nullptr</a:t>
            </a:r>
            <a:endParaRPr lang="en-US" sz="12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Condition: </a:t>
            </a:r>
            <a:r>
              <a:rPr lang="en-US" sz="1600" dirty="0" smtClean="0">
                <a:solidFill>
                  <a:prstClr val="black"/>
                </a:solidFill>
              </a:rPr>
              <a:t>create </a:t>
            </a:r>
            <a:r>
              <a:rPr lang="en-US" sz="1600" dirty="0" err="1" smtClean="0">
                <a:solidFill>
                  <a:prstClr val="black"/>
                </a:solidFill>
              </a:rPr>
              <a:t>WBWIIterator</a:t>
            </a:r>
            <a:r>
              <a:rPr lang="en-US" sz="1600" dirty="0" smtClean="0">
                <a:solidFill>
                  <a:prstClr val="black"/>
                </a:solidFill>
              </a:rPr>
              <a:t> with '</a:t>
            </a:r>
            <a:r>
              <a:rPr lang="en-US" sz="1600" dirty="0" err="1" smtClean="0">
                <a:solidFill>
                  <a:prstClr val="black"/>
                </a:solidFill>
              </a:rPr>
              <a:t>iterate_upper_bound</a:t>
            </a:r>
            <a:r>
              <a:rPr lang="en-US" sz="1600" dirty="0" smtClean="0">
                <a:solidFill>
                  <a:prstClr val="black"/>
                </a:solidFill>
              </a:rPr>
              <a:t>' or '</a:t>
            </a:r>
            <a:r>
              <a:rPr lang="en-US" sz="1600" dirty="0" err="1" smtClean="0">
                <a:solidFill>
                  <a:prstClr val="black"/>
                </a:solidFill>
              </a:rPr>
              <a:t>iterate_lower_bound</a:t>
            </a:r>
            <a:r>
              <a:rPr lang="en-US" sz="1600" dirty="0" smtClean="0">
                <a:solidFill>
                  <a:prstClr val="black"/>
                </a:solidFill>
              </a:rPr>
              <a:t>' options </a:t>
            </a:r>
            <a:endParaRPr lang="en-US" sz="1600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prstClr val="black"/>
                </a:solidFill>
              </a:rPr>
              <a:t>Reason</a:t>
            </a:r>
            <a:r>
              <a:rPr lang="en-US" sz="1600" b="1" dirty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'</a:t>
            </a:r>
            <a:r>
              <a:rPr lang="en-US" sz="1600" dirty="0" err="1">
                <a:solidFill>
                  <a:prstClr val="black"/>
                </a:solidFill>
              </a:rPr>
              <a:t>iterate_upper_bound</a:t>
            </a:r>
            <a:r>
              <a:rPr lang="en-US" sz="1600" dirty="0">
                <a:solidFill>
                  <a:prstClr val="black"/>
                </a:solidFill>
              </a:rPr>
              <a:t>' </a:t>
            </a:r>
            <a:r>
              <a:rPr lang="en-US" sz="1600" dirty="0" smtClean="0">
                <a:solidFill>
                  <a:prstClr val="black"/>
                </a:solidFill>
              </a:rPr>
              <a:t>and '</a:t>
            </a:r>
            <a:r>
              <a:rPr lang="en-US" sz="1600" dirty="0" err="1" smtClean="0">
                <a:solidFill>
                  <a:prstClr val="black"/>
                </a:solidFill>
              </a:rPr>
              <a:t>iterate_lower_bound</a:t>
            </a:r>
            <a:r>
              <a:rPr lang="en-US" sz="1600" dirty="0">
                <a:solidFill>
                  <a:prstClr val="black"/>
                </a:solidFill>
              </a:rPr>
              <a:t>'</a:t>
            </a:r>
            <a:r>
              <a:rPr lang="en-US" sz="1600" dirty="0" smtClean="0">
                <a:solidFill>
                  <a:prstClr val="black"/>
                </a:solidFill>
              </a:rPr>
              <a:t> have not been implemented.</a:t>
            </a:r>
            <a:endParaRPr lang="en-US" sz="1600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Effect: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invalid configurations.</a:t>
            </a:r>
          </a:p>
        </p:txBody>
      </p:sp>
      <p:sp>
        <p:nvSpPr>
          <p:cNvPr id="3" name="矩形 2"/>
          <p:cNvSpPr/>
          <p:nvPr/>
        </p:nvSpPr>
        <p:spPr>
          <a:xfrm>
            <a:off x="2512541" y="2950360"/>
            <a:ext cx="2141838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458683" y="3224680"/>
            <a:ext cx="501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key value return should NOT include key3 value3 !!!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190657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#5, </a:t>
            </a:r>
            <a:r>
              <a:rPr lang="en-US" sz="1800" b="1" dirty="0" err="1" smtClean="0">
                <a:solidFill>
                  <a:srgbClr val="FF0000"/>
                </a:solidFill>
              </a:rPr>
              <a:t>Rocksdb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>
                <a:solidFill>
                  <a:prstClr val="black"/>
                </a:solidFill>
              </a:rPr>
              <a:t>openassecondary --</a:t>
            </a:r>
            <a:r>
              <a:rPr lang="en-US" sz="1400" dirty="0" err="1">
                <a:solidFill>
                  <a:prstClr val="black"/>
                </a:solidFill>
              </a:rPr>
              <a:t>create_if_missing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err="1">
                <a:solidFill>
                  <a:prstClr val="black"/>
                </a:solidFill>
              </a:rPr>
              <a:t>test_db</a:t>
            </a:r>
            <a:r>
              <a:rPr lang="en-US" sz="1400" dirty="0">
                <a:solidFill>
                  <a:prstClr val="black"/>
                </a:solidFill>
              </a:rPr>
              <a:t>/ldb-cmd1431 </a:t>
            </a:r>
            <a:r>
              <a:rPr lang="en-US" sz="1400" dirty="0" err="1">
                <a:solidFill>
                  <a:prstClr val="black"/>
                </a:solidFill>
              </a:rPr>
              <a:t>test_db</a:t>
            </a:r>
            <a:r>
              <a:rPr lang="en-US" sz="1400" dirty="0">
                <a:solidFill>
                  <a:prstClr val="black"/>
                </a:solidFill>
              </a:rPr>
              <a:t>/ldb-cmd1416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i="1" dirty="0" smtClean="0">
                <a:solidFill>
                  <a:prstClr val="black"/>
                </a:solidFill>
              </a:rPr>
              <a:t>HANG!</a:t>
            </a:r>
            <a:endParaRPr lang="en-US" sz="1400" i="1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</a:rPr>
              <a:t>Description of ' openassecondary ' function ( </a:t>
            </a:r>
            <a:r>
              <a:rPr lang="en-US" sz="1400" dirty="0" err="1" smtClean="0">
                <a:solidFill>
                  <a:prstClr val="black"/>
                </a:solidFill>
              </a:rPr>
              <a:t>db.h</a:t>
            </a:r>
            <a:r>
              <a:rPr lang="en-US" sz="1400" dirty="0" smtClean="0">
                <a:solidFill>
                  <a:prstClr val="black"/>
                </a:solidFill>
              </a:rPr>
              <a:t> ) :</a:t>
            </a:r>
          </a:p>
          <a:p>
            <a:pPr marL="457200" lvl="1" indent="0" algn="just"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RocksDB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supports shared access to a database directory in a primary-secondary mode. The primary instance is a regular 	//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RocksDB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instance capable of read, write, flush and compaction. (Or just compaction since flush can be viewed as a special</a:t>
            </a:r>
          </a:p>
          <a:p>
            <a:pPr marL="457200" lvl="1" indent="0" algn="just">
              <a:buNone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	//type of compaction of L0 files). The secondary instance is similar to read-only instance, since it supports read but not 	//write, flush or compaction.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Condition: </a:t>
            </a:r>
            <a:r>
              <a:rPr lang="en-US" sz="1600" dirty="0" smtClean="0">
                <a:solidFill>
                  <a:prstClr val="black"/>
                </a:solidFill>
              </a:rPr>
              <a:t>Invoke </a:t>
            </a:r>
            <a:r>
              <a:rPr lang="en-US" sz="1600" dirty="0" err="1" smtClean="0">
                <a:solidFill>
                  <a:prstClr val="black"/>
                </a:solidFill>
              </a:rPr>
              <a:t>openassecondary</a:t>
            </a:r>
            <a:r>
              <a:rPr lang="en-US" sz="1600" dirty="0" smtClean="0">
                <a:solidFill>
                  <a:prstClr val="black"/>
                </a:solidFill>
              </a:rPr>
              <a:t> function with </a:t>
            </a:r>
            <a:r>
              <a:rPr lang="en-US" sz="1600" dirty="0">
                <a:solidFill>
                  <a:prstClr val="black"/>
                </a:solidFill>
              </a:rPr>
              <a:t>invalid primary database directory. 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Effect: </a:t>
            </a:r>
            <a:r>
              <a:rPr lang="en-US" sz="1600" dirty="0" smtClean="0">
                <a:solidFill>
                  <a:prstClr val="black"/>
                </a:solidFill>
              </a:rPr>
              <a:t>hang.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233524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</a:t>
            </a:r>
            <a:r>
              <a:rPr lang="en-US" sz="1800" b="1" dirty="0" smtClean="0">
                <a:solidFill>
                  <a:srgbClr val="FF0000"/>
                </a:solidFill>
              </a:rPr>
              <a:t>6, </a:t>
            </a:r>
            <a:r>
              <a:rPr lang="en-US" sz="1800" b="1" dirty="0" err="1" smtClean="0">
                <a:solidFill>
                  <a:srgbClr val="FF0000"/>
                </a:solidFill>
              </a:rPr>
              <a:t>Rocksdb</a:t>
            </a:r>
            <a:endParaRPr lang="en-US" sz="1800" b="1" dirty="0" smtClean="0"/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/>
              <a:t>&gt;&gt;&gt;&gt;   </a:t>
            </a:r>
            <a:r>
              <a:rPr lang="en-US" sz="1400" dirty="0"/>
              <a:t>opendb --</a:t>
            </a:r>
            <a:r>
              <a:rPr lang="en-US" sz="1400" dirty="0" smtClean="0"/>
              <a:t>unordered_write=true </a:t>
            </a:r>
            <a:r>
              <a:rPr lang="en-US" sz="1400" dirty="0"/>
              <a:t>--manual_wal_flush=true </a:t>
            </a:r>
            <a:r>
              <a:rPr lang="en-US" sz="1400" dirty="0" smtClean="0"/>
              <a:t>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test_db</a:t>
            </a:r>
            <a:endParaRPr lang="en-US" sz="1400" dirty="0"/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/>
              <a:t>OK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/>
              <a:t>&gt;&gt;&gt;&gt;   put key1 value1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i="1" dirty="0" smtClean="0"/>
              <a:t>HANG!</a:t>
            </a:r>
            <a:endParaRPr lang="en-US" sz="1400" dirty="0"/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 smtClean="0"/>
              <a:t>Description of 'manual_wal_flush</a:t>
            </a:r>
            <a:r>
              <a:rPr lang="en-US" sz="1600" dirty="0"/>
              <a:t>'</a:t>
            </a:r>
            <a:r>
              <a:rPr lang="en-US" sz="1600" dirty="0" smtClean="0"/>
              <a:t> ( </a:t>
            </a:r>
            <a:r>
              <a:rPr lang="en-US" sz="1600" dirty="0" err="1" smtClean="0"/>
              <a:t>options.h</a:t>
            </a:r>
            <a:r>
              <a:rPr lang="en-US" sz="1600" dirty="0" smtClean="0"/>
              <a:t> ) :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If true WAL is not flushed automatically after each write. Instead it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relies on manual invocation of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FlushWAL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to write the WAL buffer to its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file.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Default: false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 smtClean="0"/>
              <a:t>Description </a:t>
            </a:r>
            <a:r>
              <a:rPr lang="en-US" sz="1600" dirty="0"/>
              <a:t>of 'unordered_write</a:t>
            </a:r>
            <a:r>
              <a:rPr lang="en-US" sz="1600" dirty="0" smtClean="0"/>
              <a:t>':</a:t>
            </a:r>
            <a:endParaRPr lang="en-US" sz="1600" dirty="0"/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Setting unordered_write to true trades higher write throughput with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relaxing the immutability guarantee of snapshots. This violates the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repeatability one expects from ::Get from a snapshot, as well as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MultiGet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and Iterator's consistent-point-in-time view property.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If the application cannot tolerate the relaxed guarantees, it can implement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its own mechanisms to work around that and yet benefit from the higher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throughput. Using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TransactionDB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with WRITE_PREPARED write policy and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two_write_queues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=true is one way to achieve immutable snapshots despite</a:t>
            </a:r>
          </a:p>
          <a:p>
            <a:pPr marL="914400" lvl="2" indent="0" algn="just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unordered_write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Default: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endParaRPr lang="en-US" sz="1400" dirty="0" smtClean="0"/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19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233524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</a:t>
            </a:r>
            <a:r>
              <a:rPr lang="en-US" sz="1800" b="1" dirty="0" smtClean="0">
                <a:solidFill>
                  <a:srgbClr val="FF0000"/>
                </a:solidFill>
              </a:rPr>
              <a:t>6, </a:t>
            </a:r>
            <a:r>
              <a:rPr lang="en-US" sz="1800" b="1" dirty="0" err="1" smtClean="0">
                <a:solidFill>
                  <a:srgbClr val="FF0000"/>
                </a:solidFill>
              </a:rPr>
              <a:t>Rocksdb</a:t>
            </a:r>
            <a:endParaRPr lang="en-US" sz="1800" b="1" dirty="0" smtClean="0"/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smtClean="0"/>
              <a:t>&gt;&gt;&gt;&gt;   </a:t>
            </a:r>
            <a:r>
              <a:rPr lang="en-US" sz="1400" dirty="0"/>
              <a:t>opendb --</a:t>
            </a:r>
            <a:r>
              <a:rPr lang="en-US" sz="1400" dirty="0" smtClean="0"/>
              <a:t>unordered_write=true </a:t>
            </a:r>
            <a:r>
              <a:rPr lang="en-US" sz="1400" dirty="0"/>
              <a:t>--manual_wal_flush=true </a:t>
            </a:r>
            <a:r>
              <a:rPr lang="en-US" sz="1400" dirty="0" smtClean="0"/>
              <a:t>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test_db</a:t>
            </a:r>
            <a:endParaRPr lang="en-US" sz="1400" dirty="0"/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/>
              <a:t>OK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/>
              <a:t>&gt;&gt;&gt;&gt;   put key1 value1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i="1" dirty="0" smtClean="0"/>
              <a:t>HANG!</a:t>
            </a:r>
            <a:endParaRPr lang="en-US" sz="1400" i="1" dirty="0" smtClean="0"/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 smtClean="0"/>
              <a:t>Reasoning:</a:t>
            </a:r>
          </a:p>
          <a:p>
            <a:pPr marL="914400" lvl="2" indent="0" algn="just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ut() in db_impl_write.cc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(manual_wal_flush_ &amp;&amp; !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two_write_queues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 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log_write_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mutex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.Lock();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 algn="just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 algn="just"/>
            <a:r>
              <a:rPr lang="en-US" sz="1600" dirty="0"/>
              <a:t>A</a:t>
            </a:r>
            <a:r>
              <a:rPr lang="en-US" sz="1600" dirty="0" smtClean="0"/>
              <a:t>ttempts </a:t>
            </a:r>
            <a:r>
              <a:rPr lang="en-US" sz="1600" dirty="0"/>
              <a:t>to relock a </a:t>
            </a:r>
            <a:r>
              <a:rPr lang="en-US" sz="1600" dirty="0" err="1"/>
              <a:t>mutex</a:t>
            </a:r>
            <a:r>
              <a:rPr lang="en-US" sz="1600" dirty="0"/>
              <a:t> that it has already </a:t>
            </a:r>
            <a:r>
              <a:rPr lang="en-US" sz="1600" dirty="0" smtClean="0"/>
              <a:t>locked (dead lock)</a:t>
            </a:r>
          </a:p>
          <a:p>
            <a:pPr lvl="2" algn="just"/>
            <a:endParaRPr lang="en-US" sz="1600" dirty="0"/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 smtClean="0"/>
              <a:t>Bug description:</a:t>
            </a:r>
            <a:endParaRPr lang="en-US" sz="1600" dirty="0"/>
          </a:p>
          <a:p>
            <a:pPr lvl="2" algn="just"/>
            <a:r>
              <a:rPr lang="en-US" sz="1600" b="1" dirty="0" smtClean="0"/>
              <a:t>Condition: </a:t>
            </a:r>
            <a:r>
              <a:rPr lang="en-US" sz="1600" dirty="0" smtClean="0"/>
              <a:t>opendb options: unordered_write = true,  manual_wal_flush = true,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two_write_queues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= false</a:t>
            </a:r>
          </a:p>
          <a:p>
            <a:pPr lvl="2" algn="just"/>
            <a:r>
              <a:rPr lang="en-US" sz="1600" b="1" dirty="0" smtClean="0"/>
              <a:t>Result: </a:t>
            </a:r>
            <a:r>
              <a:rPr lang="en-US" sz="1600" dirty="0" smtClean="0"/>
              <a:t>dead lock in put() function.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 algn="just"/>
            <a:endParaRPr lang="en-US" sz="1600" dirty="0"/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 smtClean="0"/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59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190657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#7,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>
                <a:solidFill>
                  <a:prstClr val="black"/>
                </a:solidFill>
              </a:rPr>
              <a:t>opendb --</a:t>
            </a:r>
            <a:r>
              <a:rPr lang="en-US" sz="1400" dirty="0" err="1">
                <a:solidFill>
                  <a:prstClr val="black"/>
                </a:solidFill>
              </a:rPr>
              <a:t>create_if_missing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err="1" smtClean="0">
                <a:solidFill>
                  <a:prstClr val="black"/>
                </a:solidFill>
              </a:rPr>
              <a:t>test_db</a:t>
            </a:r>
            <a:r>
              <a:rPr lang="en-US" sz="1400" dirty="0" smtClean="0">
                <a:solidFill>
                  <a:prstClr val="black"/>
                </a:solidFill>
              </a:rPr>
              <a:t>/ldb-cmd2479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 </a:t>
            </a:r>
            <a:r>
              <a:rPr lang="en-US" sz="1400" dirty="0" smtClean="0">
                <a:solidFill>
                  <a:prstClr val="black"/>
                </a:solidFill>
              </a:rPr>
              <a:t>put key1 value1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OK :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deleterange key2 key1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Invalid argument: end key comes before start </a:t>
            </a:r>
            <a:r>
              <a:rPr lang="en-US" sz="1400" dirty="0" smtClean="0">
                <a:solidFill>
                  <a:prstClr val="black"/>
                </a:solidFill>
              </a:rPr>
              <a:t>key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</a:t>
            </a:r>
            <a:r>
              <a:rPr lang="en-US" sz="1400" dirty="0">
                <a:solidFill>
                  <a:prstClr val="black"/>
                </a:solidFill>
              </a:rPr>
              <a:t>deleterange </a:t>
            </a:r>
            <a:r>
              <a:rPr lang="en-US" sz="1400" dirty="0" smtClean="0">
                <a:solidFill>
                  <a:prstClr val="black"/>
                </a:solidFill>
              </a:rPr>
              <a:t>key1 key2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Invalid argument: end key comes before start </a:t>
            </a:r>
            <a:r>
              <a:rPr lang="en-US" sz="1400" dirty="0" smtClean="0">
                <a:solidFill>
                  <a:prstClr val="black"/>
                </a:solidFill>
              </a:rPr>
              <a:t>key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prstClr val="black"/>
                </a:solidFill>
              </a:rPr>
              <a:t>Condition</a:t>
            </a:r>
            <a:r>
              <a:rPr lang="en-US" sz="1600" b="1" dirty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I</a:t>
            </a:r>
            <a:r>
              <a:rPr lang="en-US" sz="1600" dirty="0" smtClean="0">
                <a:solidFill>
                  <a:prstClr val="black"/>
                </a:solidFill>
              </a:rPr>
              <a:t>nvoke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deleterange</a:t>
            </a:r>
            <a:r>
              <a:rPr lang="en-US" sz="1600" dirty="0" smtClean="0">
                <a:solidFill>
                  <a:prstClr val="black"/>
                </a:solidFill>
              </a:rPr>
              <a:t> function again after invoke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it with an invalid argument (</a:t>
            </a:r>
            <a:r>
              <a:rPr lang="en-US" sz="1600" i="1" dirty="0" smtClean="0">
                <a:solidFill>
                  <a:prstClr val="black"/>
                </a:solidFill>
              </a:rPr>
              <a:t>end </a:t>
            </a:r>
            <a:r>
              <a:rPr lang="en-US" sz="1600" i="1" dirty="0">
                <a:solidFill>
                  <a:prstClr val="black"/>
                </a:solidFill>
              </a:rPr>
              <a:t>key comes before start </a:t>
            </a:r>
            <a:r>
              <a:rPr lang="en-US" sz="1600" i="1" dirty="0" smtClean="0">
                <a:solidFill>
                  <a:prstClr val="black"/>
                </a:solidFill>
              </a:rPr>
              <a:t>key</a:t>
            </a:r>
            <a:r>
              <a:rPr lang="en-US" sz="1600" dirty="0" smtClean="0">
                <a:solidFill>
                  <a:prstClr val="black"/>
                </a:solidFill>
              </a:rPr>
              <a:t>).</a:t>
            </a:r>
            <a:endParaRPr lang="en-US" sz="1600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Effect: </a:t>
            </a:r>
            <a:r>
              <a:rPr lang="en-US" sz="1600" dirty="0" smtClean="0">
                <a:solidFill>
                  <a:prstClr val="black"/>
                </a:solidFill>
              </a:rPr>
              <a:t>malfunction.</a:t>
            </a:r>
          </a:p>
        </p:txBody>
      </p:sp>
      <p:sp>
        <p:nvSpPr>
          <p:cNvPr id="3" name="矩形 2"/>
          <p:cNvSpPr/>
          <p:nvPr/>
        </p:nvSpPr>
        <p:spPr>
          <a:xfrm>
            <a:off x="1111180" y="2596132"/>
            <a:ext cx="3633816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2860" y="190657"/>
            <a:ext cx="11862485" cy="647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Configuration bug </a:t>
            </a:r>
            <a:r>
              <a:rPr lang="en-US" sz="1800" b="1" dirty="0" smtClean="0">
                <a:solidFill>
                  <a:srgbClr val="FF0000"/>
                </a:solidFill>
              </a:rPr>
              <a:t>#8,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endParaRPr lang="en-US" sz="1800" b="1" dirty="0" smtClean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&gt;&gt;&gt;&gt;   </a:t>
            </a:r>
            <a:r>
              <a:rPr lang="en-US" sz="1400" dirty="0">
                <a:solidFill>
                  <a:prstClr val="black"/>
                </a:solidFill>
              </a:rPr>
              <a:t>opendb --</a:t>
            </a:r>
            <a:r>
              <a:rPr lang="en-US" sz="1400" dirty="0" err="1">
                <a:solidFill>
                  <a:prstClr val="black"/>
                </a:solidFill>
              </a:rPr>
              <a:t>create_if_missing</a:t>
            </a:r>
            <a:r>
              <a:rPr lang="en-US" sz="1400" dirty="0">
                <a:solidFill>
                  <a:prstClr val="black"/>
                </a:solidFill>
              </a:rPr>
              <a:t>=true </a:t>
            </a:r>
            <a:r>
              <a:rPr lang="en-US" sz="1400" dirty="0" err="1" smtClean="0">
                <a:solidFill>
                  <a:prstClr val="black"/>
                </a:solidFill>
              </a:rPr>
              <a:t>test_db</a:t>
            </a:r>
            <a:r>
              <a:rPr lang="en-US" sz="1400" dirty="0" smtClean="0">
                <a:solidFill>
                  <a:prstClr val="black"/>
                </a:solidFill>
              </a:rPr>
              <a:t>/ldb-cmd2479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smtClean="0">
                <a:solidFill>
                  <a:prstClr val="black"/>
                </a:solidFill>
              </a:rPr>
              <a:t> deleterange </a:t>
            </a:r>
            <a:r>
              <a:rPr lang="en-US" sz="1400" dirty="0">
                <a:solidFill>
                  <a:prstClr val="black"/>
                </a:solidFill>
              </a:rPr>
              <a:t>key1 key2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err="1" smtClean="0">
                <a:solidFill>
                  <a:prstClr val="black"/>
                </a:solidFill>
              </a:rPr>
              <a:t>compactrange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nullptr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nullptr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OK : begin=0, end=0</a:t>
            </a: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smtClean="0">
                <a:solidFill>
                  <a:prstClr val="black"/>
                </a:solidFill>
              </a:rPr>
              <a:t>close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OK :</a:t>
            </a:r>
            <a:endParaRPr lang="en-US" sz="1400" dirty="0">
              <a:solidFill>
                <a:prstClr val="black"/>
              </a:solidFill>
            </a:endParaRPr>
          </a:p>
          <a:p>
            <a:pPr marL="9144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&gt;&gt;&gt;&gt; </a:t>
            </a:r>
            <a:r>
              <a:rPr lang="en-US" sz="1400" dirty="0" err="1" smtClean="0">
                <a:solidFill>
                  <a:prstClr val="black"/>
                </a:solidFill>
              </a:rPr>
              <a:t>repairdb</a:t>
            </a:r>
            <a:endParaRPr lang="en-US" sz="1400" i="1" dirty="0">
              <a:solidFill>
                <a:prstClr val="black"/>
              </a:solidFill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i="1" dirty="0" smtClean="0">
                <a:solidFill>
                  <a:prstClr val="black"/>
                </a:solidFill>
              </a:rPr>
              <a:t>	Corruption</a:t>
            </a:r>
            <a:r>
              <a:rPr lang="en-US" sz="1400" i="1" dirty="0">
                <a:solidFill>
                  <a:prstClr val="black"/>
                </a:solidFill>
              </a:rPr>
              <a:t>: Unable to encode </a:t>
            </a:r>
            <a:r>
              <a:rPr lang="en-US" sz="1400" i="1" dirty="0" err="1">
                <a:solidFill>
                  <a:prstClr val="black"/>
                </a:solidFill>
              </a:rPr>
              <a:t>VersionEdit:VersionEdit</a:t>
            </a:r>
            <a:r>
              <a:rPr lang="en-US" sz="1400" i="1" dirty="0">
                <a:solidFill>
                  <a:prstClr val="black"/>
                </a:solidFill>
              </a:rPr>
              <a:t>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i="1" dirty="0">
                <a:solidFill>
                  <a:prstClr val="black"/>
                </a:solidFill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</a:rPr>
              <a:t>	Comparator</a:t>
            </a:r>
            <a:r>
              <a:rPr lang="en-US" sz="1400" i="1" dirty="0">
                <a:solidFill>
                  <a:prstClr val="black"/>
                </a:solidFill>
              </a:rPr>
              <a:t>: </a:t>
            </a:r>
            <a:r>
              <a:rPr lang="en-US" sz="1400" i="1" dirty="0" err="1">
                <a:solidFill>
                  <a:prstClr val="black"/>
                </a:solidFill>
              </a:rPr>
              <a:t>leveldb.BytewiseComparator</a:t>
            </a:r>
            <a:endParaRPr lang="en-US" sz="1400" i="1" dirty="0">
              <a:solidFill>
                <a:prstClr val="black"/>
              </a:solidFill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i="1" dirty="0">
                <a:solidFill>
                  <a:prstClr val="black"/>
                </a:solidFill>
              </a:rPr>
              <a:t>  </a:t>
            </a:r>
            <a:r>
              <a:rPr lang="en-US" sz="1400" i="1" dirty="0" smtClean="0">
                <a:solidFill>
                  <a:prstClr val="black"/>
                </a:solidFill>
              </a:rPr>
              <a:t>	</a:t>
            </a:r>
            <a:r>
              <a:rPr lang="en-US" sz="1400" i="1" dirty="0" err="1" smtClean="0">
                <a:solidFill>
                  <a:prstClr val="black"/>
                </a:solidFill>
              </a:rPr>
              <a:t>LogNumber</a:t>
            </a:r>
            <a:r>
              <a:rPr lang="en-US" sz="1400" i="1" dirty="0">
                <a:solidFill>
                  <a:prstClr val="black"/>
                </a:solidFill>
              </a:rPr>
              <a:t>: 0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i="1" dirty="0">
                <a:solidFill>
                  <a:prstClr val="black"/>
                </a:solidFill>
              </a:rPr>
              <a:t>  </a:t>
            </a:r>
            <a:r>
              <a:rPr lang="en-US" sz="1400" i="1" dirty="0" smtClean="0">
                <a:solidFill>
                  <a:prstClr val="black"/>
                </a:solidFill>
              </a:rPr>
              <a:t>	</a:t>
            </a:r>
            <a:r>
              <a:rPr lang="en-US" sz="1400" i="1" dirty="0" err="1" smtClean="0">
                <a:solidFill>
                  <a:prstClr val="black"/>
                </a:solidFill>
              </a:rPr>
              <a:t>PrevLogNumber</a:t>
            </a:r>
            <a:r>
              <a:rPr lang="en-US" sz="1400" i="1" dirty="0">
                <a:solidFill>
                  <a:prstClr val="black"/>
                </a:solidFill>
              </a:rPr>
              <a:t>: 0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i="1" dirty="0">
                <a:solidFill>
                  <a:prstClr val="black"/>
                </a:solidFill>
              </a:rPr>
              <a:t>  </a:t>
            </a:r>
            <a:r>
              <a:rPr lang="en-US" sz="1400" i="1" dirty="0" smtClean="0">
                <a:solidFill>
                  <a:prstClr val="black"/>
                </a:solidFill>
              </a:rPr>
              <a:t>	</a:t>
            </a:r>
            <a:r>
              <a:rPr lang="en-US" sz="1400" i="1" dirty="0" err="1" smtClean="0">
                <a:solidFill>
                  <a:prstClr val="black"/>
                </a:solidFill>
              </a:rPr>
              <a:t>NextFileNumber</a:t>
            </a:r>
            <a:r>
              <a:rPr lang="en-US" sz="1400" i="1" dirty="0">
                <a:solidFill>
                  <a:prstClr val="black"/>
                </a:solidFill>
              </a:rPr>
              <a:t>: 10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i="1" dirty="0">
                <a:solidFill>
                  <a:prstClr val="black"/>
                </a:solidFill>
              </a:rPr>
              <a:t>  </a:t>
            </a:r>
            <a:r>
              <a:rPr lang="en-US" sz="1400" i="1" dirty="0" smtClean="0">
                <a:solidFill>
                  <a:prstClr val="black"/>
                </a:solidFill>
              </a:rPr>
              <a:t>	</a:t>
            </a:r>
            <a:r>
              <a:rPr lang="en-US" sz="1400" i="1" dirty="0" err="1" smtClean="0">
                <a:solidFill>
                  <a:prstClr val="black"/>
                </a:solidFill>
              </a:rPr>
              <a:t>LastSeq</a:t>
            </a:r>
            <a:r>
              <a:rPr lang="en-US" sz="1400" i="1" dirty="0">
                <a:solidFill>
                  <a:prstClr val="black"/>
                </a:solidFill>
              </a:rPr>
              <a:t>: 0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i="1" dirty="0">
                <a:solidFill>
                  <a:prstClr val="black"/>
                </a:solidFill>
              </a:rPr>
              <a:t>  </a:t>
            </a:r>
            <a:r>
              <a:rPr lang="en-US" sz="1400" i="1" dirty="0" smtClean="0">
                <a:solidFill>
                  <a:prstClr val="black"/>
                </a:solidFill>
              </a:rPr>
              <a:t>	</a:t>
            </a:r>
            <a:r>
              <a:rPr lang="en-US" sz="1400" i="1" dirty="0" err="1" smtClean="0">
                <a:solidFill>
                  <a:prstClr val="black"/>
                </a:solidFill>
              </a:rPr>
              <a:t>AddFile</a:t>
            </a:r>
            <a:r>
              <a:rPr lang="en-US" sz="1400" i="1" dirty="0">
                <a:solidFill>
                  <a:prstClr val="black"/>
                </a:solidFill>
              </a:rPr>
              <a:t>: 0 8 955 (bad) .. (bad) oldest_ancester_time:1621356019 file_creation_time:0 </a:t>
            </a:r>
            <a:r>
              <a:rPr lang="en-US" sz="1400" i="1" dirty="0" err="1">
                <a:solidFill>
                  <a:prstClr val="black"/>
                </a:solidFill>
              </a:rPr>
              <a:t>file_checksum</a:t>
            </a:r>
            <a:r>
              <a:rPr lang="en-US" sz="1400" i="1" dirty="0">
                <a:solidFill>
                  <a:prstClr val="black"/>
                </a:solidFill>
              </a:rPr>
              <a:t>: </a:t>
            </a:r>
            <a:r>
              <a:rPr lang="en-US" sz="1400" i="1" dirty="0" err="1">
                <a:solidFill>
                  <a:prstClr val="black"/>
                </a:solidFill>
              </a:rPr>
              <a:t>file_checksum_func_name</a:t>
            </a:r>
            <a:r>
              <a:rPr lang="en-US" sz="1400" i="1" dirty="0">
                <a:solidFill>
                  <a:prstClr val="black"/>
                </a:solidFill>
              </a:rPr>
              <a:t>: Unknown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i="1" dirty="0">
                <a:solidFill>
                  <a:prstClr val="black"/>
                </a:solidFill>
              </a:rPr>
              <a:t>  </a:t>
            </a:r>
            <a:r>
              <a:rPr lang="en-US" sz="1400" i="1" dirty="0" smtClean="0">
                <a:solidFill>
                  <a:prstClr val="black"/>
                </a:solidFill>
              </a:rPr>
              <a:t>	</a:t>
            </a:r>
            <a:r>
              <a:rPr lang="en-US" sz="1400" i="1" dirty="0" err="1" smtClean="0">
                <a:solidFill>
                  <a:prstClr val="black"/>
                </a:solidFill>
              </a:rPr>
              <a:t>ColumnFamily</a:t>
            </a:r>
            <a:r>
              <a:rPr lang="en-US" sz="1400" i="1" dirty="0">
                <a:solidFill>
                  <a:prstClr val="black"/>
                </a:solidFill>
              </a:rPr>
              <a:t>: 0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i="1" dirty="0" smtClean="0">
                <a:solidFill>
                  <a:prstClr val="black"/>
                </a:solidFill>
              </a:rPr>
              <a:t>	}</a:t>
            </a:r>
          </a:p>
          <a:p>
            <a:pPr marL="457200" lvl="1" indent="0">
              <a:buNone/>
            </a:pPr>
            <a:endParaRPr lang="en-US" sz="1400" i="1" dirty="0" smtClean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Condition: </a:t>
            </a:r>
            <a:r>
              <a:rPr lang="en-US" sz="1600" dirty="0">
                <a:solidFill>
                  <a:prstClr val="black"/>
                </a:solidFill>
              </a:rPr>
              <a:t>C</a:t>
            </a:r>
            <a:r>
              <a:rPr lang="en-US" sz="1600" dirty="0" smtClean="0">
                <a:solidFill>
                  <a:prstClr val="black"/>
                </a:solidFill>
              </a:rPr>
              <a:t>ompact an empty </a:t>
            </a:r>
            <a:r>
              <a:rPr lang="en-US" sz="1600" dirty="0" err="1" smtClean="0">
                <a:solidFill>
                  <a:prstClr val="black"/>
                </a:solidFill>
              </a:rPr>
              <a:t>bd</a:t>
            </a:r>
            <a:r>
              <a:rPr lang="en-US" sz="1600" dirty="0" smtClean="0">
                <a:solidFill>
                  <a:prstClr val="black"/>
                </a:solidFill>
              </a:rPr>
              <a:t>, and then repair it. </a:t>
            </a:r>
            <a:endParaRPr lang="en-US" sz="1600" dirty="0">
              <a:solidFill>
                <a:prstClr val="black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prstClr val="black"/>
                </a:solidFill>
              </a:rPr>
              <a:t>Effect: </a:t>
            </a:r>
            <a:r>
              <a:rPr lang="en-US" sz="1600" dirty="0" smtClean="0">
                <a:solidFill>
                  <a:prstClr val="black"/>
                </a:solidFill>
              </a:rPr>
              <a:t>Repair function corruption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3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997</Words>
  <Application>Microsoft Office PowerPoint</Application>
  <PresentationFormat>宽屏</PresentationFormat>
  <Paragraphs>294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Shaohua Duan</dc:creator>
  <cp:lastModifiedBy>Shaohua Duan</cp:lastModifiedBy>
  <cp:revision>1079</cp:revision>
  <dcterms:created xsi:type="dcterms:W3CDTF">2020-12-01T02:07:17Z</dcterms:created>
  <dcterms:modified xsi:type="dcterms:W3CDTF">2021-08-10T00:32:58Z</dcterms:modified>
</cp:coreProperties>
</file>