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5" r:id="rId6"/>
  </p:sldMasterIdLst>
  <p:notesMasterIdLst>
    <p:notesMasterId r:id="rId18"/>
  </p:notesMasterIdLst>
  <p:sldIdLst>
    <p:sldId id="258" r:id="rId7"/>
    <p:sldId id="262" r:id="rId8"/>
    <p:sldId id="263" r:id="rId9"/>
    <p:sldId id="275" r:id="rId10"/>
    <p:sldId id="266" r:id="rId11"/>
    <p:sldId id="268" r:id="rId12"/>
    <p:sldId id="270" r:id="rId13"/>
    <p:sldId id="271" r:id="rId14"/>
    <p:sldId id="267" r:id="rId15"/>
    <p:sldId id="259" r:id="rId16"/>
    <p:sldId id="26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97" autoAdjust="0"/>
  </p:normalViewPr>
  <p:slideViewPr>
    <p:cSldViewPr>
      <p:cViewPr varScale="1">
        <p:scale>
          <a:sx n="106" d="100"/>
          <a:sy n="106" d="100"/>
        </p:scale>
        <p:origin x="4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734EE-596A-4F5F-B4DE-2F098BC49FF3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607C-C7B6-482F-BEE8-005D77D11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69564-4ADE-4B49-BCAD-E4EA97E785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>
                <a:solidFill>
                  <a:srgbClr val="003399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1E4312B2-5599-4BAB-9629-F8FF3E2D2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6F685-8D31-4F3D-8A52-5F9F92A1AC1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entry-slide-title-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513013" y="1919288"/>
            <a:ext cx="6630987" cy="1470025"/>
          </a:xfrm>
        </p:spPr>
        <p:txBody>
          <a:bodyPr lIns="457200" rIns="457200" anchor="ctr"/>
          <a:lstStyle>
            <a:lvl1pPr>
              <a:defRPr sz="4500"/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2513013" y="3886200"/>
            <a:ext cx="6627812" cy="1752600"/>
          </a:xfrm>
        </p:spPr>
        <p:txBody>
          <a:bodyPr lIns="457200" rIns="457200"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2950" y="6516688"/>
            <a:ext cx="1582738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94AA-2A09-4281-A0AC-055865A5D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4CD66-9604-4305-B5A8-78B29733E3FB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42101-ADE3-4411-8509-CE09211AA481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57529-EAD9-48B3-91A9-187C3E17D5B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575DE-90EA-43E8-99E7-C79D7B8D1F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85DD-37C5-4445-A386-69E4688B873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11DA-FCFA-40A2-8A7C-551411CC87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39C79-261A-4A22-ACC0-31F52339D5E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F412E-6CE6-4894-9AD8-4FECDCDD323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CA046-3722-4950-924C-5359C54C5ADE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455613"/>
            <a:ext cx="1998663" cy="567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455613"/>
            <a:ext cx="5846762" cy="567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EA59-A23C-4E7E-9995-208EA4FE05B4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600200"/>
            <a:ext cx="39227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325" y="1600200"/>
            <a:ext cx="39227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11BC-CB1F-4E99-8CB3-0C61FE49B3B7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BF2D6-F2CE-4825-AA43-5FCA2B174C18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3024A-A1CF-4A6E-8F6A-5095CE996DF9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010B-BAF6-40A5-B717-FF159C823536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224A6-702E-4A01-99F0-96056F73EC9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4531-87E1-44F5-B3D0-04F68C17036F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A0DC2-634B-4A4B-A9CE-6B1EFB94E78A}" type="slidenum">
              <a:rPr lang="en-US"/>
              <a:pPr>
                <a:defRPr/>
              </a:pPr>
              <a:t>‹#›</a:t>
            </a:fld>
            <a:r>
              <a:rPr lang="en-US"/>
              <a:t>, date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 descr="entry-slide-content-dark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-9525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31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1584800-6692-4F7A-844A-C16EE7CAB8D0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, 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94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 descr="entry-slide-content-light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8363" y="6516688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54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16688"/>
            <a:ext cx="21669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CA0B88-0A52-4D2E-93D1-C5B7E15B7FE4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, date</a:t>
            </a:r>
            <a:endParaRPr lang="en-US" dirty="0"/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55613"/>
            <a:ext cx="7997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789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600200"/>
            <a:ext cx="7997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4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3399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32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3600" dirty="0" smtClean="0">
                <a:latin typeface="Arial" pitchFamily="34" charset="0"/>
                <a:cs typeface="Arial" pitchFamily="34" charset="0"/>
              </a:rPr>
              <a:t>Global-to-Local GLOBIOM: Status 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Michiel van Dijk</a:t>
            </a:r>
          </a:p>
          <a:p>
            <a:pPr eaLnBrk="1" hangingPunct="1"/>
            <a:r>
              <a:rPr lang="en-US" sz="2800" dirty="0" smtClean="0">
                <a:latin typeface="Arial" pitchFamily="34" charset="0"/>
                <a:cs typeface="Arial" pitchFamily="34" charset="0"/>
              </a:rPr>
              <a:t>Interim presentation (10/05/2017)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methodology (‘pipeline’) to prepare GLOBIOM for local (=subnational) analysis</a:t>
            </a:r>
          </a:p>
          <a:p>
            <a:r>
              <a:rPr lang="en-US" dirty="0" smtClean="0"/>
              <a:t>Focus on improvement of land cover and land use maps (input side)</a:t>
            </a:r>
          </a:p>
          <a:p>
            <a:r>
              <a:rPr lang="en-US" dirty="0" smtClean="0"/>
              <a:t>Apply this to Zambezi and Indus river basins in the context of the ISWEL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Consistent</a:t>
            </a:r>
            <a:r>
              <a:rPr lang="en-US" sz="2800" dirty="0" smtClean="0"/>
              <a:t> – one approach that can be used for any subnational study</a:t>
            </a:r>
          </a:p>
          <a:p>
            <a:r>
              <a:rPr lang="en-US" sz="2800" b="1" dirty="0" smtClean="0"/>
              <a:t>Bottom up</a:t>
            </a:r>
            <a:r>
              <a:rPr lang="en-US" sz="2800" dirty="0" smtClean="0"/>
              <a:t> – incorporating national agricultural </a:t>
            </a:r>
            <a:r>
              <a:rPr lang="en-US" sz="2800" dirty="0" smtClean="0"/>
              <a:t>statistics, household surveys </a:t>
            </a:r>
            <a:r>
              <a:rPr lang="en-US" sz="2800" dirty="0" smtClean="0"/>
              <a:t>and land cover </a:t>
            </a:r>
            <a:r>
              <a:rPr lang="en-US" sz="2800" dirty="0" smtClean="0"/>
              <a:t>information </a:t>
            </a:r>
            <a:r>
              <a:rPr lang="en-US" sz="2800" dirty="0" smtClean="0"/>
              <a:t>wherever possible</a:t>
            </a:r>
          </a:p>
          <a:p>
            <a:r>
              <a:rPr lang="en-US" sz="2800" b="1" dirty="0"/>
              <a:t>Coded – </a:t>
            </a:r>
            <a:r>
              <a:rPr lang="en-US" sz="2800" dirty="0"/>
              <a:t>coded in R and GAMS for easy implementation and reproducibility</a:t>
            </a:r>
          </a:p>
          <a:p>
            <a:r>
              <a:rPr lang="en-US" sz="2800" b="1" dirty="0"/>
              <a:t>Documented </a:t>
            </a:r>
            <a:r>
              <a:rPr lang="en-US" sz="2800" dirty="0"/>
              <a:t>– fully </a:t>
            </a:r>
            <a:r>
              <a:rPr lang="en-US" sz="2800" dirty="0" smtClean="0"/>
              <a:t>documented so that it can be reproduced in other projects </a:t>
            </a:r>
            <a:endParaRPr lang="en-US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85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622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Methodology to allocate agricultural area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7" r="32460"/>
          <a:stretch/>
        </p:blipFill>
        <p:spPr>
          <a:xfrm>
            <a:off x="107504" y="2064060"/>
            <a:ext cx="437713" cy="1155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5" r="30359"/>
          <a:stretch/>
        </p:blipFill>
        <p:spPr>
          <a:xfrm>
            <a:off x="547051" y="2423157"/>
            <a:ext cx="568565" cy="1365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5650" y="2064060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Household surveys</a:t>
            </a:r>
            <a:endParaRPr lang="en-US" sz="105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8523" y="2460378"/>
            <a:ext cx="15744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Subnational statistics</a:t>
            </a:r>
            <a:endParaRPr lang="en-US" sz="105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01372" y="2906925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Land cover maps</a:t>
            </a:r>
            <a:endParaRPr lang="en-US" sz="105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7" r="45059"/>
          <a:stretch/>
        </p:blipFill>
        <p:spPr>
          <a:xfrm>
            <a:off x="1113782" y="2856696"/>
            <a:ext cx="549935" cy="11494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92" b="48423"/>
          <a:stretch/>
        </p:blipFill>
        <p:spPr>
          <a:xfrm>
            <a:off x="1741142" y="3228622"/>
            <a:ext cx="742626" cy="106447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 rot="5400000">
            <a:off x="4154940" y="3916816"/>
            <a:ext cx="627215" cy="26936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09" y="3034062"/>
            <a:ext cx="687434" cy="6928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424" y="3034062"/>
            <a:ext cx="647867" cy="5668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851920" y="2634706"/>
            <a:ext cx="1172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/>
              <a:t>Harmonistation</a:t>
            </a:r>
            <a:endParaRPr 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4505426"/>
            <a:ext cx="10743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County report</a:t>
            </a:r>
            <a:endParaRPr lang="en-US" sz="10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2553" y="3264812"/>
            <a:ext cx="819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FAOSTAT</a:t>
            </a:r>
            <a:endParaRPr lang="en-US" sz="1050" b="1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053637" y="4865466"/>
            <a:ext cx="814917" cy="10838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/>
          <p:cNvSpPr txBox="1"/>
          <p:nvPr/>
        </p:nvSpPr>
        <p:spPr>
          <a:xfrm>
            <a:off x="5533403" y="2634706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/>
              <a:t>Downscaling</a:t>
            </a:r>
            <a:endParaRPr 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267096" y="1567306"/>
            <a:ext cx="1409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/>
              <a:t>Simu</a:t>
            </a:r>
            <a:r>
              <a:rPr lang="en-US" sz="1050" b="1" dirty="0" smtClean="0"/>
              <a:t> land use map</a:t>
            </a:r>
            <a:endParaRPr lang="en-US" sz="1050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10"/>
          <a:srcRect l="33913" t="3013" r="34986" b="1587"/>
          <a:stretch/>
        </p:blipFill>
        <p:spPr>
          <a:xfrm>
            <a:off x="7211034" y="1821222"/>
            <a:ext cx="1537430" cy="3551994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6537073" y="3245805"/>
            <a:ext cx="627215" cy="26936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347542" y="3245805"/>
            <a:ext cx="627215" cy="26936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4919329" y="3245805"/>
            <a:ext cx="627215" cy="26936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Country-level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Land cover map</a:t>
            </a:r>
          </a:p>
          <a:p>
            <a:r>
              <a:rPr lang="en-US" sz="2800" dirty="0" smtClean="0"/>
              <a:t>Land use map</a:t>
            </a:r>
          </a:p>
          <a:p>
            <a:r>
              <a:rPr lang="en-US" sz="2800" dirty="0" smtClean="0"/>
              <a:t>Agricultural statistics at adm2 level</a:t>
            </a:r>
          </a:p>
          <a:p>
            <a:r>
              <a:rPr lang="en-US" sz="2800" dirty="0" smtClean="0"/>
              <a:t>Country report</a:t>
            </a:r>
          </a:p>
          <a:p>
            <a:pPr lvl="1"/>
            <a:r>
              <a:rPr lang="en-US" sz="2800" dirty="0" smtClean="0"/>
              <a:t>Data sources</a:t>
            </a:r>
          </a:p>
          <a:p>
            <a:pPr lvl="1"/>
            <a:r>
              <a:rPr lang="en-US" sz="2800" dirty="0" smtClean="0"/>
              <a:t>Maps</a:t>
            </a:r>
          </a:p>
          <a:p>
            <a:pPr lvl="1"/>
            <a:r>
              <a:rPr lang="en-US" sz="2800" dirty="0" smtClean="0"/>
              <a:t>Data tables</a:t>
            </a:r>
          </a:p>
          <a:p>
            <a:pPr lvl="1"/>
            <a:r>
              <a:rPr lang="en-US" sz="2800" dirty="0" smtClean="0"/>
              <a:t>Comparison with FAOSTAT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34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Status: Malawi case-study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997825" cy="5141168"/>
          </a:xfrm>
        </p:spPr>
        <p:txBody>
          <a:bodyPr/>
          <a:lstStyle/>
          <a:p>
            <a:r>
              <a:rPr lang="en-US" sz="2800" dirty="0" smtClean="0"/>
              <a:t>Data collection and cleaning</a:t>
            </a:r>
          </a:p>
          <a:p>
            <a:pPr lvl="1"/>
            <a:r>
              <a:rPr lang="en-US" sz="2800" dirty="0" smtClean="0"/>
              <a:t>Completed</a:t>
            </a:r>
            <a:endParaRPr lang="en-US" sz="2800" dirty="0"/>
          </a:p>
          <a:p>
            <a:r>
              <a:rPr lang="en-US" sz="2800" dirty="0" smtClean="0"/>
              <a:t>Data processing</a:t>
            </a:r>
          </a:p>
          <a:p>
            <a:pPr lvl="1"/>
            <a:r>
              <a:rPr lang="en-US" sz="2800" dirty="0" smtClean="0"/>
              <a:t>R scripts to </a:t>
            </a:r>
            <a:r>
              <a:rPr lang="en-US" sz="2800" dirty="0" err="1" smtClean="0"/>
              <a:t>analyse</a:t>
            </a:r>
            <a:r>
              <a:rPr lang="en-US" sz="2800" dirty="0" smtClean="0"/>
              <a:t> and </a:t>
            </a:r>
            <a:r>
              <a:rPr lang="en-US" sz="2800" dirty="0" err="1" smtClean="0"/>
              <a:t>harmonise</a:t>
            </a:r>
            <a:r>
              <a:rPr lang="en-US" sz="2800" dirty="0" smtClean="0"/>
              <a:t> data (nearly) completed</a:t>
            </a:r>
          </a:p>
          <a:p>
            <a:pPr lvl="1"/>
            <a:r>
              <a:rPr lang="en-US" sz="2800" dirty="0" smtClean="0"/>
              <a:t>Standard country report coded</a:t>
            </a:r>
          </a:p>
          <a:p>
            <a:r>
              <a:rPr lang="en-US" sz="2800" dirty="0" smtClean="0"/>
              <a:t>Downscaling (in GAMS)</a:t>
            </a:r>
          </a:p>
          <a:p>
            <a:pPr lvl="1"/>
            <a:r>
              <a:rPr lang="en-US" sz="2800" dirty="0" smtClean="0"/>
              <a:t>In process </a:t>
            </a:r>
          </a:p>
          <a:p>
            <a:r>
              <a:rPr lang="en-US" sz="2800" dirty="0" smtClean="0"/>
              <a:t>Documentation</a:t>
            </a:r>
          </a:p>
          <a:p>
            <a:pPr lvl="1"/>
            <a:r>
              <a:rPr lang="en-US" sz="2800" dirty="0" smtClean="0"/>
              <a:t>In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559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Zambezi river basin: </a:t>
            </a:r>
            <a:br>
              <a:rPr lang="en-US" dirty="0" smtClean="0"/>
            </a:br>
            <a:r>
              <a:rPr lang="en-US" sz="3200" dirty="0" smtClean="0"/>
              <a:t>Administrative regions versus</a:t>
            </a:r>
            <a:r>
              <a:rPr lang="en-US" dirty="0" smtClean="0"/>
              <a:t> </a:t>
            </a:r>
            <a:r>
              <a:rPr lang="en-US" sz="3200" dirty="0" err="1" smtClean="0"/>
              <a:t>simus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t="14129" r="4213" b="18569"/>
          <a:stretch/>
        </p:blipFill>
        <p:spPr>
          <a:xfrm>
            <a:off x="-108521" y="1772816"/>
            <a:ext cx="9433049" cy="4536504"/>
          </a:xfrm>
        </p:spPr>
      </p:pic>
    </p:spTree>
    <p:extLst>
      <p:ext uri="{BB962C8B-B14F-4D97-AF65-F5344CB8AC3E}">
        <p14:creationId xmlns:p14="http://schemas.microsoft.com/office/powerpoint/2010/main" val="21753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Zambezi river basin:</a:t>
            </a:r>
            <a:br>
              <a:rPr lang="en-US" dirty="0" smtClean="0"/>
            </a:br>
            <a:r>
              <a:rPr lang="en-US" sz="3200" dirty="0" smtClean="0"/>
              <a:t>Land cover versus </a:t>
            </a:r>
            <a:r>
              <a:rPr lang="en-US" sz="3200" dirty="0" err="1" smtClean="0"/>
              <a:t>simus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63" y="1700809"/>
            <a:ext cx="8980790" cy="5040559"/>
          </a:xfrm>
        </p:spPr>
      </p:pic>
    </p:spTree>
    <p:extLst>
      <p:ext uri="{BB962C8B-B14F-4D97-AF65-F5344CB8AC3E}">
        <p14:creationId xmlns:p14="http://schemas.microsoft.com/office/powerpoint/2010/main" val="31203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ISWEL: Proposed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600200"/>
            <a:ext cx="7997825" cy="4853136"/>
          </a:xfrm>
        </p:spPr>
        <p:txBody>
          <a:bodyPr/>
          <a:lstStyle/>
          <a:p>
            <a:r>
              <a:rPr lang="en-US" sz="2400" b="1" dirty="0" smtClean="0"/>
              <a:t>May 2017:</a:t>
            </a:r>
            <a:r>
              <a:rPr lang="en-US" sz="2400" dirty="0" smtClean="0"/>
              <a:t> Prepare GLOBIOM for Zambezi (&amp; Indus) analysis</a:t>
            </a:r>
          </a:p>
          <a:p>
            <a:r>
              <a:rPr lang="en-US" sz="2400" b="1" dirty="0" smtClean="0"/>
              <a:t>May 2017:</a:t>
            </a:r>
            <a:r>
              <a:rPr lang="en-US" sz="2400" dirty="0" smtClean="0"/>
              <a:t> </a:t>
            </a:r>
            <a:r>
              <a:rPr lang="en-US" sz="2400" dirty="0" err="1" smtClean="0"/>
              <a:t>Finalise</a:t>
            </a:r>
            <a:r>
              <a:rPr lang="en-US" sz="2400" dirty="0" smtClean="0"/>
              <a:t> first complete version of Global-tot-local </a:t>
            </a:r>
            <a:r>
              <a:rPr lang="en-US" sz="2400" dirty="0" err="1" smtClean="0"/>
              <a:t>Globiom</a:t>
            </a:r>
            <a:r>
              <a:rPr lang="en-US" sz="2400" dirty="0" smtClean="0"/>
              <a:t> procedure (with application to MWI)</a:t>
            </a:r>
          </a:p>
          <a:p>
            <a:r>
              <a:rPr lang="en-US" sz="2400" b="1" dirty="0" smtClean="0"/>
              <a:t>May-September 2017: </a:t>
            </a:r>
            <a:r>
              <a:rPr lang="en-US" sz="2400" dirty="0" smtClean="0"/>
              <a:t>Improve GLOBIOM with irrigation </a:t>
            </a:r>
            <a:r>
              <a:rPr lang="en-US" sz="2400" dirty="0" smtClean="0"/>
              <a:t>module – link with CWM</a:t>
            </a:r>
            <a:endParaRPr lang="en-US" sz="2400" b="1" dirty="0" smtClean="0"/>
          </a:p>
          <a:p>
            <a:r>
              <a:rPr lang="en-US" sz="2400" b="1" dirty="0" smtClean="0"/>
              <a:t>June-August 2017:</a:t>
            </a:r>
            <a:r>
              <a:rPr lang="en-US" sz="2400" dirty="0" smtClean="0"/>
              <a:t> Apply Global-to-local procedure to all Zambezi (&amp;Indus) countries</a:t>
            </a:r>
          </a:p>
          <a:p>
            <a:r>
              <a:rPr lang="en-US" sz="2400" b="1" dirty="0"/>
              <a:t>June-August 2017:</a:t>
            </a:r>
            <a:r>
              <a:rPr lang="en-US" sz="2400" b="1" dirty="0" smtClean="0"/>
              <a:t> </a:t>
            </a:r>
            <a:r>
              <a:rPr lang="en-US" sz="2400" dirty="0" smtClean="0"/>
              <a:t>Test GLOBIOM with new data + case-study paper</a:t>
            </a:r>
          </a:p>
          <a:p>
            <a:r>
              <a:rPr lang="en-US" sz="2400" b="1" dirty="0" smtClean="0"/>
              <a:t>September-December 2017: </a:t>
            </a:r>
            <a:r>
              <a:rPr lang="en-US" sz="2400" dirty="0" smtClean="0"/>
              <a:t>Conduct Zambezi (&amp; Indus) analysis with GLOBIOM</a:t>
            </a:r>
            <a:endParaRPr lang="en-US" sz="2400" b="1" dirty="0" smtClean="0"/>
          </a:p>
          <a:p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7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iasa-pptx-template-dark-&amp;-light">
  <a:themeElements>
    <a:clrScheme name="iiasa-versio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iasa-light-version">
  <a:themeElements>
    <a:clrScheme name="iiasa-vers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iasa-version4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iasa-vers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iasa-vers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iasa-vers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D573AA328C26438DB6E004EB89B0D4" ma:contentTypeVersion="2" ma:contentTypeDescription="Create a new document." ma:contentTypeScope="" ma:versionID="51b1de079a715226bf12de1d286edbc8">
  <xsd:schema xmlns:xsd="http://www.w3.org/2001/XMLSchema" xmlns:xs="http://www.w3.org/2001/XMLSchema" xmlns:p="http://schemas.microsoft.com/office/2006/metadata/properties" xmlns:ns2="0689c177-5e19-464b-8532-40aa8fde3a94" xmlns:ns3="06814371-4dd9-40ea-9cc7-40b39613c6ae" targetNamespace="http://schemas.microsoft.com/office/2006/metadata/properties" ma:root="true" ma:fieldsID="75caf562379b0dcc4afe12fc2e99e235" ns2:_="" ns3:_="">
    <xsd:import namespace="0689c177-5e19-464b-8532-40aa8fde3a94"/>
    <xsd:import namespace="06814371-4dd9-40ea-9cc7-40b39613c6a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T2EJA6NA5JU7-1903484182-49</_dlc_DocId>
    <_dlc_DocIdUrl xmlns="06814371-4dd9-40ea-9cc7-40b39613c6ae">
      <Url>https://iiasahub.sharepoint.com/sites/intranet/ercl/_layouts/15/DocIdRedir.aspx?ID=T2EJA6NA5JU7-1903484182-49</Url>
      <Description>T2EJA6NA5JU7-1903484182-49</Description>
    </_dlc_DocIdUrl>
  </documentManagement>
</p:properties>
</file>

<file path=customXml/itemProps1.xml><?xml version="1.0" encoding="utf-8"?>
<ds:datastoreItem xmlns:ds="http://schemas.openxmlformats.org/officeDocument/2006/customXml" ds:itemID="{B7982DF6-BFA3-4D1E-87B3-8A2796B2CE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D63F1CF-6C4D-4FD8-B84A-A9B21230F6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44BA2E-0010-44D5-8D4A-D070AA6ACFD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C27D88B-741E-4A72-A8C0-F1B8A2120B1E}">
  <ds:schemaRefs>
    <ds:schemaRef ds:uri="http://purl.org/dc/terms/"/>
    <ds:schemaRef ds:uri="http://www.w3.org/XML/1998/namespace"/>
    <ds:schemaRef ds:uri="06814371-4dd9-40ea-9cc7-40b39613c6a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0689c177-5e19-464b-8532-40aa8fde3a94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iiasa-pptx-template-dark-&amp;-light</Template>
  <TotalTime>546</TotalTime>
  <Words>279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iiasa-pptx-template-dark-&amp;-light</vt:lpstr>
      <vt:lpstr>iiasa-light-version</vt:lpstr>
      <vt:lpstr>Global-to-Local GLOBIOM: Status </vt:lpstr>
      <vt:lpstr>Objective</vt:lpstr>
      <vt:lpstr>Features</vt:lpstr>
      <vt:lpstr>Methodology to allocate agricultural area</vt:lpstr>
      <vt:lpstr>Country-level outputs</vt:lpstr>
      <vt:lpstr>Status: Malawi case-study</vt:lpstr>
      <vt:lpstr>Zambezi river basin:  Administrative regions versus simus</vt:lpstr>
      <vt:lpstr>Zambezi river basin: Land cover versus simus</vt:lpstr>
      <vt:lpstr>ISWEL: Proposed planning</vt:lpstr>
      <vt:lpstr>PowerPoint Presentation</vt:lpstr>
      <vt:lpstr>PowerPoint Presentation</vt:lpstr>
    </vt:vector>
  </TitlesOfParts>
  <Company>IIASA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teply</dc:creator>
  <cp:lastModifiedBy>VAN-DIJK Michiel</cp:lastModifiedBy>
  <cp:revision>22</cp:revision>
  <dcterms:created xsi:type="dcterms:W3CDTF">2012-04-11T12:26:19Z</dcterms:created>
  <dcterms:modified xsi:type="dcterms:W3CDTF">2017-05-10T07:39:46Z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0x01010007D573AA328C26438DB6E004EB89B0D4</vt:lpwstr>
  </property>
  <property fmtid="{D5CDD505-2E9C-101B-9397-08002B2CF9AE}" pid="3" name="_dlc_DocIdItemGuid">
    <vt:lpwstr>2ba71a9b-f84c-4f15-9c2c-29dc7de4de2d</vt:lpwstr>
  </property>
</Properties>
</file>