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1537" r:id="rId2"/>
    <p:sldId id="2073" r:id="rId3"/>
    <p:sldId id="2074" r:id="rId4"/>
    <p:sldId id="2071" r:id="rId5"/>
    <p:sldId id="2082" r:id="rId6"/>
    <p:sldId id="2087" r:id="rId7"/>
    <p:sldId id="2086" r:id="rId8"/>
    <p:sldId id="2078" r:id="rId9"/>
    <p:sldId id="2079" r:id="rId10"/>
    <p:sldId id="2080" r:id="rId11"/>
    <p:sldId id="2081" r:id="rId12"/>
    <p:sldId id="2089" r:id="rId13"/>
    <p:sldId id="2075" r:id="rId14"/>
    <p:sldId id="2085" r:id="rId15"/>
    <p:sldId id="2084" r:id="rId16"/>
    <p:sldId id="2088" r:id="rId17"/>
    <p:sldId id="1539" r:id="rId1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0" autoAdjust="0"/>
    <p:restoredTop sz="86651" autoAdjust="0"/>
  </p:normalViewPr>
  <p:slideViewPr>
    <p:cSldViewPr>
      <p:cViewPr varScale="1">
        <p:scale>
          <a:sx n="96" d="100"/>
          <a:sy n="96" d="100"/>
        </p:scale>
        <p:origin x="176"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3/17/23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86759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1630403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14</a:t>
            </a:fld>
            <a:endParaRPr lang="en-US"/>
          </a:p>
        </p:txBody>
      </p:sp>
    </p:spTree>
    <p:extLst>
      <p:ext uri="{BB962C8B-B14F-4D97-AF65-F5344CB8AC3E}">
        <p14:creationId xmlns:p14="http://schemas.microsoft.com/office/powerpoint/2010/main" val="2328992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15</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16</a:t>
            </a:fld>
            <a:endParaRPr lang="en-US"/>
          </a:p>
        </p:txBody>
      </p:sp>
    </p:spTree>
    <p:extLst>
      <p:ext uri="{BB962C8B-B14F-4D97-AF65-F5344CB8AC3E}">
        <p14:creationId xmlns:p14="http://schemas.microsoft.com/office/powerpoint/2010/main" val="41251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17</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66079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8667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332767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3/17/23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3/17/23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3/17/23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Automatic</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evaluation,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Failure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cases: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(Malicious</a:t>
            </a:r>
            <a:r>
              <a:rPr lang="zh-CN" altLang="en-US" sz="2400" dirty="0">
                <a:latin typeface="Calibri" panose="020F0502020204030204" pitchFamily="34" charset="0"/>
              </a:rPr>
              <a:t> </a:t>
            </a:r>
            <a:r>
              <a:rPr lang="en-US" altLang="zh-CN" sz="2400" dirty="0">
                <a:latin typeface="Calibri" panose="020F0502020204030204" pitchFamily="34" charset="0"/>
              </a:rPr>
              <a:t>content)</a:t>
            </a:r>
            <a:r>
              <a:rPr lang="zh-CN" altLang="en-US" sz="2400" dirty="0">
                <a:latin typeface="Calibri" panose="020F0502020204030204" pitchFamily="34" charset="0"/>
              </a:rPr>
              <a:t> </a:t>
            </a:r>
            <a:r>
              <a:rPr lang="en-US" altLang="zh-CN" sz="2400" dirty="0">
                <a:latin typeface="Calibri" panose="020F0502020204030204" pitchFamily="34" charset="0"/>
              </a:rPr>
              <a:t>Detect</a:t>
            </a:r>
            <a:r>
              <a:rPr lang="zh-CN" altLang="en-US" sz="2400" dirty="0">
                <a:latin typeface="Calibri" panose="020F0502020204030204" pitchFamily="34" charset="0"/>
              </a:rPr>
              <a:t> </a:t>
            </a:r>
            <a:r>
              <a:rPr lang="en-US" altLang="zh-CN" sz="2400" dirty="0">
                <a:latin typeface="Calibri" panose="020F0502020204030204" pitchFamily="34" charset="0"/>
              </a:rPr>
              <a:t>success</a:t>
            </a:r>
            <a:r>
              <a:rPr lang="zh-CN" altLang="en-US" sz="2400" dirty="0">
                <a:latin typeface="Calibri" panose="020F0502020204030204" pitchFamily="34" charset="0"/>
              </a:rPr>
              <a:t> </a:t>
            </a:r>
            <a:r>
              <a:rPr lang="en-US" altLang="zh-CN" sz="2400" dirty="0">
                <a:latin typeface="Calibri" panose="020F0502020204030204" pitchFamily="34" charset="0"/>
              </a:rPr>
              <a:t>rate:</a:t>
            </a:r>
            <a:endParaRPr lang="en-US" altLang="zh-CN" sz="2000" dirty="0">
              <a:latin typeface="Calibri" panose="020F0502020204030204" pitchFamily="34" charset="0"/>
            </a:endParaRPr>
          </a:p>
        </p:txBody>
      </p:sp>
    </p:spTree>
    <p:extLst>
      <p:ext uri="{BB962C8B-B14F-4D97-AF65-F5344CB8AC3E}">
        <p14:creationId xmlns:p14="http://schemas.microsoft.com/office/powerpoint/2010/main" val="111459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Results</a:t>
            </a:r>
          </a:p>
          <a:p>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5" name="Table 5">
            <a:extLst>
              <a:ext uri="{FF2B5EF4-FFF2-40B4-BE49-F238E27FC236}">
                <a16:creationId xmlns:a16="http://schemas.microsoft.com/office/drawing/2014/main" id="{D1426B64-4F49-6F60-1876-7FD356F14695}"/>
              </a:ext>
            </a:extLst>
          </p:cNvPr>
          <p:cNvGraphicFramePr>
            <a:graphicFrameLocks noGrp="1"/>
          </p:cNvGraphicFramePr>
          <p:nvPr>
            <p:extLst>
              <p:ext uri="{D42A27DB-BD31-4B8C-83A1-F6EECF244321}">
                <p14:modId xmlns:p14="http://schemas.microsoft.com/office/powerpoint/2010/main" val="115840169"/>
              </p:ext>
            </p:extLst>
          </p:nvPr>
        </p:nvGraphicFramePr>
        <p:xfrm>
          <a:off x="1184964" y="2169001"/>
          <a:ext cx="9822072" cy="3510280"/>
        </p:xfrm>
        <a:graphic>
          <a:graphicData uri="http://schemas.openxmlformats.org/drawingml/2006/table">
            <a:tbl>
              <a:tblPr firstRow="1" bandRow="1">
                <a:tableStyleId>{5940675A-B579-460E-94D1-54222C63F5DA}</a:tableStyleId>
              </a:tblPr>
              <a:tblGrid>
                <a:gridCol w="2455518">
                  <a:extLst>
                    <a:ext uri="{9D8B030D-6E8A-4147-A177-3AD203B41FA5}">
                      <a16:colId xmlns:a16="http://schemas.microsoft.com/office/drawing/2014/main" val="2829966518"/>
                    </a:ext>
                  </a:extLst>
                </a:gridCol>
                <a:gridCol w="2455518">
                  <a:extLst>
                    <a:ext uri="{9D8B030D-6E8A-4147-A177-3AD203B41FA5}">
                      <a16:colId xmlns:a16="http://schemas.microsoft.com/office/drawing/2014/main" val="1546582392"/>
                    </a:ext>
                  </a:extLst>
                </a:gridCol>
                <a:gridCol w="2455518">
                  <a:extLst>
                    <a:ext uri="{9D8B030D-6E8A-4147-A177-3AD203B41FA5}">
                      <a16:colId xmlns:a16="http://schemas.microsoft.com/office/drawing/2014/main" val="1969841552"/>
                    </a:ext>
                  </a:extLst>
                </a:gridCol>
                <a:gridCol w="2455518">
                  <a:extLst>
                    <a:ext uri="{9D8B030D-6E8A-4147-A177-3AD203B41FA5}">
                      <a16:colId xmlns:a16="http://schemas.microsoft.com/office/drawing/2014/main" val="1510451383"/>
                    </a:ext>
                  </a:extLst>
                </a:gridCol>
              </a:tblGrid>
              <a:tr h="457359">
                <a:tc>
                  <a:txBody>
                    <a:bodyPr/>
                    <a:lstStyle/>
                    <a:p>
                      <a:pPr algn="ctr"/>
                      <a:r>
                        <a:rPr lang="en-US" altLang="zh-CN" sz="1800" dirty="0"/>
                        <a:t>BERT</a:t>
                      </a:r>
                      <a:r>
                        <a:rPr lang="zh-CN" altLang="en-US" sz="1800" dirty="0"/>
                        <a:t> </a:t>
                      </a:r>
                      <a:r>
                        <a:rPr lang="en-US" altLang="zh-CN" sz="1800" dirty="0"/>
                        <a:t>Metric:</a:t>
                      </a:r>
                      <a:r>
                        <a:rPr lang="zh-CN" altLang="en-US" sz="1800" dirty="0"/>
                        <a:t> </a:t>
                      </a:r>
                      <a:r>
                        <a:rPr lang="en-HK" altLang="zh-CN" sz="1800" dirty="0"/>
                        <a:t>["</a:t>
                      </a:r>
                      <a:r>
                        <a:rPr lang="en-HK" altLang="zh-CN" sz="1800" dirty="0" err="1"/>
                        <a:t>wnli</a:t>
                      </a:r>
                      <a:r>
                        <a:rPr lang="en-HK" altLang="zh-CN" sz="1800" dirty="0"/>
                        <a:t>", "cola", "</a:t>
                      </a:r>
                      <a:r>
                        <a:rPr lang="en-HK" altLang="zh-CN" sz="1800" dirty="0" err="1"/>
                        <a:t>mrpc</a:t>
                      </a:r>
                      <a:r>
                        <a:rPr lang="en-HK" altLang="zh-CN" sz="1800" dirty="0"/>
                        <a:t>", "sst2", "</a:t>
                      </a:r>
                      <a:r>
                        <a:rPr lang="en-HK" altLang="zh-CN" sz="1800" dirty="0" err="1"/>
                        <a:t>stsb</a:t>
                      </a:r>
                      <a:r>
                        <a:rPr lang="en-HK" altLang="zh-CN" sz="1800" dirty="0"/>
                        <a:t>"]</a:t>
                      </a:r>
                      <a:endParaRPr lang="en-US" sz="1800" dirty="0"/>
                    </a:p>
                  </a:txBody>
                  <a:tcPr/>
                </a:tc>
                <a:tc>
                  <a:txBody>
                    <a:bodyPr/>
                    <a:lstStyle/>
                    <a:p>
                      <a:pPr algn="ctr"/>
                      <a:r>
                        <a:rPr lang="en-US" sz="1800" dirty="0"/>
                        <a:t>w/o defense</a:t>
                      </a:r>
                    </a:p>
                  </a:txBody>
                  <a:tcPr/>
                </a:tc>
                <a:tc>
                  <a:txBody>
                    <a:bodyPr/>
                    <a:lstStyle/>
                    <a:p>
                      <a:pPr algn="ctr"/>
                      <a:r>
                        <a:rPr lang="en-US" sz="1800" dirty="0"/>
                        <a:t>w/ defense 1 (Remind)</a:t>
                      </a:r>
                    </a:p>
                  </a:txBody>
                  <a:tcPr/>
                </a:tc>
                <a:tc>
                  <a:txBody>
                    <a:bodyPr/>
                    <a:lstStyle/>
                    <a:p>
                      <a:pPr algn="ctr"/>
                      <a:r>
                        <a:rPr lang="en-US" altLang="zh-CN" sz="1800" dirty="0"/>
                        <a:t>w/</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altLang="zh-CN" sz="1800" dirty="0"/>
                        <a:t>Accuracy</a:t>
                      </a:r>
                      <a:r>
                        <a:rPr lang="zh-CN" altLang="en-US" sz="1800" dirty="0"/>
                        <a:t> </a:t>
                      </a:r>
                      <a:r>
                        <a:rPr lang="en-US" altLang="zh-CN" sz="1800" dirty="0"/>
                        <a:t>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0.7746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0.7465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0.6056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altLang="zh-CN" sz="1800" dirty="0" err="1"/>
                        <a:t>Matthews_correlation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0.6357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0.5936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0.5442</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altLang="zh-CN" sz="1800" dirty="0"/>
                        <a:t>Accuracy</a:t>
                      </a:r>
                      <a:r>
                        <a:rPr lang="zh-CN" altLang="en-US" sz="1800" dirty="0"/>
                        <a:t> </a:t>
                      </a:r>
                      <a:r>
                        <a:rPr lang="en-US" altLang="zh-CN" sz="1800" dirty="0"/>
                        <a:t>2</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0.8234</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0.7963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0.7983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altLang="zh-CN" sz="1800" dirty="0"/>
                        <a:t>F1</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0.8747</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0.8551</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0.8616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altLang="zh-CN" sz="1800" dirty="0"/>
                        <a:t>Accuracy</a:t>
                      </a:r>
                      <a:r>
                        <a:rPr lang="zh-CN" altLang="en-US" sz="1800" dirty="0"/>
                        <a:t> </a:t>
                      </a:r>
                      <a:r>
                        <a:rPr lang="en-US" altLang="zh-CN" sz="1800" dirty="0"/>
                        <a:t>3</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0.8561</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0.8345</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0.8388</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Person</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0.8676</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0.8567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0.9596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spearmanr</a:t>
                      </a:r>
                      <a:endParaRPr lang="en-US" sz="1800" dirty="0"/>
                    </a:p>
                  </a:txBody>
                  <a:tcPr/>
                </a:tc>
                <a:tc>
                  <a:txBody>
                    <a:bodyPr/>
                    <a:lstStyle/>
                    <a:p>
                      <a:pPr algn="ctr" fontAlgn="b"/>
                      <a:r>
                        <a:rPr lang="en-US" altLang="zh-CN" sz="1800" b="1" i="0" u="none" strike="noStrike" dirty="0">
                          <a:solidFill>
                            <a:srgbClr val="000000"/>
                          </a:solidFill>
                          <a:effectLst/>
                          <a:latin typeface="Calibri" panose="020F0502020204030204" pitchFamily="34" charset="0"/>
                        </a:rPr>
                        <a:t>0.8262</a:t>
                      </a:r>
                      <a:endParaRPr lang="en-HK"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0.8038</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0.8041</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bl>
          </a:graphicData>
        </a:graphic>
      </p:graphicFrame>
    </p:spTree>
    <p:extLst>
      <p:ext uri="{BB962C8B-B14F-4D97-AF65-F5344CB8AC3E}">
        <p14:creationId xmlns:p14="http://schemas.microsoft.com/office/powerpoint/2010/main" val="51684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(Forget)</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3558386920"/>
              </p:ext>
            </p:extLst>
          </p:nvPr>
        </p:nvGraphicFramePr>
        <p:xfrm>
          <a:off x="13254" y="2182455"/>
          <a:ext cx="11784770" cy="4622800"/>
        </p:xfrm>
        <a:graphic>
          <a:graphicData uri="http://schemas.openxmlformats.org/drawingml/2006/table">
            <a:tbl>
              <a:tblPr firstRow="1" bandRow="1">
                <a:tableStyleId>{5940675A-B579-460E-94D1-54222C63F5DA}</a:tableStyleId>
              </a:tblPr>
              <a:tblGrid>
                <a:gridCol w="2356954">
                  <a:extLst>
                    <a:ext uri="{9D8B030D-6E8A-4147-A177-3AD203B41FA5}">
                      <a16:colId xmlns:a16="http://schemas.microsoft.com/office/drawing/2014/main" val="2829966518"/>
                    </a:ext>
                  </a:extLst>
                </a:gridCol>
                <a:gridCol w="2356954">
                  <a:extLst>
                    <a:ext uri="{9D8B030D-6E8A-4147-A177-3AD203B41FA5}">
                      <a16:colId xmlns:a16="http://schemas.microsoft.com/office/drawing/2014/main" val="1546582392"/>
                    </a:ext>
                  </a:extLst>
                </a:gridCol>
                <a:gridCol w="2356954">
                  <a:extLst>
                    <a:ext uri="{9D8B030D-6E8A-4147-A177-3AD203B41FA5}">
                      <a16:colId xmlns:a16="http://schemas.microsoft.com/office/drawing/2014/main" val="1969841552"/>
                    </a:ext>
                  </a:extLst>
                </a:gridCol>
                <a:gridCol w="2356954">
                  <a:extLst>
                    <a:ext uri="{9D8B030D-6E8A-4147-A177-3AD203B41FA5}">
                      <a16:colId xmlns:a16="http://schemas.microsoft.com/office/drawing/2014/main" val="1510451383"/>
                    </a:ext>
                  </a:extLst>
                </a:gridCol>
                <a:gridCol w="2356954">
                  <a:extLst>
                    <a:ext uri="{9D8B030D-6E8A-4147-A177-3AD203B41FA5}">
                      <a16:colId xmlns:a16="http://schemas.microsoft.com/office/drawing/2014/main" val="2359990146"/>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Ignore</a:t>
                      </a:r>
                      <a:r>
                        <a:rPr lang="en-US" altLang="zh-CN" sz="1800" dirty="0"/>
                        <a:t>)</a:t>
                      </a:r>
                      <a:r>
                        <a:rPr lang="zh-CN" altLang="en-US" sz="1800" dirty="0"/>
                        <a:t> </a:t>
                      </a:r>
                      <a:r>
                        <a:rPr lang="en-US" altLang="zh-CN" sz="1800" dirty="0"/>
                        <a:t>against</a:t>
                      </a:r>
                      <a:r>
                        <a:rPr lang="zh-CN" altLang="en-US" sz="1800" dirty="0"/>
                        <a:t> </a:t>
                      </a:r>
                      <a:r>
                        <a:rPr lang="en-US" sz="1800" dirty="0"/>
                        <a:t>defense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t>
                      </a:r>
                      <a:r>
                        <a:rPr lang="en-US" altLang="zh-CN" sz="1800" dirty="0">
                          <a:highlight>
                            <a:srgbClr val="FFFF00"/>
                          </a:highlight>
                        </a:rPr>
                        <a:t>Forget</a:t>
                      </a:r>
                      <a:r>
                        <a:rPr lang="en-US" altLang="zh-CN" sz="1800" dirty="0"/>
                        <a:t>)</a:t>
                      </a:r>
                      <a:r>
                        <a:rPr lang="zh-CN" altLang="en-US" sz="1800" dirty="0"/>
                        <a:t> </a:t>
                      </a:r>
                      <a:r>
                        <a:rPr lang="en-US" altLang="zh-CN" sz="1800" dirty="0"/>
                        <a:t>against</a:t>
                      </a:r>
                      <a:r>
                        <a:rPr lang="zh-CN" altLang="en-US" sz="1800" dirty="0"/>
                        <a:t> </a:t>
                      </a:r>
                      <a:r>
                        <a:rPr lang="en-US" altLang="zh-CN" sz="1800" dirty="0"/>
                        <a:t>defense</a:t>
                      </a:r>
                      <a:r>
                        <a:rPr lang="zh-CN" altLang="en-US" sz="1800" dirty="0"/>
                        <a:t> </a:t>
                      </a:r>
                      <a:r>
                        <a:rPr lang="en-US" altLang="zh-CN" sz="1800" dirty="0"/>
                        <a:t>(Remind)</a:t>
                      </a:r>
                      <a:endParaRPr lang="en-US" sz="1800" dirty="0"/>
                    </a:p>
                  </a:txBody>
                  <a:tcPr/>
                </a:tc>
                <a:extLst>
                  <a:ext uri="{0D108BD9-81ED-4DB2-BD59-A6C34878D82A}">
                    <a16:rowId xmlns:a16="http://schemas.microsoft.com/office/drawing/2014/main" val="708930566"/>
                  </a:ext>
                </a:extLst>
              </a:tr>
              <a:tr h="370840">
                <a:tc>
                  <a:txBody>
                    <a:bodyPr/>
                    <a:lstStyle/>
                    <a:p>
                      <a:pPr algn="ctr"/>
                      <a:r>
                        <a:rPr lang="zh-CN" altLang="en-US" sz="1800" dirty="0"/>
                        <a:t> </a:t>
                      </a: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0.23</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dirty="0">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3124200" y="990600"/>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3124200" y="1460321"/>
            <a:ext cx="4381500" cy="330200"/>
          </a:xfrm>
          <a:prstGeom prst="rect">
            <a:avLst/>
          </a:prstGeom>
        </p:spPr>
      </p:pic>
      <p:pic>
        <p:nvPicPr>
          <p:cNvPr id="8" name="Picture 7">
            <a:extLst>
              <a:ext uri="{FF2B5EF4-FFF2-40B4-BE49-F238E27FC236}">
                <a16:creationId xmlns:a16="http://schemas.microsoft.com/office/drawing/2014/main" id="{FB8E2167-7E4B-36A2-FC1C-20D032BE42C2}"/>
              </a:ext>
            </a:extLst>
          </p:cNvPr>
          <p:cNvPicPr>
            <a:picLocks noChangeAspect="1"/>
          </p:cNvPicPr>
          <p:nvPr/>
        </p:nvPicPr>
        <p:blipFill>
          <a:blip r:embed="rId5"/>
          <a:stretch>
            <a:fillRect/>
          </a:stretch>
        </p:blipFill>
        <p:spPr>
          <a:xfrm>
            <a:off x="7658100" y="1063267"/>
            <a:ext cx="4457700" cy="711200"/>
          </a:xfrm>
          <a:prstGeom prst="rect">
            <a:avLst/>
          </a:prstGeom>
        </p:spPr>
      </p:pic>
    </p:spTree>
    <p:extLst>
      <p:ext uri="{BB962C8B-B14F-4D97-AF65-F5344CB8AC3E}">
        <p14:creationId xmlns:p14="http://schemas.microsoft.com/office/powerpoint/2010/main" val="238143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2674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(GPT-4)</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2009425171"/>
              </p:ext>
            </p:extLst>
          </p:nvPr>
        </p:nvGraphicFramePr>
        <p:xfrm>
          <a:off x="612913" y="2179292"/>
          <a:ext cx="10668000" cy="457200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883245">
                <a:tc>
                  <a:txBody>
                    <a:bodyPr/>
                    <a:lstStyle/>
                    <a:p>
                      <a:pPr algn="ctr"/>
                      <a:endParaRPr lang="en-US" sz="1800" dirty="0"/>
                    </a:p>
                  </a:txBody>
                  <a:tcPr/>
                </a:tc>
                <a:tc>
                  <a:txBody>
                    <a:bodyPr/>
                    <a:lstStyle/>
                    <a:p>
                      <a:pPr algn="ctr"/>
                      <a:r>
                        <a:rPr lang="en-US" sz="1800" dirty="0"/>
                        <a:t>ASR w/o defense</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algn="ctr"/>
                      <a:r>
                        <a:rPr lang="en-US" sz="1800" dirty="0"/>
                        <a:t>ASR w/ defense 1 (Remind)</a:t>
                      </a:r>
                      <a:r>
                        <a:rPr lang="zh-CN" altLang="en-US" sz="1800" dirty="0"/>
                        <a:t> </a:t>
                      </a:r>
                      <a:r>
                        <a:rPr lang="en-US" altLang="zh-CN" sz="1800" dirty="0"/>
                        <a:t>(</a:t>
                      </a:r>
                      <a:r>
                        <a:rPr lang="en-US" altLang="zh-CN" sz="1800" dirty="0" err="1"/>
                        <a:t>ChatGPT</a:t>
                      </a:r>
                      <a:r>
                        <a:rPr lang="en-US" altLang="zh-CN" sz="1800" dirty="0"/>
                        <a:t>)</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w/o defense</a:t>
                      </a:r>
                      <a:r>
                        <a:rPr lang="zh-CN" altLang="en-US" sz="1800" dirty="0"/>
                        <a:t> </a:t>
                      </a:r>
                      <a:r>
                        <a:rPr lang="en-US" altLang="zh-CN" sz="1800" dirty="0"/>
                        <a:t>(GPT-4)</a:t>
                      </a: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1 (Remind)</a:t>
                      </a:r>
                      <a:r>
                        <a:rPr lang="zh-CN" altLang="en-US" sz="1800" dirty="0"/>
                        <a:t> </a:t>
                      </a:r>
                      <a:r>
                        <a:rPr lang="en-US" altLang="zh-CN" sz="1800" dirty="0"/>
                        <a:t>(GPT-4)</a:t>
                      </a:r>
                      <a:endParaRPr lang="en-US" sz="1800" dirty="0"/>
                    </a:p>
                  </a:txBody>
                  <a:tcPr/>
                </a:tc>
                <a:extLst>
                  <a:ext uri="{0D108BD9-81ED-4DB2-BD59-A6C34878D82A}">
                    <a16:rowId xmlns:a16="http://schemas.microsoft.com/office/drawing/2014/main" val="708930566"/>
                  </a:ext>
                </a:extLst>
              </a:tr>
              <a:tr h="358205">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0.25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0.05</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58205">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58205">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0.78333</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58205">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58205">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highlight>
                            <a:srgbClr val="FFFF00"/>
                          </a:highlight>
                          <a:latin typeface="Calibri" panose="020F0502020204030204" pitchFamily="34" charset="0"/>
                        </a:rPr>
                        <a:t>0</a:t>
                      </a:r>
                      <a:endParaRPr lang="en-HK" sz="18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58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endParaRPr lang="en-HK"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52761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87682</TotalTime>
  <Words>2105</Words>
  <Application>Microsoft Macintosh PowerPoint</Application>
  <PresentationFormat>Widescreen</PresentationFormat>
  <Paragraphs>385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Attack / defense success rate (GPT-4)</vt:lpstr>
      <vt:lpstr>Experimental Result 1: Attack / defense success rate (GPT-4)</vt:lpstr>
      <vt:lpstr>Experimental Result 1: Examples</vt:lpstr>
      <vt:lpstr>Experimental Result 1: Examples</vt:lpstr>
      <vt:lpstr>Experimental Result 1: Examples</vt:lpstr>
      <vt:lpstr>Experimental Result 1: Examples</vt:lpstr>
      <vt:lpstr>Automatic evaluation, Failure cases:</vt:lpstr>
      <vt:lpstr>Experimental Result 2: Performance of “normal” user queries with defense prompts </vt:lpstr>
      <vt:lpstr>Experimental Result 2: Performance of “normal” user queries with defense prompts </vt:lpstr>
      <vt:lpstr>Experimental Result 3: Attack against defense</vt:lpstr>
      <vt:lpstr>Experimental Result 3: Attack against defense (Forget)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14198</cp:revision>
  <cp:lastPrinted>2023-01-11T04:05:12Z</cp:lastPrinted>
  <dcterms:created xsi:type="dcterms:W3CDTF">2019-10-14T05:47:26Z</dcterms:created>
  <dcterms:modified xsi:type="dcterms:W3CDTF">2023-03-17T13:19:01Z</dcterms:modified>
</cp:coreProperties>
</file>